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132320" y="1005840"/>
            <a:ext cx="365760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Implied EV/Revenue Multiples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73152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Based on Carsome's acquisition of iCar Asia and regional online auto marketplace deals, EV/revenue multiples range from 6.7x to 14.3x.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US$200M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14.3x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12.8x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468880"/>
            <a:ext cx="2011680" cy="731520"/>
          </a:xfrm>
          <a:prstGeom prst="rect">
            <a:avLst/>
          </a:prstGeom>
          <a:solidFill>
            <a:srgbClr val="46648C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46888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Trading Comparables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46888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46888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Peer group includes OLX, Carsome, Carro; valuation supported by market leadership and recurring revenue model.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46888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46888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US$180M–220M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46888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46888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EV/Revenue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46888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46888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12.9x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46888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46888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11.5x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200400"/>
            <a:ext cx="2011680" cy="73152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200400"/>
            <a:ext cx="201168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1">
                <a:solidFill>
                  <a:srgbClr val="FFFFFF"/>
                </a:solidFill>
                <a:latin typeface="Arial"/>
              </a:defRPr>
            </a:pPr>
            <a:r>
              <a:t>Discounted Cash Flow (DCF)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200400"/>
            <a:ext cx="3291840" cy="73152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200400"/>
            <a:ext cx="32918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DCF based on projected cash flows for SEA market leader, including integration synergies and margin expansion.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200400"/>
            <a:ext cx="164592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200400"/>
            <a:ext cx="164592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US$220M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200400"/>
            <a:ext cx="146304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200400"/>
            <a:ext cx="146304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NPV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20040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20040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15.7x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200400"/>
            <a:ext cx="914400" cy="73152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200400"/>
            <a:ext cx="914400" cy="73152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13.2x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0" y="1737360"/>
            <a:ext cx="822960" cy="73152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82880" y="1737360"/>
            <a:ext cx="822960" cy="73152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" y="2468880"/>
            <a:ext cx="822960" cy="731520"/>
          </a:xfrm>
          <a:prstGeom prst="rect">
            <a:avLst/>
          </a:prstGeom>
          <a:solidFill>
            <a:srgbClr val="46648C"/>
          </a:solidFill>
          <a:ln>
            <a:solidFill>
              <a:srgbClr val="46648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82880" y="2468880"/>
            <a:ext cx="822960" cy="73152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TRADING COMPS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82880" y="3200400"/>
            <a:ext cx="822960" cy="731520"/>
          </a:xfrm>
          <a:prstGeom prst="rect">
            <a:avLst/>
          </a:prstGeom>
          <a:solidFill>
            <a:srgbClr val="325032"/>
          </a:solidFill>
          <a:ln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182880" y="3200400"/>
            <a:ext cx="822960" cy="731520"/>
          </a:xfrm>
          <a:prstGeom prst="rect">
            <a:avLst/>
          </a:prstGeom>
          <a:noFill/>
        </p:spPr>
        <p:txBody>
          <a:bodyPr wrap="none" anchor="ctr" lIns="45720" rIns="45720">
            <a:spAutoFit/>
          </a:bodyPr>
          <a:lstStyle/>
          <a:p>
            <a:pPr algn="ctr">
              <a:defRPr sz="8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