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229000</c:v>
                </c:pt>
                <c:pt idx="1">
                  <c:v>400000</c:v>
                </c:pt>
                <c:pt idx="2">
                  <c:v>495100</c:v>
                </c:pt>
                <c:pt idx="3">
                  <c:v>480570</c:v>
                </c:pt>
                <c:pt idx="4">
                  <c:v>461560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dPt>
            <c:idx val="0"/>
            <c:spPr>
              <a:solidFill>
                <a:srgbClr val="B5975B"/>
              </a:solidFill>
            </c:spPr>
          </c:dPt>
          <c:dPt>
            <c:idx val="1"/>
            <c:spPr>
              <a:solidFill>
                <a:srgbClr val="B5975B"/>
              </a:solidFill>
            </c:spPr>
          </c:dPt>
          <c:dPt>
            <c:idx val="2"/>
            <c:spPr>
              <a:solidFill>
                <a:srgbClr val="B5975B"/>
              </a:solidFill>
            </c:spPr>
          </c:dPt>
          <c:dPt>
            <c:idx val="3"/>
            <c:spPr>
              <a:solidFill>
                <a:srgbClr val="B5975B"/>
              </a:solidFill>
            </c:spPr>
          </c:dPt>
          <c:dPt>
            <c:idx val="4"/>
            <c:spPr>
              <a:solidFill>
                <a:srgbClr val="B5975B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100000</c:v>
                </c:pt>
                <c:pt idx="1">
                  <c:v>180000</c:v>
                </c:pt>
                <c:pt idx="2">
                  <c:v>239000</c:v>
                </c:pt>
                <c:pt idx="3">
                  <c:v>223000</c:v>
                </c:pt>
                <c:pt idx="4">
                  <c:v>215000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594120.0"/>
          <c:min val="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068027336"/>
        <c:crosses val="autoZero"/>
      </c:valAx>
    </c:plotArea>
    <c:legend>
      <c:legendPos val="t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Historical Financial Performance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188720"/>
            <a:ext cx="10058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600" b="1">
                <a:solidFill>
                  <a:srgbClr val="183A58"/>
                </a:solidFill>
                <a:latin typeface="Arial"/>
              </a:rPr>
              <a:t>Revenue &amp; EBITDA Growth (USD Millions)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828800" y="1554480"/>
          <a:ext cx="8229600" cy="21031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0" y="3749039"/>
            <a:ext cx="8229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800" b="0">
                <a:solidFill>
                  <a:srgbClr val="404040"/>
                </a:solidFill>
                <a:latin typeface="Arial"/>
              </a:rPr>
              <a:t>*Historical figures represent estimated performance based on market trends.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94944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40664" y="4206240"/>
            <a:ext cx="2468880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100" b="1">
                <a:solidFill>
                  <a:srgbClr val="183A58"/>
                </a:solidFill>
                <a:latin typeface="Arial"/>
              </a:rPr>
              <a:t>Record annual revenue of $495B in 2022</a:t>
            </a:r>
          </a:p>
        </p:txBody>
      </p:sp>
      <p:sp>
        <p:nvSpPr>
          <p:cNvPr id="9" name="Rectangle 8"/>
          <p:cNvSpPr/>
          <p:nvPr/>
        </p:nvSpPr>
        <p:spPr>
          <a:xfrm>
            <a:off x="3493008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538728" y="4206240"/>
            <a:ext cx="2468880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100" b="1">
                <a:solidFill>
                  <a:srgbClr val="183A58"/>
                </a:solidFill>
                <a:latin typeface="Arial"/>
              </a:rPr>
              <a:t>Industry-leading EBITDA margin above 46%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91072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6336792" y="4206240"/>
            <a:ext cx="2468880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100" b="1">
                <a:solidFill>
                  <a:srgbClr val="183A58"/>
                </a:solidFill>
                <a:latin typeface="Arial"/>
              </a:rPr>
              <a:t>Consistent production above 12 mmboe/d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4400" y="5212080"/>
            <a:ext cx="64008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Revenue Growth Drivers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4400" y="5440680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Growth in gas and chemicals output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4400" y="5605272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Expansion in high-growth international markets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4400" y="5769864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Efficiency gains from digital transformation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498079" y="5120640"/>
            <a:ext cx="4389120" cy="91440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680960" y="5212080"/>
            <a:ext cx="402336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 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80960" y="5394960"/>
            <a:ext cx="4023360" cy="5943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Saudi Aramco demonstrates resilient performance through commodity cycles, backed by scale, cost leadership, and diversified downstream assets.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6309360"/>
            <a:ext cx="3657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808080"/>
                </a:solidFill>
                <a:latin typeface="Arial"/>
              </a:rPr>
              <a:t>Confidential | September 07, 2025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686800" y="6309360"/>
            <a:ext cx="32004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900" b="0">
                <a:solidFill>
                  <a:srgbClr val="808080"/>
                </a:solidFill>
                <a:latin typeface="Arial"/>
              </a:rPr>
              <a:t>Saudi Aramco Investment Opportunity    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