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Saudi Aramco</c:v>
                </c:pt>
                <c:pt idx="1">
                  <c:v>ExxonMobil</c:v>
                </c:pt>
                <c:pt idx="2">
                  <c:v>Chevron</c:v>
                </c:pt>
                <c:pt idx="3">
                  <c:v>BP</c:v>
                </c:pt>
                <c:pt idx="4">
                  <c:v>TotalEnergies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594120</c:v>
                </c:pt>
                <c:pt idx="1">
                  <c:v>509000</c:v>
                </c:pt>
                <c:pt idx="2">
                  <c:v>200000</c:v>
                </c:pt>
                <c:pt idx="3">
                  <c:v>103000</c:v>
                </c:pt>
                <c:pt idx="4">
                  <c:v>263000</c:v>
                </c:pt>
                <c:pt idx="5">
                  <c:v>381000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712944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11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4400"/>
                <a:gridCol w="914400"/>
                <a:gridCol w="914400"/>
              </a:tblGrid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Our 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Competitor A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Competitor B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Market Cap (2024)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$1,570B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$509B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$320B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Annual Revenue (2023)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$594.1B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$344.6B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$263.2B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Oil Production (bbl/day)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12.8M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3.8M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2.9M</a:t>
                      </a:r>
                    </a:p>
                  </a:txBody>
                  <a:tcPr marL="45720" marR="45720" marT="45720" marB="45720"/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Refining Capacity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5.4M bbl/day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4.9M bbl/day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2.3M bbl/day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Reserves (billion bbl)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267B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17.8B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11.1B</a:t>
                      </a:r>
                    </a:p>
                  </a:txBody>
                  <a:tcPr marL="45720" marR="45720" marT="45720" marB="45720"/>
                </a:tc>
              </a:tr>
              <a:tr h="195948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ESG Score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B-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A-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B+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Requirements: Multi-billion dollar infrastructure investments required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Technical Expertise: Decades of experience in desert operations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Government Relationships: Strong partnership with Saudi government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Position: Established relationships with global refiners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World's Largest Oil Reserves: 267 billion barrels proven reserves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Lowest Cost Producer: Production cost ~$3 per barrel vs industry avg $15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Integrated Value Chain: Full upstream to downstream operations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Geographic Position: Direct access to Asian and European markets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