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(USD millions)</c:v>
                </c:pt>
              </c:strCache>
            </c:strRef>
          </c:tx>
          <c:spPr>
            <a:solidFill>
              <a:srgbClr val="183A58"/>
            </a:solidFill>
          </c:spPr>
          <c:dPt>
            <c:idx val="0"/>
            <c:spPr>
              <a:solidFill>
                <a:srgbClr val="183A58"/>
              </a:solidFill>
            </c:spPr>
          </c:dPt>
          <c:dPt>
            <c:idx val="1"/>
            <c:spPr>
              <a:solidFill>
                <a:srgbClr val="183A58"/>
              </a:solidFill>
            </c:spPr>
          </c:dPt>
          <c:dPt>
            <c:idx val="2"/>
            <c:spPr>
              <a:solidFill>
                <a:srgbClr val="183A58"/>
              </a:solidFill>
            </c:spPr>
          </c:dPt>
          <c:dPt>
            <c:idx val="3"/>
            <c:spPr>
              <a:solidFill>
                <a:srgbClr val="183A58"/>
              </a:solidFill>
            </c:spPr>
          </c:dPt>
          <c:dPt>
            <c:idx val="4"/>
            <c:spPr>
              <a:solidFill>
                <a:srgbClr val="183A58"/>
              </a:solidFill>
            </c:spPr>
          </c:dPt>
          <c:cat>
            <c:strRef>
              <c:f>Sheet1!$A$2:$A$6</c:f>
              <c:strCach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120</c:v>
                </c:pt>
                <c:pt idx="1">
                  <c:v>145</c:v>
                </c:pt>
                <c:pt idx="2">
                  <c:v>180</c:v>
                </c:pt>
                <c:pt idx="3">
                  <c:v>210</c:v>
                </c:pt>
                <c:pt idx="4">
                  <c:v>240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EBITDA (USD millions)</c:v>
                </c:pt>
              </c:strCache>
            </c:strRef>
          </c:tx>
          <c:spPr>
            <a:solidFill>
              <a:srgbClr val="B5975B"/>
            </a:solidFill>
          </c:spPr>
          <c:dPt>
            <c:idx val="0"/>
            <c:spPr>
              <a:solidFill>
                <a:srgbClr val="B5975B"/>
              </a:solidFill>
            </c:spPr>
          </c:dPt>
          <c:dPt>
            <c:idx val="1"/>
            <c:spPr>
              <a:solidFill>
                <a:srgbClr val="B5975B"/>
              </a:solidFill>
            </c:spPr>
          </c:dPt>
          <c:dPt>
            <c:idx val="2"/>
            <c:spPr>
              <a:solidFill>
                <a:srgbClr val="B5975B"/>
              </a:solidFill>
            </c:spPr>
          </c:dPt>
          <c:dPt>
            <c:idx val="3"/>
            <c:spPr>
              <a:solidFill>
                <a:srgbClr val="B5975B"/>
              </a:solidFill>
            </c:spPr>
          </c:dPt>
          <c:dPt>
            <c:idx val="4"/>
            <c:spPr>
              <a:solidFill>
                <a:srgbClr val="B5975B"/>
              </a:solidFill>
            </c:spPr>
          </c:dPt>
          <c:cat>
            <c:strRef>
              <c:f>Sheet1!$A$2:$A$6</c:f>
              <c:strCach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18</c:v>
                </c:pt>
                <c:pt idx="1">
                  <c:v>24</c:v>
                </c:pt>
                <c:pt idx="2">
                  <c:v>31</c:v>
                </c:pt>
                <c:pt idx="3">
                  <c:v>40</c:v>
                </c:pt>
                <c:pt idx="4">
                  <c:v>47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45.0"/>
        </c:scaling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-2068027336"/>
        <c:crosses val="autoZero"/>
      </c:valAx>
    </c:plotArea>
    <c:legend>
      <c:legendPos val="t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/>
            </a:pP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EBITDA Margin %</c:v>
                </c:pt>
              </c:strCache>
            </c:strRef>
          </c:tx>
          <c:spPr>
            <a:ln w="38100">
              <a:solidFill>
                <a:srgbClr val="B5975B"/>
              </a:solidFill>
            </a:ln>
          </c:spPr>
          <c:dPt>
            <c:idx val="0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dPt>
            <c:idx val="1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dPt>
            <c:idx val="2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dPt>
            <c:idx val="3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dPt>
            <c:idx val="4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cat>
            <c:strRef>
              <c:f>Sheet1!$A$2:$A$6</c:f>
              <c:strCach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15.0</c:v>
                </c:pt>
                <c:pt idx="1">
                  <c:v>16.6</c:v>
                </c:pt>
                <c:pt idx="2">
                  <c:v>17.2</c:v>
                </c:pt>
                <c:pt idx="3">
                  <c:v>19.0</c:v>
                </c:pt>
                <c:pt idx="4">
                  <c:v>19.6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>
          <c:max val="500.0"/>
        </c:scaling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2118791784"/>
        <c:crosses val="autoZero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/>
            </a:pP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(HK$ M)</c:v>
                </c:pt>
              </c:strCache>
            </c:strRef>
          </c:tx>
          <c:dPt>
            <c:idx val="0"/>
            <c:spPr>
              <a:solidFill>
                <a:srgbClr val="183A58"/>
              </a:solidFill>
            </c:spPr>
          </c:dPt>
          <c:dPt>
            <c:idx val="1"/>
            <c:spPr>
              <a:solidFill>
                <a:srgbClr val="183A58"/>
              </a:solidFill>
            </c:spPr>
          </c:dPt>
          <c:dPt>
            <c:idx val="2"/>
            <c:spPr>
              <a:solidFill>
                <a:srgbClr val="183A58"/>
              </a:solidFill>
            </c:spPr>
          </c:dPt>
          <c:dPt>
            <c:idx val="3"/>
            <c:spPr>
              <a:solidFill>
                <a:srgbClr val="183A58"/>
              </a:solidFill>
            </c:spPr>
          </c:dPt>
          <c:dPt>
            <c:idx val="4"/>
            <c:spPr>
              <a:solidFill>
                <a:srgbClr val="183A58"/>
              </a:solidFill>
            </c:spPr>
          </c:dPt>
          <c:dPt>
            <c:idx val="5"/>
            <c:spPr>
              <a:solidFill>
                <a:srgbClr val="183A58"/>
              </a:solidFill>
            </c:spPr>
          </c:dPt>
          <c:cat>
            <c:strRef>
              <c:f>Sheet1!$A$2:$A$7</c:f>
              <c:strCache>
                <c:ptCount val="6"/>
                <c:pt idx="0">
                  <c:v>MajorHealth Corp</c:v>
                </c:pt>
                <c:pt idx="1">
                  <c:v>Regional Medical Group</c:v>
                </c:pt>
                <c:pt idx="2">
                  <c:v>SouthernCapital Healthcare</c:v>
                </c:pt>
                <c:pt idx="3">
                  <c:v>Community Health Network</c:v>
                </c:pt>
                <c:pt idx="4">
                  <c:v>Specialty Care Partners</c:v>
                </c:pt>
                <c:pt idx="5">
                  <c:v>Metro Healthcare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450</c:v>
                </c:pt>
                <c:pt idx="1">
                  <c:v>380</c:v>
                </c:pt>
                <c:pt idx="2">
                  <c:v>210</c:v>
                </c:pt>
                <c:pt idx="3">
                  <c:v>180</c:v>
                </c:pt>
                <c:pt idx="4">
                  <c:v>150</c:v>
                </c:pt>
                <c:pt idx="5">
                  <c:v>125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Arial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500.0"/>
        </c:scaling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Arial"/>
              </a:defRPr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(USD millions)</c:v>
                </c:pt>
              </c:strCache>
            </c:strRef>
          </c:tx>
          <c:spPr>
            <a:solidFill>
              <a:srgbClr val="183A58"/>
            </a:solidFill>
          </c:spPr>
          <c:cat>
            <c:strRef>
              <c:f>Sheet1!$A$2:$A$5</c:f>
              <c:strCache>
                <c:ptCount val="4"/>
                <c:pt idx="0">
                  <c:v>2024E</c:v>
                </c:pt>
                <c:pt idx="1">
                  <c:v>2025E</c:v>
                </c:pt>
                <c:pt idx="2">
                  <c:v>2026E</c:v>
                </c:pt>
                <c:pt idx="3">
                  <c:v>2027E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240</c:v>
                </c:pt>
                <c:pt idx="1">
                  <c:v>285</c:v>
                </c:pt>
                <c:pt idx="2">
                  <c:v>340</c:v>
                </c:pt>
                <c:pt idx="3">
                  <c:v>405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EBITDA (USD millions)</c:v>
                </c:pt>
              </c:strCache>
            </c:strRef>
          </c:tx>
          <c:spPr>
            <a:solidFill>
              <a:srgbClr val="B5975B"/>
            </a:solidFill>
          </c:spPr>
          <c:cat>
            <c:strRef>
              <c:f>Sheet1!$A$2:$A$5</c:f>
              <c:strCache>
                <c:ptCount val="4"/>
                <c:pt idx="0">
                  <c:v>2024E</c:v>
                </c:pt>
                <c:pt idx="1">
                  <c:v>2025E</c:v>
                </c:pt>
                <c:pt idx="2">
                  <c:v>2026E</c:v>
                </c:pt>
                <c:pt idx="3">
                  <c:v>2027E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47</c:v>
                </c:pt>
                <c:pt idx="1">
                  <c:v>62</c:v>
                </c:pt>
                <c:pt idx="2">
                  <c:v>81</c:v>
                </c:pt>
                <c:pt idx="3">
                  <c:v>105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 val="b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Senior Management Team with Deep Healthcare Expertise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274320" y="1325880"/>
            <a:ext cx="3657600" cy="292608"/>
          </a:xfrm>
          <a:prstGeom prst="rect">
            <a:avLst/>
          </a:prstGeom>
          <a:noFill/>
        </p:spPr>
        <p:txBody>
          <a:bodyPr wrap="square" lIns="27432" rIns="27432" tIns="10972" bIns="10972">
            <a:spAutoFit/>
          </a:bodyPr>
          <a:lstStyle/>
          <a:p>
            <a:pPr algn="l">
              <a:defRPr sz="1400" b="1">
                <a:solidFill>
                  <a:srgbClr val="183A58"/>
                </a:solidFill>
                <a:latin typeface="Arial"/>
              </a:defRPr>
            </a:pPr>
            <a:r>
              <a:t>Chief Executive Officer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20" y="1645920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25+ years healthcare industry experience across hospital operations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4320" y="2020824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Former Regional VP at major international hospital group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4320" y="2395728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MBA from top-tier business school with healthcare specialization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4320" y="2770632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Led successful expansion of 40+ healthcare facilities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4320" y="3145536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Board member of regional healthcare association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4320" y="3593592"/>
            <a:ext cx="3657600" cy="292608"/>
          </a:xfrm>
          <a:prstGeom prst="rect">
            <a:avLst/>
          </a:prstGeom>
          <a:noFill/>
        </p:spPr>
        <p:txBody>
          <a:bodyPr wrap="square" lIns="27432" rIns="27432" tIns="10972" bIns="10972">
            <a:spAutoFit/>
          </a:bodyPr>
          <a:lstStyle/>
          <a:p>
            <a:pPr algn="l">
              <a:defRPr sz="1400" b="1">
                <a:solidFill>
                  <a:srgbClr val="183A58"/>
                </a:solidFill>
                <a:latin typeface="Arial"/>
              </a:defRPr>
            </a:pPr>
            <a:r>
              <a:t>Chief Financial Officer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4320" y="3913632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15+ years finance leadership in healthcare services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4320" y="4288536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Ex-CFO at publicly-traded healthcare services company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4320" y="4663440"/>
            <a:ext cx="3657600" cy="292608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CPA with proven M&amp;A integration track record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4320" y="5001768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Successfully completed 8 acquisitions totaling $200M+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4320" y="5376672"/>
            <a:ext cx="3657600" cy="292608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Deep expertise in healthcare reimbursement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69080" y="1325880"/>
            <a:ext cx="3657600" cy="292608"/>
          </a:xfrm>
          <a:prstGeom prst="rect">
            <a:avLst/>
          </a:prstGeom>
          <a:noFill/>
        </p:spPr>
        <p:txBody>
          <a:bodyPr wrap="square" lIns="27432" rIns="27432" tIns="10972" bIns="10972">
            <a:spAutoFit/>
          </a:bodyPr>
          <a:lstStyle/>
          <a:p>
            <a:pPr algn="l">
              <a:defRPr sz="1400" b="1">
                <a:solidFill>
                  <a:srgbClr val="183A58"/>
                </a:solidFill>
                <a:latin typeface="Arial"/>
              </a:defRPr>
            </a:pPr>
            <a:r>
              <a:t>Chief Technology Officer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69080" y="1645920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12+ years leading digital transformation in healthcare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69080" y="2020824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Former VP Engineering at major healthtech platform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69080" y="2395728"/>
            <a:ext cx="3657600" cy="292608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Built and scaled EMR systems serving 2M+ users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69080" y="2734056"/>
            <a:ext cx="3657600" cy="292608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Expert in healthcare data analytics and AI/ML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69080" y="3072384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MS Computer Science with healthcare informatics focus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69080" y="3520440"/>
            <a:ext cx="3657600" cy="292608"/>
          </a:xfrm>
          <a:prstGeom prst="rect">
            <a:avLst/>
          </a:prstGeom>
          <a:noFill/>
        </p:spPr>
        <p:txBody>
          <a:bodyPr wrap="square" lIns="27432" rIns="27432" tIns="10972" bIns="10972">
            <a:spAutoFit/>
          </a:bodyPr>
          <a:lstStyle/>
          <a:p>
            <a:pPr algn="l">
              <a:defRPr sz="1400" b="1">
                <a:solidFill>
                  <a:srgbClr val="183A58"/>
                </a:solidFill>
                <a:latin typeface="Arial"/>
              </a:defRPr>
            </a:pPr>
            <a:r>
              <a:t>Chief Operating Officer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069080" y="3840480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20+ years multi-site healthcare operations experience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69080" y="4215384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Successfully scaled 50+ clinic locations across SEA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069080" y="4590288"/>
            <a:ext cx="3657600" cy="292608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Lean Six Sigma Master Black Belt certification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69080" y="4928616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Former Regional Operations Director at international chain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69080" y="5303520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Deep experience in regulatory compliance and quality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863840" y="1325880"/>
            <a:ext cx="3657600" cy="292608"/>
          </a:xfrm>
          <a:prstGeom prst="rect">
            <a:avLst/>
          </a:prstGeom>
          <a:noFill/>
        </p:spPr>
        <p:txBody>
          <a:bodyPr wrap="square" lIns="27432" rIns="27432" tIns="10972" bIns="10972">
            <a:spAutoFit/>
          </a:bodyPr>
          <a:lstStyle/>
          <a:p>
            <a:pPr algn="l">
              <a:defRPr sz="1400" b="1">
                <a:solidFill>
                  <a:srgbClr val="183A58"/>
                </a:solidFill>
                <a:latin typeface="Arial"/>
              </a:defRPr>
            </a:pPr>
            <a:r>
              <a:t>Chief Medical Officer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863840" y="1645920"/>
            <a:ext cx="3657600" cy="292608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Board-certified internal medicine physician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863840" y="1984248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Former Department Head at tertiary care hospital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863840" y="2359152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Published researcher with 25+ peer-reviewed publications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863840" y="2734056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Champion of clinical quality and patient safety programs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863840" y="3108960"/>
            <a:ext cx="3657600" cy="292608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Fellowship-trained in hospital medicine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863840" y="3520440"/>
            <a:ext cx="3657600" cy="292608"/>
          </a:xfrm>
          <a:prstGeom prst="rect">
            <a:avLst/>
          </a:prstGeom>
          <a:noFill/>
        </p:spPr>
        <p:txBody>
          <a:bodyPr wrap="square" lIns="27432" rIns="27432" tIns="10972" bIns="10972">
            <a:spAutoFit/>
          </a:bodyPr>
          <a:lstStyle/>
          <a:p>
            <a:pPr algn="l">
              <a:defRPr sz="1400" b="1">
                <a:solidFill>
                  <a:srgbClr val="183A58"/>
                </a:solidFill>
                <a:latin typeface="Arial"/>
              </a:defRPr>
            </a:pPr>
            <a:r>
              <a:t>Chief Business Development Officer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863840" y="3840480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15+ years healthcare business development experience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863840" y="4215384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Former VP Corporate Development at regional platform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863840" y="4590288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Led negotiations for 65+ corporate wellness contracts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863840" y="4965192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Expert in payor relations and insurance contracting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863840" y="5340096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MBA in Strategic Management with healthcare focus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65760" y="6355080"/>
            <a:ext cx="5486400" cy="365760"/>
          </a:xfrm>
          <a:prstGeom prst="rect">
            <a:avLst/>
          </a:prstGeom>
          <a:noFill/>
        </p:spPr>
        <p:txBody>
          <a:bodyPr wrap="none" lIns="45720" rIns="45720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August 28, 2025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86800" y="6355080"/>
            <a:ext cx="2926080" cy="365760"/>
          </a:xfrm>
          <a:prstGeom prst="rect">
            <a:avLst/>
          </a:prstGeom>
          <a:noFill/>
        </p:spPr>
        <p:txBody>
          <a:bodyPr wrap="none" lIns="45720" rIns="45720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Comprehensive Investor Process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400" b="1">
                <a:solidFill>
                  <a:srgbClr val="183A58"/>
                </a:solidFill>
                <a:latin typeface="Arial"/>
              </a:rPr>
              <a:t>Key Diligence Topics</a:t>
            </a:r>
          </a:p>
        </p:txBody>
      </p:sp>
      <p:sp>
        <p:nvSpPr>
          <p:cNvPr id="5" name="Oval 4"/>
          <p:cNvSpPr/>
          <p:nvPr/>
        </p:nvSpPr>
        <p:spPr>
          <a:xfrm>
            <a:off x="594360" y="169164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731520" y="1645920"/>
            <a:ext cx="512064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404040"/>
                </a:solidFill>
                <a:latin typeface="Arial"/>
              </a:rPr>
              <a:t>Financial &amp; Operational Review: Historical performance, unit economics, and forward projections with sensitivity analysis</a:t>
            </a:r>
          </a:p>
        </p:txBody>
      </p:sp>
      <p:sp>
        <p:nvSpPr>
          <p:cNvPr id="7" name="Oval 6"/>
          <p:cNvSpPr/>
          <p:nvPr/>
        </p:nvSpPr>
        <p:spPr>
          <a:xfrm>
            <a:off x="594360" y="2002536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731520" y="1956816"/>
            <a:ext cx="512064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404040"/>
                </a:solidFill>
                <a:latin typeface="Arial"/>
              </a:rPr>
              <a:t>Market &amp; Competitive Analysis: Healthcare market sizing, competitive landscape, and growth opportunity evaluation</a:t>
            </a:r>
          </a:p>
        </p:txBody>
      </p:sp>
      <p:sp>
        <p:nvSpPr>
          <p:cNvPr id="9" name="Oval 8"/>
          <p:cNvSpPr/>
          <p:nvPr/>
        </p:nvSpPr>
        <p:spPr>
          <a:xfrm>
            <a:off x="594360" y="2313432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731520" y="2267712"/>
            <a:ext cx="512064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404040"/>
                </a:solidFill>
                <a:latin typeface="Arial"/>
              </a:rPr>
              <a:t>Management Assessment: Leadership evaluation, organizational structure, and succession planning</a:t>
            </a:r>
          </a:p>
        </p:txBody>
      </p:sp>
      <p:sp>
        <p:nvSpPr>
          <p:cNvPr id="11" name="Oval 10"/>
          <p:cNvSpPr/>
          <p:nvPr/>
        </p:nvSpPr>
        <p:spPr>
          <a:xfrm>
            <a:off x="594360" y="2624328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731520" y="2578608"/>
            <a:ext cx="512064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404040"/>
                </a:solidFill>
                <a:latin typeface="Arial"/>
              </a:rPr>
              <a:t>Technology &amp; Digital Infrastructure: IT systems, cybersecurity framework, and digital transformation roadmap</a:t>
            </a:r>
          </a:p>
        </p:txBody>
      </p:sp>
      <p:sp>
        <p:nvSpPr>
          <p:cNvPr id="13" name="Oval 12"/>
          <p:cNvSpPr/>
          <p:nvPr/>
        </p:nvSpPr>
        <p:spPr>
          <a:xfrm>
            <a:off x="594360" y="2935224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731520" y="2889504"/>
            <a:ext cx="512064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404040"/>
                </a:solidFill>
                <a:latin typeface="Arial"/>
              </a:rPr>
              <a:t>Clinical Quality &amp; Compliance: Quality programs, patient safety, and regulatory compliance history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329184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400" b="1">
                <a:solidFill>
                  <a:srgbClr val="183A58"/>
                </a:solidFill>
                <a:latin typeface="Arial"/>
              </a:rPr>
              <a:t>Risk Factors &amp; Mitigants</a:t>
            </a:r>
          </a:p>
        </p:txBody>
      </p:sp>
      <p:sp>
        <p:nvSpPr>
          <p:cNvPr id="16" name="Oval 15"/>
          <p:cNvSpPr/>
          <p:nvPr/>
        </p:nvSpPr>
        <p:spPr>
          <a:xfrm>
            <a:off x="594360" y="3611880"/>
            <a:ext cx="54864" cy="54864"/>
          </a:xfrm>
          <a:prstGeom prst="ellipse">
            <a:avLst/>
          </a:prstGeom>
          <a:solidFill>
            <a:srgbClr val="DC14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731520" y="3566160"/>
            <a:ext cx="237744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800" b="0">
                <a:solidFill>
                  <a:srgbClr val="DC143C"/>
                </a:solidFill>
                <a:latin typeface="Arial"/>
              </a:rPr>
              <a:t>Regulatory changes across operating jurisdictions</a:t>
            </a:r>
          </a:p>
        </p:txBody>
      </p:sp>
      <p:sp>
        <p:nvSpPr>
          <p:cNvPr id="18" name="Oval 17"/>
          <p:cNvSpPr/>
          <p:nvPr/>
        </p:nvSpPr>
        <p:spPr>
          <a:xfrm>
            <a:off x="3291840" y="3611880"/>
            <a:ext cx="54864" cy="54864"/>
          </a:xfrm>
          <a:prstGeom prst="ellipse">
            <a:avLst/>
          </a:prstGeom>
          <a:solidFill>
            <a:srgbClr val="228B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3429000" y="3566160"/>
            <a:ext cx="256032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800" b="0">
                <a:solidFill>
                  <a:srgbClr val="228B22"/>
                </a:solidFill>
                <a:latin typeface="Arial"/>
              </a:rPr>
              <a:t>Proactive regulatory compliance with government relations</a:t>
            </a:r>
          </a:p>
        </p:txBody>
      </p:sp>
      <p:sp>
        <p:nvSpPr>
          <p:cNvPr id="20" name="Oval 19"/>
          <p:cNvSpPr/>
          <p:nvPr/>
        </p:nvSpPr>
        <p:spPr>
          <a:xfrm>
            <a:off x="594360" y="3867912"/>
            <a:ext cx="54864" cy="54864"/>
          </a:xfrm>
          <a:prstGeom prst="ellipse">
            <a:avLst/>
          </a:prstGeom>
          <a:solidFill>
            <a:srgbClr val="DC14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731520" y="3822192"/>
            <a:ext cx="237744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800" b="0">
                <a:solidFill>
                  <a:srgbClr val="DC143C"/>
                </a:solidFill>
                <a:latin typeface="Arial"/>
              </a:rPr>
              <a:t>Healthcare reimbursement pressure changes</a:t>
            </a:r>
          </a:p>
        </p:txBody>
      </p:sp>
      <p:sp>
        <p:nvSpPr>
          <p:cNvPr id="22" name="Oval 21"/>
          <p:cNvSpPr/>
          <p:nvPr/>
        </p:nvSpPr>
        <p:spPr>
          <a:xfrm>
            <a:off x="3291840" y="3867912"/>
            <a:ext cx="54864" cy="54864"/>
          </a:xfrm>
          <a:prstGeom prst="ellipse">
            <a:avLst/>
          </a:prstGeom>
          <a:solidFill>
            <a:srgbClr val="228B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3429000" y="3822192"/>
            <a:ext cx="256032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800" b="0">
                <a:solidFill>
                  <a:srgbClr val="228B22"/>
                </a:solidFill>
                <a:latin typeface="Arial"/>
              </a:rPr>
              <a:t>Diversified revenue streams with defensive characteristics</a:t>
            </a:r>
          </a:p>
        </p:txBody>
      </p:sp>
      <p:sp>
        <p:nvSpPr>
          <p:cNvPr id="24" name="Oval 23"/>
          <p:cNvSpPr/>
          <p:nvPr/>
        </p:nvSpPr>
        <p:spPr>
          <a:xfrm>
            <a:off x="594360" y="4123944"/>
            <a:ext cx="54864" cy="54864"/>
          </a:xfrm>
          <a:prstGeom prst="ellipse">
            <a:avLst/>
          </a:prstGeom>
          <a:solidFill>
            <a:srgbClr val="DC14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731520" y="4078224"/>
            <a:ext cx="237744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800" b="0">
                <a:solidFill>
                  <a:srgbClr val="DC143C"/>
                </a:solidFill>
                <a:latin typeface="Arial"/>
              </a:rPr>
              <a:t>Competitive intensity from regional consolidation</a:t>
            </a:r>
          </a:p>
        </p:txBody>
      </p:sp>
      <p:sp>
        <p:nvSpPr>
          <p:cNvPr id="26" name="Oval 25"/>
          <p:cNvSpPr/>
          <p:nvPr/>
        </p:nvSpPr>
        <p:spPr>
          <a:xfrm>
            <a:off x="3291840" y="4123944"/>
            <a:ext cx="54864" cy="54864"/>
          </a:xfrm>
          <a:prstGeom prst="ellipse">
            <a:avLst/>
          </a:prstGeom>
          <a:solidFill>
            <a:srgbClr val="228B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3429000" y="4078224"/>
            <a:ext cx="256032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800" b="0">
                <a:solidFill>
                  <a:srgbClr val="228B22"/>
                </a:solidFill>
                <a:latin typeface="Arial"/>
              </a:rPr>
              <a:t>Differentiated position through quality and brand</a:t>
            </a:r>
          </a:p>
        </p:txBody>
      </p:sp>
      <p:sp>
        <p:nvSpPr>
          <p:cNvPr id="28" name="Oval 27"/>
          <p:cNvSpPr/>
          <p:nvPr/>
        </p:nvSpPr>
        <p:spPr>
          <a:xfrm>
            <a:off x="594360" y="4379976"/>
            <a:ext cx="54864" cy="54864"/>
          </a:xfrm>
          <a:prstGeom prst="ellipse">
            <a:avLst/>
          </a:prstGeom>
          <a:solidFill>
            <a:srgbClr val="DC14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TextBox 28"/>
          <p:cNvSpPr txBox="1"/>
          <p:nvPr/>
        </p:nvSpPr>
        <p:spPr>
          <a:xfrm>
            <a:off x="731520" y="4334256"/>
            <a:ext cx="237744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800" b="0">
                <a:solidFill>
                  <a:srgbClr val="DC143C"/>
                </a:solidFill>
                <a:latin typeface="Arial"/>
              </a:rPr>
              <a:t>Key talent retention in competitive market</a:t>
            </a:r>
          </a:p>
        </p:txBody>
      </p:sp>
      <p:sp>
        <p:nvSpPr>
          <p:cNvPr id="30" name="Oval 29"/>
          <p:cNvSpPr/>
          <p:nvPr/>
        </p:nvSpPr>
        <p:spPr>
          <a:xfrm>
            <a:off x="3291840" y="4379976"/>
            <a:ext cx="54864" cy="54864"/>
          </a:xfrm>
          <a:prstGeom prst="ellipse">
            <a:avLst/>
          </a:prstGeom>
          <a:solidFill>
            <a:srgbClr val="228B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3429000" y="4334256"/>
            <a:ext cx="256032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800" b="0">
                <a:solidFill>
                  <a:srgbClr val="228B22"/>
                </a:solidFill>
                <a:latin typeface="Arial"/>
              </a:rPr>
              <a:t>Comprehensive talent retention programs</a:t>
            </a:r>
          </a:p>
        </p:txBody>
      </p:sp>
      <p:sp>
        <p:nvSpPr>
          <p:cNvPr id="32" name="Oval 31"/>
          <p:cNvSpPr/>
          <p:nvPr/>
        </p:nvSpPr>
        <p:spPr>
          <a:xfrm>
            <a:off x="594360" y="4636008"/>
            <a:ext cx="54864" cy="54864"/>
          </a:xfrm>
          <a:prstGeom prst="ellipse">
            <a:avLst/>
          </a:prstGeom>
          <a:solidFill>
            <a:srgbClr val="DC14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TextBox 32"/>
          <p:cNvSpPr txBox="1"/>
          <p:nvPr/>
        </p:nvSpPr>
        <p:spPr>
          <a:xfrm>
            <a:off x="731520" y="4590288"/>
            <a:ext cx="237744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800" b="0">
                <a:solidFill>
                  <a:srgbClr val="DC143C"/>
                </a:solidFill>
                <a:latin typeface="Arial"/>
              </a:rPr>
              <a:t>Technology disruption from digital platforms</a:t>
            </a:r>
          </a:p>
        </p:txBody>
      </p:sp>
      <p:sp>
        <p:nvSpPr>
          <p:cNvPr id="34" name="Oval 33"/>
          <p:cNvSpPr/>
          <p:nvPr/>
        </p:nvSpPr>
        <p:spPr>
          <a:xfrm>
            <a:off x="3291840" y="4636008"/>
            <a:ext cx="54864" cy="54864"/>
          </a:xfrm>
          <a:prstGeom prst="ellipse">
            <a:avLst/>
          </a:prstGeom>
          <a:solidFill>
            <a:srgbClr val="228B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TextBox 34"/>
          <p:cNvSpPr txBox="1"/>
          <p:nvPr/>
        </p:nvSpPr>
        <p:spPr>
          <a:xfrm>
            <a:off x="3429000" y="4590288"/>
            <a:ext cx="256032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800" b="0">
                <a:solidFill>
                  <a:srgbClr val="228B22"/>
                </a:solidFill>
                <a:latin typeface="Arial"/>
              </a:rPr>
              <a:t>Significant technology investment and capabilities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00800" y="1371600"/>
            <a:ext cx="530352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400" b="1">
                <a:solidFill>
                  <a:srgbClr val="183A58"/>
                </a:solidFill>
                <a:latin typeface="Arial"/>
              </a:rPr>
              <a:t>Synergy Opportunities</a:t>
            </a:r>
          </a:p>
        </p:txBody>
      </p:sp>
      <p:sp>
        <p:nvSpPr>
          <p:cNvPr id="37" name="Oval 36"/>
          <p:cNvSpPr/>
          <p:nvPr/>
        </p:nvSpPr>
        <p:spPr>
          <a:xfrm>
            <a:off x="6537960" y="169164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TextBox 37"/>
          <p:cNvSpPr txBox="1"/>
          <p:nvPr/>
        </p:nvSpPr>
        <p:spPr>
          <a:xfrm>
            <a:off x="6675120" y="164592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404040"/>
                </a:solidFill>
                <a:latin typeface="Arial"/>
              </a:rPr>
              <a:t>Revenue Synergies: Enhanced service offerings through expanded specialist network</a:t>
            </a:r>
          </a:p>
        </p:txBody>
      </p:sp>
      <p:sp>
        <p:nvSpPr>
          <p:cNvPr id="39" name="Oval 38"/>
          <p:cNvSpPr/>
          <p:nvPr/>
        </p:nvSpPr>
        <p:spPr>
          <a:xfrm>
            <a:off x="6537960" y="2002536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TextBox 39"/>
          <p:cNvSpPr txBox="1"/>
          <p:nvPr/>
        </p:nvSpPr>
        <p:spPr>
          <a:xfrm>
            <a:off x="6675120" y="1956816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404040"/>
                </a:solidFill>
                <a:latin typeface="Arial"/>
              </a:rPr>
              <a:t>Operational Excellence: Best practices implementation across broader clinic network</a:t>
            </a:r>
          </a:p>
        </p:txBody>
      </p:sp>
      <p:sp>
        <p:nvSpPr>
          <p:cNvPr id="41" name="Oval 40"/>
          <p:cNvSpPr/>
          <p:nvPr/>
        </p:nvSpPr>
        <p:spPr>
          <a:xfrm>
            <a:off x="6537960" y="2313432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TextBox 41"/>
          <p:cNvSpPr txBox="1"/>
          <p:nvPr/>
        </p:nvSpPr>
        <p:spPr>
          <a:xfrm>
            <a:off x="6675120" y="2267712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404040"/>
                </a:solidFill>
                <a:latin typeface="Arial"/>
              </a:rPr>
              <a:t>Corporate Partnership Expansion: Leveraging relationships for accelerated contract growth</a:t>
            </a:r>
          </a:p>
        </p:txBody>
      </p:sp>
      <p:sp>
        <p:nvSpPr>
          <p:cNvPr id="43" name="Oval 42"/>
          <p:cNvSpPr/>
          <p:nvPr/>
        </p:nvSpPr>
        <p:spPr>
          <a:xfrm>
            <a:off x="6537960" y="2624328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TextBox 43"/>
          <p:cNvSpPr txBox="1"/>
          <p:nvPr/>
        </p:nvSpPr>
        <p:spPr>
          <a:xfrm>
            <a:off x="6675120" y="2578608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404040"/>
                </a:solidFill>
                <a:latin typeface="Arial"/>
              </a:rPr>
              <a:t>Technology Platform Scaling: Digital infrastructure amortization across larger patient base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400800" y="3291840"/>
            <a:ext cx="530352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400" b="1">
                <a:solidFill>
                  <a:srgbClr val="183A58"/>
                </a:solidFill>
                <a:latin typeface="Arial"/>
              </a:rPr>
              <a:t>Transaction Timeline</a:t>
            </a:r>
          </a:p>
        </p:txBody>
      </p:sp>
      <p:sp>
        <p:nvSpPr>
          <p:cNvPr id="46" name="Oval 45"/>
          <p:cNvSpPr/>
          <p:nvPr/>
        </p:nvSpPr>
        <p:spPr>
          <a:xfrm>
            <a:off x="6537960" y="361188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TextBox 46"/>
          <p:cNvSpPr txBox="1"/>
          <p:nvPr/>
        </p:nvSpPr>
        <p:spPr>
          <a:xfrm>
            <a:off x="6675120" y="3566160"/>
            <a:ext cx="502920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800" b="0">
                <a:solidFill>
                  <a:srgbClr val="404040"/>
                </a:solidFill>
                <a:latin typeface="Arial"/>
              </a:rPr>
              <a:t>Week 1-2: Due diligence package and management presentations</a:t>
            </a:r>
          </a:p>
        </p:txBody>
      </p:sp>
      <p:sp>
        <p:nvSpPr>
          <p:cNvPr id="48" name="Oval 47"/>
          <p:cNvSpPr/>
          <p:nvPr/>
        </p:nvSpPr>
        <p:spPr>
          <a:xfrm>
            <a:off x="6537960" y="3867912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TextBox 48"/>
          <p:cNvSpPr txBox="1"/>
          <p:nvPr/>
        </p:nvSpPr>
        <p:spPr>
          <a:xfrm>
            <a:off x="6675120" y="3822192"/>
            <a:ext cx="502920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800" b="0">
                <a:solidFill>
                  <a:srgbClr val="404040"/>
                </a:solidFill>
                <a:latin typeface="Arial"/>
              </a:rPr>
              <a:t>Week 3-4: Site visits and detailed financial analysis</a:t>
            </a:r>
          </a:p>
        </p:txBody>
      </p:sp>
      <p:sp>
        <p:nvSpPr>
          <p:cNvPr id="50" name="Oval 49"/>
          <p:cNvSpPr/>
          <p:nvPr/>
        </p:nvSpPr>
        <p:spPr>
          <a:xfrm>
            <a:off x="6537960" y="4123944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TextBox 50"/>
          <p:cNvSpPr txBox="1"/>
          <p:nvPr/>
        </p:nvSpPr>
        <p:spPr>
          <a:xfrm>
            <a:off x="6675120" y="4078224"/>
            <a:ext cx="502920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800" b="0">
                <a:solidFill>
                  <a:srgbClr val="404040"/>
                </a:solidFill>
                <a:latin typeface="Arial"/>
              </a:rPr>
              <a:t>Week 5-6: Legal review and final due diligence</a:t>
            </a:r>
          </a:p>
        </p:txBody>
      </p:sp>
      <p:sp>
        <p:nvSpPr>
          <p:cNvPr id="52" name="Oval 51"/>
          <p:cNvSpPr/>
          <p:nvPr/>
        </p:nvSpPr>
        <p:spPr>
          <a:xfrm>
            <a:off x="6537960" y="4379976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TextBox 52"/>
          <p:cNvSpPr txBox="1"/>
          <p:nvPr/>
        </p:nvSpPr>
        <p:spPr>
          <a:xfrm>
            <a:off x="6675120" y="4334256"/>
            <a:ext cx="502920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800" b="0">
                <a:solidFill>
                  <a:srgbClr val="404040"/>
                </a:solidFill>
                <a:latin typeface="Arial"/>
              </a:rPr>
              <a:t>Week 7-8: Final negotiations and agreement execution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57200" y="630936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August 28, 2025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144000" y="630936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Growth Strategy &amp; Financial Projections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28016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Multi-Pronged Growth Strategy</a:t>
            </a:r>
          </a:p>
        </p:txBody>
      </p:sp>
      <p:sp>
        <p:nvSpPr>
          <p:cNvPr id="5" name="Oval 4"/>
          <p:cNvSpPr/>
          <p:nvPr/>
        </p:nvSpPr>
        <p:spPr>
          <a:xfrm>
            <a:off x="640080" y="164592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777240" y="160020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Geographic expansion through targeted clinic rollouts in high-growth SEA markets</a:t>
            </a:r>
          </a:p>
        </p:txBody>
      </p:sp>
      <p:sp>
        <p:nvSpPr>
          <p:cNvPr id="7" name="Oval 6"/>
          <p:cNvSpPr/>
          <p:nvPr/>
        </p:nvSpPr>
        <p:spPr>
          <a:xfrm>
            <a:off x="640080" y="196596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777240" y="192024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Service line extension into high-margin specialties and chronic disease management</a:t>
            </a:r>
          </a:p>
        </p:txBody>
      </p:sp>
      <p:sp>
        <p:nvSpPr>
          <p:cNvPr id="9" name="Oval 8"/>
          <p:cNvSpPr/>
          <p:nvPr/>
        </p:nvSpPr>
        <p:spPr>
          <a:xfrm>
            <a:off x="640080" y="228600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777240" y="224028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Corporate partnership scaling through enhanced wellness programs</a:t>
            </a:r>
          </a:p>
        </p:txBody>
      </p:sp>
      <p:sp>
        <p:nvSpPr>
          <p:cNvPr id="11" name="Oval 10"/>
          <p:cNvSpPr/>
          <p:nvPr/>
        </p:nvSpPr>
        <p:spPr>
          <a:xfrm>
            <a:off x="640080" y="2606039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777240" y="2560319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Digital transformation with AI-powered diagnostics and telemedicine</a:t>
            </a:r>
          </a:p>
        </p:txBody>
      </p:sp>
      <p:sp>
        <p:nvSpPr>
          <p:cNvPr id="13" name="Oval 12"/>
          <p:cNvSpPr/>
          <p:nvPr/>
        </p:nvSpPr>
        <p:spPr>
          <a:xfrm>
            <a:off x="640080" y="292608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777240" y="288036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Strategic acquisitions of complementary healthcare assets</a:t>
            </a:r>
          </a:p>
        </p:txBody>
      </p:sp>
      <p:sp>
        <p:nvSpPr>
          <p:cNvPr id="15" name="Oval 14"/>
          <p:cNvSpPr/>
          <p:nvPr/>
        </p:nvSpPr>
        <p:spPr>
          <a:xfrm>
            <a:off x="640080" y="324612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777240" y="320040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Value-based care initiatives with outcome-focused contracts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58000" y="128016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Revenue &amp; EBITDA Projections (2024E-2027E)</a:t>
            </a:r>
          </a:p>
        </p:txBody>
      </p:sp>
      <p:graphicFrame>
        <p:nvGraphicFramePr>
          <p:cNvPr id="18" name="Chart 17"/>
          <p:cNvGraphicFramePr>
            <a:graphicFrameLocks noGrp="1"/>
          </p:cNvGraphicFramePr>
          <p:nvPr/>
        </p:nvGraphicFramePr>
        <p:xfrm>
          <a:off x="6858000" y="1645920"/>
          <a:ext cx="5029200" cy="2286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57200" y="4389120"/>
            <a:ext cx="11430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Key Planning Assumptions</a:t>
            </a:r>
          </a:p>
        </p:txBody>
      </p:sp>
      <p:sp>
        <p:nvSpPr>
          <p:cNvPr id="20" name="Oval 19"/>
          <p:cNvSpPr/>
          <p:nvPr/>
        </p:nvSpPr>
        <p:spPr>
          <a:xfrm>
            <a:off x="640080" y="475488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777240" y="4709160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New clinic openings: 6-8 locations annually</a:t>
            </a:r>
          </a:p>
        </p:txBody>
      </p:sp>
      <p:sp>
        <p:nvSpPr>
          <p:cNvPr id="22" name="Oval 21"/>
          <p:cNvSpPr/>
          <p:nvPr/>
        </p:nvSpPr>
        <p:spPr>
          <a:xfrm>
            <a:off x="640080" y="502920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777240" y="4983480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Same-store growth: 8-12% annually</a:t>
            </a:r>
          </a:p>
        </p:txBody>
      </p:sp>
      <p:sp>
        <p:nvSpPr>
          <p:cNvPr id="24" name="Oval 23"/>
          <p:cNvSpPr/>
          <p:nvPr/>
        </p:nvSpPr>
        <p:spPr>
          <a:xfrm>
            <a:off x="640080" y="530352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777240" y="5257800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Corporate contract growth: 15-20% annually</a:t>
            </a:r>
          </a:p>
        </p:txBody>
      </p:sp>
      <p:sp>
        <p:nvSpPr>
          <p:cNvPr id="26" name="Oval 25"/>
          <p:cNvSpPr/>
          <p:nvPr/>
        </p:nvSpPr>
        <p:spPr>
          <a:xfrm>
            <a:off x="6583680" y="475488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6720840" y="4709160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Specialty penetration: 35% to 50% of revenue</a:t>
            </a:r>
          </a:p>
        </p:txBody>
      </p:sp>
      <p:sp>
        <p:nvSpPr>
          <p:cNvPr id="28" name="Oval 27"/>
          <p:cNvSpPr/>
          <p:nvPr/>
        </p:nvSpPr>
        <p:spPr>
          <a:xfrm>
            <a:off x="6583680" y="502920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TextBox 28"/>
          <p:cNvSpPr txBox="1"/>
          <p:nvPr/>
        </p:nvSpPr>
        <p:spPr>
          <a:xfrm>
            <a:off x="6720840" y="4983480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EBITDA margin expansion: 100-150 bps annually</a:t>
            </a:r>
          </a:p>
        </p:txBody>
      </p:sp>
      <p:sp>
        <p:nvSpPr>
          <p:cNvPr id="30" name="Oval 29"/>
          <p:cNvSpPr/>
          <p:nvPr/>
        </p:nvSpPr>
        <p:spPr>
          <a:xfrm>
            <a:off x="6583680" y="530352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6720840" y="5257800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Digital health scaling: 5% to 15% by 2027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August 28, 2025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SEA Conglomerate Strategic Buyers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11277295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914400"/>
                <a:gridCol w="3840480"/>
                <a:gridCol w="2011680"/>
                <a:gridCol w="1645920"/>
                <a:gridCol w="1218895"/>
              </a:tblGrid>
              <a:tr h="548640"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Name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Country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Description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Key shareholders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Key financials (US$m)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Moelis contact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</a:tr>
              <a:tr h="1005840"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Ayala Corporation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Philippines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Leading diversified conglomerate with significant healthcare investments through Ayala Healthcare Holdings, operating hospitals and digital health initiatives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Ayala family trust and institutional investors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Revenue: US$3.2B, Healthcare growing 15%+ annually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Managing Director - SEA Healthcare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005840"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CP Group (Charoen Pokphand)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Thailand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Massive diversified conglomerate with healthcare retail exposure through pharmacy chains and platform development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Chearavanont family and holding companies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Revenue: US$45B+, Healthcare investments &gt;US$500M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Managing Director - Consumer Healthcare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005840"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Sinar Mas Group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Indonesia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Indonesian conglomerate with diversified portfolio and growing healthcare technology investments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Widjaja family and investment vehicles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Revenue: US$15B+, Active healthtech program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Executive Director - Indonesia Coverage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005840"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Genting Group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Malaysia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Diversified conglomerate with strategic healthcare investments through integrated resort wellness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Lim Kok Thay family trust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Revenue: US$2.8B, Healthcare target US$200M+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Managing Director - Malaysia Coverage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August 28, 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Strategic Buyers - Global Healthcare Leaders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109728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0">
                <a:solidFill>
                  <a:srgbClr val="404040"/>
                </a:solidFill>
                <a:latin typeface="Arial"/>
              </a:rPr>
              <a:t>International healthcare corporations with SEA expansion strategies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463040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320"/>
                <a:gridCol w="2286000"/>
                <a:gridCol w="2286000"/>
                <a:gridCol w="2011680"/>
                <a:gridCol w="1371600"/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solidFill>
                            <a:srgbClr val="FFFFFF"/>
                          </a:solidFill>
                          <a:latin typeface="Arial"/>
                        </a:rPr>
                        <a:t>Buyer Profile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solidFill>
                            <a:srgbClr val="FFFFFF"/>
                          </a:solidFill>
                          <a:latin typeface="Arial"/>
                        </a:rPr>
                        <a:t>Strategic Rationale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solidFill>
                            <a:srgbClr val="FFFFFF"/>
                          </a:solidFill>
                          <a:latin typeface="Arial"/>
                        </a:rPr>
                        <a:t>Key Synergies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solidFill>
                            <a:srgbClr val="FFFFFF"/>
                          </a:solidFill>
                          <a:latin typeface="Arial"/>
                        </a:rPr>
                        <a:t>Concerns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solidFill>
                            <a:srgbClr val="FFFFFF"/>
                          </a:solidFill>
                          <a:latin typeface="Arial"/>
                        </a:rPr>
                        <a:t>Fit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</a:tr>
              <a:tr h="731520">
                <a:tc>
                  <a:txBody>
                    <a:bodyPr wrap="square"/>
                    <a:lstStyle/>
                    <a:p>
                      <a:pPr algn="l"/>
                      <a:r>
                        <a:rPr sz="900" b="1">
                          <a:solidFill>
                            <a:srgbClr val="404040"/>
                          </a:solidFill>
                          <a:latin typeface="Arial"/>
                        </a:rPr>
                        <a:t>UnitedHealth / Optum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SEA market entry with established platform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Data analytics, technology platform, corporate relationships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Regulatory complexity, valuation expectations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High (9/10)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731520">
                <a:tc>
                  <a:txBody>
                    <a:bodyPr wrap="square"/>
                    <a:lstStyle/>
                    <a:p>
                      <a:pPr algn="l"/>
                      <a:r>
                        <a:rPr sz="900" b="1">
                          <a:solidFill>
                            <a:srgbClr val="404040"/>
                          </a:solidFill>
                          <a:latin typeface="Arial"/>
                        </a:rPr>
                        <a:t>Teladoc Health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Physical-digital healthcare integration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Telemedicine expertise, digital platforms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Asset-heavy model transition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Medium-High (7/10)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731520">
                <a:tc>
                  <a:txBody>
                    <a:bodyPr wrap="square"/>
                    <a:lstStyle/>
                    <a:p>
                      <a:pPr algn="l"/>
                      <a:r>
                        <a:rPr sz="900" b="1">
                          <a:solidFill>
                            <a:srgbClr val="404040"/>
                          </a:solidFill>
                          <a:latin typeface="Arial"/>
                        </a:rPr>
                        <a:t>Fresenius Medical Care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Asian expansion with chronic disease focus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Care coordination, operational excellence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Service line alignment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Medium (6/10)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August 28, 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Financial Buyers - Global Private Equity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109728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0">
                <a:solidFill>
                  <a:srgbClr val="404040"/>
                </a:solidFill>
                <a:latin typeface="Arial"/>
              </a:rPr>
              <a:t>Large-cap PE funds with healthcare services focus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463040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320"/>
                <a:gridCol w="2286000"/>
                <a:gridCol w="2286000"/>
                <a:gridCol w="2011680"/>
                <a:gridCol w="1371600"/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solidFill>
                            <a:srgbClr val="FFFFFF"/>
                          </a:solidFill>
                          <a:latin typeface="Arial"/>
                        </a:rPr>
                        <a:t>Fund Profile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solidFill>
                            <a:srgbClr val="FFFFFF"/>
                          </a:solidFill>
                          <a:latin typeface="Arial"/>
                        </a:rPr>
                        <a:t>Healthcare Strategy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solidFill>
                            <a:srgbClr val="FFFFFF"/>
                          </a:solidFill>
                          <a:latin typeface="Arial"/>
                        </a:rPr>
                        <a:t>Value Creation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solidFill>
                            <a:srgbClr val="FFFFFF"/>
                          </a:solidFill>
                          <a:latin typeface="Arial"/>
                        </a:rPr>
                        <a:t>Concerns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solidFill>
                            <a:srgbClr val="FFFFFF"/>
                          </a:solidFill>
                          <a:latin typeface="Arial"/>
                        </a:rPr>
                        <a:t>Fit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</a:tr>
              <a:tr h="731520">
                <a:tc>
                  <a:txBody>
                    <a:bodyPr wrap="square"/>
                    <a:lstStyle/>
                    <a:p>
                      <a:pPr algn="l"/>
                      <a:r>
                        <a:rPr sz="900" b="1">
                          <a:solidFill>
                            <a:srgbClr val="404040"/>
                          </a:solidFill>
                          <a:latin typeface="Arial"/>
                        </a:rPr>
                        <a:t>Blackstone Growth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Buy-and-build platform strategy across SEA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Operational excellence, technology investment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Valuation discipline, exit timeline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Very High (9/10)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731520">
                <a:tc>
                  <a:txBody>
                    <a:bodyPr wrap="square"/>
                    <a:lstStyle/>
                    <a:p>
                      <a:pPr algn="l"/>
                      <a:r>
                        <a:rPr sz="900" b="1">
                          <a:solidFill>
                            <a:srgbClr val="404040"/>
                          </a:solidFill>
                          <a:latin typeface="Arial"/>
                        </a:rPr>
                        <a:t>TPG Capital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Healthcare services consolidation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Digital initiatives, operational playbooks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Competitive process, control preferences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High (8/10)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731520">
                <a:tc>
                  <a:txBody>
                    <a:bodyPr wrap="square"/>
                    <a:lstStyle/>
                    <a:p>
                      <a:pPr algn="l"/>
                      <a:r>
                        <a:rPr sz="900" b="1">
                          <a:solidFill>
                            <a:srgbClr val="404040"/>
                          </a:solidFill>
                          <a:latin typeface="Arial"/>
                        </a:rPr>
                        <a:t>KKR &amp; Co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Technology-enabled growth platform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Technology infrastructure, partnerships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Integration complexity, timing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High (8/10)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August 28, 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Historical Financial Performance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188720"/>
            <a:ext cx="10058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600" b="1">
                <a:solidFill>
                  <a:srgbClr val="183A58"/>
                </a:solidFill>
                <a:latin typeface="Arial"/>
              </a:rPr>
              <a:t>Revenue &amp; EBITDA Growth (2020–2024E)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1828800" y="1554480"/>
          <a:ext cx="8229600" cy="21031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28800" y="3749039"/>
            <a:ext cx="82296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800" b="0">
                <a:solidFill>
                  <a:srgbClr val="404040"/>
                </a:solidFill>
                <a:latin typeface="Arial"/>
              </a:rPr>
              <a:t>*Historical figures represent estimated performance based on market trends.</a:t>
            </a:r>
          </a:p>
        </p:txBody>
      </p:sp>
      <p:sp>
        <p:nvSpPr>
          <p:cNvPr id="7" name="Rectangle 6"/>
          <p:cNvSpPr/>
          <p:nvPr/>
        </p:nvSpPr>
        <p:spPr>
          <a:xfrm>
            <a:off x="694944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786384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404040"/>
                </a:solidFill>
                <a:latin typeface="Arial"/>
              </a:rPr>
              <a:t>Revenue 2023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6384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US$210m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6384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FY2023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6384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228B22"/>
                </a:solidFill>
                <a:latin typeface="Arial"/>
              </a:rPr>
              <a:t>↗ Up 17% YoY driven by expansion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93008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3584448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404040"/>
                </a:solidFill>
                <a:latin typeface="Arial"/>
              </a:rPr>
              <a:t>EBITDA 2023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84448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US$40m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84448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FY2023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4448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228B22"/>
                </a:solidFill>
                <a:latin typeface="Arial"/>
              </a:rPr>
              <a:t>↗ 19.0% margin, up from 17.2%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291072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6382512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404040"/>
                </a:solidFill>
                <a:latin typeface="Arial"/>
              </a:rPr>
              <a:t>Patient Visits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82512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125k+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82512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FY2023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82512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228B22"/>
                </a:solidFill>
                <a:latin typeface="Arial"/>
              </a:rPr>
              <a:t>↗ 23% growth in total visits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089136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9180576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404040"/>
                </a:solidFill>
                <a:latin typeface="Arial"/>
              </a:rPr>
              <a:t>Same-Store Growth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80576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8.5%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80576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FY2023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80576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228B22"/>
                </a:solidFill>
                <a:latin typeface="Arial"/>
              </a:rPr>
              <a:t>↗ Strong organic growth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4400" y="5212080"/>
            <a:ext cx="64008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Key Growth Drivers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14400" y="5440680"/>
            <a:ext cx="6400800" cy="14630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● New clinic expansion: 8 locations opened in 2023, accelerating rollout pace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14400" y="5605272"/>
            <a:ext cx="6400800" cy="14630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● Corporate contracts: 15 new enterprise agreements signed, expanding B2B revenue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14400" y="5769864"/>
            <a:ext cx="6400800" cy="14630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● Service mix enhancement: 25% growth in high-margin specialty services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14400" y="5934456"/>
            <a:ext cx="6400800" cy="14630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● Digital engagement: 78% online booking adoption improving operational efficiency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14400" y="6099048"/>
            <a:ext cx="6400800" cy="14630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● Pricing optimization: Strategic premium increases reflecting value proposition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498079" y="5120640"/>
            <a:ext cx="4389120" cy="914400"/>
          </a:xfrm>
          <a:prstGeom prst="rect">
            <a:avLst/>
          </a:prstGeom>
          <a:solidFill>
            <a:srgbClr val="F0FF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TextBox 33"/>
          <p:cNvSpPr txBox="1"/>
          <p:nvPr/>
        </p:nvSpPr>
        <p:spPr>
          <a:xfrm>
            <a:off x="7680960" y="5212080"/>
            <a:ext cx="402336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228B22"/>
                </a:solidFill>
                <a:latin typeface="Arial"/>
              </a:rPr>
              <a:t>BANKER'S VIEW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680960" y="5394960"/>
            <a:ext cx="4023360" cy="5943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Exceptional performance with consistent growth and expanding margins demonstrates operational excellence and market leadership. Strong cash generation supports expansion while maintaining disciplined capital allocation.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7200" y="6309360"/>
            <a:ext cx="36576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808080"/>
                </a:solidFill>
                <a:latin typeface="Arial"/>
              </a:rPr>
              <a:t>Confidential | August 28, 2025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86800" y="6309360"/>
            <a:ext cx="32004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r"/>
            <a:r>
              <a:rPr sz="900" b="0">
                <a:solidFill>
                  <a:srgbClr val="808080"/>
                </a:solidFill>
                <a:latin typeface="Arial"/>
              </a:rPr>
              <a:t>Moelis Investment Opportunity    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Margin &amp; Cost Resilience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28016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EBITDA Margin Expansion (2020–2024E)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1645920"/>
          <a:ext cx="5486400" cy="201168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0" y="3749039"/>
            <a:ext cx="22860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r"/>
            <a:r>
              <a:rPr sz="800" b="0">
                <a:solidFill>
                  <a:srgbClr val="404040"/>
                </a:solidFill>
                <a:latin typeface="Arial"/>
              </a:rPr>
              <a:t>Source: Company financials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02336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Strategic Cost Management Initiatives</a:t>
            </a:r>
          </a:p>
        </p:txBody>
      </p:sp>
      <p:sp>
        <p:nvSpPr>
          <p:cNvPr id="8" name="Oval 7"/>
          <p:cNvSpPr/>
          <p:nvPr/>
        </p:nvSpPr>
        <p:spPr>
          <a:xfrm>
            <a:off x="1097280" y="438912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234440" y="4343400"/>
            <a:ext cx="50292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Supplier Consolidation &amp; Procurement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34440" y="448056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Centralized procurement achieving 12-18% savings through volume discounts and strategic partnerships</a:t>
            </a:r>
          </a:p>
        </p:txBody>
      </p:sp>
      <p:sp>
        <p:nvSpPr>
          <p:cNvPr id="11" name="Oval 10"/>
          <p:cNvSpPr/>
          <p:nvPr/>
        </p:nvSpPr>
        <p:spPr>
          <a:xfrm>
            <a:off x="1097280" y="480060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1234440" y="4754880"/>
            <a:ext cx="50292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Digital Transformation &amp; Automation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34440" y="489204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Comprehensive automation reducing administrative overhead by 15-20% while improving patient experience</a:t>
            </a:r>
          </a:p>
        </p:txBody>
      </p:sp>
      <p:sp>
        <p:nvSpPr>
          <p:cNvPr id="14" name="Oval 13"/>
          <p:cNvSpPr/>
          <p:nvPr/>
        </p:nvSpPr>
        <p:spPr>
          <a:xfrm>
            <a:off x="1097280" y="521208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1234440" y="5166360"/>
            <a:ext cx="50292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Operational Efficiency &amp; Process Optimization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34440" y="530352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Lean Six Sigma methodologies with standardized workflows and optimized staff scheduling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15200" y="128016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Comprehensive Risk Mitigation Framework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315200" y="1645920"/>
            <a:ext cx="4572000" cy="164592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7315200" y="1645920"/>
            <a:ext cx="91440" cy="1645920"/>
          </a:xfrm>
          <a:prstGeom prst="rect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7589520" y="1737360"/>
            <a:ext cx="41148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B5975B"/>
                </a:solidFill>
                <a:latin typeface="Arial"/>
              </a:rPr>
              <a:t>Diversified Revenue Base &amp; Market Position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89520" y="1965960"/>
            <a:ext cx="4114800" cy="32004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Multi-dimensional diversification across service lines, payor types, and geographic markets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589520" y="2331720"/>
            <a:ext cx="4114800" cy="16459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Key Benefits: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72400" y="2514600"/>
            <a:ext cx="3931920" cy="10058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• Revenue stability through economic cycles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400" y="2633472"/>
            <a:ext cx="3931920" cy="10058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• Predictable cash flows from corporate contracts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772400" y="2752344"/>
            <a:ext cx="3931920" cy="10058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• Reduced payor dependence with balanced mix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315200" y="3474720"/>
            <a:ext cx="4572000" cy="731520"/>
          </a:xfrm>
          <a:prstGeom prst="rect">
            <a:avLst/>
          </a:prstGeom>
          <a:solidFill>
            <a:srgbClr val="F0FF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7498079" y="3566160"/>
            <a:ext cx="42062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228B22"/>
                </a:solidFill>
                <a:latin typeface="Arial"/>
              </a:rPr>
              <a:t>BANKER'S VIEW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98079" y="3703320"/>
            <a:ext cx="420624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Outstanding operational resilience with proven margin maintenance ability. Diversified model and disciplined cost management create sustainable competitive advantages.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7200" y="630936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August 28, 2025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144000" y="630936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Investor Considerations &amp; Mitigating Factors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280160"/>
            <a:ext cx="5029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 b="1">
                <a:solidFill>
                  <a:srgbClr val="183A58"/>
                </a:solidFill>
                <a:latin typeface="Arial"/>
              </a:defRPr>
            </a:pPr>
            <a:r>
              <a:t>Considerations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1280160"/>
            <a:ext cx="5029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 b="1">
                <a:solidFill>
                  <a:srgbClr val="183A58"/>
                </a:solidFill>
                <a:latin typeface="Arial"/>
              </a:defRPr>
            </a:pPr>
            <a:r>
              <a:t>Mitigants</a:t>
            </a:r>
          </a:p>
        </p:txBody>
      </p:sp>
      <p:sp>
        <p:nvSpPr>
          <p:cNvPr id="6" name="Oval 5"/>
          <p:cNvSpPr/>
          <p:nvPr/>
        </p:nvSpPr>
        <p:spPr>
          <a:xfrm>
            <a:off x="640080" y="1645920"/>
            <a:ext cx="274320" cy="274320"/>
          </a:xfrm>
          <a:prstGeom prst="ellipse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640080" y="16459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5840" y="1485900"/>
            <a:ext cx="47548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Regulatory changes across multiple SEA jurisdictions</a:t>
            </a:r>
          </a:p>
        </p:txBody>
      </p:sp>
      <p:sp>
        <p:nvSpPr>
          <p:cNvPr id="9" name="Oval 8"/>
          <p:cNvSpPr/>
          <p:nvPr/>
        </p:nvSpPr>
        <p:spPr>
          <a:xfrm>
            <a:off x="6126480" y="164592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6126480" y="16459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92240" y="1485900"/>
            <a:ext cx="52120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Exceptional compliance track record with government relations</a:t>
            </a:r>
          </a:p>
        </p:txBody>
      </p:sp>
      <p:sp>
        <p:nvSpPr>
          <p:cNvPr id="12" name="Oval 11"/>
          <p:cNvSpPr/>
          <p:nvPr/>
        </p:nvSpPr>
        <p:spPr>
          <a:xfrm>
            <a:off x="640080" y="2331720"/>
            <a:ext cx="274320" cy="274320"/>
          </a:xfrm>
          <a:prstGeom prst="ellipse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640080" y="23317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5840" y="2171700"/>
            <a:ext cx="47548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Healthcare reimbursement pressures and benefit changes</a:t>
            </a:r>
          </a:p>
        </p:txBody>
      </p:sp>
      <p:sp>
        <p:nvSpPr>
          <p:cNvPr id="15" name="Oval 14"/>
          <p:cNvSpPr/>
          <p:nvPr/>
        </p:nvSpPr>
        <p:spPr>
          <a:xfrm>
            <a:off x="6126480" y="233172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6126480" y="23317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i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92240" y="2171700"/>
            <a:ext cx="52120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Diversified payor mix with balanced segment exposure</a:t>
            </a:r>
          </a:p>
        </p:txBody>
      </p:sp>
      <p:sp>
        <p:nvSpPr>
          <p:cNvPr id="18" name="Oval 17"/>
          <p:cNvSpPr/>
          <p:nvPr/>
        </p:nvSpPr>
        <p:spPr>
          <a:xfrm>
            <a:off x="640080" y="3017520"/>
            <a:ext cx="274320" cy="274320"/>
          </a:xfrm>
          <a:prstGeom prst="ellipse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640080" y="30175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05840" y="2857500"/>
            <a:ext cx="47548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Competition from larger regional players and new entrants</a:t>
            </a:r>
          </a:p>
        </p:txBody>
      </p:sp>
      <p:sp>
        <p:nvSpPr>
          <p:cNvPr id="21" name="Oval 20"/>
          <p:cNvSpPr/>
          <p:nvPr/>
        </p:nvSpPr>
        <p:spPr>
          <a:xfrm>
            <a:off x="6126480" y="301752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6126480" y="30175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i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92240" y="2857500"/>
            <a:ext cx="52120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Differentiated premium service with strong brand recognition</a:t>
            </a:r>
          </a:p>
        </p:txBody>
      </p:sp>
      <p:sp>
        <p:nvSpPr>
          <p:cNvPr id="24" name="Oval 23"/>
          <p:cNvSpPr/>
          <p:nvPr/>
        </p:nvSpPr>
        <p:spPr>
          <a:xfrm>
            <a:off x="640080" y="3703320"/>
            <a:ext cx="274320" cy="274320"/>
          </a:xfrm>
          <a:prstGeom prst="ellipse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640080" y="37033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?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05840" y="3543300"/>
            <a:ext cx="47548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Technology disruption from digital health startups</a:t>
            </a:r>
          </a:p>
        </p:txBody>
      </p:sp>
      <p:sp>
        <p:nvSpPr>
          <p:cNvPr id="27" name="Oval 26"/>
          <p:cNvSpPr/>
          <p:nvPr/>
        </p:nvSpPr>
        <p:spPr>
          <a:xfrm>
            <a:off x="6126480" y="370332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TextBox 27"/>
          <p:cNvSpPr txBox="1"/>
          <p:nvPr/>
        </p:nvSpPr>
        <p:spPr>
          <a:xfrm>
            <a:off x="6126480" y="37033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i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92240" y="3543300"/>
            <a:ext cx="52120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Significant investment in proprietary digital capabilities</a:t>
            </a:r>
          </a:p>
        </p:txBody>
      </p:sp>
      <p:sp>
        <p:nvSpPr>
          <p:cNvPr id="30" name="Oval 29"/>
          <p:cNvSpPr/>
          <p:nvPr/>
        </p:nvSpPr>
        <p:spPr>
          <a:xfrm>
            <a:off x="640080" y="4389120"/>
            <a:ext cx="274320" cy="274320"/>
          </a:xfrm>
          <a:prstGeom prst="ellipse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640080" y="43891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?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05840" y="4229100"/>
            <a:ext cx="47548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Currency fluctuation across multi-country operations</a:t>
            </a:r>
          </a:p>
        </p:txBody>
      </p:sp>
      <p:sp>
        <p:nvSpPr>
          <p:cNvPr id="33" name="Oval 32"/>
          <p:cNvSpPr/>
          <p:nvPr/>
        </p:nvSpPr>
        <p:spPr>
          <a:xfrm>
            <a:off x="6126480" y="438912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TextBox 33"/>
          <p:cNvSpPr txBox="1"/>
          <p:nvPr/>
        </p:nvSpPr>
        <p:spPr>
          <a:xfrm>
            <a:off x="6126480" y="43891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i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492240" y="4229100"/>
            <a:ext cx="52120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Natural hedge through multi-currency revenue streams</a:t>
            </a:r>
          </a:p>
        </p:txBody>
      </p:sp>
      <p:sp>
        <p:nvSpPr>
          <p:cNvPr id="36" name="Oval 35"/>
          <p:cNvSpPr/>
          <p:nvPr/>
        </p:nvSpPr>
        <p:spPr>
          <a:xfrm>
            <a:off x="640080" y="5074920"/>
            <a:ext cx="274320" cy="274320"/>
          </a:xfrm>
          <a:prstGeom prst="ellipse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TextBox 36"/>
          <p:cNvSpPr txBox="1"/>
          <p:nvPr/>
        </p:nvSpPr>
        <p:spPr>
          <a:xfrm>
            <a:off x="640080" y="50749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?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05840" y="4914900"/>
            <a:ext cx="47548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Key person dependency on senior leadership team</a:t>
            </a:r>
          </a:p>
        </p:txBody>
      </p:sp>
      <p:sp>
        <p:nvSpPr>
          <p:cNvPr id="39" name="Oval 38"/>
          <p:cNvSpPr/>
          <p:nvPr/>
        </p:nvSpPr>
        <p:spPr>
          <a:xfrm>
            <a:off x="6126480" y="507492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TextBox 39"/>
          <p:cNvSpPr txBox="1"/>
          <p:nvPr/>
        </p:nvSpPr>
        <p:spPr>
          <a:xfrm>
            <a:off x="6126480" y="50749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i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92240" y="4914900"/>
            <a:ext cx="52120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Deep management bench with succession planning</a:t>
            </a:r>
          </a:p>
        </p:txBody>
      </p:sp>
      <p:sp>
        <p:nvSpPr>
          <p:cNvPr id="42" name="Oval 41"/>
          <p:cNvSpPr/>
          <p:nvPr/>
        </p:nvSpPr>
        <p:spPr>
          <a:xfrm>
            <a:off x="640080" y="5760720"/>
            <a:ext cx="274320" cy="274320"/>
          </a:xfrm>
          <a:prstGeom prst="ellipse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TextBox 42"/>
          <p:cNvSpPr txBox="1"/>
          <p:nvPr/>
        </p:nvSpPr>
        <p:spPr>
          <a:xfrm>
            <a:off x="640080" y="57607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?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05840" y="5600700"/>
            <a:ext cx="47548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Economic downturn impact on discretionary spending</a:t>
            </a:r>
          </a:p>
        </p:txBody>
      </p:sp>
      <p:sp>
        <p:nvSpPr>
          <p:cNvPr id="45" name="Oval 44"/>
          <p:cNvSpPr/>
          <p:nvPr/>
        </p:nvSpPr>
        <p:spPr>
          <a:xfrm>
            <a:off x="6126480" y="576072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TextBox 45"/>
          <p:cNvSpPr txBox="1"/>
          <p:nvPr/>
        </p:nvSpPr>
        <p:spPr>
          <a:xfrm>
            <a:off x="6126480" y="57607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i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492240" y="5600700"/>
            <a:ext cx="52120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Defensive demand profile with essential healthcare focus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August 28, 2025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Competitive Positioning Analysis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Revenue Comparison vs. Competitors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457200" y="1554480"/>
          <a:ext cx="5486400" cy="2286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58000" y="11887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Competitive Assessment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0" y="1554480"/>
          <a:ext cx="429768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731520"/>
                <a:gridCol w="640080"/>
                <a:gridCol w="822960"/>
                <a:gridCol w="73152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Provider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Scale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Quality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Digital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Corporate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SouthernCapital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●●●●●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●●●●●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●●●●●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●●●●●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MajorHealth Corp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Regional Medical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●●●●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●●●●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</a:t>
                      </a:r>
                    </a:p>
                  </a:txBody>
                  <a:tcPr marL="45720" marR="45720" marT="45720" marB="45720"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Community Health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Specialty Care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●●●●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●●●●</a:t>
                      </a:r>
                    </a:p>
                  </a:txBody>
                  <a:tcPr marL="45720" marR="45720" marT="45720" marB="45720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58000" y="3017520"/>
            <a:ext cx="5029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404040"/>
                </a:solidFill>
                <a:latin typeface="Arial"/>
              </a:rPr>
              <a:t>Source: Management estimates, competitor websites, July 2024 [Medium Confidence]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411480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Barriers to Entry</a:t>
            </a:r>
          </a:p>
        </p:txBody>
      </p:sp>
      <p:sp>
        <p:nvSpPr>
          <p:cNvPr id="10" name="Oval 9"/>
          <p:cNvSpPr/>
          <p:nvPr/>
        </p:nvSpPr>
        <p:spPr>
          <a:xfrm>
            <a:off x="640080" y="448056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777240" y="443484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Regulatory Compliance Complex healthcare licensing across multiple jurisdictions</a:t>
            </a:r>
          </a:p>
        </p:txBody>
      </p:sp>
      <p:sp>
        <p:nvSpPr>
          <p:cNvPr id="12" name="Oval 11"/>
          <p:cNvSpPr/>
          <p:nvPr/>
        </p:nvSpPr>
        <p:spPr>
          <a:xfrm>
            <a:off x="640080" y="480060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777240" y="475488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Specialist Recruitment Challenging acquisition of multilingual medical talent</a:t>
            </a:r>
          </a:p>
        </p:txBody>
      </p:sp>
      <p:sp>
        <p:nvSpPr>
          <p:cNvPr id="14" name="Oval 13"/>
          <p:cNvSpPr/>
          <p:nvPr/>
        </p:nvSpPr>
        <p:spPr>
          <a:xfrm>
            <a:off x="640080" y="512064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777240" y="50749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Prime Real Estate Limited medical-grade facilities in premium locations</a:t>
            </a:r>
          </a:p>
        </p:txBody>
      </p:sp>
      <p:sp>
        <p:nvSpPr>
          <p:cNvPr id="16" name="Oval 15"/>
          <p:cNvSpPr/>
          <p:nvPr/>
        </p:nvSpPr>
        <p:spPr>
          <a:xfrm>
            <a:off x="640080" y="5440679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777240" y="5394959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Technology Infrastructure Significant EMR and cybersecurity investment required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58000" y="34747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Company's Unique Advantages</a:t>
            </a:r>
          </a:p>
        </p:txBody>
      </p:sp>
      <p:sp>
        <p:nvSpPr>
          <p:cNvPr id="19" name="Oval 18"/>
          <p:cNvSpPr/>
          <p:nvPr/>
        </p:nvSpPr>
        <p:spPr>
          <a:xfrm>
            <a:off x="7040880" y="384048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7178040" y="379476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International Accreditation JCI and ISO certifications demonstrating world-class quality</a:t>
            </a:r>
          </a:p>
        </p:txBody>
      </p:sp>
      <p:sp>
        <p:nvSpPr>
          <p:cNvPr id="21" name="Oval 20"/>
          <p:cNvSpPr/>
          <p:nvPr/>
        </p:nvSpPr>
        <p:spPr>
          <a:xfrm>
            <a:off x="7040880" y="416052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7178040" y="411480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Integrated Multi-Specialty Platform Comprehensive care with seamless referral pathways</a:t>
            </a:r>
          </a:p>
        </p:txBody>
      </p:sp>
      <p:sp>
        <p:nvSpPr>
          <p:cNvPr id="23" name="Oval 22"/>
          <p:cNvSpPr/>
          <p:nvPr/>
        </p:nvSpPr>
        <p:spPr>
          <a:xfrm>
            <a:off x="7040880" y="448056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7178040" y="443484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Advanced Digital Infrastructure Proprietary EMR with integrated telemedicine capabilities</a:t>
            </a:r>
          </a:p>
        </p:txBody>
      </p:sp>
      <p:sp>
        <p:nvSpPr>
          <p:cNvPr id="25" name="Oval 24"/>
          <p:cNvSpPr/>
          <p:nvPr/>
        </p:nvSpPr>
        <p:spPr>
          <a:xfrm>
            <a:off x="7040880" y="4800599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7178040" y="4754879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Corporate Healthcare Leadership Market-leading position in corporate wellness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7200" y="3931920"/>
            <a:ext cx="54864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404040"/>
                </a:solidFill>
                <a:latin typeface="Arial"/>
              </a:rPr>
              <a:t>Source: Company analysis, industry reports, 2024 [High Confidence]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7200" y="6400800"/>
            <a:ext cx="3657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August 28, 2025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86800" y="6400800"/>
            <a:ext cx="3200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Product &amp; Service Footprint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Oval 3"/>
          <p:cNvSpPr/>
          <p:nvPr/>
        </p:nvSpPr>
        <p:spPr>
          <a:xfrm>
            <a:off x="731520" y="128016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1097280" y="128016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Primary Care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" y="150876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Comprehensive family medicine and preventive care with corporate contracts including health screenings, vaccinations, and chronic disease management</a:t>
            </a:r>
          </a:p>
        </p:txBody>
      </p:sp>
      <p:sp>
        <p:nvSpPr>
          <p:cNvPr id="7" name="Oval 6"/>
          <p:cNvSpPr/>
          <p:nvPr/>
        </p:nvSpPr>
        <p:spPr>
          <a:xfrm>
            <a:off x="731520" y="205740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1097280" y="205740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Specialty Services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97280" y="228600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Cardiology, orthopedics, dermatology, and high-acuity outpatient procedures with subspecialty referral network</a:t>
            </a:r>
          </a:p>
        </p:txBody>
      </p:sp>
      <p:sp>
        <p:nvSpPr>
          <p:cNvPr id="10" name="Oval 9"/>
          <p:cNvSpPr/>
          <p:nvPr/>
        </p:nvSpPr>
        <p:spPr>
          <a:xfrm>
            <a:off x="731520" y="283464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1097280" y="283464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Diagnostics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97280" y="306324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Advanced imaging (MRI/CT/Ultrasound), laboratory services, and cardiac testing supporting integrated clinical pathways</a:t>
            </a:r>
          </a:p>
        </p:txBody>
      </p:sp>
      <p:sp>
        <p:nvSpPr>
          <p:cNvPr id="13" name="Oval 12"/>
          <p:cNvSpPr/>
          <p:nvPr/>
        </p:nvSpPr>
        <p:spPr>
          <a:xfrm>
            <a:off x="731520" y="361188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1097280" y="361188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Corporate Wellness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7280" y="384048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Occupational health, executive physicals, workplace injury management, and employee health programs</a:t>
            </a:r>
          </a:p>
        </p:txBody>
      </p:sp>
      <p:sp>
        <p:nvSpPr>
          <p:cNvPr id="16" name="Oval 15"/>
          <p:cNvSpPr/>
          <p:nvPr/>
        </p:nvSpPr>
        <p:spPr>
          <a:xfrm>
            <a:off x="731520" y="438912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1097280" y="438912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Digital Health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97280" y="461772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Telemedicine consultations, patient portal, online appointment booking, and remote monitoring services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83680" y="128016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400" b="1">
                <a:solidFill>
                  <a:srgbClr val="183A58"/>
                </a:solidFill>
                <a:latin typeface="Arial"/>
              </a:rPr>
              <a:t>Service Coverage by Market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6583680" y="1645920"/>
          <a:ext cx="402336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/>
                <a:gridCol w="731520"/>
                <a:gridCol w="731520"/>
                <a:gridCol w="731520"/>
                <a:gridCol w="731520"/>
              </a:tblGrid>
              <a:tr h="512064"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Arial"/>
                        </a:rPr>
                        <a:t>Country/City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Arial"/>
                        </a:rPr>
                        <a:t>Primary Care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Arial"/>
                        </a:rPr>
                        <a:t>Specialty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Arial"/>
                        </a:rPr>
                        <a:t>Diagnostics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Arial"/>
                        </a:rPr>
                        <a:t>Corporate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</a:tr>
              <a:tr h="512064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Singapore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✓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✓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✓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✓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512064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Malaysia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✓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✓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✓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✓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512064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Indonesia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✓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–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–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✓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512064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Philippines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✓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–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–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✓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583680" y="43891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400" b="1">
                <a:solidFill>
                  <a:srgbClr val="183A58"/>
                </a:solidFill>
                <a:latin typeface="Arial"/>
              </a:rPr>
              <a:t>Key Operational Metrics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583680" y="4663440"/>
            <a:ext cx="5029200" cy="18288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6858000" y="4846320"/>
            <a:ext cx="201168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Total Clinic Locations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858000" y="5029200"/>
            <a:ext cx="201168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35+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58000" y="5349240"/>
            <a:ext cx="201168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Board-Certified Specialists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58000" y="5532120"/>
            <a:ext cx="201168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65+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58000" y="5852160"/>
            <a:ext cx="201168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Annual Patient Visits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858000" y="6035040"/>
            <a:ext cx="201168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125,000+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144000" y="4846320"/>
            <a:ext cx="201168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Net Promoter Score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144000" y="5029200"/>
            <a:ext cx="201168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72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144000" y="5349240"/>
            <a:ext cx="201168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Corporate Contracts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144000" y="5532120"/>
            <a:ext cx="201168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65+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144000" y="5852160"/>
            <a:ext cx="201168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Average Wait Time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144000" y="6035040"/>
            <a:ext cx="201168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1.8 days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3152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August 28, 2025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86800" y="6400800"/>
            <a:ext cx="3200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Business &amp; Operational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188720"/>
            <a:ext cx="10972800" cy="10972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0">
                <a:solidFill>
                  <a:srgbClr val="404040"/>
                </a:solidFill>
                <a:latin typeface="Arial"/>
              </a:rPr>
              <a:t>SouthernCapital Healthcare is a leading integrated healthcare services platform in Southeast Asia, focused on high-quality patient care and operational excellence across primary care, diagnostics, and specialty services. The platform benefits from significant scale with 35+ clinic locations, a diversified payor mix including 40% corporate contracts, 35% insurance reimbursement, and 25% cash pay, and a proven clinic rollout playbook.</a:t>
            </a:r>
          </a:p>
        </p:txBody>
      </p:sp>
      <p:sp>
        <p:nvSpPr>
          <p:cNvPr id="5" name="Oval 4"/>
          <p:cNvSpPr/>
          <p:nvPr/>
        </p:nvSpPr>
        <p:spPr>
          <a:xfrm>
            <a:off x="914400" y="2560320"/>
            <a:ext cx="109728" cy="109728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4128" y="2606040"/>
            <a:ext cx="3657600" cy="18288"/>
          </a:xfrm>
          <a:prstGeom prst="rect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Oval 6"/>
          <p:cNvSpPr/>
          <p:nvPr/>
        </p:nvSpPr>
        <p:spPr>
          <a:xfrm>
            <a:off x="4572000" y="2560320"/>
            <a:ext cx="109728" cy="109728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822960" y="2286000"/>
            <a:ext cx="457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100" b="1">
                <a:solidFill>
                  <a:srgbClr val="183A58"/>
                </a:solidFill>
                <a:latin typeface="Arial"/>
              </a:rPr>
              <a:t>2015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80560" y="2286000"/>
            <a:ext cx="457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100" b="1">
                <a:solidFill>
                  <a:srgbClr val="183A58"/>
                </a:solidFill>
                <a:latin typeface="Arial"/>
              </a:rPr>
              <a:t>2024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37760" y="2468880"/>
            <a:ext cx="2743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(9+ years of proven growth and market leadership)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498079" y="2560320"/>
            <a:ext cx="4114800" cy="320040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7680960" y="2651760"/>
            <a:ext cx="3749039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400" b="1">
                <a:solidFill>
                  <a:srgbClr val="183A58"/>
                </a:solidFill>
                <a:latin typeface="Arial"/>
              </a:rPr>
              <a:t>Key Operational Highlights</a:t>
            </a:r>
          </a:p>
        </p:txBody>
      </p:sp>
      <p:sp>
        <p:nvSpPr>
          <p:cNvPr id="13" name="Oval 12"/>
          <p:cNvSpPr/>
          <p:nvPr/>
        </p:nvSpPr>
        <p:spPr>
          <a:xfrm>
            <a:off x="7772400" y="306324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7909560" y="3017520"/>
            <a:ext cx="3474720" cy="32004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35+ premium clinic locations across Singapore, Malaysia, Indonesia, and Philippines</a:t>
            </a:r>
          </a:p>
        </p:txBody>
      </p:sp>
      <p:sp>
        <p:nvSpPr>
          <p:cNvPr id="15" name="Oval 14"/>
          <p:cNvSpPr/>
          <p:nvPr/>
        </p:nvSpPr>
        <p:spPr>
          <a:xfrm>
            <a:off x="7772400" y="3428999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7909560" y="3383279"/>
            <a:ext cx="3474720" cy="32004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125,000+ annual patient visits with 89% retention rate demonstrating patient loyalty</a:t>
            </a:r>
          </a:p>
        </p:txBody>
      </p:sp>
      <p:sp>
        <p:nvSpPr>
          <p:cNvPr id="17" name="Oval 16"/>
          <p:cNvSpPr/>
          <p:nvPr/>
        </p:nvSpPr>
        <p:spPr>
          <a:xfrm>
            <a:off x="7772400" y="3794759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7909560" y="3749039"/>
            <a:ext cx="3474720" cy="32004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65+ corporate wellness contracts with major employers and multinational corporations</a:t>
            </a:r>
          </a:p>
        </p:txBody>
      </p:sp>
      <p:sp>
        <p:nvSpPr>
          <p:cNvPr id="19" name="Oval 18"/>
          <p:cNvSpPr/>
          <p:nvPr/>
        </p:nvSpPr>
        <p:spPr>
          <a:xfrm>
            <a:off x="7772400" y="416052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7909560" y="4114800"/>
            <a:ext cx="3474720" cy="32004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Advanced EMR platform with integrated telemedicine capabilities and 78% digital adoption</a:t>
            </a:r>
          </a:p>
        </p:txBody>
      </p:sp>
      <p:sp>
        <p:nvSpPr>
          <p:cNvPr id="21" name="Oval 20"/>
          <p:cNvSpPr/>
          <p:nvPr/>
        </p:nvSpPr>
        <p:spPr>
          <a:xfrm>
            <a:off x="7772400" y="452628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7909560" y="4480560"/>
            <a:ext cx="3474720" cy="32004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65+ board-certified specialists across 12+ medical disciplines</a:t>
            </a:r>
          </a:p>
        </p:txBody>
      </p:sp>
      <p:sp>
        <p:nvSpPr>
          <p:cNvPr id="23" name="Oval 22"/>
          <p:cNvSpPr/>
          <p:nvPr/>
        </p:nvSpPr>
        <p:spPr>
          <a:xfrm>
            <a:off x="7772400" y="489204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7909560" y="4846320"/>
            <a:ext cx="3474720" cy="32004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International accreditation (JCI, ISO) demonstrating world-class quality standards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1520" y="310896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Core Service Lines</a:t>
            </a:r>
          </a:p>
        </p:txBody>
      </p:sp>
      <p:sp>
        <p:nvSpPr>
          <p:cNvPr id="26" name="Oval 25"/>
          <p:cNvSpPr/>
          <p:nvPr/>
        </p:nvSpPr>
        <p:spPr>
          <a:xfrm>
            <a:off x="914400" y="352044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1051560" y="3474720"/>
            <a:ext cx="2560320" cy="4114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Primary Care &amp; Preventive Medicine - Comprehensive family medicine and health screenings</a:t>
            </a:r>
          </a:p>
        </p:txBody>
      </p:sp>
      <p:sp>
        <p:nvSpPr>
          <p:cNvPr id="28" name="Oval 27"/>
          <p:cNvSpPr/>
          <p:nvPr/>
        </p:nvSpPr>
        <p:spPr>
          <a:xfrm>
            <a:off x="914400" y="4023359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TextBox 28"/>
          <p:cNvSpPr txBox="1"/>
          <p:nvPr/>
        </p:nvSpPr>
        <p:spPr>
          <a:xfrm>
            <a:off x="1051560" y="3977639"/>
            <a:ext cx="2560320" cy="4114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Specialty Medical Services - Cardiology, orthopedics, dermatology, and subspecialties</a:t>
            </a:r>
          </a:p>
        </p:txBody>
      </p:sp>
      <p:sp>
        <p:nvSpPr>
          <p:cNvPr id="30" name="Oval 29"/>
          <p:cNvSpPr/>
          <p:nvPr/>
        </p:nvSpPr>
        <p:spPr>
          <a:xfrm>
            <a:off x="914400" y="452628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1051560" y="4480560"/>
            <a:ext cx="2560320" cy="4114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Diagnostic Imaging &amp; Laboratory - MRI, CT, ultrasound, and comprehensive lab services</a:t>
            </a:r>
          </a:p>
        </p:txBody>
      </p:sp>
      <p:sp>
        <p:nvSpPr>
          <p:cNvPr id="32" name="Oval 31"/>
          <p:cNvSpPr/>
          <p:nvPr/>
        </p:nvSpPr>
        <p:spPr>
          <a:xfrm>
            <a:off x="3840480" y="352044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TextBox 32"/>
          <p:cNvSpPr txBox="1"/>
          <p:nvPr/>
        </p:nvSpPr>
        <p:spPr>
          <a:xfrm>
            <a:off x="3977640" y="3474720"/>
            <a:ext cx="2560320" cy="4114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Corporate Wellness Programs - Occupational health and executive physical examinations</a:t>
            </a:r>
          </a:p>
        </p:txBody>
      </p:sp>
      <p:sp>
        <p:nvSpPr>
          <p:cNvPr id="34" name="Oval 33"/>
          <p:cNvSpPr/>
          <p:nvPr/>
        </p:nvSpPr>
        <p:spPr>
          <a:xfrm>
            <a:off x="3840480" y="4023359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TextBox 34"/>
          <p:cNvSpPr txBox="1"/>
          <p:nvPr/>
        </p:nvSpPr>
        <p:spPr>
          <a:xfrm>
            <a:off x="3977640" y="3977639"/>
            <a:ext cx="2560320" cy="4114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Digital Health &amp; Telemedicine - Remote consultations and patient portal services</a:t>
            </a:r>
          </a:p>
        </p:txBody>
      </p:sp>
      <p:sp>
        <p:nvSpPr>
          <p:cNvPr id="36" name="Oval 35"/>
          <p:cNvSpPr/>
          <p:nvPr/>
        </p:nvSpPr>
        <p:spPr>
          <a:xfrm>
            <a:off x="3840480" y="452628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TextBox 36"/>
          <p:cNvSpPr txBox="1"/>
          <p:nvPr/>
        </p:nvSpPr>
        <p:spPr>
          <a:xfrm>
            <a:off x="3977640" y="4480560"/>
            <a:ext cx="2560320" cy="4114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Executive Health Assessments - Premium comprehensive health evaluations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31520" y="5669280"/>
            <a:ext cx="64008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Strategic Market Positioning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31520" y="6035040"/>
            <a:ext cx="10515600" cy="54864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100" b="0">
                <a:solidFill>
                  <a:srgbClr val="404040"/>
                </a:solidFill>
                <a:latin typeface="Arial"/>
              </a:rPr>
              <a:t>SouthernCapital Healthcare has established itself as the leading premium healthcare provider in Southeast Asia, serving both individual patients and corporate clients with comprehensive medical services and exceptional care standards.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31520" y="6400800"/>
            <a:ext cx="36576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900">
                <a:solidFill>
                  <a:srgbClr val="808080"/>
                </a:solidFill>
                <a:latin typeface="Arial"/>
              </a:rPr>
              <a:t>Confidential | August 28, 2025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86800" y="6400800"/>
            <a:ext cx="3200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900">
                <a:solidFill>
                  <a:srgbClr val="808080"/>
                </a:solidFill>
                <a:latin typeface="Arial"/>
              </a:rPr>
              <a:t>Moelis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Precedent Transactions Analysis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828800" y="1371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183A58"/>
                </a:solidFill>
                <a:latin typeface="Arial"/>
              </a:defRPr>
            </a:pPr>
            <a:r>
              <a:t>EV/Revenue Multiples by Transaction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645920" y="1725930"/>
            <a:ext cx="2080260" cy="174879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645920" y="1497330"/>
            <a:ext cx="20802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 b="1">
                <a:latin typeface="Arial"/>
              </a:defRPr>
            </a:pPr>
            <a:r>
              <a:t>4.2x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45920" y="3566160"/>
            <a:ext cx="20802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latin typeface="Arial"/>
              </a:defRPr>
            </a:pPr>
            <a:r>
              <a:t>T1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7620" y="1828800"/>
            <a:ext cx="2080260" cy="16459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3817620" y="1600200"/>
            <a:ext cx="20802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 b="1">
                <a:latin typeface="Arial"/>
              </a:defRPr>
            </a:pPr>
            <a:r>
              <a:t>4.0x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17620" y="3566160"/>
            <a:ext cx="20802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latin typeface="Arial"/>
              </a:defRPr>
            </a:pPr>
            <a:r>
              <a:t>T2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89320" y="2034540"/>
            <a:ext cx="2080260" cy="144018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5989320" y="1805940"/>
            <a:ext cx="20802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 b="1">
                <a:latin typeface="Arial"/>
              </a:defRPr>
            </a:pPr>
            <a:r>
              <a:t>3.5x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89320" y="3566160"/>
            <a:ext cx="20802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latin typeface="Arial"/>
              </a:defRPr>
            </a:pPr>
            <a:r>
              <a:t>T3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161020" y="1952244"/>
            <a:ext cx="2080260" cy="1522476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8161020" y="1723644"/>
            <a:ext cx="20802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 b="1">
                <a:latin typeface="Arial"/>
              </a:defRPr>
            </a:pPr>
            <a:r>
              <a:t>3.7x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161020" y="3566160"/>
            <a:ext cx="20802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latin typeface="Arial"/>
              </a:defRPr>
            </a:pPr>
            <a:r>
              <a:t>T4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65760" y="4389120"/>
          <a:ext cx="118872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/>
              </a:tblGrid>
              <a:tr h="274320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Date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Target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Acquirer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Country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EV ($M)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Revenue ($M)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EV/Revenue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600200" y="4389120"/>
          <a:ext cx="86868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/>
                <a:gridCol w="2171700"/>
                <a:gridCol w="2171700"/>
                <a:gridCol w="2171700"/>
              </a:tblGrid>
              <a:tr h="274320"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2024-Q1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2023-Q4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2023-Q2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2023-Q1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Regional Health...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Specialty Medic...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Community Diagn...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Corporate Welln...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MajorHealth Cor...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Private Equity ...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Strategic Healt...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International P...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Singapore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Malaysia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Thailand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Indonesia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$850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$640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$420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$315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$200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$160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$120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$85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4.2x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4.0x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3.5x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3.7x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August 2025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05295" y="64008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Comprehensive Valuation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132320" y="1005840"/>
            <a:ext cx="3657600" cy="228600"/>
          </a:xfrm>
          <a:prstGeom prst="rect">
            <a:avLst/>
          </a:prstGeom>
          <a:noFill/>
        </p:spPr>
        <p:txBody>
          <a:bodyPr wrap="none" lIns="45720" rIns="45720">
            <a:spAutoFit/>
          </a:bodyPr>
          <a:lstStyle/>
          <a:p>
            <a:pPr algn="ctr">
              <a:defRPr sz="1100" b="1">
                <a:solidFill>
                  <a:srgbClr val="183A58"/>
                </a:solidFill>
                <a:latin typeface="Arial"/>
              </a:defRPr>
            </a:pPr>
            <a:r>
              <a:t>Enterprise Value Analysis Across Multiple Methodologies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097280" y="1280160"/>
            <a:ext cx="2011680" cy="457200"/>
          </a:xfrm>
          <a:prstGeom prst="rect">
            <a:avLst/>
          </a:prstGeom>
          <a:solidFill>
            <a:srgbClr val="183A58"/>
          </a:solidFill>
          <a:ln>
            <a:solidFill>
              <a:srgbClr val="183A5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097280" y="1280160"/>
            <a:ext cx="2011680" cy="457200"/>
          </a:xfrm>
          <a:prstGeom prst="rect">
            <a:avLst/>
          </a:prstGeom>
          <a:noFill/>
        </p:spPr>
        <p:txBody>
          <a:bodyPr wrap="none" anchor="ctr" lIns="73152" rIns="73152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  <a:latin typeface="Arial"/>
              </a:defRPr>
            </a:pPr>
            <a:r>
              <a:t>Methodology</a:t>
            </a:r>
          </a:p>
        </p:txBody>
      </p:sp>
      <p:sp>
        <p:nvSpPr>
          <p:cNvPr id="7" name="Rectangle 6"/>
          <p:cNvSpPr/>
          <p:nvPr/>
        </p:nvSpPr>
        <p:spPr>
          <a:xfrm>
            <a:off x="3108960" y="1280160"/>
            <a:ext cx="3291840" cy="457200"/>
          </a:xfrm>
          <a:prstGeom prst="rect">
            <a:avLst/>
          </a:prstGeom>
          <a:solidFill>
            <a:srgbClr val="183A58"/>
          </a:solidFill>
          <a:ln>
            <a:solidFill>
              <a:srgbClr val="183A5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3108960" y="1280160"/>
            <a:ext cx="3291840" cy="457200"/>
          </a:xfrm>
          <a:prstGeom prst="rect">
            <a:avLst/>
          </a:prstGeom>
          <a:noFill/>
        </p:spPr>
        <p:txBody>
          <a:bodyPr wrap="none" anchor="ctr" lIns="73152" rIns="73152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  <a:latin typeface="Arial"/>
              </a:defRPr>
            </a:pPr>
            <a:r>
              <a:t>Commentary</a:t>
            </a:r>
          </a:p>
        </p:txBody>
      </p:sp>
      <p:sp>
        <p:nvSpPr>
          <p:cNvPr id="9" name="Rectangle 8"/>
          <p:cNvSpPr/>
          <p:nvPr/>
        </p:nvSpPr>
        <p:spPr>
          <a:xfrm>
            <a:off x="6400800" y="1280160"/>
            <a:ext cx="1645920" cy="457200"/>
          </a:xfrm>
          <a:prstGeom prst="rect">
            <a:avLst/>
          </a:prstGeom>
          <a:solidFill>
            <a:srgbClr val="183A58"/>
          </a:solidFill>
          <a:ln>
            <a:solidFill>
              <a:srgbClr val="183A5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6400800" y="1280160"/>
            <a:ext cx="1645920" cy="457200"/>
          </a:xfrm>
          <a:prstGeom prst="rect">
            <a:avLst/>
          </a:prstGeom>
          <a:noFill/>
        </p:spPr>
        <p:txBody>
          <a:bodyPr wrap="none" anchor="ctr" lIns="73152" rIns="73152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  <a:latin typeface="Arial"/>
              </a:defRPr>
            </a:pPr>
            <a:r>
              <a:t>Enterprise Value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046720" y="1280160"/>
            <a:ext cx="1463040" cy="457200"/>
          </a:xfrm>
          <a:prstGeom prst="rect">
            <a:avLst/>
          </a:prstGeom>
          <a:solidFill>
            <a:srgbClr val="183A58"/>
          </a:solidFill>
          <a:ln>
            <a:solidFill>
              <a:srgbClr val="183A5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8046720" y="1280160"/>
            <a:ext cx="1463040" cy="457200"/>
          </a:xfrm>
          <a:prstGeom prst="rect">
            <a:avLst/>
          </a:prstGeom>
          <a:noFill/>
        </p:spPr>
        <p:txBody>
          <a:bodyPr wrap="none" anchor="ctr" lIns="73152" rIns="73152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  <a:latin typeface="Arial"/>
              </a:defRPr>
            </a:pPr>
            <a:r>
              <a:t>Metric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509760" y="1280160"/>
            <a:ext cx="914400" cy="457200"/>
          </a:xfrm>
          <a:prstGeom prst="rect">
            <a:avLst/>
          </a:prstGeom>
          <a:solidFill>
            <a:srgbClr val="183A58"/>
          </a:solidFill>
          <a:ln>
            <a:solidFill>
              <a:srgbClr val="183A5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9509760" y="1280160"/>
            <a:ext cx="914400" cy="457200"/>
          </a:xfrm>
          <a:prstGeom prst="rect">
            <a:avLst/>
          </a:prstGeom>
          <a:noFill/>
        </p:spPr>
        <p:txBody>
          <a:bodyPr wrap="none" anchor="ctr" lIns="73152" rIns="73152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  <a:latin typeface="Arial"/>
              </a:defRPr>
            </a:pPr>
            <a:r>
              <a:t>22A'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24160" y="1280160"/>
            <a:ext cx="914400" cy="457200"/>
          </a:xfrm>
          <a:prstGeom prst="rect">
            <a:avLst/>
          </a:prstGeom>
          <a:solidFill>
            <a:srgbClr val="183A58"/>
          </a:solidFill>
          <a:ln>
            <a:solidFill>
              <a:srgbClr val="183A5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10424160" y="1280160"/>
            <a:ext cx="914400" cy="457200"/>
          </a:xfrm>
          <a:prstGeom prst="rect">
            <a:avLst/>
          </a:prstGeom>
          <a:noFill/>
        </p:spPr>
        <p:txBody>
          <a:bodyPr wrap="none" anchor="ctr" lIns="73152" rIns="73152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  <a:latin typeface="Arial"/>
              </a:defRPr>
            </a:pPr>
            <a:r>
              <a:t>23E (Rev)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97280" y="1737360"/>
            <a:ext cx="2011680" cy="1097280"/>
          </a:xfrm>
          <a:prstGeom prst="rect">
            <a:avLst/>
          </a:prstGeom>
          <a:solidFill>
            <a:srgbClr val="183A58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1097280" y="1737360"/>
            <a:ext cx="2011680" cy="109728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1100" b="1">
                <a:solidFill>
                  <a:srgbClr val="FFFFFF"/>
                </a:solidFill>
                <a:latin typeface="Arial"/>
              </a:defRPr>
            </a:pPr>
            <a:r>
              <a:t>Precedent Transactions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108960" y="1737360"/>
            <a:ext cx="3291840" cy="1097280"/>
          </a:xfrm>
          <a:prstGeom prst="rect">
            <a:avLst/>
          </a:prstGeom>
          <a:solidFill>
            <a:srgbClr val="F0F0F0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3108960" y="1737360"/>
            <a:ext cx="3291840" cy="1097280"/>
          </a:xfrm>
          <a:prstGeom prst="rect">
            <a:avLst/>
          </a:prstGeom>
          <a:noFill/>
        </p:spPr>
        <p:txBody>
          <a:bodyPr wrap="square" anchor="ctr" tIns="73152" bIns="73152">
            <a:normAutofit/>
          </a:bodyPr>
          <a:lstStyle/>
          <a:p>
            <a:pPr algn="l">
              <a:lnSpc>
                <a:spcPct val="110000"/>
              </a:lnSpc>
              <a:defRPr sz="900" b="0">
                <a:solidFill>
                  <a:srgbClr val="404040"/>
                </a:solidFill>
                <a:latin typeface="Arial"/>
              </a:defRPr>
            </a:pPr>
            <a:r>
              <a:t>Recent healthcare services transactions in SEA support premium multiples for scaled platforms with strong growth and market-leading positions.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400800" y="1737360"/>
            <a:ext cx="1645920" cy="109728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6400800" y="1737360"/>
            <a:ext cx="1645920" cy="109728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1100" b="0">
                <a:solidFill>
                  <a:srgbClr val="404040"/>
                </a:solidFill>
                <a:latin typeface="Arial"/>
              </a:defRPr>
            </a:pPr>
            <a:r>
              <a:t>US$840 – 945mm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046720" y="1737360"/>
            <a:ext cx="1463040" cy="109728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8046720" y="1737360"/>
            <a:ext cx="1463040" cy="109728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1100" b="0">
                <a:solidFill>
                  <a:srgbClr val="404040"/>
                </a:solidFill>
                <a:latin typeface="Arial"/>
              </a:defRPr>
            </a:pPr>
            <a:r>
              <a:t>EV/Revenue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509760" y="1737360"/>
            <a:ext cx="914400" cy="109728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9509760" y="1737360"/>
            <a:ext cx="914400" cy="109728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1100" b="0">
                <a:solidFill>
                  <a:srgbClr val="404040"/>
                </a:solidFill>
                <a:latin typeface="Arial"/>
              </a:defRPr>
            </a:pPr>
            <a:r>
              <a:t>4.0x – 4.5x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0424160" y="1737360"/>
            <a:ext cx="914400" cy="109728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TextBox 27"/>
          <p:cNvSpPr txBox="1"/>
          <p:nvPr/>
        </p:nvSpPr>
        <p:spPr>
          <a:xfrm>
            <a:off x="10424160" y="1737360"/>
            <a:ext cx="914400" cy="109728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1100" b="0">
                <a:solidFill>
                  <a:srgbClr val="404040"/>
                </a:solidFill>
                <a:latin typeface="Arial"/>
              </a:defRPr>
            </a:pPr>
            <a:r>
              <a:t>3.8x – 4.2x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97280" y="2834640"/>
            <a:ext cx="2011680" cy="1097280"/>
          </a:xfrm>
          <a:prstGeom prst="rect">
            <a:avLst/>
          </a:prstGeom>
          <a:solidFill>
            <a:srgbClr val="46648C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TextBox 29"/>
          <p:cNvSpPr txBox="1"/>
          <p:nvPr/>
        </p:nvSpPr>
        <p:spPr>
          <a:xfrm>
            <a:off x="1097280" y="2834640"/>
            <a:ext cx="2011680" cy="109728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1100" b="1">
                <a:solidFill>
                  <a:srgbClr val="FFFFFF"/>
                </a:solidFill>
                <a:latin typeface="Arial"/>
              </a:defRPr>
            </a:pPr>
            <a:r>
              <a:t>Trading Comparables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108960" y="2834640"/>
            <a:ext cx="3291840" cy="1097280"/>
          </a:xfrm>
          <a:prstGeom prst="rect">
            <a:avLst/>
          </a:prstGeom>
          <a:solidFill>
            <a:srgbClr val="F0F0F0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TextBox 31"/>
          <p:cNvSpPr txBox="1"/>
          <p:nvPr/>
        </p:nvSpPr>
        <p:spPr>
          <a:xfrm>
            <a:off x="3108960" y="2834640"/>
            <a:ext cx="3291840" cy="1097280"/>
          </a:xfrm>
          <a:prstGeom prst="rect">
            <a:avLst/>
          </a:prstGeom>
          <a:noFill/>
        </p:spPr>
        <p:txBody>
          <a:bodyPr wrap="square" anchor="ctr" tIns="73152" bIns="73152">
            <a:normAutofit/>
          </a:bodyPr>
          <a:lstStyle/>
          <a:p>
            <a:pPr algn="l">
              <a:lnSpc>
                <a:spcPct val="110000"/>
              </a:lnSpc>
              <a:defRPr sz="900" b="0">
                <a:solidFill>
                  <a:srgbClr val="404040"/>
                </a:solidFill>
                <a:latin typeface="Arial"/>
              </a:defRPr>
            </a:pPr>
            <a:r>
              <a:t>Public healthcare services companies provide liquidity benchmark with slight discount reflecting current market conditions.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400800" y="2834640"/>
            <a:ext cx="1645920" cy="109728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TextBox 33"/>
          <p:cNvSpPr txBox="1"/>
          <p:nvPr/>
        </p:nvSpPr>
        <p:spPr>
          <a:xfrm>
            <a:off x="6400800" y="2834640"/>
            <a:ext cx="1645920" cy="109728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1100" b="0">
                <a:solidFill>
                  <a:srgbClr val="404040"/>
                </a:solidFill>
                <a:latin typeface="Arial"/>
              </a:defRPr>
            </a:pPr>
            <a:r>
              <a:t>US$735 – 840mm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046720" y="2834640"/>
            <a:ext cx="1463040" cy="109728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TextBox 35"/>
          <p:cNvSpPr txBox="1"/>
          <p:nvPr/>
        </p:nvSpPr>
        <p:spPr>
          <a:xfrm>
            <a:off x="8046720" y="2834640"/>
            <a:ext cx="1463040" cy="109728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1100" b="0">
                <a:solidFill>
                  <a:srgbClr val="404040"/>
                </a:solidFill>
                <a:latin typeface="Arial"/>
              </a:defRPr>
            </a:pPr>
            <a:r>
              <a:t>EV/Revenue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9509760" y="2834640"/>
            <a:ext cx="914400" cy="109728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TextBox 37"/>
          <p:cNvSpPr txBox="1"/>
          <p:nvPr/>
        </p:nvSpPr>
        <p:spPr>
          <a:xfrm>
            <a:off x="9509760" y="2834640"/>
            <a:ext cx="914400" cy="109728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1100" b="0">
                <a:solidFill>
                  <a:srgbClr val="404040"/>
                </a:solidFill>
                <a:latin typeface="Arial"/>
              </a:defRPr>
            </a:pPr>
            <a:r>
              <a:t>3.5x – 4.0x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0424160" y="2834640"/>
            <a:ext cx="914400" cy="109728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TextBox 39"/>
          <p:cNvSpPr txBox="1"/>
          <p:nvPr/>
        </p:nvSpPr>
        <p:spPr>
          <a:xfrm>
            <a:off x="10424160" y="2834640"/>
            <a:ext cx="914400" cy="109728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1100" b="0">
                <a:solidFill>
                  <a:srgbClr val="404040"/>
                </a:solidFill>
                <a:latin typeface="Arial"/>
              </a:defRPr>
            </a:pPr>
            <a:r>
              <a:t>3.3x – 3.8x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097280" y="3931920"/>
            <a:ext cx="2011680" cy="1097280"/>
          </a:xfrm>
          <a:prstGeom prst="rect">
            <a:avLst/>
          </a:prstGeom>
          <a:solidFill>
            <a:srgbClr val="325032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TextBox 41"/>
          <p:cNvSpPr txBox="1"/>
          <p:nvPr/>
        </p:nvSpPr>
        <p:spPr>
          <a:xfrm>
            <a:off x="1097280" y="3931920"/>
            <a:ext cx="2011680" cy="109728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1100" b="1">
                <a:solidFill>
                  <a:srgbClr val="FFFFFF"/>
                </a:solidFill>
                <a:latin typeface="Arial"/>
              </a:defRPr>
            </a:pPr>
            <a:r>
              <a:t>Discounted Cash Flow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108960" y="3931920"/>
            <a:ext cx="3291840" cy="1097280"/>
          </a:xfrm>
          <a:prstGeom prst="rect">
            <a:avLst/>
          </a:prstGeom>
          <a:solidFill>
            <a:srgbClr val="F0F0F0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TextBox 43"/>
          <p:cNvSpPr txBox="1"/>
          <p:nvPr/>
        </p:nvSpPr>
        <p:spPr>
          <a:xfrm>
            <a:off x="3108960" y="3931920"/>
            <a:ext cx="3291840" cy="1097280"/>
          </a:xfrm>
          <a:prstGeom prst="rect">
            <a:avLst/>
          </a:prstGeom>
          <a:noFill/>
        </p:spPr>
        <p:txBody>
          <a:bodyPr wrap="square" anchor="ctr" tIns="73152" bIns="73152">
            <a:normAutofit/>
          </a:bodyPr>
          <a:lstStyle/>
          <a:p>
            <a:pPr algn="l">
              <a:lnSpc>
                <a:spcPct val="110000"/>
              </a:lnSpc>
              <a:defRPr sz="900" b="0">
                <a:solidFill>
                  <a:srgbClr val="404040"/>
                </a:solidFill>
                <a:latin typeface="Arial"/>
              </a:defRPr>
            </a:pPr>
            <a:r>
              <a:t>Base case assumes 12% revenue CAGR through 2027 with EBITDA margin expansion from 19% to 22% via operational leverage.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400800" y="3931920"/>
            <a:ext cx="1645920" cy="109728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TextBox 45"/>
          <p:cNvSpPr txBox="1"/>
          <p:nvPr/>
        </p:nvSpPr>
        <p:spPr>
          <a:xfrm>
            <a:off x="6400800" y="3931920"/>
            <a:ext cx="1645920" cy="109728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1100" b="0">
                <a:solidFill>
                  <a:srgbClr val="404040"/>
                </a:solidFill>
                <a:latin typeface="Arial"/>
              </a:defRPr>
            </a:pPr>
            <a:r>
              <a:t>US$780 – 920mm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046720" y="3931920"/>
            <a:ext cx="1463040" cy="109728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TextBox 47"/>
          <p:cNvSpPr txBox="1"/>
          <p:nvPr/>
        </p:nvSpPr>
        <p:spPr>
          <a:xfrm>
            <a:off x="8046720" y="3931920"/>
            <a:ext cx="1463040" cy="109728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1100" b="0">
                <a:solidFill>
                  <a:srgbClr val="404040"/>
                </a:solidFill>
                <a:latin typeface="Arial"/>
              </a:defRPr>
            </a:pPr>
            <a:r>
              <a:t>NPV Analysis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9509760" y="3931920"/>
            <a:ext cx="914400" cy="109728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TextBox 49"/>
          <p:cNvSpPr txBox="1"/>
          <p:nvPr/>
        </p:nvSpPr>
        <p:spPr>
          <a:xfrm>
            <a:off x="9509760" y="3931920"/>
            <a:ext cx="914400" cy="109728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1100" b="0">
                <a:solidFill>
                  <a:srgbClr val="404040"/>
                </a:solidFill>
                <a:latin typeface="Arial"/>
              </a:defRPr>
            </a:pPr>
            <a:r>
              <a:t>3.7x – 4.4x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0424160" y="3931920"/>
            <a:ext cx="914400" cy="109728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TextBox 51"/>
          <p:cNvSpPr txBox="1"/>
          <p:nvPr/>
        </p:nvSpPr>
        <p:spPr>
          <a:xfrm>
            <a:off x="10424160" y="3931920"/>
            <a:ext cx="914400" cy="109728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1100" b="0">
                <a:solidFill>
                  <a:srgbClr val="404040"/>
                </a:solidFill>
                <a:latin typeface="Arial"/>
              </a:defRPr>
            </a:pPr>
            <a:r>
              <a:t>3.5x – 4.1x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82880" y="1737360"/>
            <a:ext cx="822960" cy="1097280"/>
          </a:xfrm>
          <a:prstGeom prst="rect">
            <a:avLst/>
          </a:prstGeom>
          <a:solidFill>
            <a:srgbClr val="183A58"/>
          </a:solidFill>
          <a:ln>
            <a:solidFill>
              <a:srgbClr val="183A5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TextBox 53"/>
          <p:cNvSpPr txBox="1"/>
          <p:nvPr/>
        </p:nvSpPr>
        <p:spPr>
          <a:xfrm>
            <a:off x="182880" y="1737360"/>
            <a:ext cx="822960" cy="1097280"/>
          </a:xfrm>
          <a:prstGeom prst="rect">
            <a:avLst/>
          </a:prstGeom>
          <a:noFill/>
        </p:spPr>
        <p:txBody>
          <a:bodyPr wrap="none" anchor="ctr" lIns="45720" rIns="45720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PRECEDENT TRANSACTIONS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82880" y="2834640"/>
            <a:ext cx="822960" cy="1097280"/>
          </a:xfrm>
          <a:prstGeom prst="rect">
            <a:avLst/>
          </a:prstGeom>
          <a:solidFill>
            <a:srgbClr val="46648C"/>
          </a:solidFill>
          <a:ln>
            <a:solidFill>
              <a:srgbClr val="46648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TextBox 55"/>
          <p:cNvSpPr txBox="1"/>
          <p:nvPr/>
        </p:nvSpPr>
        <p:spPr>
          <a:xfrm>
            <a:off x="182880" y="2834640"/>
            <a:ext cx="822960" cy="1097280"/>
          </a:xfrm>
          <a:prstGeom prst="rect">
            <a:avLst/>
          </a:prstGeom>
          <a:noFill/>
        </p:spPr>
        <p:txBody>
          <a:bodyPr wrap="none" anchor="ctr" lIns="45720" rIns="45720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TRADING COMPS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82880" y="3931920"/>
            <a:ext cx="822960" cy="1097280"/>
          </a:xfrm>
          <a:prstGeom prst="rect">
            <a:avLst/>
          </a:prstGeom>
          <a:solidFill>
            <a:srgbClr val="325032"/>
          </a:solidFill>
          <a:ln>
            <a:solidFill>
              <a:srgbClr val="3250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TextBox 57"/>
          <p:cNvSpPr txBox="1"/>
          <p:nvPr/>
        </p:nvSpPr>
        <p:spPr>
          <a:xfrm>
            <a:off x="182880" y="3931920"/>
            <a:ext cx="822960" cy="1097280"/>
          </a:xfrm>
          <a:prstGeom prst="rect">
            <a:avLst/>
          </a:prstGeom>
          <a:noFill/>
        </p:spPr>
        <p:txBody>
          <a:bodyPr wrap="none" anchor="ctr" lIns="45720" rIns="45720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DCF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August 2025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705295" y="64008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