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EBITDA Margin %</c:v>
                </c:pt>
              </c:strCache>
            </c:strRef>
          </c:tx>
          <c:spPr>
            <a:ln w="38100">
              <a:solidFill>
                <a:srgbClr val="B5975B"/>
              </a:solidFill>
            </a:ln>
          </c:spPr>
          <c:dPt>
            <c:idx val="0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1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2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3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dPt>
            <c:idx val="4"/>
            <c:spPr>
              <a:solidFill>
                <a:srgbClr val="B5975B"/>
              </a:solidFill>
              <a:ln>
                <a:solidFill>
                  <a:srgbClr val="B5975B"/>
                </a:solidFill>
              </a:ln>
            </c:spPr>
          </c:dPt>
          <c:cat>
            <c:strRef>
              <c:f>Sheet1!$A$2:$A$6</c:f>
              <c:strCach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48.5</c:v>
                </c:pt>
                <c:pt idx="1">
                  <c:v>46.2</c:v>
                </c:pt>
                <c:pt idx="2">
                  <c:v>51.3</c:v>
                </c:pt>
                <c:pt idx="3">
                  <c:v>49.8</c:v>
                </c:pt>
                <c:pt idx="4">
                  <c:v>52.1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max val="7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1000">
                <a:latin typeface="Arial"/>
              </a:defRPr>
            </a:pPr>
          </a:p>
        </c:txPr>
        <c:crossAx val="2118791784"/>
        <c:crosses val="autoZero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Margin &amp; Cost Resilience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EBITDA Margin Trend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914400" y="1645920"/>
          <a:ext cx="5486400" cy="201168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0" y="3749039"/>
            <a:ext cx="22860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r"/>
            <a:r>
              <a:rPr sz="800" b="0">
                <a:solidFill>
                  <a:srgbClr val="404040"/>
                </a:solidFill>
                <a:latin typeface="Arial"/>
              </a:rPr>
              <a:t>Source: Company financials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Cost Management &amp; Efficiency Initiatives</a:t>
            </a:r>
          </a:p>
        </p:txBody>
      </p:sp>
      <p:sp>
        <p:nvSpPr>
          <p:cNvPr id="8" name="Oval 7"/>
          <p:cNvSpPr/>
          <p:nvPr/>
        </p:nvSpPr>
        <p:spPr>
          <a:xfrm>
            <a:off x="109728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234440" y="434340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Initiative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34440" y="448056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Shariah-Compliant Debt: Issued sukuk to optimize capital structure</a:t>
            </a:r>
          </a:p>
        </p:txBody>
      </p:sp>
      <p:sp>
        <p:nvSpPr>
          <p:cNvPr id="11" name="Oval 10"/>
          <p:cNvSpPr/>
          <p:nvPr/>
        </p:nvSpPr>
        <p:spPr>
          <a:xfrm>
            <a:off x="1097280" y="48006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234440" y="475488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Initiative 2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34440" y="489204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Asset Sales: Funded expansion by selling non-core assets</a:t>
            </a:r>
          </a:p>
        </p:txBody>
      </p:sp>
      <p:sp>
        <p:nvSpPr>
          <p:cNvPr id="14" name="Oval 13"/>
          <p:cNvSpPr/>
          <p:nvPr/>
        </p:nvSpPr>
        <p:spPr>
          <a:xfrm>
            <a:off x="1097280" y="52120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1234440" y="5166360"/>
            <a:ext cx="50292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Initiative 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34440" y="5303520"/>
            <a:ext cx="5029200" cy="25603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Refining Margin Management: Optimized pricing for Asian exports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0" y="1280160"/>
            <a:ext cx="45720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Risk Mitigation Strategies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1645920"/>
            <a:ext cx="4572000" cy="1645920"/>
          </a:xfrm>
          <a:prstGeom prst="rect">
            <a:avLst/>
          </a:prstGeom>
          <a:solidFill>
            <a:srgbClr val="F0F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7315200" y="1645920"/>
            <a:ext cx="91440" cy="1645920"/>
          </a:xfrm>
          <a:prstGeom prst="rect">
            <a:avLst/>
          </a:prstGeom>
          <a:solidFill>
            <a:srgbClr val="B597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7589520" y="1737360"/>
            <a:ext cx="41148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B5975B"/>
                </a:solidFill>
                <a:latin typeface="Arial"/>
              </a:rPr>
              <a:t>Diversified Revenue Strategy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589520" y="1965960"/>
            <a:ext cx="4114800" cy="32004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Multiple revenue streams and operational efficiency measures provide resilience against market volatility and cost pressures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589520" y="2331720"/>
            <a:ext cx="4114800" cy="164592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183A58"/>
                </a:solidFill>
                <a:latin typeface="Arial"/>
              </a:rPr>
              <a:t>Key Benefits: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72400" y="2514600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Reduced earnings volatility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772400" y="2633472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Stable cash generation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72400" y="2752344"/>
            <a:ext cx="3931920" cy="100584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• Operational flexibility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315200" y="3474720"/>
            <a:ext cx="4572000" cy="731520"/>
          </a:xfrm>
          <a:prstGeom prst="rect">
            <a:avLst/>
          </a:prstGeom>
          <a:solidFill>
            <a:srgbClr val="F0FF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7498079" y="3566160"/>
            <a:ext cx="420624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1">
                <a:solidFill>
                  <a:srgbClr val="228B22"/>
                </a:solidFill>
                <a:latin typeface="Arial"/>
              </a:rPr>
              <a:t>BANKER'S VIEW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498079" y="3703320"/>
            <a:ext cx="420624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Strong operational resilience through diversified revenue streams and disciplined cost management supports sustainable margin expansion and reduced business risk profile.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630936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9144000" y="630936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Saudi Aramco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