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EBITDA Margin %</c:v>
                </c:pt>
              </c:strCache>
            </c:strRef>
          </c:tx>
          <c:spPr>
            <a:ln w="38100">
              <a:solidFill>
                <a:srgbClr val="B5975B"/>
              </a:solidFill>
            </a:ln>
          </c:spPr>
          <c:dPt>
            <c:idx val="0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1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2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3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4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15.0</c:v>
                </c:pt>
                <c:pt idx="1">
                  <c:v>16.6</c:v>
                </c:pt>
                <c:pt idx="2">
                  <c:v>17.2</c:v>
                </c:pt>
                <c:pt idx="3">
                  <c:v>19.0</c:v>
                </c:pt>
                <c:pt idx="4">
                  <c:v>19.6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3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Margin &amp; Cost Resilience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EBITDA Margin Trend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645920"/>
          <a:ext cx="54864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3749039"/>
            <a:ext cx="22860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800" b="0">
                <a:solidFill>
                  <a:srgbClr val="404040"/>
                </a:solidFill>
                <a:latin typeface="Arial"/>
              </a:rPr>
              <a:t>Source: Company financials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Cost Management &amp; Efficiency Initiatives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4389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234440" y="434340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Shariah-Compliant Debt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4440" y="448056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Issued sukuk to optimize capital structure and reduce cost of capital</a:t>
            </a:r>
          </a:p>
        </p:txBody>
      </p:sp>
      <p:sp>
        <p:nvSpPr>
          <p:cNvPr id="11" name="Oval 10"/>
          <p:cNvSpPr/>
          <p:nvPr/>
        </p:nvSpPr>
        <p:spPr>
          <a:xfrm>
            <a:off x="10972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34440" y="475488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Asset Sales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4440" y="48920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Funded expansion by selling non-core assets while maintaining liquidity</a:t>
            </a:r>
          </a:p>
        </p:txBody>
      </p:sp>
      <p:sp>
        <p:nvSpPr>
          <p:cNvPr id="14" name="Oval 13"/>
          <p:cNvSpPr/>
          <p:nvPr/>
        </p:nvSpPr>
        <p:spPr>
          <a:xfrm>
            <a:off x="1097280" y="5212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234440" y="516636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Refining Margin Management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4440" y="530352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Optimized pricing for Asian exports to maintain profit margins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12801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Risk Mitigation Strategies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1645920"/>
            <a:ext cx="4572000" cy="16459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315200" y="1645920"/>
            <a:ext cx="91440" cy="1645920"/>
          </a:xfrm>
          <a:prstGeom prst="rect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589520" y="1737360"/>
            <a:ext cx="4114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B5975B"/>
                </a:solidFill>
                <a:latin typeface="Arial"/>
              </a:rPr>
              <a:t>Diversified Revenue Base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1965960"/>
            <a:ext cx="411480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Multiple service lines and geographic markets reduce concentration risk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9520" y="2331720"/>
            <a:ext cx="4114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Key Benefits: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2514600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Lower volatility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2633472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Stable cash flows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2400" y="2752344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Reduced dependency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3474720"/>
            <a:ext cx="4572000" cy="73152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7498079" y="3566160"/>
            <a:ext cx="42062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98079" y="3703320"/>
            <a:ext cx="42062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Strong operational resilience and margin expansion demonstrate effective cost management.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Saudi Aramco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