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229000</c:v>
                </c:pt>
                <c:pt idx="1">
                  <c:v>400000</c:v>
                </c:pt>
                <c:pt idx="2">
                  <c:v>495100</c:v>
                </c:pt>
                <c:pt idx="3">
                  <c:v>480570</c:v>
                </c:pt>
                <c:pt idx="4">
                  <c:v>461560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100000</c:v>
                </c:pt>
                <c:pt idx="1">
                  <c:v>180000</c:v>
                </c:pt>
                <c:pt idx="2">
                  <c:v>239000</c:v>
                </c:pt>
                <c:pt idx="3">
                  <c:v>223000</c:v>
                </c:pt>
                <c:pt idx="4">
                  <c:v>215000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9412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2024E</c:v>
                </c:pt>
                <c:pt idx="1">
                  <c:v>2025E</c:v>
                </c:pt>
                <c:pt idx="2">
                  <c:v>2026E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461560</c:v>
                </c:pt>
                <c:pt idx="1">
                  <c:v>480000</c:v>
                </c:pt>
                <c:pt idx="2">
                  <c:v>495000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2024E</c:v>
                </c:pt>
                <c:pt idx="1">
                  <c:v>2025E</c:v>
                </c:pt>
                <c:pt idx="2">
                  <c:v>2026E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215000</c:v>
                </c:pt>
                <c:pt idx="1">
                  <c:v>230000</c:v>
                </c:pt>
                <c:pt idx="2">
                  <c:v>246000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dPt>
            <c:idx val="5"/>
            <c:spPr>
              <a:solidFill>
                <a:srgbClr val="183A58"/>
              </a:solidFill>
            </c:spPr>
          </c:dPt>
          <c:cat>
            <c:strRef>
              <c:f>Sheet1!$A$2:$A$7</c:f>
              <c:strCache>
                <c:ptCount val="6"/>
                <c:pt idx="0">
                  <c:v>ExxonMobil</c:v>
                </c:pt>
                <c:pt idx="1">
                  <c:v>Chevron</c:v>
                </c:pt>
                <c:pt idx="2">
                  <c:v>Shell</c:v>
                </c:pt>
                <c:pt idx="3">
                  <c:v>BP</c:v>
                </c:pt>
                <c:pt idx="4">
                  <c:v>PetroChina</c:v>
                </c:pt>
                <c:pt idx="5">
                  <c:v>TotalEnergies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509000</c:v>
                </c:pt>
                <c:pt idx="1">
                  <c:v>288000</c:v>
                </c:pt>
                <c:pt idx="2">
                  <c:v>225000</c:v>
                </c:pt>
                <c:pt idx="3">
                  <c:v>103000</c:v>
                </c:pt>
                <c:pt idx="4">
                  <c:v>243000</c:v>
                </c:pt>
                <c:pt idx="5">
                  <c:v>165000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6108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43.7</c:v>
                </c:pt>
                <c:pt idx="1">
                  <c:v>45.0</c:v>
                </c:pt>
                <c:pt idx="2">
                  <c:v>48.3</c:v>
                </c:pt>
                <c:pt idx="3">
                  <c:v>46.4</c:v>
                </c:pt>
                <c:pt idx="4">
                  <c:v>46.6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6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10972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0">
                <a:solidFill>
                  <a:srgbClr val="404040"/>
                </a:solidFill>
                <a:latin typeface="Arial"/>
              </a:rPr>
              <a:t>Saudi Aramco is the world's largest integrated oil and gas producer, engaged in exploration, production, refining, chemicals, and global distribution. It is the most profitable energy company worldwide and a central pillar of Saudi Arabia's economy.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56032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60604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56032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28600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1933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28600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46888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(92+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2560320"/>
            <a:ext cx="4114800" cy="320040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680960" y="2651760"/>
            <a:ext cx="3749039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30632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909560" y="301752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Largest proven oil reserves and production globally</a:t>
            </a:r>
          </a:p>
        </p:txBody>
      </p:sp>
      <p:sp>
        <p:nvSpPr>
          <p:cNvPr id="15" name="Oval 14"/>
          <p:cNvSpPr/>
          <p:nvPr/>
        </p:nvSpPr>
        <p:spPr>
          <a:xfrm>
            <a:off x="7772400" y="342899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909560" y="3383279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Industry-leading margins and financial strength</a:t>
            </a:r>
          </a:p>
        </p:txBody>
      </p:sp>
      <p:sp>
        <p:nvSpPr>
          <p:cNvPr id="17" name="Oval 16"/>
          <p:cNvSpPr/>
          <p:nvPr/>
        </p:nvSpPr>
        <p:spPr>
          <a:xfrm>
            <a:off x="7772400" y="379475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909560" y="3749039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Extensive global downstream and chemicals operations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31089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Core Service Lines</a:t>
            </a:r>
          </a:p>
        </p:txBody>
      </p:sp>
      <p:sp>
        <p:nvSpPr>
          <p:cNvPr id="20" name="Oval 19"/>
          <p:cNvSpPr/>
          <p:nvPr/>
        </p:nvSpPr>
        <p:spPr>
          <a:xfrm>
            <a:off x="914400" y="3520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1051560" y="347472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Upstream oil and gas production</a:t>
            </a:r>
          </a:p>
        </p:txBody>
      </p:sp>
      <p:sp>
        <p:nvSpPr>
          <p:cNvPr id="22" name="Oval 21"/>
          <p:cNvSpPr/>
          <p:nvPr/>
        </p:nvSpPr>
        <p:spPr>
          <a:xfrm>
            <a:off x="914400" y="40233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1051560" y="3977639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Downstream refining and petrochemicals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520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77640" y="347472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Energy trading and logistics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66928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6035040"/>
            <a:ext cx="1051560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0">
                <a:solidFill>
                  <a:srgbClr val="404040"/>
                </a:solidFill>
                <a:latin typeface="Arial"/>
              </a:rPr>
              <a:t>Aramco is positioned as the global leader in energy scale, operational efficiency, and profitability, with unmatched reserves and integrated infrastructure.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2446020"/>
            <a:ext cx="8595360" cy="10287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2217420"/>
            <a:ext cx="85953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2.5x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85953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5760" y="4389120"/>
          <a:ext cx="11887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00200" y="4389120"/>
          <a:ext cx="8686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0"/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May 2024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Pioneer Natural...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ExxonMobil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$59,500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$24,000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2.5x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Shariah-Compliant Debt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Issued sukuk to optimize capital structure and reduce cost of capital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Risk Mitigation Strategy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Debt restructuring, dividend adjustment, and diversification into green energy projects, supported by government policy flexibility and operational scalability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Lower volatility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Stable cash flows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risk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operational resilience and margin expansion demonstrate effective cost management and revenue diversification strategies.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Moelis 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Ayala Corporation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Philippines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Leading diversified conglomerate with significant healthcare investments through Ayala Healthcare Holdings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Ayala family trust and institutional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Revenue: US$3.2B, Healthcare growing 15%+ annually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Managing Director - SEA Healthcare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CP Group (Charoen Pokphand)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Thailand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Massive diversified conglomerate with healthcare retail exposure through pharmacy chains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Chearavanont family and holding companies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Revenue: US$45B+, Healthcare investments &gt;US$500M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Managing Director - Consumer Healthcare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Sinar Mas Group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Indonesian conglomerate with diversified portfolio and growing healthcare technology investments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Widjaja family and investment vehicles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Revenue: US$15B+, Active healthtech program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Executive Director - Indonesia Coverage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Genting Group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Malaysia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Diversified conglomerate with strategic healthcare investments through integrated resort wellness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Lim Kok Thay family trust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Revenue: US$2.8B, Healthcare target US$200M+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Managing Director - Malaysia Coverage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143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/>
                <a:gridCol w="1632857"/>
                <a:gridCol w="1632857"/>
                <a:gridCol w="1632857"/>
                <a:gridCol w="1632857"/>
                <a:gridCol w="1632857"/>
                <a:gridCol w="1632858"/>
              </a:tblGrid>
              <a:tr h="7315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143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/>
                <a:gridCol w="1632857"/>
                <a:gridCol w="1632857"/>
                <a:gridCol w="1632857"/>
                <a:gridCol w="1632857"/>
                <a:gridCol w="1632857"/>
                <a:gridCol w="1632858"/>
              </a:tblGrid>
              <a:tr h="7315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143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/>
                <a:gridCol w="1632857"/>
                <a:gridCol w="1632857"/>
                <a:gridCol w="1632857"/>
                <a:gridCol w="1632857"/>
                <a:gridCol w="1632857"/>
                <a:gridCol w="1632858"/>
              </a:tblGrid>
              <a:tr h="7315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 for render_buyer_profiles_slide: value must be an integral type, got &lt;class 'float'&gt;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143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/>
                <a:gridCol w="1632857"/>
                <a:gridCol w="1632857"/>
                <a:gridCol w="1632857"/>
                <a:gridCol w="1632857"/>
                <a:gridCol w="1632857"/>
                <a:gridCol w="1632858"/>
              </a:tblGrid>
              <a:tr h="7315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143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/>
                <a:gridCol w="1632857"/>
                <a:gridCol w="1632857"/>
                <a:gridCol w="1632857"/>
                <a:gridCol w="1632857"/>
                <a:gridCol w="1632857"/>
                <a:gridCol w="1632858"/>
              </a:tblGrid>
              <a:tr h="7315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1430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7"/>
                <a:gridCol w="1632857"/>
                <a:gridCol w="1632857"/>
                <a:gridCol w="1632857"/>
                <a:gridCol w="1632857"/>
                <a:gridCol w="1632857"/>
                <a:gridCol w="1632858"/>
              </a:tblGrid>
              <a:tr h="7315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 &amp; Mitigants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6459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485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Oil price volatility and impact on profitability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6459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485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Downstream diversification and renewables investment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331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1717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Rising operating and capital costs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3317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1717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Operational efficiency and cost management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0175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28575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Geopolitical risks and regional instability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0175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28575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Global partnerships and expansion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37033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35433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Energy transition pressures and ESG requirements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37033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35433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Sustainability initiatives and ESG programs</a:t>
            </a:r>
          </a:p>
        </p:txBody>
      </p:sp>
      <p:sp>
        <p:nvSpPr>
          <p:cNvPr id="30" name="Oval 29"/>
          <p:cNvSpPr/>
          <p:nvPr/>
        </p:nvSpPr>
        <p:spPr>
          <a:xfrm>
            <a:off x="640080" y="43891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640080" y="43891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5840" y="42291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Corporate governance and transparency</a:t>
            </a:r>
          </a:p>
        </p:txBody>
      </p:sp>
      <p:sp>
        <p:nvSpPr>
          <p:cNvPr id="33" name="Oval 32"/>
          <p:cNvSpPr/>
          <p:nvPr/>
        </p:nvSpPr>
        <p:spPr>
          <a:xfrm>
            <a:off x="6126480" y="43891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126480" y="43891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92240" y="42291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Government support and policy flexibility</a:t>
            </a:r>
          </a:p>
        </p:txBody>
      </p:sp>
      <p:sp>
        <p:nvSpPr>
          <p:cNvPr id="36" name="Oval 35"/>
          <p:cNvSpPr/>
          <p:nvPr/>
        </p:nvSpPr>
        <p:spPr>
          <a:xfrm>
            <a:off x="640080" y="50749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640080" y="5074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05840" y="4914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Fiscal dependence of Saudi government</a:t>
            </a:r>
          </a:p>
        </p:txBody>
      </p:sp>
      <p:sp>
        <p:nvSpPr>
          <p:cNvPr id="39" name="Oval 38"/>
          <p:cNvSpPr/>
          <p:nvPr/>
        </p:nvSpPr>
        <p:spPr>
          <a:xfrm>
            <a:off x="6126480" y="50749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126480" y="5074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2240" y="4914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Robust supply chain and reserves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 for render_buyer_profiles_slide: value must be an integral type, got &lt;class 'float'&gt;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Crude Oil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World's largest producer, operating over 100 fields including Ghawar and Safaniya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Natural Gas &amp; NGLs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Extraction, processing, and marketing of natural gas and natural gas liquids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Refining &amp; Petrochemicals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Integrated refining and petrochemical operations, including SABIC acquisition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Lubricants &amp; Premium Products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Branded lubricants, base oils, and specialty products for automotive and industrial customers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25603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731520"/>
                <a:gridCol w="73152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Key Operations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Major Facilities/Partners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Saudi Arabia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Upstream, refining, chemicals, R&amp;D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Ghawar, Safaniya, SATORP, SABIC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Americas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Refining, research, trading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Motiva, Aramco Americas, Houston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Petrochemicals, refining, marketing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Hyundai Oilbank, Idemitsu Kosan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Europe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Refining, chemicals, partnerships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SATORP JV (France), TotalEnergies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Total Locations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70+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Annual Barrels Produced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4.65B+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Petrochemical Capacity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Top 5 globally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Global Workforce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75,100+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Growth (USD Millions)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Record annual revenue of $495B in 2022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Industry-leading EBITDA margin above 46%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Consistent production above 12 mmboe/d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2" name="TextBox 21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 Drivers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Growth in gas and chemicals output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Expansion in high-growth international markets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Efficiency gains from digital transformation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Saudi Aramco demonstrates resilient performance through commodity cycles, backed by scale, cost leadership, and diversified downstream assets.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Moelis Investment Opportunity   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President &amp; CEO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645920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Over 35 years at Aramco, CEO since 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" y="198424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Led company through historic IPO and global expansion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35915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Advances digitalization and sustainability initiatives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2734056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Recognized global energy sector leader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3072384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Oversees upstream, downstream, and strategy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" y="3483864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Upstream President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" y="3803904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Responsible for global upstream operations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" y="414223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Increased output to sustain 10% of global supply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" y="4517136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operational excellence and safety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" y="4855464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reservoir management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" y="5193792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advanced technology implementation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908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Downstream President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9080" y="1645920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Oversees refining, chemicals, and distribution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9080" y="198424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Led major acquisitions including SABIC integration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9080" y="235915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Focused on efficiency and portfolio diversification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9080" y="2734056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global chemicals expansion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9080" y="3072384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Key driver of downstream strategy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69080" y="3483864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CFO &amp; EVP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9080" y="3803904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Heads global finance, treasury, capital markets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9080" y="417880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Managed $5B bond issuance and capital optimization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9080" y="4553712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Oversees financial planning and investor relations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9080" y="492861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Champions fiscal discipline and risk management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69080" y="5303520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Extensive experience in energy finance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63840" y="1325880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EVP Technology &amp; Innovation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63840" y="1645920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R&amp;D and digital transformation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63840" y="1984248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Invests in sustainability and advanced materials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63840" y="2359152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Oversees global research centers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863840" y="2697480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Architect of energy transition strategy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863840" y="3035808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deploying new technologies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63840" y="3447288"/>
            <a:ext cx="3657600" cy="292608"/>
          </a:xfrm>
          <a:prstGeom prst="rect">
            <a:avLst/>
          </a:prstGeom>
          <a:noFill/>
        </p:spPr>
        <p:txBody>
          <a:bodyPr wrap="square" lIns="27432" rIns="27432" tIns="10972" bIns="10972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CEO, Aramco Ventures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863840" y="3767328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strategic venturing and tech investments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63840" y="4105656"/>
            <a:ext cx="3657600" cy="329184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Manages Prosperity7 fund and startup acceleration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863840" y="4480560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Portfolio management and innovation ecosystem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63840" y="4818888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Background in upstream and downstream ops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63840" y="5157216"/>
            <a:ext cx="3657600" cy="292608"/>
          </a:xfrm>
          <a:prstGeom prst="rect">
            <a:avLst/>
          </a:prstGeom>
          <a:noFill/>
        </p:spPr>
        <p:txBody>
          <a:bodyPr wrap="square" lIns="27432" rIns="27432" tIns="8229" bIns="8229"/>
          <a:lstStyle/>
          <a:p>
            <a:pPr algn="l">
              <a:lnSpc>
                <a:spcPct val="115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global innovation partnerships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natural gas production and unconventional fields (Jafurah)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Scale-up blue/green hydrogen and CCUS facilities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Diversify downstream and chemicals with new global JVs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 in digital transformation and operational efficiency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renewables and green financing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3566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31520"/>
                <a:gridCol w="640080"/>
                <a:gridCol w="822960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category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our_company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competitor_a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competitor_b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category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our_company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competitor_a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competitor_b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column index [4] out of range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005840"/>
            <a:ext cx="10241280" cy="22860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280160"/>
            <a:ext cx="201168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1280160"/>
            <a:ext cx="201168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Methodology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8960" y="1280160"/>
            <a:ext cx="329184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108960" y="1280160"/>
            <a:ext cx="329184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Commentary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280160"/>
            <a:ext cx="164592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400800" y="1280160"/>
            <a:ext cx="164592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Enterprise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46720" y="1280160"/>
            <a:ext cx="146304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046720" y="1280160"/>
            <a:ext cx="146304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Metric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09760" y="1280160"/>
            <a:ext cx="91440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509760" y="1280160"/>
            <a:ext cx="91440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22A'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24160" y="1280160"/>
            <a:ext cx="91440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424160" y="1280160"/>
            <a:ext cx="91440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23E (Rev)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7280" y="1737360"/>
            <a:ext cx="2011680" cy="1097280"/>
          </a:xfrm>
          <a:prstGeom prst="rect">
            <a:avLst/>
          </a:prstGeom>
          <a:solidFill>
            <a:srgbClr val="183A58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1097280" y="1737360"/>
            <a:ext cx="201168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1">
                <a:solidFill>
                  <a:srgbClr val="FFFFFF"/>
                </a:solidFill>
                <a:latin typeface="Arial"/>
              </a:defRPr>
            </a:pPr>
            <a:r>
              <a:t>Public Market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08960" y="1737360"/>
            <a:ext cx="3291840" cy="109728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3108960" y="1737360"/>
            <a:ext cx="32918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Premium to Asian peers; in line with global</a:t>
            </a:r>
            <a:br/>
            <a:r>
              <a:t>majors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00800" y="1737360"/>
            <a:ext cx="164592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400800" y="1737360"/>
            <a:ext cx="164592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$1.57T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46720" y="1737360"/>
            <a:ext cx="146304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046720" y="1737360"/>
            <a:ext cx="14630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P/E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09760" y="173736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9509760" y="173736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16x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424160" y="173736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10424160" y="173736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15.5x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82880" y="1737360"/>
            <a:ext cx="822960" cy="1097280"/>
          </a:xfrm>
          <a:prstGeom prst="rect">
            <a:avLst/>
          </a:prstGeom>
          <a:solidFill>
            <a:srgbClr val="183A58"/>
          </a:solidFill>
          <a:ln w="6350"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182880" y="1737360"/>
            <a:ext cx="822960" cy="1097280"/>
          </a:xfrm>
          <a:prstGeom prst="rect">
            <a:avLst/>
          </a:prstGeom>
          <a:noFill/>
        </p:spPr>
        <p:txBody>
          <a:bodyPr wrap="square" anchor="ctr" lIns="18288" rIns="18288" tIns="18288" bIns="18288">
            <a:spAutoFit/>
          </a:bodyPr>
          <a:lstStyle/>
          <a:p>
            <a:pPr algn="ctr">
              <a:defRPr sz="900" b="1">
                <a:solidFill>
                  <a:srgbClr val="FFFFFF"/>
                </a:solidFill>
                <a:latin typeface="Arial"/>
              </a:defRPr>
            </a:pPr>
            <a:r>
              <a:t>PRECEDENT TRANSACTIONS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