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Central Health</c:v>
                </c:pt>
                <c:pt idx="1">
                  <c:v>HK Sanatorium</c:v>
                </c:pt>
                <c:pt idx="2">
                  <c:v>Matilda Intl</c:v>
                </c:pt>
                <c:pt idx="3">
                  <c:v>OT&amp;P Healthcare</c:v>
                </c:pt>
                <c:pt idx="4">
                  <c:v>Quality HealthCare</c:v>
                </c:pt>
                <c:pt idx="5">
                  <c:v>Union Hospital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450</c:v>
                </c:pt>
                <c:pt idx="1">
                  <c:v>380</c:v>
                </c:pt>
                <c:pt idx="2">
                  <c:v>320</c:v>
                </c:pt>
                <c:pt idx="3">
                  <c:v>280</c:v>
                </c:pt>
                <c:pt idx="4">
                  <c:v>250</c:v>
                </c:pt>
                <c:pt idx="5">
                  <c:v>220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4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114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4400"/>
                <a:gridCol w="914400"/>
                <a:gridCol w="9144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Criteria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 A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 B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 C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Market Share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Innovation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High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Medium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Very High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Cost Structure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Efficient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Standard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Premium</a:t>
                      </a:r>
                    </a:p>
                  </a:txBody>
                  <a:tcPr marL="45720" marR="45720" marT="45720" marB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Compliance: Stringent healthcare licensing requirements and facility standards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Recruitment: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Estate: Limited availability and high cost of clinic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Insurance Relationships: Established direct billing partnerships with 35+ insurers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International Accreditation: First Hong Kong clinic accredited by Australian Council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Multi-specialty Integration: Comprehensive holistic care model spanning physical and mental health</a:t>
            </a:r>
          </a:p>
        </p:txBody>
      </p:sp>
      <p:sp>
        <p:nvSpPr>
          <p:cNvPr id="23" name="Oval 22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In-house Pharmacy: Holder of wholesale pharmacy license with dedicated pharmacy team</a:t>
            </a:r>
          </a:p>
        </p:txBody>
      </p:sp>
      <p:sp>
        <p:nvSpPr>
          <p:cNvPr id="25" name="Oval 24"/>
          <p:cNvSpPr/>
          <p:nvPr/>
        </p:nvSpPr>
        <p:spPr>
          <a:xfrm>
            <a:off x="7040880" y="48005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178040" y="4754879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Teaching Status: Recognized undergraduate and postgraduate teaching unit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