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16300</c:v>
                </c:pt>
                <c:pt idx="1">
                  <c:v>18200</c:v>
                </c:pt>
                <c:pt idx="2">
                  <c:v>18600</c:v>
                </c:pt>
                <c:pt idx="3">
                  <c:v>19200</c:v>
                </c:pt>
                <c:pt idx="4">
                  <c:v>20500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  <c:pt idx="3">
                  <c:v>2025</c:v>
                </c:pt>
                <c:pt idx="4">
                  <c:v>2026E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4075</c:v>
                </c:pt>
                <c:pt idx="1">
                  <c:v>4550</c:v>
                </c:pt>
                <c:pt idx="2">
                  <c:v>4650</c:v>
                </c:pt>
                <c:pt idx="3">
                  <c:v>4800</c:v>
                </c:pt>
                <c:pt idx="4">
                  <c:v>5125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cat>
            <c:strRef>
              <c:f>Sheet1!$A$2:$A$4</c:f>
              <c:strCache>
                <c:ptCount val="3"/>
                <c:pt idx="0">
                  <c:v>Accenture</c:v>
                </c:pt>
                <c:pt idx="1">
                  <c:v>TCS</c:v>
                </c:pt>
                <c:pt idx="2">
                  <c:v>Cognizant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64800</c:v>
                </c:pt>
                <c:pt idx="1">
                  <c:v>27500</c:v>
                </c:pt>
                <c:pt idx="2">
                  <c:v>19400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cat>
            <c:strRef>
              <c:f>Sheet1!$A$2:$A$4</c:f>
              <c:strCache>
                <c:ptCount val="3"/>
                <c:pt idx="0">
                  <c:v>Accenture</c:v>
                </c:pt>
                <c:pt idx="1">
                  <c:v>TCS</c:v>
                </c:pt>
                <c:pt idx="2">
                  <c:v>Cognizant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64800</c:v>
                </c:pt>
                <c:pt idx="1">
                  <c:v>27500</c:v>
                </c:pt>
                <c:pt idx="2">
                  <c:v>19400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cat>
            <c:strRef>
              <c:f>Sheet1!$A$2:$A$4</c:f>
              <c:strCache>
                <c:ptCount val="3"/>
                <c:pt idx="0">
                  <c:v>Accenture</c:v>
                </c:pt>
                <c:pt idx="1">
                  <c:v>TCS</c:v>
                </c:pt>
                <c:pt idx="2">
                  <c:v>Cognizant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64800</c:v>
                </c:pt>
                <c:pt idx="1">
                  <c:v>27500</c:v>
                </c:pt>
                <c:pt idx="2">
                  <c:v>19400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InfoSys Private Limited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10972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0">
                <a:solidFill>
                  <a:srgbClr val="404040"/>
                </a:solidFill>
                <a:latin typeface="Arial"/>
              </a:rPr>
              <a:t>Global leader in next-generation digital services and consulting, helping enterprises navigate their digital transformation journey since 1981.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60604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46888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2560320"/>
            <a:ext cx="4114800" cy="320040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680960" y="2651760"/>
            <a:ext cx="3749039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30632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909560" y="301752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End-to-End Digital Transformation Partner</a:t>
            </a:r>
          </a:p>
        </p:txBody>
      </p:sp>
      <p:sp>
        <p:nvSpPr>
          <p:cNvPr id="15" name="Oval 14"/>
          <p:cNvSpPr/>
          <p:nvPr/>
        </p:nvSpPr>
        <p:spPr>
          <a:xfrm>
            <a:off x="7772400" y="34289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909560" y="338327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Unmatched Global Talent Ecosystem</a:t>
            </a:r>
          </a:p>
        </p:txBody>
      </p:sp>
      <p:sp>
        <p:nvSpPr>
          <p:cNvPr id="17" name="Oval 16"/>
          <p:cNvSpPr/>
          <p:nvPr/>
        </p:nvSpPr>
        <p:spPr>
          <a:xfrm>
            <a:off x="7772400" y="379475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909560" y="374903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Fortress Balance Sheet with Strong Financial Position</a:t>
            </a:r>
          </a:p>
        </p:txBody>
      </p:sp>
      <p:sp>
        <p:nvSpPr>
          <p:cNvPr id="19" name="Oval 18"/>
          <p:cNvSpPr/>
          <p:nvPr/>
        </p:nvSpPr>
        <p:spPr>
          <a:xfrm>
            <a:off x="777240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909560" y="411480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97% Client Retention Rate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" y="31089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Core Service Lines</a:t>
            </a:r>
          </a:p>
        </p:txBody>
      </p:sp>
      <p:sp>
        <p:nvSpPr>
          <p:cNvPr id="22" name="Oval 21"/>
          <p:cNvSpPr/>
          <p:nvPr/>
        </p:nvSpPr>
        <p:spPr>
          <a:xfrm>
            <a:off x="91440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105156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Digital Services (AI, Cloud Computing, Analytics)</a:t>
            </a:r>
          </a:p>
        </p:txBody>
      </p:sp>
      <p:sp>
        <p:nvSpPr>
          <p:cNvPr id="24" name="Oval 23"/>
          <p:cNvSpPr/>
          <p:nvPr/>
        </p:nvSpPr>
        <p:spPr>
          <a:xfrm>
            <a:off x="914400" y="40233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105156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Core IT Services</a:t>
            </a:r>
          </a:p>
        </p:txBody>
      </p:sp>
      <p:sp>
        <p:nvSpPr>
          <p:cNvPr id="26" name="Oval 25"/>
          <p:cNvSpPr/>
          <p:nvPr/>
        </p:nvSpPr>
        <p:spPr>
          <a:xfrm>
            <a:off x="384048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97764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Business Process Management</a:t>
            </a:r>
          </a:p>
        </p:txBody>
      </p:sp>
      <p:sp>
        <p:nvSpPr>
          <p:cNvPr id="28" name="Oval 27"/>
          <p:cNvSpPr/>
          <p:nvPr/>
        </p:nvSpPr>
        <p:spPr>
          <a:xfrm>
            <a:off x="3840480" y="40233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397764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Strategic Consulting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31520" y="566928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31520" y="6035040"/>
            <a:ext cx="105156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404040"/>
                </a:solidFill>
                <a:latin typeface="Arial"/>
              </a:rPr>
              <a:t>Premier provider of enterprise-grade digital transformation solutions with proprietary AI and cloud platforms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August 29, 2025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297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1520"/>
                <a:gridCol w="64008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Digital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Intl.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Locations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OT&amp;P Healthcare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Central Health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HK Sanatorium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Matilda Intl.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301752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Compliance: Stringent healthcare licensing requirements and facility standards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Specialist Recruitment: Challenging acquisition of multilingual medical talent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Prime Real Estate: Limited availability and high cost of clinic locations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Insurance Relationships: Established direct billing partnerships with 35+ insurers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 for render_competitive_positioning_slide: string indices must be integers, not 'str'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29,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29,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Market Opportunity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Establish leadership in Enterprise AI and Generative AI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Focus on large-scale digital transformation deals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within high-growth industry verticals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Deepen presence in core geographic markets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August 29, 2025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Service Portfolio &amp; Global Presence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Enterprise AI 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Proprietary Infosys Topaz™ platform for responsible AI integration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Cloud Services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Infosys Cobalt™-powered hybrid and multi-cloud solutions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Digital Transformation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End-to-end digital strategy and implementation services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IT Services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Application development, maintenance, and infrastructure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18288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North America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25%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Rest of World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'str' object has no attribute 'get'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'list' object has no attribute 'get'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Management Strategy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EBITDA margin trend chart will be displayed here.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AI-Powered Automation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Driving internal productivity and delivery efficiency through automated processes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Strategic Resource Management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Optimizing talent pyramid and maximizing employee utilization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Flexible Global Delivery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Balanced onshore, nearshore, and offshore resource allocation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'str' object has no attribute 'get'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297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1520"/>
                <a:gridCol w="64008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Digital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Intl.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Locations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OT&amp;P Healthcare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Central Health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HK Sanatorium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Matilda Intl.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301752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Compliance: Stringent healthcare licensing requirements and facility standards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Specialist Recruitment: Challenging acquisition of multilingual medical talent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Prime Real Estate: Limited availability and high cost of clinic locations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Insurance Relationships: Established direct billing partnerships with 35+ insurers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297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1520"/>
                <a:gridCol w="640080"/>
                <a:gridCol w="822960"/>
                <a:gridCol w="731520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Provider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Services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Digital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Intl.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Locations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OT&amp;P Healthcare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Central Health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HK Sanatorium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</a:t>
                      </a:r>
                    </a:p>
                  </a:txBody>
                  <a:tcPr marL="45720" marR="45720" marT="45720" marB="45720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Matilda Intl.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●●●●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●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858000" y="301752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Compliance: Stringent healthcare licensing requirements and facility standards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Specialist Recruitment: Challenging acquisition of multilingual medical talent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Prime Real Estate: Limited availability and high cost of clinic locations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4406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39495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Insurance Relationships: Established direct billing partnerships with 35+ insurers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