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3"/>
  </p:notesMasterIdLst>
  <p:handoutMasterIdLst>
    <p:handoutMasterId r:id="rId44"/>
  </p:handoutMasterIdLst>
  <p:sldIdLst>
    <p:sldId id="317" r:id="rId2"/>
    <p:sldId id="318" r:id="rId3"/>
    <p:sldId id="319" r:id="rId4"/>
    <p:sldId id="320" r:id="rId5"/>
    <p:sldId id="321" r:id="rId6"/>
    <p:sldId id="322" r:id="rId7"/>
    <p:sldId id="323" r:id="rId8"/>
    <p:sldId id="324" r:id="rId9"/>
    <p:sldId id="325" r:id="rId10"/>
    <p:sldId id="326" r:id="rId11"/>
    <p:sldId id="327" r:id="rId12"/>
    <p:sldId id="357" r:id="rId13"/>
    <p:sldId id="328" r:id="rId14"/>
    <p:sldId id="329" r:id="rId15"/>
    <p:sldId id="330" r:id="rId16"/>
    <p:sldId id="331" r:id="rId17"/>
    <p:sldId id="332" r:id="rId18"/>
    <p:sldId id="333" r:id="rId19"/>
    <p:sldId id="334" r:id="rId20"/>
    <p:sldId id="335" r:id="rId21"/>
    <p:sldId id="336" r:id="rId22"/>
    <p:sldId id="337" r:id="rId23"/>
    <p:sldId id="338" r:id="rId24"/>
    <p:sldId id="339" r:id="rId25"/>
    <p:sldId id="340" r:id="rId26"/>
    <p:sldId id="341" r:id="rId27"/>
    <p:sldId id="342" r:id="rId28"/>
    <p:sldId id="343" r:id="rId29"/>
    <p:sldId id="344" r:id="rId30"/>
    <p:sldId id="345" r:id="rId31"/>
    <p:sldId id="346" r:id="rId32"/>
    <p:sldId id="347" r:id="rId33"/>
    <p:sldId id="348" r:id="rId34"/>
    <p:sldId id="349" r:id="rId35"/>
    <p:sldId id="350" r:id="rId36"/>
    <p:sldId id="351" r:id="rId37"/>
    <p:sldId id="352" r:id="rId38"/>
    <p:sldId id="353" r:id="rId39"/>
    <p:sldId id="354" r:id="rId40"/>
    <p:sldId id="355" r:id="rId41"/>
    <p:sldId id="35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09" autoAdjust="0"/>
    <p:restoredTop sz="94587" autoAdjust="0"/>
  </p:normalViewPr>
  <p:slideViewPr>
    <p:cSldViewPr>
      <p:cViewPr>
        <p:scale>
          <a:sx n="77" d="100"/>
          <a:sy n="77" d="100"/>
        </p:scale>
        <p:origin x="-1200" y="66"/>
      </p:cViewPr>
      <p:guideLst>
        <p:guide orient="horz" pos="2160"/>
        <p:guide pos="2880"/>
      </p:guideLst>
    </p:cSldViewPr>
  </p:slideViewPr>
  <p:outlineViewPr>
    <p:cViewPr>
      <p:scale>
        <a:sx n="33" d="100"/>
        <a:sy n="33" d="100"/>
      </p:scale>
      <p:origin x="216" y="72748"/>
    </p:cViewPr>
  </p:outlineViewPr>
  <p:notesTextViewPr>
    <p:cViewPr>
      <p:scale>
        <a:sx n="100" d="100"/>
        <a:sy n="100" d="100"/>
      </p:scale>
      <p:origin x="0" y="0"/>
    </p:cViewPr>
  </p:notesTextViewPr>
  <p:notesViewPr>
    <p:cSldViewPr>
      <p:cViewPr varScale="1">
        <p:scale>
          <a:sx n="51" d="100"/>
          <a:sy n="51" d="100"/>
        </p:scale>
        <p:origin x="-1196" y="-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B3C07F-14E3-4819-B5EA-020623C5CC43}" type="doc">
      <dgm:prSet loTypeId="urn:microsoft.com/office/officeart/2005/8/layout/hChevron3" loCatId="process" qsTypeId="urn:microsoft.com/office/officeart/2005/8/quickstyle/simple3" qsCatId="simple" csTypeId="urn:microsoft.com/office/officeart/2005/8/colors/accent1_4" csCatId="accent1" phldr="1"/>
      <dgm:spPr/>
      <dgm:t>
        <a:bodyPr/>
        <a:lstStyle/>
        <a:p>
          <a:endParaRPr lang="en-US"/>
        </a:p>
      </dgm:t>
    </dgm:pt>
    <dgm:pt modelId="{E2273CE9-DE26-42B7-8F82-D85F478710E9}">
      <dgm:prSet/>
      <dgm:spPr/>
      <dgm:t>
        <a:bodyPr/>
        <a:lstStyle/>
        <a:p>
          <a:pPr rtl="0"/>
          <a:r>
            <a:rPr lang="en-US" dirty="0" smtClean="0"/>
            <a:t>in most cases, a conservative approach to treatment may be most effective especially if your condition is diagnosed early.</a:t>
          </a:r>
          <a:endParaRPr lang="en-US" dirty="0"/>
        </a:p>
      </dgm:t>
    </dgm:pt>
    <dgm:pt modelId="{27341C87-7EC0-4FA7-80A0-77A97C14893D}" type="parTrans" cxnId="{F772F31A-AE77-42D8-8979-8D2DE1395D6A}">
      <dgm:prSet/>
      <dgm:spPr/>
      <dgm:t>
        <a:bodyPr/>
        <a:lstStyle/>
        <a:p>
          <a:endParaRPr lang="en-US"/>
        </a:p>
      </dgm:t>
    </dgm:pt>
    <dgm:pt modelId="{9E0335EF-4500-4135-8511-F6B7BCD6CB49}" type="sibTrans" cxnId="{F772F31A-AE77-42D8-8979-8D2DE1395D6A}">
      <dgm:prSet/>
      <dgm:spPr/>
      <dgm:t>
        <a:bodyPr/>
        <a:lstStyle/>
        <a:p>
          <a:endParaRPr lang="en-US"/>
        </a:p>
      </dgm:t>
    </dgm:pt>
    <dgm:pt modelId="{9AB5E148-8954-4C4A-BE9F-C7BE193185C4}">
      <dgm:prSet/>
      <dgm:spPr/>
      <dgm:t>
        <a:bodyPr/>
        <a:lstStyle/>
        <a:p>
          <a:pPr rtl="0"/>
          <a:r>
            <a:rPr lang="en-US" dirty="0" smtClean="0"/>
            <a:t>Treatment may</a:t>
          </a:r>
          <a:r>
            <a:rPr lang="en-US" smtClean="0"/>
            <a:t>include:Z</a:t>
          </a:r>
          <a:endParaRPr lang="en-US" dirty="0"/>
        </a:p>
      </dgm:t>
    </dgm:pt>
    <dgm:pt modelId="{8D9206AE-E0CF-49C7-9992-DE8534CA56F6}" type="parTrans" cxnId="{B409DB2D-29E8-4E1F-A30D-48D7E907F8A9}">
      <dgm:prSet/>
      <dgm:spPr/>
      <dgm:t>
        <a:bodyPr/>
        <a:lstStyle/>
        <a:p>
          <a:endParaRPr lang="en-US"/>
        </a:p>
      </dgm:t>
    </dgm:pt>
    <dgm:pt modelId="{1A939EAE-D120-4CDE-B023-17165C9DD1C9}" type="sibTrans" cxnId="{B409DB2D-29E8-4E1F-A30D-48D7E907F8A9}">
      <dgm:prSet/>
      <dgm:spPr/>
      <dgm:t>
        <a:bodyPr/>
        <a:lstStyle/>
        <a:p>
          <a:endParaRPr lang="en-US"/>
        </a:p>
      </dgm:t>
    </dgm:pt>
    <dgm:pt modelId="{9C2FE7F5-5285-4B73-926D-A19808A3910E}" type="pres">
      <dgm:prSet presAssocID="{1FB3C07F-14E3-4819-B5EA-020623C5CC43}" presName="Name0" presStyleCnt="0">
        <dgm:presLayoutVars>
          <dgm:dir/>
          <dgm:resizeHandles val="exact"/>
        </dgm:presLayoutVars>
      </dgm:prSet>
      <dgm:spPr/>
      <dgm:t>
        <a:bodyPr/>
        <a:lstStyle/>
        <a:p>
          <a:endParaRPr lang="en-US"/>
        </a:p>
      </dgm:t>
    </dgm:pt>
    <dgm:pt modelId="{31B62884-C78F-40D6-A67E-CC0A7628991F}" type="pres">
      <dgm:prSet presAssocID="{E2273CE9-DE26-42B7-8F82-D85F478710E9}" presName="parTxOnly" presStyleLbl="node1" presStyleIdx="0" presStyleCnt="2" custLinFactNeighborX="12591" custLinFactNeighborY="921">
        <dgm:presLayoutVars>
          <dgm:bulletEnabled val="1"/>
        </dgm:presLayoutVars>
      </dgm:prSet>
      <dgm:spPr/>
      <dgm:t>
        <a:bodyPr/>
        <a:lstStyle/>
        <a:p>
          <a:endParaRPr lang="en-US"/>
        </a:p>
      </dgm:t>
    </dgm:pt>
    <dgm:pt modelId="{B8F7F0FB-A3C6-4F9B-948B-C6B0AD6F2C24}" type="pres">
      <dgm:prSet presAssocID="{9E0335EF-4500-4135-8511-F6B7BCD6CB49}" presName="parSpace" presStyleCnt="0"/>
      <dgm:spPr/>
    </dgm:pt>
    <dgm:pt modelId="{23F2A9F4-6D31-4A81-96B3-91667ECE7E40}" type="pres">
      <dgm:prSet presAssocID="{9AB5E148-8954-4C4A-BE9F-C7BE193185C4}" presName="parTxOnly" presStyleLbl="node1" presStyleIdx="1" presStyleCnt="2" custScaleX="59290" custScaleY="106902" custLinFactNeighborX="-1113" custLinFactNeighborY="-1960">
        <dgm:presLayoutVars>
          <dgm:bulletEnabled val="1"/>
        </dgm:presLayoutVars>
      </dgm:prSet>
      <dgm:spPr/>
      <dgm:t>
        <a:bodyPr/>
        <a:lstStyle/>
        <a:p>
          <a:endParaRPr lang="en-US"/>
        </a:p>
      </dgm:t>
    </dgm:pt>
  </dgm:ptLst>
  <dgm:cxnLst>
    <dgm:cxn modelId="{4C665920-D462-42DD-8FB5-9EFC19641211}" type="presOf" srcId="{E2273CE9-DE26-42B7-8F82-D85F478710E9}" destId="{31B62884-C78F-40D6-A67E-CC0A7628991F}" srcOrd="0" destOrd="0" presId="urn:microsoft.com/office/officeart/2005/8/layout/hChevron3"/>
    <dgm:cxn modelId="{F772F31A-AE77-42D8-8979-8D2DE1395D6A}" srcId="{1FB3C07F-14E3-4819-B5EA-020623C5CC43}" destId="{E2273CE9-DE26-42B7-8F82-D85F478710E9}" srcOrd="0" destOrd="0" parTransId="{27341C87-7EC0-4FA7-80A0-77A97C14893D}" sibTransId="{9E0335EF-4500-4135-8511-F6B7BCD6CB49}"/>
    <dgm:cxn modelId="{DE98DF8B-78B7-4D3D-89CE-B966E4913636}" type="presOf" srcId="{9AB5E148-8954-4C4A-BE9F-C7BE193185C4}" destId="{23F2A9F4-6D31-4A81-96B3-91667ECE7E40}" srcOrd="0" destOrd="0" presId="urn:microsoft.com/office/officeart/2005/8/layout/hChevron3"/>
    <dgm:cxn modelId="{C85222B1-C7EE-45FC-8000-437C648D5D82}" type="presOf" srcId="{1FB3C07F-14E3-4819-B5EA-020623C5CC43}" destId="{9C2FE7F5-5285-4B73-926D-A19808A3910E}" srcOrd="0" destOrd="0" presId="urn:microsoft.com/office/officeart/2005/8/layout/hChevron3"/>
    <dgm:cxn modelId="{B409DB2D-29E8-4E1F-A30D-48D7E907F8A9}" srcId="{1FB3C07F-14E3-4819-B5EA-020623C5CC43}" destId="{9AB5E148-8954-4C4A-BE9F-C7BE193185C4}" srcOrd="1" destOrd="0" parTransId="{8D9206AE-E0CF-49C7-9992-DE8534CA56F6}" sibTransId="{1A939EAE-D120-4CDE-B023-17165C9DD1C9}"/>
    <dgm:cxn modelId="{00089431-F8EA-43C2-B0E1-4101892D5D49}" type="presParOf" srcId="{9C2FE7F5-5285-4B73-926D-A19808A3910E}" destId="{31B62884-C78F-40D6-A67E-CC0A7628991F}" srcOrd="0" destOrd="0" presId="urn:microsoft.com/office/officeart/2005/8/layout/hChevron3"/>
    <dgm:cxn modelId="{76BBADD3-8C47-43AE-8221-20B8F0D2F1FD}" type="presParOf" srcId="{9C2FE7F5-5285-4B73-926D-A19808A3910E}" destId="{B8F7F0FB-A3C6-4F9B-948B-C6B0AD6F2C24}" srcOrd="1" destOrd="0" presId="urn:microsoft.com/office/officeart/2005/8/layout/hChevron3"/>
    <dgm:cxn modelId="{65D29F2C-543A-4F9C-B361-3219D91676F4}" type="presParOf" srcId="{9C2FE7F5-5285-4B73-926D-A19808A3910E}" destId="{23F2A9F4-6D31-4A81-96B3-91667ECE7E40}"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4" name="عنصر نائب للرأس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25" name="عنصر نائب للتاريخ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78D9C3-D1B2-4485-A097-E462E8A5862D}" type="datetimeFigureOut">
              <a:rPr lang="en-US" smtClean="0"/>
              <a:t>1/24/2023</a:t>
            </a:fld>
            <a:endParaRPr lang="en-US"/>
          </a:p>
        </p:txBody>
      </p:sp>
      <p:sp>
        <p:nvSpPr>
          <p:cNvPr id="1048726" name="عنصر نائب للتذييل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27" name="عنصر نائب لرقم الشريحة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BA60F71-18ED-4BB8-AE1E-31316148E7AD}" type="slidenum">
              <a:rPr lang="en-US" smtClean="0"/>
              <a:t>‹#›</a:t>
            </a:fld>
            <a:endParaRPr lang="en-US"/>
          </a:p>
        </p:txBody>
      </p:sp>
    </p:spTree>
    <p:extLst>
      <p:ext uri="{BB962C8B-B14F-4D97-AF65-F5344CB8AC3E}">
        <p14:creationId xmlns:p14="http://schemas.microsoft.com/office/powerpoint/2010/main" val="4858031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8"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9"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2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1"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22"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3"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38332911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bg>
      <p:bgRef idx="1002">
        <a:schemeClr val="bg2"/>
      </p:bgRef>
    </p:bg>
    <p:spTree>
      <p:nvGrpSpPr>
        <p:cNvPr id="1" name=""/>
        <p:cNvGrpSpPr/>
        <p:nvPr/>
      </p:nvGrpSpPr>
      <p:grpSpPr>
        <a:xfrm>
          <a:off x="0" y="0"/>
          <a:ext cx="0" cy="0"/>
          <a:chOff x="0" y="0"/>
          <a:chExt cx="0" cy="0"/>
        </a:xfrm>
      </p:grpSpPr>
      <p:sp>
        <p:nvSpPr>
          <p:cNvPr id="1048585" name="عنوان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ar-SA" smtClean="0"/>
              <a:t>انقر لتحرير نمط العنوان الرئيسي</a:t>
            </a:r>
            <a:endParaRPr kumimoji="0" lang="en-US"/>
          </a:p>
        </p:txBody>
      </p:sp>
      <p:sp>
        <p:nvSpPr>
          <p:cNvPr id="1048586" name="عنوان فرعي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
        <p:nvSpPr>
          <p:cNvPr id="1048587" name="عنصر نائب للتاريخ 29"/>
          <p:cNvSpPr>
            <a:spLocks noGrp="1"/>
          </p:cNvSpPr>
          <p:nvPr>
            <p:ph type="dt" sz="half" idx="10"/>
          </p:nvPr>
        </p:nvSpPr>
        <p:spPr/>
        <p:txBody>
          <a:bodyPr/>
          <a:lstStyle/>
          <a:p>
            <a:fld id="{E209F870-BDE7-4B94-AB46-7F1651B23DC6}" type="datetimeFigureOut">
              <a:rPr lang="en-US" smtClean="0"/>
              <a:t>1/24/2023</a:t>
            </a:fld>
            <a:endParaRPr lang="en-US"/>
          </a:p>
        </p:txBody>
      </p:sp>
      <p:sp>
        <p:nvSpPr>
          <p:cNvPr id="1048588" name="عنصر نائب للتذييل 18"/>
          <p:cNvSpPr>
            <a:spLocks noGrp="1"/>
          </p:cNvSpPr>
          <p:nvPr>
            <p:ph type="ftr" sz="quarter" idx="11"/>
          </p:nvPr>
        </p:nvSpPr>
        <p:spPr/>
        <p:txBody>
          <a:bodyPr/>
          <a:lstStyle/>
          <a:p>
            <a:endParaRPr lang="en-US"/>
          </a:p>
        </p:txBody>
      </p:sp>
      <p:sp>
        <p:nvSpPr>
          <p:cNvPr id="1048589" name="عنصر نائب لرقم الشريحة 26"/>
          <p:cNvSpPr>
            <a:spLocks noGrp="1"/>
          </p:cNvSpPr>
          <p:nvPr>
            <p:ph type="sldNum" sz="quarter" idx="12"/>
          </p:nvPr>
        </p:nvSpPr>
        <p:spPr/>
        <p:txBody>
          <a:bodyPr/>
          <a:lstStyle/>
          <a:p>
            <a:fld id="{6FBB2B40-05F5-459A-941B-6B4B7C1B083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1048690"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1048691" name="عنصر نائب للعنوان العمودي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1048692" name="عنصر نائب للتاريخ 3"/>
          <p:cNvSpPr>
            <a:spLocks noGrp="1"/>
          </p:cNvSpPr>
          <p:nvPr>
            <p:ph type="dt" sz="half" idx="10"/>
          </p:nvPr>
        </p:nvSpPr>
        <p:spPr/>
        <p:txBody>
          <a:bodyPr/>
          <a:lstStyle/>
          <a:p>
            <a:fld id="{E209F870-BDE7-4B94-AB46-7F1651B23DC6}" type="datetimeFigureOut">
              <a:rPr lang="en-US" smtClean="0"/>
              <a:t>1/24/2023</a:t>
            </a:fld>
            <a:endParaRPr lang="en-US"/>
          </a:p>
        </p:txBody>
      </p:sp>
      <p:sp>
        <p:nvSpPr>
          <p:cNvPr id="1048693" name="عنصر نائب للتذييل 4"/>
          <p:cNvSpPr>
            <a:spLocks noGrp="1"/>
          </p:cNvSpPr>
          <p:nvPr>
            <p:ph type="ftr" sz="quarter" idx="11"/>
          </p:nvPr>
        </p:nvSpPr>
        <p:spPr/>
        <p:txBody>
          <a:bodyPr/>
          <a:lstStyle/>
          <a:p>
            <a:endParaRPr lang="en-US"/>
          </a:p>
        </p:txBody>
      </p:sp>
      <p:sp>
        <p:nvSpPr>
          <p:cNvPr id="1048694" name="عنصر نائب لرقم الشريحة 5"/>
          <p:cNvSpPr>
            <a:spLocks noGrp="1"/>
          </p:cNvSpPr>
          <p:nvPr>
            <p:ph type="sldNum" sz="quarter" idx="12"/>
          </p:nvPr>
        </p:nvSpPr>
        <p:spPr/>
        <p:txBody>
          <a:bodyPr/>
          <a:lstStyle/>
          <a:p>
            <a:fld id="{6FBB2B40-05F5-459A-941B-6B4B7C1B083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1048675" name="عنوان عمودي 1"/>
          <p:cNvSpPr>
            <a:spLocks noGrp="1"/>
          </p:cNvSpPr>
          <p:nvPr>
            <p:ph type="title" orient="vert"/>
          </p:nvPr>
        </p:nvSpPr>
        <p:spPr>
          <a:xfrm>
            <a:off x="6629400" y="914401"/>
            <a:ext cx="2057400" cy="5211763"/>
          </a:xfrm>
        </p:spPr>
        <p:txBody>
          <a:bodyPr vert="eaVert"/>
          <a:lstStyle/>
          <a:p>
            <a:r>
              <a:rPr kumimoji="0" lang="ar-SA" smtClean="0"/>
              <a:t>انقر لتحرير نمط العنوان الرئيسي</a:t>
            </a:r>
            <a:endParaRPr kumimoji="0" lang="en-US"/>
          </a:p>
        </p:txBody>
      </p:sp>
      <p:sp>
        <p:nvSpPr>
          <p:cNvPr id="1048676" name="عنصر نائب للعنوان العمودي 2"/>
          <p:cNvSpPr>
            <a:spLocks noGrp="1"/>
          </p:cNvSpPr>
          <p:nvPr>
            <p:ph type="body" orient="vert" idx="1"/>
          </p:nvPr>
        </p:nvSpPr>
        <p:spPr>
          <a:xfrm>
            <a:off x="457200" y="914401"/>
            <a:ext cx="6019800" cy="5211763"/>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1048677" name="عنصر نائب للتاريخ 3"/>
          <p:cNvSpPr>
            <a:spLocks noGrp="1"/>
          </p:cNvSpPr>
          <p:nvPr>
            <p:ph type="dt" sz="half" idx="10"/>
          </p:nvPr>
        </p:nvSpPr>
        <p:spPr/>
        <p:txBody>
          <a:bodyPr/>
          <a:lstStyle/>
          <a:p>
            <a:fld id="{E209F870-BDE7-4B94-AB46-7F1651B23DC6}" type="datetimeFigureOut">
              <a:rPr lang="en-US" smtClean="0"/>
              <a:t>1/24/2023</a:t>
            </a:fld>
            <a:endParaRPr lang="en-US"/>
          </a:p>
        </p:txBody>
      </p:sp>
      <p:sp>
        <p:nvSpPr>
          <p:cNvPr id="1048678" name="عنصر نائب للتذييل 4"/>
          <p:cNvSpPr>
            <a:spLocks noGrp="1"/>
          </p:cNvSpPr>
          <p:nvPr>
            <p:ph type="ftr" sz="quarter" idx="11"/>
          </p:nvPr>
        </p:nvSpPr>
        <p:spPr/>
        <p:txBody>
          <a:bodyPr/>
          <a:lstStyle/>
          <a:p>
            <a:endParaRPr lang="en-US"/>
          </a:p>
        </p:txBody>
      </p:sp>
      <p:sp>
        <p:nvSpPr>
          <p:cNvPr id="1048679" name="عنصر نائب لرقم الشريحة 5"/>
          <p:cNvSpPr>
            <a:spLocks noGrp="1"/>
          </p:cNvSpPr>
          <p:nvPr>
            <p:ph type="sldNum" sz="quarter" idx="12"/>
          </p:nvPr>
        </p:nvSpPr>
        <p:spPr/>
        <p:txBody>
          <a:bodyPr/>
          <a:lstStyle/>
          <a:p>
            <a:fld id="{6FBB2B40-05F5-459A-941B-6B4B7C1B083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1048591"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1048592" name="عنصر نائب للمحتوى 2"/>
          <p:cNvSpPr>
            <a:spLocks noGrp="1"/>
          </p:cNvSpPr>
          <p:nvPr>
            <p:ph idx="1"/>
          </p:nvPr>
        </p:nvSpPr>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1048593" name="عنصر نائب للتاريخ 3"/>
          <p:cNvSpPr>
            <a:spLocks noGrp="1"/>
          </p:cNvSpPr>
          <p:nvPr>
            <p:ph type="dt" sz="half" idx="10"/>
          </p:nvPr>
        </p:nvSpPr>
        <p:spPr/>
        <p:txBody>
          <a:bodyPr/>
          <a:lstStyle/>
          <a:p>
            <a:fld id="{E209F870-BDE7-4B94-AB46-7F1651B23DC6}" type="datetimeFigureOut">
              <a:rPr lang="en-US" smtClean="0"/>
              <a:t>1/24/2023</a:t>
            </a:fld>
            <a:endParaRPr lang="en-US"/>
          </a:p>
        </p:txBody>
      </p:sp>
      <p:sp>
        <p:nvSpPr>
          <p:cNvPr id="1048594" name="عنصر نائب للتذييل 4"/>
          <p:cNvSpPr>
            <a:spLocks noGrp="1"/>
          </p:cNvSpPr>
          <p:nvPr>
            <p:ph type="ftr" sz="quarter" idx="11"/>
          </p:nvPr>
        </p:nvSpPr>
        <p:spPr/>
        <p:txBody>
          <a:bodyPr/>
          <a:lstStyle/>
          <a:p>
            <a:endParaRPr lang="en-US"/>
          </a:p>
        </p:txBody>
      </p:sp>
      <p:sp>
        <p:nvSpPr>
          <p:cNvPr id="1048595" name="عنصر نائب لرقم الشريحة 5"/>
          <p:cNvSpPr>
            <a:spLocks noGrp="1"/>
          </p:cNvSpPr>
          <p:nvPr>
            <p:ph type="sldNum" sz="quarter" idx="12"/>
          </p:nvPr>
        </p:nvSpPr>
        <p:spPr/>
        <p:txBody>
          <a:bodyPr/>
          <a:lstStyle/>
          <a:p>
            <a:fld id="{6FBB2B40-05F5-459A-941B-6B4B7C1B083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bg>
      <p:bgRef idx="1002">
        <a:schemeClr val="bg2"/>
      </p:bgRef>
    </p:bg>
    <p:spTree>
      <p:nvGrpSpPr>
        <p:cNvPr id="1" name=""/>
        <p:cNvGrpSpPr/>
        <p:nvPr/>
      </p:nvGrpSpPr>
      <p:grpSpPr>
        <a:xfrm>
          <a:off x="0" y="0"/>
          <a:ext cx="0" cy="0"/>
          <a:chOff x="0" y="0"/>
          <a:chExt cx="0" cy="0"/>
        </a:xfrm>
      </p:grpSpPr>
      <p:sp>
        <p:nvSpPr>
          <p:cNvPr id="1048644" name="عنوان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ar-SA" smtClean="0"/>
              <a:t>انقر لتحرير نمط العنوان الرئيسي</a:t>
            </a:r>
            <a:endParaRPr kumimoji="0" lang="en-US"/>
          </a:p>
        </p:txBody>
      </p:sp>
      <p:sp>
        <p:nvSpPr>
          <p:cNvPr id="1048645" name="عنصر نائب للنص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sp>
        <p:nvSpPr>
          <p:cNvPr id="1048646" name="عنصر نائب للتاريخ 3"/>
          <p:cNvSpPr>
            <a:spLocks noGrp="1"/>
          </p:cNvSpPr>
          <p:nvPr>
            <p:ph type="dt" sz="half" idx="10"/>
          </p:nvPr>
        </p:nvSpPr>
        <p:spPr/>
        <p:txBody>
          <a:bodyPr/>
          <a:lstStyle/>
          <a:p>
            <a:fld id="{E209F870-BDE7-4B94-AB46-7F1651B23DC6}" type="datetimeFigureOut">
              <a:rPr lang="en-US" smtClean="0"/>
              <a:t>1/24/2023</a:t>
            </a:fld>
            <a:endParaRPr lang="en-US"/>
          </a:p>
        </p:txBody>
      </p:sp>
      <p:sp>
        <p:nvSpPr>
          <p:cNvPr id="1048647" name="عنصر نائب للتذييل 4"/>
          <p:cNvSpPr>
            <a:spLocks noGrp="1"/>
          </p:cNvSpPr>
          <p:nvPr>
            <p:ph type="ftr" sz="quarter" idx="11"/>
          </p:nvPr>
        </p:nvSpPr>
        <p:spPr/>
        <p:txBody>
          <a:bodyPr/>
          <a:lstStyle/>
          <a:p>
            <a:endParaRPr lang="en-US"/>
          </a:p>
        </p:txBody>
      </p:sp>
      <p:sp>
        <p:nvSpPr>
          <p:cNvPr id="1048648" name="عنصر نائب لرقم الشريحة 5"/>
          <p:cNvSpPr>
            <a:spLocks noGrp="1"/>
          </p:cNvSpPr>
          <p:nvPr>
            <p:ph type="sldNum" sz="quarter" idx="12"/>
          </p:nvPr>
        </p:nvSpPr>
        <p:spPr/>
        <p:txBody>
          <a:bodyPr/>
          <a:lstStyle/>
          <a:p>
            <a:fld id="{6FBB2B40-05F5-459A-941B-6B4B7C1B083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1048695" name="عنوان 1"/>
          <p:cNvSpPr>
            <a:spLocks noGrp="1"/>
          </p:cNvSpPr>
          <p:nvPr>
            <p:ph type="title"/>
          </p:nvPr>
        </p:nvSpPr>
        <p:spPr>
          <a:xfrm>
            <a:off x="457200" y="704088"/>
            <a:ext cx="8229600" cy="1143000"/>
          </a:xfrm>
        </p:spPr>
        <p:txBody>
          <a:bodyPr/>
          <a:lstStyle/>
          <a:p>
            <a:r>
              <a:rPr kumimoji="0" lang="ar-SA" smtClean="0"/>
              <a:t>انقر لتحرير نمط العنوان الرئيسي</a:t>
            </a:r>
            <a:endParaRPr kumimoji="0" lang="en-US"/>
          </a:p>
        </p:txBody>
      </p:sp>
      <p:sp>
        <p:nvSpPr>
          <p:cNvPr id="1048696" name="عنصر نائب للمحتوى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1048697" name="عنصر نائب للمحتوى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1048698" name="عنصر نائب للتاريخ 4"/>
          <p:cNvSpPr>
            <a:spLocks noGrp="1"/>
          </p:cNvSpPr>
          <p:nvPr>
            <p:ph type="dt" sz="half" idx="10"/>
          </p:nvPr>
        </p:nvSpPr>
        <p:spPr/>
        <p:txBody>
          <a:bodyPr/>
          <a:lstStyle/>
          <a:p>
            <a:fld id="{E209F870-BDE7-4B94-AB46-7F1651B23DC6}" type="datetimeFigureOut">
              <a:rPr lang="en-US" smtClean="0"/>
              <a:t>1/24/2023</a:t>
            </a:fld>
            <a:endParaRPr lang="en-US"/>
          </a:p>
        </p:txBody>
      </p:sp>
      <p:sp>
        <p:nvSpPr>
          <p:cNvPr id="1048699" name="عنصر نائب للتذييل 5"/>
          <p:cNvSpPr>
            <a:spLocks noGrp="1"/>
          </p:cNvSpPr>
          <p:nvPr>
            <p:ph type="ftr" sz="quarter" idx="11"/>
          </p:nvPr>
        </p:nvSpPr>
        <p:spPr/>
        <p:txBody>
          <a:bodyPr/>
          <a:lstStyle/>
          <a:p>
            <a:endParaRPr lang="en-US"/>
          </a:p>
        </p:txBody>
      </p:sp>
      <p:sp>
        <p:nvSpPr>
          <p:cNvPr id="1048700" name="عنصر نائب لرقم الشريحة 6"/>
          <p:cNvSpPr>
            <a:spLocks noGrp="1"/>
          </p:cNvSpPr>
          <p:nvPr>
            <p:ph type="sldNum" sz="quarter" idx="12"/>
          </p:nvPr>
        </p:nvSpPr>
        <p:spPr/>
        <p:txBody>
          <a:bodyPr/>
          <a:lstStyle/>
          <a:p>
            <a:fld id="{6FBB2B40-05F5-459A-941B-6B4B7C1B083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48701" name="عنوان 1"/>
          <p:cNvSpPr>
            <a:spLocks noGrp="1"/>
          </p:cNvSpPr>
          <p:nvPr>
            <p:ph type="title"/>
          </p:nvPr>
        </p:nvSpPr>
        <p:spPr>
          <a:xfrm>
            <a:off x="457200" y="704088"/>
            <a:ext cx="8229600" cy="1143000"/>
          </a:xfrm>
        </p:spPr>
        <p:txBody>
          <a:bodyPr tIns="45720" anchor="b"/>
          <a:lstStyle/>
          <a:p>
            <a:r>
              <a:rPr kumimoji="0" lang="ar-SA" smtClean="0"/>
              <a:t>انقر لتحرير نمط العنوان الرئيسي</a:t>
            </a:r>
            <a:endParaRPr kumimoji="0" lang="en-US"/>
          </a:p>
        </p:txBody>
      </p:sp>
      <p:sp>
        <p:nvSpPr>
          <p:cNvPr id="1048702" name="عنصر نائب للنص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1048703" name="عنصر نائب للنص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1048704" name="عنصر نائب للمحتوى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1048705" name="عنصر نائب للمحتوى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1048706" name="عنصر نائب للتاريخ 6"/>
          <p:cNvSpPr>
            <a:spLocks noGrp="1"/>
          </p:cNvSpPr>
          <p:nvPr>
            <p:ph type="dt" sz="half" idx="10"/>
          </p:nvPr>
        </p:nvSpPr>
        <p:spPr/>
        <p:txBody>
          <a:bodyPr/>
          <a:lstStyle/>
          <a:p>
            <a:fld id="{E209F870-BDE7-4B94-AB46-7F1651B23DC6}" type="datetimeFigureOut">
              <a:rPr lang="en-US" smtClean="0"/>
              <a:t>1/24/2023</a:t>
            </a:fld>
            <a:endParaRPr lang="en-US"/>
          </a:p>
        </p:txBody>
      </p:sp>
      <p:sp>
        <p:nvSpPr>
          <p:cNvPr id="1048707" name="عنصر نائب للتذييل 7"/>
          <p:cNvSpPr>
            <a:spLocks noGrp="1"/>
          </p:cNvSpPr>
          <p:nvPr>
            <p:ph type="ftr" sz="quarter" idx="11"/>
          </p:nvPr>
        </p:nvSpPr>
        <p:spPr/>
        <p:txBody>
          <a:bodyPr/>
          <a:lstStyle/>
          <a:p>
            <a:endParaRPr lang="en-US"/>
          </a:p>
        </p:txBody>
      </p:sp>
      <p:sp>
        <p:nvSpPr>
          <p:cNvPr id="1048708" name="عنصر نائب لرقم الشريحة 8"/>
          <p:cNvSpPr>
            <a:spLocks noGrp="1"/>
          </p:cNvSpPr>
          <p:nvPr>
            <p:ph type="sldNum" sz="quarter" idx="12"/>
          </p:nvPr>
        </p:nvSpPr>
        <p:spPr/>
        <p:txBody>
          <a:bodyPr/>
          <a:lstStyle/>
          <a:p>
            <a:fld id="{6FBB2B40-05F5-459A-941B-6B4B7C1B083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1048671" name="عنوان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ar-SA" smtClean="0"/>
              <a:t>انقر لتحرير نمط العنوان الرئيسي</a:t>
            </a:r>
            <a:endParaRPr kumimoji="0" lang="en-US"/>
          </a:p>
        </p:txBody>
      </p:sp>
      <p:sp>
        <p:nvSpPr>
          <p:cNvPr id="1048672" name="عنصر نائب للتاريخ 2"/>
          <p:cNvSpPr>
            <a:spLocks noGrp="1"/>
          </p:cNvSpPr>
          <p:nvPr>
            <p:ph type="dt" sz="half" idx="10"/>
          </p:nvPr>
        </p:nvSpPr>
        <p:spPr/>
        <p:txBody>
          <a:bodyPr/>
          <a:lstStyle/>
          <a:p>
            <a:fld id="{E209F870-BDE7-4B94-AB46-7F1651B23DC6}" type="datetimeFigureOut">
              <a:rPr lang="en-US" smtClean="0"/>
              <a:t>1/24/2023</a:t>
            </a:fld>
            <a:endParaRPr lang="en-US"/>
          </a:p>
        </p:txBody>
      </p:sp>
      <p:sp>
        <p:nvSpPr>
          <p:cNvPr id="1048673" name="عنصر نائب للتذييل 3"/>
          <p:cNvSpPr>
            <a:spLocks noGrp="1"/>
          </p:cNvSpPr>
          <p:nvPr>
            <p:ph type="ftr" sz="quarter" idx="11"/>
          </p:nvPr>
        </p:nvSpPr>
        <p:spPr/>
        <p:txBody>
          <a:bodyPr/>
          <a:lstStyle/>
          <a:p>
            <a:endParaRPr lang="en-US"/>
          </a:p>
        </p:txBody>
      </p:sp>
      <p:sp>
        <p:nvSpPr>
          <p:cNvPr id="1048674" name="عنصر نائب لرقم الشريحة 4"/>
          <p:cNvSpPr>
            <a:spLocks noGrp="1"/>
          </p:cNvSpPr>
          <p:nvPr>
            <p:ph type="sldNum" sz="quarter" idx="12"/>
          </p:nvPr>
        </p:nvSpPr>
        <p:spPr/>
        <p:txBody>
          <a:bodyPr/>
          <a:lstStyle/>
          <a:p>
            <a:fld id="{6FBB2B40-05F5-459A-941B-6B4B7C1B083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1048709" name="عنصر نائب للتاريخ 1"/>
          <p:cNvSpPr>
            <a:spLocks noGrp="1"/>
          </p:cNvSpPr>
          <p:nvPr>
            <p:ph type="dt" sz="half" idx="10"/>
          </p:nvPr>
        </p:nvSpPr>
        <p:spPr/>
        <p:txBody>
          <a:bodyPr/>
          <a:lstStyle/>
          <a:p>
            <a:fld id="{E209F870-BDE7-4B94-AB46-7F1651B23DC6}" type="datetimeFigureOut">
              <a:rPr lang="en-US" smtClean="0"/>
              <a:t>1/24/2023</a:t>
            </a:fld>
            <a:endParaRPr lang="en-US"/>
          </a:p>
        </p:txBody>
      </p:sp>
      <p:sp>
        <p:nvSpPr>
          <p:cNvPr id="1048710" name="عنصر نائب للتذييل 2"/>
          <p:cNvSpPr>
            <a:spLocks noGrp="1"/>
          </p:cNvSpPr>
          <p:nvPr>
            <p:ph type="ftr" sz="quarter" idx="11"/>
          </p:nvPr>
        </p:nvSpPr>
        <p:spPr/>
        <p:txBody>
          <a:bodyPr/>
          <a:lstStyle/>
          <a:p>
            <a:endParaRPr lang="en-US"/>
          </a:p>
        </p:txBody>
      </p:sp>
      <p:sp>
        <p:nvSpPr>
          <p:cNvPr id="1048711" name="عنصر نائب لرقم الشريحة 3"/>
          <p:cNvSpPr>
            <a:spLocks noGrp="1"/>
          </p:cNvSpPr>
          <p:nvPr>
            <p:ph type="sldNum" sz="quarter" idx="12"/>
          </p:nvPr>
        </p:nvSpPr>
        <p:spPr/>
        <p:txBody>
          <a:bodyPr/>
          <a:lstStyle/>
          <a:p>
            <a:fld id="{6FBB2B40-05F5-459A-941B-6B4B7C1B083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1048712" name="عنوان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ar-SA" smtClean="0"/>
              <a:t>انقر لتحرير نمط العنوان الرئيسي</a:t>
            </a:r>
            <a:endParaRPr kumimoji="0" lang="en-US"/>
          </a:p>
        </p:txBody>
      </p:sp>
      <p:sp>
        <p:nvSpPr>
          <p:cNvPr id="1048713" name="عنصر نائب للنص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ar-SA" smtClean="0"/>
              <a:t>انقر لتحرير أنماط النص الرئيسي</a:t>
            </a:r>
          </a:p>
        </p:txBody>
      </p:sp>
      <p:sp>
        <p:nvSpPr>
          <p:cNvPr id="1048714" name="عنصر نائب للمحتوى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1048715" name="عنصر نائب للتاريخ 4"/>
          <p:cNvSpPr>
            <a:spLocks noGrp="1"/>
          </p:cNvSpPr>
          <p:nvPr>
            <p:ph type="dt" sz="half" idx="10"/>
          </p:nvPr>
        </p:nvSpPr>
        <p:spPr/>
        <p:txBody>
          <a:bodyPr/>
          <a:lstStyle/>
          <a:p>
            <a:fld id="{E209F870-BDE7-4B94-AB46-7F1651B23DC6}" type="datetimeFigureOut">
              <a:rPr lang="en-US" smtClean="0"/>
              <a:t>1/24/2023</a:t>
            </a:fld>
            <a:endParaRPr lang="en-US"/>
          </a:p>
        </p:txBody>
      </p:sp>
      <p:sp>
        <p:nvSpPr>
          <p:cNvPr id="1048716" name="عنصر نائب للتذييل 5"/>
          <p:cNvSpPr>
            <a:spLocks noGrp="1"/>
          </p:cNvSpPr>
          <p:nvPr>
            <p:ph type="ftr" sz="quarter" idx="11"/>
          </p:nvPr>
        </p:nvSpPr>
        <p:spPr/>
        <p:txBody>
          <a:bodyPr/>
          <a:lstStyle/>
          <a:p>
            <a:endParaRPr lang="en-US"/>
          </a:p>
        </p:txBody>
      </p:sp>
      <p:sp>
        <p:nvSpPr>
          <p:cNvPr id="1048717" name="عنصر نائب لرقم الشريحة 6"/>
          <p:cNvSpPr>
            <a:spLocks noGrp="1"/>
          </p:cNvSpPr>
          <p:nvPr>
            <p:ph type="sldNum" sz="quarter" idx="12"/>
          </p:nvPr>
        </p:nvSpPr>
        <p:spPr/>
        <p:txBody>
          <a:bodyPr/>
          <a:lstStyle/>
          <a:p>
            <a:fld id="{6FBB2B40-05F5-459A-941B-6B4B7C1B083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1048680" name="مستطيل ذو زاوية واحدة مخدوشة ودائرية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81" name="مثلث قائم الزاوية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82" name="عنوان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ar-SA" smtClean="0"/>
              <a:t>انقر لتحرير نمط العنوان الرئيسي</a:t>
            </a:r>
            <a:endParaRPr kumimoji="0" lang="en-US"/>
          </a:p>
        </p:txBody>
      </p:sp>
      <p:sp>
        <p:nvSpPr>
          <p:cNvPr id="1048683" name="عنصر نائب للنص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ar-SA" smtClean="0"/>
              <a:t>انقر لتحرير أنماط النص الرئيسي</a:t>
            </a:r>
          </a:p>
        </p:txBody>
      </p:sp>
      <p:sp>
        <p:nvSpPr>
          <p:cNvPr id="1048684" name="عنصر نائب للتاريخ 4"/>
          <p:cNvSpPr>
            <a:spLocks noGrp="1"/>
          </p:cNvSpPr>
          <p:nvPr>
            <p:ph type="dt" sz="half" idx="10"/>
          </p:nvPr>
        </p:nvSpPr>
        <p:spPr/>
        <p:txBody>
          <a:bodyPr/>
          <a:lstStyle/>
          <a:p>
            <a:fld id="{E209F870-BDE7-4B94-AB46-7F1651B23DC6}" type="datetimeFigureOut">
              <a:rPr lang="en-US" smtClean="0"/>
              <a:t>1/24/2023</a:t>
            </a:fld>
            <a:endParaRPr lang="en-US"/>
          </a:p>
        </p:txBody>
      </p:sp>
      <p:sp>
        <p:nvSpPr>
          <p:cNvPr id="1048685" name="عنصر نائب للتذييل 5"/>
          <p:cNvSpPr>
            <a:spLocks noGrp="1"/>
          </p:cNvSpPr>
          <p:nvPr>
            <p:ph type="ftr" sz="quarter" idx="11"/>
          </p:nvPr>
        </p:nvSpPr>
        <p:spPr/>
        <p:txBody>
          <a:bodyPr/>
          <a:lstStyle/>
          <a:p>
            <a:endParaRPr lang="en-US"/>
          </a:p>
        </p:txBody>
      </p:sp>
      <p:sp>
        <p:nvSpPr>
          <p:cNvPr id="1048686" name="عنصر نائب لرقم الشريحة 6"/>
          <p:cNvSpPr>
            <a:spLocks noGrp="1"/>
          </p:cNvSpPr>
          <p:nvPr>
            <p:ph type="sldNum" sz="quarter" idx="12"/>
          </p:nvPr>
        </p:nvSpPr>
        <p:spPr>
          <a:xfrm>
            <a:off x="8077200" y="6356350"/>
            <a:ext cx="609600" cy="365125"/>
          </a:xfrm>
        </p:spPr>
        <p:txBody>
          <a:bodyPr/>
          <a:lstStyle/>
          <a:p>
            <a:fld id="{6FBB2B40-05F5-459A-941B-6B4B7C1B083A}" type="slidenum">
              <a:rPr lang="en-US" smtClean="0"/>
              <a:t>‹#›</a:t>
            </a:fld>
            <a:endParaRPr lang="en-US"/>
          </a:p>
        </p:txBody>
      </p:sp>
      <p:sp>
        <p:nvSpPr>
          <p:cNvPr id="1048687" name="عنصر نائب للصورة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ar-SA" smtClean="0"/>
              <a:t>انقر فوق الرمز لإضافة صورة</a:t>
            </a:r>
            <a:endParaRPr kumimoji="0" lang="en-US" dirty="0"/>
          </a:p>
        </p:txBody>
      </p:sp>
      <p:sp>
        <p:nvSpPr>
          <p:cNvPr id="1048688" name="شكل حر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689" name="شكل حر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48576" name="شكل حر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7" name="شكل حر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8" name="عنصر نائب للعنوان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ar-SA" smtClean="0"/>
              <a:t>انقر لتحرير نمط العنوان الرئيسي</a:t>
            </a:r>
            <a:endParaRPr kumimoji="0" lang="en-US"/>
          </a:p>
        </p:txBody>
      </p:sp>
      <p:sp>
        <p:nvSpPr>
          <p:cNvPr id="1048579" name="عنصر نائب للنص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1048580" name="عنصر نائب للتاريخ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209F870-BDE7-4B94-AB46-7F1651B23DC6}" type="datetimeFigureOut">
              <a:rPr lang="en-US" smtClean="0"/>
              <a:t>1/24/2023</a:t>
            </a:fld>
            <a:endParaRPr lang="en-US"/>
          </a:p>
        </p:txBody>
      </p:sp>
      <p:sp>
        <p:nvSpPr>
          <p:cNvPr id="1048581" name="عنصر نائب للتذييل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048582" name="عنصر نائب لرقم الشريحة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FBB2B40-05F5-459A-941B-6B4B7C1B083A}" type="slidenum">
              <a:rPr lang="en-US" smtClean="0"/>
              <a:t>‹#›</a:t>
            </a:fld>
            <a:endParaRPr lang="en-US"/>
          </a:p>
        </p:txBody>
      </p:sp>
      <p:grpSp>
        <p:nvGrpSpPr>
          <p:cNvPr id="14" name="مجموعة 1"/>
          <p:cNvGrpSpPr/>
          <p:nvPr/>
        </p:nvGrpSpPr>
        <p:grpSpPr>
          <a:xfrm>
            <a:off x="-19017" y="202408"/>
            <a:ext cx="9180548" cy="649224"/>
            <a:chOff x="-19045" y="216550"/>
            <a:chExt cx="9180548" cy="649224"/>
          </a:xfrm>
        </p:grpSpPr>
        <p:sp>
          <p:nvSpPr>
            <p:cNvPr id="1048583" name="شكل حر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4" name="شكل حر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learnmuscles.com/glossary/joints-of-the-spine/" TargetMode="External"/><Relationship Id="rId2" Type="http://schemas.openxmlformats.org/officeDocument/2006/relationships/hyperlink" Target="https://learnmuscles.com/glossary/scalene-group-2/" TargetMode="Externa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learnmuscles.com/glossary/clavicl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ctrTitle"/>
          </p:nvPr>
        </p:nvSpPr>
        <p:spPr>
          <a:xfrm>
            <a:off x="838200" y="-1066800"/>
            <a:ext cx="7741079" cy="4618963"/>
          </a:xfrm>
        </p:spPr>
        <p:txBody>
          <a:bodyPr/>
          <a:lstStyle/>
          <a:p>
            <a:pPr algn="ctr"/>
            <a:r>
              <a:rPr lang="en-US" i="1" u="sng" dirty="0" err="1"/>
              <a:t>ThoracIc</a:t>
            </a:r>
            <a:r>
              <a:rPr lang="en-US" i="1" u="sng" dirty="0"/>
              <a:t> out let </a:t>
            </a:r>
            <a:br>
              <a:rPr lang="en-US" i="1" u="sng" dirty="0"/>
            </a:br>
            <a:r>
              <a:rPr lang="en-US" i="1" u="sng" dirty="0"/>
              <a:t>Syndrome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Content Placeholder 2"/>
          <p:cNvSpPr>
            <a:spLocks noGrp="1"/>
          </p:cNvSpPr>
          <p:nvPr>
            <p:ph idx="1"/>
          </p:nvPr>
        </p:nvSpPr>
        <p:spPr>
          <a:xfrm>
            <a:off x="800100" y="-3826299"/>
            <a:ext cx="7543800" cy="12212374"/>
          </a:xfrm>
        </p:spPr>
        <p:txBody>
          <a:bodyPr/>
          <a:lstStyle/>
          <a:p>
            <a:r>
              <a:rPr lang="en-US" dirty="0"/>
              <a:t>Table1of thoracic outlet syndrome Anatomic spaces</a:t>
            </a:r>
          </a:p>
          <a:p>
            <a:endParaRPr lang="en-US" dirty="0"/>
          </a:p>
        </p:txBody>
      </p:sp>
      <p:graphicFrame>
        <p:nvGraphicFramePr>
          <p:cNvPr id="4194304" name="Table 5"/>
          <p:cNvGraphicFramePr>
            <a:graphicFrameLocks noGrp="1"/>
          </p:cNvGraphicFramePr>
          <p:nvPr/>
        </p:nvGraphicFramePr>
        <p:xfrm>
          <a:off x="421748" y="76201"/>
          <a:ext cx="8722251" cy="6305040"/>
        </p:xfrm>
        <a:graphic>
          <a:graphicData uri="http://schemas.openxmlformats.org/drawingml/2006/table">
            <a:tbl>
              <a:tblPr firstRow="1" bandRow="1">
                <a:tableStyleId>{5C22544A-7EE6-4342-B048-85BDC9FD1C3A}</a:tableStyleId>
              </a:tblPr>
              <a:tblGrid>
                <a:gridCol w="2907417"/>
                <a:gridCol w="2907417"/>
                <a:gridCol w="2907417"/>
              </a:tblGrid>
              <a:tr h="1576260">
                <a:tc>
                  <a:txBody>
                    <a:bodyPr/>
                    <a:lstStyle/>
                    <a:p>
                      <a:r>
                        <a:rPr lang="en-US" dirty="0"/>
                        <a:t>Compartment</a:t>
                      </a:r>
                    </a:p>
                  </a:txBody>
                  <a:tcPr marL="68580" marR="68580"/>
                </a:tc>
                <a:tc>
                  <a:txBody>
                    <a:bodyPr/>
                    <a:lstStyle/>
                    <a:p>
                      <a:r>
                        <a:rPr lang="en-US" dirty="0"/>
                        <a:t>Borders</a:t>
                      </a:r>
                    </a:p>
                  </a:txBody>
                  <a:tcPr marL="68580" marR="68580"/>
                </a:tc>
                <a:tc>
                  <a:txBody>
                    <a:bodyPr/>
                    <a:lstStyle/>
                    <a:p>
                      <a:r>
                        <a:rPr lang="en-US" dirty="0"/>
                        <a:t>Content</a:t>
                      </a:r>
                    </a:p>
                  </a:txBody>
                  <a:tcPr marL="68580" marR="68580"/>
                </a:tc>
              </a:tr>
              <a:tr h="1576260">
                <a:tc>
                  <a:txBody>
                    <a:bodyPr/>
                    <a:lstStyle/>
                    <a:p>
                      <a:endParaRPr lang="en-US" dirty="0"/>
                    </a:p>
                    <a:p>
                      <a:r>
                        <a:rPr lang="en-US" dirty="0"/>
                        <a:t> </a:t>
                      </a:r>
                      <a:r>
                        <a:rPr lang="en-US" dirty="0" err="1"/>
                        <a:t>Interscalene</a:t>
                      </a:r>
                      <a:r>
                        <a:rPr lang="en-US" dirty="0"/>
                        <a:t> triangle</a:t>
                      </a:r>
                    </a:p>
                  </a:txBody>
                  <a:tcPr marL="68580" marR="68580"/>
                </a:tc>
                <a:tc>
                  <a:txBody>
                    <a:bodyPr/>
                    <a:lstStyle/>
                    <a:p>
                      <a:pPr marL="0" marR="0">
                        <a:lnSpc>
                          <a:spcPct val="107000"/>
                        </a:lnSpc>
                        <a:spcBef>
                          <a:spcPts val="0"/>
                        </a:spcBef>
                        <a:spcAft>
                          <a:spcPts val="0"/>
                        </a:spcAft>
                      </a:pPr>
                      <a:r>
                        <a:rPr lang="en-US" sz="1100" dirty="0">
                          <a:effectLst/>
                        </a:rPr>
                        <a:t>Anterior: anterior scalene muscle</a:t>
                      </a:r>
                    </a:p>
                    <a:p>
                      <a:pPr marL="0" marR="0">
                        <a:lnSpc>
                          <a:spcPct val="107000"/>
                        </a:lnSpc>
                        <a:spcBef>
                          <a:spcPts val="0"/>
                        </a:spcBef>
                        <a:spcAft>
                          <a:spcPts val="0"/>
                        </a:spcAft>
                      </a:pPr>
                      <a:endParaRPr lang="en-US" sz="1100" dirty="0">
                        <a:effectLst/>
                      </a:endParaRPr>
                    </a:p>
                    <a:p>
                      <a:pPr marL="0" marR="0">
                        <a:lnSpc>
                          <a:spcPct val="107000"/>
                        </a:lnSpc>
                        <a:spcBef>
                          <a:spcPts val="0"/>
                        </a:spcBef>
                        <a:spcAft>
                          <a:spcPts val="0"/>
                        </a:spcAft>
                      </a:pPr>
                      <a:r>
                        <a:rPr lang="en-US" sz="1100" dirty="0">
                          <a:effectLst/>
                        </a:rPr>
                        <a:t>Posterior: middle scalene muscle</a:t>
                      </a:r>
                    </a:p>
                    <a:p>
                      <a:pPr marL="0" marR="0">
                        <a:lnSpc>
                          <a:spcPct val="107000"/>
                        </a:lnSpc>
                        <a:spcBef>
                          <a:spcPts val="0"/>
                        </a:spcBef>
                        <a:spcAft>
                          <a:spcPts val="0"/>
                        </a:spcAft>
                      </a:pPr>
                      <a:endParaRPr lang="en-US" sz="1100" dirty="0">
                        <a:effectLst/>
                      </a:endParaRPr>
                    </a:p>
                    <a:p>
                      <a:pPr marL="0" marR="0">
                        <a:lnSpc>
                          <a:spcPct val="107000"/>
                        </a:lnSpc>
                        <a:spcBef>
                          <a:spcPts val="0"/>
                        </a:spcBef>
                        <a:spcAft>
                          <a:spcPts val="0"/>
                        </a:spcAft>
                      </a:pPr>
                      <a:r>
                        <a:rPr lang="en-US" sz="1100" dirty="0">
                          <a:effectLst/>
                        </a:rPr>
                        <a:t>Inferior: first rib</a:t>
                      </a:r>
                      <a:endParaRPr lang="en-US" sz="1100" b="1" kern="1200" dirty="0">
                        <a:solidFill>
                          <a:schemeClr val="lt1"/>
                        </a:solidFill>
                        <a:effectLst/>
                      </a:endParaRPr>
                    </a:p>
                  </a:txBody>
                  <a:tcPr marL="51435" marR="51435" marT="0" marB="0"/>
                </a:tc>
                <a:tc>
                  <a:txBody>
                    <a:bodyPr/>
                    <a:lstStyle/>
                    <a:p>
                      <a:pPr marL="0" marR="0">
                        <a:lnSpc>
                          <a:spcPct val="107000"/>
                        </a:lnSpc>
                        <a:spcBef>
                          <a:spcPts val="0"/>
                        </a:spcBef>
                        <a:spcAft>
                          <a:spcPts val="0"/>
                        </a:spcAft>
                      </a:pPr>
                      <a:r>
                        <a:rPr lang="en-US" sz="1100" dirty="0">
                          <a:effectLst/>
                        </a:rPr>
                        <a:t>Brachial </a:t>
                      </a:r>
                      <a:r>
                        <a:rPr lang="en-US" sz="1100" dirty="0" err="1">
                          <a:effectLst/>
                        </a:rPr>
                        <a:t>pleux</a:t>
                      </a:r>
                      <a:r>
                        <a:rPr lang="en-US" sz="1100" dirty="0">
                          <a:effectLst/>
                        </a:rPr>
                        <a:t> </a:t>
                      </a:r>
                    </a:p>
                    <a:p>
                      <a:pPr marL="0" marR="0">
                        <a:lnSpc>
                          <a:spcPct val="107000"/>
                        </a:lnSpc>
                        <a:spcBef>
                          <a:spcPts val="0"/>
                        </a:spcBef>
                        <a:spcAft>
                          <a:spcPts val="0"/>
                        </a:spcAft>
                      </a:pPr>
                      <a:r>
                        <a:rPr lang="en-US" sz="1100" dirty="0">
                          <a:effectLst/>
                        </a:rPr>
                        <a:t>Subclavian artery </a:t>
                      </a:r>
                      <a:endParaRPr lang="en-US" sz="1100" b="1" kern="1200" dirty="0">
                        <a:solidFill>
                          <a:schemeClr val="lt1"/>
                        </a:solidFill>
                        <a:effectLst/>
                      </a:endParaRPr>
                    </a:p>
                  </a:txBody>
                  <a:tcPr marL="51435" marR="51435" marT="0" marB="0"/>
                </a:tc>
              </a:tr>
              <a:tr h="1576260">
                <a:tc>
                  <a:txBody>
                    <a:bodyPr/>
                    <a:lstStyle/>
                    <a:p>
                      <a:r>
                        <a:rPr lang="en-US" dirty="0" err="1"/>
                        <a:t>Costoclavicular</a:t>
                      </a:r>
                      <a:r>
                        <a:rPr lang="en-US" dirty="0"/>
                        <a:t> space</a:t>
                      </a:r>
                    </a:p>
                  </a:txBody>
                  <a:tcPr marL="68580" marR="68580"/>
                </a:tc>
                <a:tc>
                  <a:txBody>
                    <a:bodyPr/>
                    <a:lstStyle/>
                    <a:p>
                      <a:pPr marL="0" marR="0">
                        <a:lnSpc>
                          <a:spcPct val="107000"/>
                        </a:lnSpc>
                        <a:spcBef>
                          <a:spcPts val="0"/>
                        </a:spcBef>
                        <a:spcAft>
                          <a:spcPts val="0"/>
                        </a:spcAft>
                      </a:pPr>
                      <a:r>
                        <a:rPr lang="en-US" sz="1100" dirty="0">
                          <a:effectLst/>
                        </a:rPr>
                        <a:t>Anterior </a:t>
                      </a:r>
                      <a:r>
                        <a:rPr lang="en-US" sz="1100" dirty="0" err="1">
                          <a:effectLst/>
                        </a:rPr>
                        <a:t>supclavius</a:t>
                      </a:r>
                      <a:r>
                        <a:rPr lang="en-US" sz="1100" dirty="0">
                          <a:effectLst/>
                        </a:rPr>
                        <a:t> muscle</a:t>
                      </a:r>
                    </a:p>
                    <a:p>
                      <a:pPr marL="0" marR="0">
                        <a:lnSpc>
                          <a:spcPct val="107000"/>
                        </a:lnSpc>
                        <a:spcBef>
                          <a:spcPts val="0"/>
                        </a:spcBef>
                        <a:spcAft>
                          <a:spcPts val="0"/>
                        </a:spcAft>
                      </a:pPr>
                      <a:r>
                        <a:rPr lang="en-US" sz="1100" dirty="0">
                          <a:effectLst/>
                        </a:rPr>
                        <a:t> </a:t>
                      </a:r>
                    </a:p>
                    <a:p>
                      <a:pPr marL="0" marR="0">
                        <a:lnSpc>
                          <a:spcPct val="107000"/>
                        </a:lnSpc>
                        <a:spcBef>
                          <a:spcPts val="0"/>
                        </a:spcBef>
                        <a:spcAft>
                          <a:spcPts val="0"/>
                        </a:spcAft>
                      </a:pPr>
                      <a:r>
                        <a:rPr lang="en-US" sz="1100" dirty="0">
                          <a:effectLst/>
                        </a:rPr>
                        <a:t>Inferior posterior:</a:t>
                      </a:r>
                    </a:p>
                    <a:p>
                      <a:pPr marL="0" marR="0">
                        <a:lnSpc>
                          <a:spcPct val="107000"/>
                        </a:lnSpc>
                        <a:spcBef>
                          <a:spcPts val="0"/>
                        </a:spcBef>
                        <a:spcAft>
                          <a:spcPts val="0"/>
                        </a:spcAft>
                      </a:pPr>
                      <a:r>
                        <a:rPr lang="en-US" sz="1100" dirty="0">
                          <a:effectLst/>
                        </a:rPr>
                        <a:t>First rib and anterior scalene muscle</a:t>
                      </a:r>
                    </a:p>
                    <a:p>
                      <a:pPr marL="0" marR="0">
                        <a:lnSpc>
                          <a:spcPct val="107000"/>
                        </a:lnSpc>
                        <a:spcBef>
                          <a:spcPts val="0"/>
                        </a:spcBef>
                        <a:spcAft>
                          <a:spcPts val="0"/>
                        </a:spcAft>
                      </a:pPr>
                      <a:r>
                        <a:rPr lang="en-US" sz="1100" dirty="0">
                          <a:effectLst/>
                        </a:rPr>
                        <a:t> </a:t>
                      </a:r>
                    </a:p>
                    <a:p>
                      <a:pPr marL="0" marR="0">
                        <a:lnSpc>
                          <a:spcPct val="107000"/>
                        </a:lnSpc>
                        <a:spcBef>
                          <a:spcPts val="0"/>
                        </a:spcBef>
                        <a:spcAft>
                          <a:spcPts val="0"/>
                        </a:spcAft>
                      </a:pPr>
                      <a:r>
                        <a:rPr lang="en-US" sz="1100" dirty="0">
                          <a:effectLst/>
                        </a:rPr>
                        <a:t>Superior: clavicle </a:t>
                      </a:r>
                    </a:p>
                    <a:p>
                      <a:pPr marL="0" marR="0">
                        <a:lnSpc>
                          <a:spcPct val="107000"/>
                        </a:lnSpc>
                        <a:spcBef>
                          <a:spcPts val="0"/>
                        </a:spcBef>
                        <a:spcAft>
                          <a:spcPts val="0"/>
                        </a:spcAft>
                      </a:pPr>
                      <a:r>
                        <a:rPr lang="en-US" sz="1100" dirty="0">
                          <a:effectLst/>
                        </a:rPr>
                        <a:t> </a:t>
                      </a:r>
                      <a:endParaRPr lang="en-US" sz="1100" b="1" kern="1200" dirty="0">
                        <a:solidFill>
                          <a:schemeClr val="lt1"/>
                        </a:solidFill>
                        <a:effectLst/>
                      </a:endParaRPr>
                    </a:p>
                  </a:txBody>
                  <a:tcPr marL="51435" marR="51435" marT="0" marB="0"/>
                </a:tc>
                <a:tc>
                  <a:txBody>
                    <a:bodyPr/>
                    <a:lstStyle/>
                    <a:p>
                      <a:pPr marL="0" marR="0">
                        <a:lnSpc>
                          <a:spcPct val="107000"/>
                        </a:lnSpc>
                        <a:spcBef>
                          <a:spcPts val="0"/>
                        </a:spcBef>
                        <a:spcAft>
                          <a:spcPts val="0"/>
                        </a:spcAft>
                      </a:pPr>
                      <a:r>
                        <a:rPr lang="en-US" sz="1100" dirty="0">
                          <a:effectLst/>
                        </a:rPr>
                        <a:t>Brachial</a:t>
                      </a:r>
                    </a:p>
                    <a:p>
                      <a:pPr marL="0" marR="0">
                        <a:lnSpc>
                          <a:spcPct val="107000"/>
                        </a:lnSpc>
                        <a:spcBef>
                          <a:spcPts val="0"/>
                        </a:spcBef>
                        <a:spcAft>
                          <a:spcPts val="0"/>
                        </a:spcAft>
                      </a:pPr>
                      <a:r>
                        <a:rPr lang="en-US" sz="1100" dirty="0" err="1">
                          <a:effectLst/>
                        </a:rPr>
                        <a:t>Pleux</a:t>
                      </a:r>
                      <a:endParaRPr lang="en-US" sz="1100" dirty="0">
                        <a:effectLst/>
                      </a:endParaRPr>
                    </a:p>
                    <a:p>
                      <a:pPr marL="0" marR="0">
                        <a:lnSpc>
                          <a:spcPct val="107000"/>
                        </a:lnSpc>
                        <a:spcBef>
                          <a:spcPts val="0"/>
                        </a:spcBef>
                        <a:spcAft>
                          <a:spcPts val="0"/>
                        </a:spcAft>
                      </a:pPr>
                      <a:r>
                        <a:rPr lang="en-US" sz="1100" dirty="0">
                          <a:effectLst/>
                        </a:rPr>
                        <a:t> </a:t>
                      </a:r>
                    </a:p>
                    <a:p>
                      <a:pPr marL="0" marR="0">
                        <a:lnSpc>
                          <a:spcPct val="107000"/>
                        </a:lnSpc>
                        <a:spcBef>
                          <a:spcPts val="0"/>
                        </a:spcBef>
                        <a:spcAft>
                          <a:spcPts val="0"/>
                        </a:spcAft>
                      </a:pPr>
                      <a:r>
                        <a:rPr lang="en-US" sz="1100" dirty="0">
                          <a:effectLst/>
                        </a:rPr>
                        <a:t>Subclavian </a:t>
                      </a:r>
                    </a:p>
                    <a:p>
                      <a:pPr marL="0" marR="0">
                        <a:lnSpc>
                          <a:spcPct val="107000"/>
                        </a:lnSpc>
                        <a:spcBef>
                          <a:spcPts val="0"/>
                        </a:spcBef>
                        <a:spcAft>
                          <a:spcPts val="0"/>
                        </a:spcAft>
                      </a:pPr>
                      <a:r>
                        <a:rPr lang="en-US" sz="1100" dirty="0">
                          <a:effectLst/>
                        </a:rPr>
                        <a:t>Artery</a:t>
                      </a:r>
                    </a:p>
                    <a:p>
                      <a:pPr marL="0" marR="0">
                        <a:lnSpc>
                          <a:spcPct val="107000"/>
                        </a:lnSpc>
                        <a:spcBef>
                          <a:spcPts val="0"/>
                        </a:spcBef>
                        <a:spcAft>
                          <a:spcPts val="0"/>
                        </a:spcAft>
                      </a:pPr>
                      <a:r>
                        <a:rPr lang="en-US" sz="1100" dirty="0">
                          <a:effectLst/>
                        </a:rPr>
                        <a:t> </a:t>
                      </a:r>
                    </a:p>
                    <a:p>
                      <a:pPr marL="0" marR="0">
                        <a:lnSpc>
                          <a:spcPct val="107000"/>
                        </a:lnSpc>
                        <a:spcBef>
                          <a:spcPts val="0"/>
                        </a:spcBef>
                        <a:spcAft>
                          <a:spcPts val="0"/>
                        </a:spcAft>
                      </a:pPr>
                      <a:r>
                        <a:rPr lang="en-US" sz="1100" dirty="0">
                          <a:effectLst/>
                        </a:rPr>
                        <a:t>Subclavian vein</a:t>
                      </a:r>
                      <a:endParaRPr lang="en-US" sz="1100" b="1" kern="1200" dirty="0">
                        <a:solidFill>
                          <a:schemeClr val="lt1"/>
                        </a:solidFill>
                        <a:effectLst/>
                      </a:endParaRPr>
                    </a:p>
                  </a:txBody>
                  <a:tcPr marL="51435" marR="51435" marT="0" marB="0"/>
                </a:tc>
              </a:tr>
              <a:tr h="1576260">
                <a:tc>
                  <a:txBody>
                    <a:bodyPr/>
                    <a:lstStyle/>
                    <a:p>
                      <a:r>
                        <a:rPr lang="en-US" dirty="0" err="1"/>
                        <a:t>Subcoracoid</a:t>
                      </a:r>
                      <a:r>
                        <a:rPr lang="en-US" dirty="0"/>
                        <a:t> space</a:t>
                      </a:r>
                    </a:p>
                  </a:txBody>
                  <a:tcPr marL="68580" marR="68580"/>
                </a:tc>
                <a:tc>
                  <a:txBody>
                    <a:bodyPr/>
                    <a:lstStyle/>
                    <a:p>
                      <a:pPr marL="0" marR="0">
                        <a:lnSpc>
                          <a:spcPct val="107000"/>
                        </a:lnSpc>
                        <a:spcBef>
                          <a:spcPts val="0"/>
                        </a:spcBef>
                        <a:spcAft>
                          <a:spcPts val="0"/>
                        </a:spcAft>
                      </a:pPr>
                      <a:r>
                        <a:rPr lang="en-US" sz="1100" dirty="0">
                          <a:effectLst/>
                        </a:rPr>
                        <a:t>Anterior: </a:t>
                      </a:r>
                      <a:r>
                        <a:rPr lang="en-US" sz="1100" dirty="0" err="1">
                          <a:effectLst/>
                        </a:rPr>
                        <a:t>pectoralis</a:t>
                      </a:r>
                      <a:r>
                        <a:rPr lang="en-US" sz="1100" dirty="0">
                          <a:effectLst/>
                        </a:rPr>
                        <a:t> minor muscle</a:t>
                      </a:r>
                    </a:p>
                    <a:p>
                      <a:pPr marL="0" marR="0">
                        <a:lnSpc>
                          <a:spcPct val="107000"/>
                        </a:lnSpc>
                        <a:spcBef>
                          <a:spcPts val="0"/>
                        </a:spcBef>
                        <a:spcAft>
                          <a:spcPts val="0"/>
                        </a:spcAft>
                      </a:pPr>
                      <a:endParaRPr lang="en-US" sz="1100" dirty="0">
                        <a:effectLst/>
                      </a:endParaRPr>
                    </a:p>
                    <a:p>
                      <a:pPr marL="0" marR="0">
                        <a:lnSpc>
                          <a:spcPct val="107000"/>
                        </a:lnSpc>
                        <a:spcBef>
                          <a:spcPts val="0"/>
                        </a:spcBef>
                        <a:spcAft>
                          <a:spcPts val="0"/>
                        </a:spcAft>
                      </a:pPr>
                      <a:r>
                        <a:rPr lang="en-US" sz="1100" dirty="0">
                          <a:effectLst/>
                        </a:rPr>
                        <a:t>Posterior:rib2-4</a:t>
                      </a:r>
                    </a:p>
                    <a:p>
                      <a:pPr marL="0" marR="0">
                        <a:lnSpc>
                          <a:spcPct val="107000"/>
                        </a:lnSpc>
                        <a:spcBef>
                          <a:spcPts val="0"/>
                        </a:spcBef>
                        <a:spcAft>
                          <a:spcPts val="0"/>
                        </a:spcAft>
                      </a:pPr>
                      <a:endParaRPr lang="en-US" sz="1100" dirty="0">
                        <a:effectLst/>
                      </a:endParaRPr>
                    </a:p>
                    <a:p>
                      <a:pPr marL="0" marR="0">
                        <a:lnSpc>
                          <a:spcPct val="107000"/>
                        </a:lnSpc>
                        <a:spcBef>
                          <a:spcPts val="0"/>
                        </a:spcBef>
                        <a:spcAft>
                          <a:spcPts val="0"/>
                        </a:spcAft>
                      </a:pPr>
                      <a:r>
                        <a:rPr lang="en-US" sz="1100" dirty="0">
                          <a:effectLst/>
                        </a:rPr>
                        <a:t>Superior: coracoid </a:t>
                      </a:r>
                      <a:endParaRPr lang="en-US" sz="1100" b="1" kern="1200" dirty="0">
                        <a:solidFill>
                          <a:schemeClr val="lt1"/>
                        </a:solidFill>
                        <a:effectLst/>
                      </a:endParaRPr>
                    </a:p>
                  </a:txBody>
                  <a:tcPr marL="51435" marR="51435" marT="0" marB="0"/>
                </a:tc>
                <a:tc>
                  <a:txBody>
                    <a:bodyPr/>
                    <a:lstStyle/>
                    <a:p>
                      <a:pPr marL="0" marR="0">
                        <a:lnSpc>
                          <a:spcPct val="107000"/>
                        </a:lnSpc>
                        <a:spcBef>
                          <a:spcPts val="0"/>
                        </a:spcBef>
                        <a:spcAft>
                          <a:spcPts val="0"/>
                        </a:spcAft>
                      </a:pPr>
                      <a:r>
                        <a:rPr lang="en-US" sz="1100" dirty="0">
                          <a:effectLst/>
                        </a:rPr>
                        <a:t>Brachial plexus</a:t>
                      </a:r>
                    </a:p>
                    <a:p>
                      <a:pPr marL="0" marR="0">
                        <a:lnSpc>
                          <a:spcPct val="107000"/>
                        </a:lnSpc>
                        <a:spcBef>
                          <a:spcPts val="0"/>
                        </a:spcBef>
                        <a:spcAft>
                          <a:spcPts val="0"/>
                        </a:spcAft>
                      </a:pPr>
                      <a:endParaRPr lang="en-US" sz="1100" dirty="0">
                        <a:effectLst/>
                      </a:endParaRPr>
                    </a:p>
                    <a:p>
                      <a:pPr marL="0" marR="0">
                        <a:lnSpc>
                          <a:spcPct val="107000"/>
                        </a:lnSpc>
                        <a:spcBef>
                          <a:spcPts val="0"/>
                        </a:spcBef>
                        <a:spcAft>
                          <a:spcPts val="0"/>
                        </a:spcAft>
                      </a:pPr>
                      <a:r>
                        <a:rPr lang="en-US" sz="1100" dirty="0">
                          <a:effectLst/>
                        </a:rPr>
                        <a:t>Axillary artery</a:t>
                      </a:r>
                    </a:p>
                    <a:p>
                      <a:pPr marL="0" marR="0">
                        <a:lnSpc>
                          <a:spcPct val="107000"/>
                        </a:lnSpc>
                        <a:spcBef>
                          <a:spcPts val="0"/>
                        </a:spcBef>
                        <a:spcAft>
                          <a:spcPts val="0"/>
                        </a:spcAft>
                      </a:pPr>
                      <a:endParaRPr lang="en-US" sz="1100" dirty="0">
                        <a:effectLst/>
                      </a:endParaRPr>
                    </a:p>
                    <a:p>
                      <a:pPr marL="0" marR="0">
                        <a:lnSpc>
                          <a:spcPct val="107000"/>
                        </a:lnSpc>
                        <a:spcBef>
                          <a:spcPts val="0"/>
                        </a:spcBef>
                        <a:spcAft>
                          <a:spcPts val="0"/>
                        </a:spcAft>
                      </a:pPr>
                      <a:r>
                        <a:rPr lang="en-US" sz="1100" dirty="0">
                          <a:effectLst/>
                        </a:rPr>
                        <a:t>Axillary vein</a:t>
                      </a:r>
                      <a:endParaRPr lang="en-US" sz="1100" b="1" kern="1200" dirty="0">
                        <a:solidFill>
                          <a:schemeClr val="lt1"/>
                        </a:solidFill>
                        <a:effectLst/>
                      </a:endParaRPr>
                    </a:p>
                  </a:txBody>
                  <a:tcPr marL="51435" marR="51435" marT="0" marB="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048729"/>
          <p:cNvSpPr>
            <a:spLocks noGrp="1"/>
          </p:cNvSpPr>
          <p:nvPr>
            <p:ph type="title"/>
          </p:nvPr>
        </p:nvSpPr>
        <p:spPr/>
        <p:txBody>
          <a:bodyPr/>
          <a:lstStyle/>
          <a:p>
            <a:endParaRPr lang="en-US"/>
          </a:p>
        </p:txBody>
      </p:sp>
      <p:sp>
        <p:nvSpPr>
          <p:cNvPr id="1048609" name="Content Placeholder 1048730"/>
          <p:cNvSpPr>
            <a:spLocks noGrp="1"/>
          </p:cNvSpPr>
          <p:nvPr>
            <p:ph idx="1"/>
          </p:nvPr>
        </p:nvSpPr>
        <p:spPr/>
        <p:txBody>
          <a:bodyPr>
            <a:normAutofit fontScale="96154" lnSpcReduction="20000"/>
          </a:bodyPr>
          <a:lstStyle/>
          <a:p>
            <a:r>
              <a:rPr lang="en-US"/>
              <a:t>The median nerve is derived from the medial and lateral cords of the brachial plexus. It contains fibres from roots C6-T1 and can contain fibres from C5 in some individuals.</a:t>
            </a:r>
          </a:p>
          <a:p>
            <a:r>
              <a:rPr lang="en-US"/>
              <a:t>After originating from the brachial plexus in the axilla, the median nerve descends down the arm, initially lateral to the brachial artery. Halfway down the arm, the nerve crosses over the brachial artery, and becomes situated medially. The median nerve enters the anterior compartment of the forearm via the cubital fossa.</a:t>
            </a:r>
          </a:p>
          <a:p>
            <a:r>
              <a:rPr lang="en-US"/>
              <a:t>In the forearm, the nerve travels between the flexor digitorum profundus and flexor digitorum superficialis muscles. The median nerve gives off two major branches in the forearm:</a:t>
            </a:r>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25775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048751"/>
          <p:cNvSpPr>
            <a:spLocks noGrp="1"/>
          </p:cNvSpPr>
          <p:nvPr>
            <p:ph type="title"/>
          </p:nvPr>
        </p:nvSpPr>
        <p:spPr/>
        <p:txBody>
          <a:bodyPr/>
          <a:lstStyle/>
          <a:p>
            <a:endParaRPr lang="en-US"/>
          </a:p>
        </p:txBody>
      </p:sp>
      <p:sp>
        <p:nvSpPr>
          <p:cNvPr id="1048611" name="Content Placeholder 1048752"/>
          <p:cNvSpPr>
            <a:spLocks noGrp="1"/>
          </p:cNvSpPr>
          <p:nvPr>
            <p:ph idx="1"/>
          </p:nvPr>
        </p:nvSpPr>
        <p:spPr/>
        <p:txBody>
          <a:bodyPr/>
          <a:lstStyle/>
          <a:p>
            <a:r>
              <a:rPr lang="en-US"/>
              <a:t>Fig1-anatomical branches of the median nerve through the upper limp</a:t>
            </a:r>
          </a:p>
          <a:p>
            <a:endParaRPr lang="en-US"/>
          </a:p>
        </p:txBody>
      </p:sp>
      <p:pic>
        <p:nvPicPr>
          <p:cNvPr id="2097155" name="Picture 2097173"/>
          <p:cNvPicPr>
            <a:picLocks/>
          </p:cNvPicPr>
          <p:nvPr/>
        </p:nvPicPr>
        <p:blipFill>
          <a:blip r:embed="rId2" cstate="print"/>
          <a:stretch>
            <a:fillRect/>
          </a:stretch>
        </p:blipFill>
        <p:spPr>
          <a:xfrm>
            <a:off x="123000" y="2894691"/>
            <a:ext cx="8907351" cy="376688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048741"/>
          <p:cNvSpPr>
            <a:spLocks noGrp="1"/>
          </p:cNvSpPr>
          <p:nvPr>
            <p:ph type="title"/>
          </p:nvPr>
        </p:nvSpPr>
        <p:spPr/>
        <p:txBody>
          <a:bodyPr/>
          <a:lstStyle/>
          <a:p>
            <a:endParaRPr lang="en-US"/>
          </a:p>
        </p:txBody>
      </p:sp>
      <p:sp>
        <p:nvSpPr>
          <p:cNvPr id="1048613" name="Content Placeholder 1048742"/>
          <p:cNvSpPr>
            <a:spLocks noGrp="1"/>
          </p:cNvSpPr>
          <p:nvPr>
            <p:ph idx="1"/>
          </p:nvPr>
        </p:nvSpPr>
        <p:spPr/>
        <p:txBody>
          <a:bodyPr>
            <a:normAutofit fontScale="73077" lnSpcReduction="20000"/>
          </a:bodyPr>
          <a:lstStyle/>
          <a:p>
            <a:r>
              <a:rPr lang="en-US"/>
              <a:t>Motor Functions</a:t>
            </a:r>
          </a:p>
          <a:p>
            <a:r>
              <a:rPr lang="en-US"/>
              <a:t>The median nerve innervates the majority of the muscles in the anterior forearm, and some intrinsic hand muscles.</a:t>
            </a:r>
          </a:p>
          <a:p>
            <a:r>
              <a:rPr lang="en-US"/>
              <a:t>Anterior Forearm</a:t>
            </a:r>
          </a:p>
          <a:p>
            <a:r>
              <a:rPr lang="en-US"/>
              <a:t>In the forearm, the median nerve directly innervates muscles in the superficial and intermediate layers:</a:t>
            </a:r>
          </a:p>
          <a:p>
            <a:r>
              <a:rPr lang="en-US"/>
              <a:t>Superficial layer – pronator teres, flexor carpi radialis and palmaris longus.</a:t>
            </a:r>
          </a:p>
          <a:p>
            <a:r>
              <a:rPr lang="en-US"/>
              <a:t>Intermediate layer – flexor digitorum superficialis.</a:t>
            </a:r>
          </a:p>
          <a:p>
            <a:r>
              <a:rPr lang="en-US"/>
              <a:t>The median nerve also gives rise to the anterior interosseous nerve, which supplies the deep flexors:</a:t>
            </a:r>
          </a:p>
          <a:p>
            <a:r>
              <a:rPr lang="en-US"/>
              <a:t>Deep layer – flexor pollicis longus, pronator quadratus, and the lateral half of the flexor digitorum profundus (the medial half of the muscle is innervated by the ulnar nerve).</a:t>
            </a:r>
          </a:p>
          <a:p>
            <a:r>
              <a:rPr lang="en-US"/>
              <a:t>In general, these muscles perform pronation of the forearm, flexion of the wrist and flexion of the digits of theHand </a:t>
            </a:r>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048743"/>
          <p:cNvSpPr>
            <a:spLocks noGrp="1"/>
          </p:cNvSpPr>
          <p:nvPr>
            <p:ph type="title"/>
          </p:nvPr>
        </p:nvSpPr>
        <p:spPr/>
        <p:txBody>
          <a:bodyPr/>
          <a:lstStyle/>
          <a:p>
            <a:endParaRPr lang="en-US"/>
          </a:p>
        </p:txBody>
      </p:sp>
      <p:sp>
        <p:nvSpPr>
          <p:cNvPr id="1048615" name="Content Placeholder 1048744"/>
          <p:cNvSpPr>
            <a:spLocks noGrp="1"/>
          </p:cNvSpPr>
          <p:nvPr>
            <p:ph idx="1"/>
          </p:nvPr>
        </p:nvSpPr>
        <p:spPr/>
        <p:txBody>
          <a:bodyPr>
            <a:normAutofit fontScale="96154" lnSpcReduction="10000"/>
          </a:bodyPr>
          <a:lstStyle/>
          <a:p>
            <a:r>
              <a:rPr lang="en-US"/>
              <a:t>Hand</a:t>
            </a:r>
          </a:p>
          <a:p>
            <a:r>
              <a:rPr lang="en-US"/>
              <a:t>The median nerve innervates some of the muscles in the hand via two branches.</a:t>
            </a:r>
          </a:p>
          <a:p>
            <a:r>
              <a:rPr lang="en-US"/>
              <a:t>The recurrent branch of the median nerve innervates the thenar muscles – muscles associated with movements of the thumb. The palmar digital branch innervates the lateral two lumbricals – these muscles perform flexion at the metacarpophalangeal joints and extension at the interphalangeal joints of the index and middle fingers</a:t>
            </a:r>
          </a:p>
          <a:p>
            <a:r>
              <a:rPr lang="en-US"/>
              <a:t>(The remaining muscles in the anterior forearm and hand are innervated by the ulnar nerve).</a:t>
            </a: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048745"/>
          <p:cNvSpPr>
            <a:spLocks noGrp="1"/>
          </p:cNvSpPr>
          <p:nvPr>
            <p:ph type="title"/>
          </p:nvPr>
        </p:nvSpPr>
        <p:spPr/>
        <p:txBody>
          <a:bodyPr/>
          <a:lstStyle/>
          <a:p>
            <a:endParaRPr lang="en-US"/>
          </a:p>
        </p:txBody>
      </p:sp>
      <p:sp>
        <p:nvSpPr>
          <p:cNvPr id="1048617" name="Content Placeholder 1048746"/>
          <p:cNvSpPr>
            <a:spLocks noGrp="1"/>
          </p:cNvSpPr>
          <p:nvPr>
            <p:ph idx="1"/>
          </p:nvPr>
        </p:nvSpPr>
        <p:spPr/>
        <p:txBody>
          <a:bodyPr>
            <a:normAutofit fontScale="96154" lnSpcReduction="10000"/>
          </a:bodyPr>
          <a:lstStyle/>
          <a:p>
            <a:r>
              <a:rPr lang="en-US"/>
              <a:t>Sensory Functions</a:t>
            </a:r>
          </a:p>
          <a:p>
            <a:r>
              <a:rPr lang="en-US"/>
              <a:t>The median nerve is responsible for the cutaneous innervation of part of the hand. This is achieved via two branches:</a:t>
            </a:r>
          </a:p>
          <a:p>
            <a:r>
              <a:rPr lang="en-US"/>
              <a:t>Palmar cutaneous branch – arises in the forearm and travels into the hand. It innervates the lateral aspect of the palm. This nerve does not pass through the carpal tunnel, and is spared in carpal tunnel syndrome.</a:t>
            </a:r>
          </a:p>
          <a:p>
            <a:r>
              <a:rPr lang="en-US"/>
              <a:t>Palmar digital cutaneous branch – arises in the hand. Innervates the palmar surface and fingertips of the lateral three and half digits.</a:t>
            </a:r>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عنوان 1048729"/>
          <p:cNvSpPr>
            <a:spLocks noGrp="1"/>
          </p:cNvSpPr>
          <p:nvPr>
            <p:ph type="title"/>
          </p:nvPr>
        </p:nvSpPr>
        <p:spPr/>
        <p:txBody>
          <a:bodyPr/>
          <a:lstStyle/>
          <a:p>
            <a:endParaRPr lang="en-US"/>
          </a:p>
        </p:txBody>
      </p:sp>
      <p:sp>
        <p:nvSpPr>
          <p:cNvPr id="1048619" name="عنصر نائب للمحتوى 1048730"/>
          <p:cNvSpPr>
            <a:spLocks noGrp="1"/>
          </p:cNvSpPr>
          <p:nvPr>
            <p:ph idx="1"/>
          </p:nvPr>
        </p:nvSpPr>
        <p:spPr/>
        <p:txBody>
          <a:bodyPr/>
          <a:lstStyle/>
          <a:p>
            <a:r>
              <a:rPr lang="en-US"/>
              <a:t>Cutaneous innervation of the branches of the median nerve </a:t>
            </a:r>
          </a:p>
        </p:txBody>
      </p:sp>
      <p:pic>
        <p:nvPicPr>
          <p:cNvPr id="2097156" name="صورة 2097167"/>
          <p:cNvPicPr>
            <a:picLocks/>
          </p:cNvPicPr>
          <p:nvPr/>
        </p:nvPicPr>
        <p:blipFill>
          <a:blip r:embed="rId2" cstate="print"/>
          <a:stretch>
            <a:fillRect/>
          </a:stretch>
        </p:blipFill>
        <p:spPr>
          <a:xfrm>
            <a:off x="376658" y="2837687"/>
            <a:ext cx="8371486" cy="36398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ctrTitle"/>
          </p:nvPr>
        </p:nvSpPr>
        <p:spPr>
          <a:xfrm>
            <a:off x="304800" y="1524000"/>
            <a:ext cx="7851648" cy="2286000"/>
          </a:xfrm>
        </p:spPr>
        <p:txBody>
          <a:bodyPr>
            <a:normAutofit fontScale="90000"/>
          </a:bodyPr>
          <a:lstStyle/>
          <a:p>
            <a:r>
              <a:rPr lang="en-US" dirty="0" smtClean="0"/>
              <a:t>Etiology of thoracic outlet syndrome </a:t>
            </a:r>
            <a:br>
              <a:rPr lang="en-US" dirty="0" smtClean="0"/>
            </a:b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p:txBody>
          <a:bodyPr>
            <a:normAutofit fontScale="90000"/>
          </a:bodyPr>
          <a:lstStyle/>
          <a:p>
            <a:r>
              <a:rPr lang="en-US" b="1" dirty="0" smtClean="0"/>
              <a:t/>
            </a:r>
            <a:br>
              <a:rPr lang="en-US" b="1" dirty="0" smtClean="0"/>
            </a:br>
            <a:r>
              <a:rPr lang="en-US" b="1" dirty="0" smtClean="0"/>
              <a:t>Bone </a:t>
            </a:r>
            <a:r>
              <a:rPr lang="en-US" b="1" dirty="0" err="1"/>
              <a:t>anomalis</a:t>
            </a:r>
            <a:r>
              <a:rPr lang="en-US" b="1" dirty="0"/>
              <a:t/>
            </a:r>
            <a:br>
              <a:rPr lang="en-US" b="1" dirty="0"/>
            </a:br>
            <a:endParaRPr lang="en-US" dirty="0"/>
          </a:p>
        </p:txBody>
      </p:sp>
      <p:sp>
        <p:nvSpPr>
          <p:cNvPr id="1048622" name="Content Placeholder 2"/>
          <p:cNvSpPr>
            <a:spLocks noGrp="1"/>
          </p:cNvSpPr>
          <p:nvPr>
            <p:ph idx="1"/>
          </p:nvPr>
        </p:nvSpPr>
        <p:spPr/>
        <p:txBody>
          <a:bodyPr>
            <a:normAutofit/>
          </a:bodyPr>
          <a:lstStyle/>
          <a:p>
            <a:pPr marL="0" indent="0">
              <a:buNone/>
            </a:pPr>
            <a:r>
              <a:rPr lang="en-US" sz="3000" dirty="0" smtClean="0"/>
              <a:t>1-extra rib or cervical rib </a:t>
            </a:r>
          </a:p>
          <a:p>
            <a:pPr marL="0" indent="0">
              <a:buNone/>
            </a:pPr>
            <a:r>
              <a:rPr lang="en-US" sz="3000" dirty="0" smtClean="0"/>
              <a:t>( elongated of transverse process of C7 )</a:t>
            </a:r>
          </a:p>
          <a:p>
            <a:pPr marL="0" indent="0">
              <a:buNone/>
            </a:pPr>
            <a:r>
              <a:rPr lang="en-US" sz="3000" dirty="0" smtClean="0"/>
              <a:t>2- an old fracture in clavicle ( </a:t>
            </a:r>
            <a:r>
              <a:rPr lang="en-US" sz="3000" dirty="0" err="1" smtClean="0"/>
              <a:t>malunion</a:t>
            </a:r>
            <a:r>
              <a:rPr lang="en-US" sz="3000" dirty="0" smtClean="0"/>
              <a:t> of clavicle fracture)</a:t>
            </a:r>
          </a:p>
          <a:p>
            <a:pPr marL="0" indent="0">
              <a:buNone/>
            </a:pPr>
            <a:r>
              <a:rPr lang="en-US" sz="3000" dirty="0"/>
              <a:t>3-poor body alignment </a:t>
            </a:r>
            <a:r>
              <a:rPr lang="en-US" sz="3000" dirty="0" smtClean="0"/>
              <a:t>(drop shoulder)</a:t>
            </a:r>
          </a:p>
          <a:p>
            <a:pPr marL="0" indent="0">
              <a:buNone/>
            </a:pPr>
            <a:endParaRPr lang="en-US" sz="3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pPr marL="685800" indent="-685800">
              <a:buFont typeface="Arial" panose="020B0604020202020204" pitchFamily="34" charset="0"/>
              <a:buChar char="•"/>
            </a:pPr>
            <a:endParaRPr lang="en-US"/>
          </a:p>
        </p:txBody>
      </p:sp>
      <p:sp>
        <p:nvSpPr>
          <p:cNvPr id="1048597" name="Content Placeholder 9"/>
          <p:cNvSpPr>
            <a:spLocks noGrp="1"/>
          </p:cNvSpPr>
          <p:nvPr>
            <p:ph idx="1"/>
          </p:nvPr>
        </p:nvSpPr>
        <p:spPr>
          <a:xfrm>
            <a:off x="635068" y="2637999"/>
            <a:ext cx="7543800" cy="3931920"/>
          </a:xfrm>
        </p:spPr>
        <p:txBody>
          <a:bodyPr/>
          <a:lstStyle/>
          <a:p>
            <a:pPr marL="0" indent="0">
              <a:buNone/>
            </a:pPr>
            <a:endParaRPr lang="en-US" b="0" i="0" dirty="0">
              <a:solidFill>
                <a:srgbClr val="020621"/>
              </a:solidFill>
              <a:effectLst/>
              <a:latin typeface="tisapro-regular"/>
            </a:endParaRPr>
          </a:p>
          <a:p>
            <a:r>
              <a:rPr lang="en-US" b="0" i="0" dirty="0">
                <a:solidFill>
                  <a:srgbClr val="020621"/>
                </a:solidFill>
                <a:effectLst/>
                <a:latin typeface="tisapro-regular"/>
              </a:rPr>
              <a:t>)</a:t>
            </a:r>
            <a:endParaRPr lang="en-US" dirty="0"/>
          </a:p>
        </p:txBody>
      </p:sp>
      <p:pic>
        <p:nvPicPr>
          <p:cNvPr id="2097152" name="Picture 11"/>
          <p:cNvPicPr>
            <a:picLocks noChangeAspect="1"/>
          </p:cNvPicPr>
          <p:nvPr/>
        </p:nvPicPr>
        <p:blipFill>
          <a:blip r:embed="rId2" cstate="print"/>
          <a:stretch>
            <a:fillRect/>
          </a:stretch>
        </p:blipFill>
        <p:spPr>
          <a:xfrm>
            <a:off x="125391" y="195036"/>
            <a:ext cx="9185048" cy="660539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p:txBody>
          <a:bodyPr>
            <a:normAutofit fontScale="90000"/>
          </a:bodyPr>
          <a:lstStyle/>
          <a:p>
            <a:r>
              <a:rPr lang="en-US" b="1" dirty="0" smtClean="0"/>
              <a:t/>
            </a:r>
            <a:br>
              <a:rPr lang="en-US" b="1" dirty="0" smtClean="0"/>
            </a:br>
            <a:r>
              <a:rPr lang="en-US" b="1" dirty="0" smtClean="0"/>
              <a:t>Soft </a:t>
            </a:r>
            <a:r>
              <a:rPr lang="en-US" b="1" dirty="0"/>
              <a:t>tissue </a:t>
            </a:r>
            <a:r>
              <a:rPr lang="en-US" b="1" dirty="0" err="1"/>
              <a:t>anomalis</a:t>
            </a:r>
            <a:r>
              <a:rPr lang="en-US" b="1" dirty="0"/>
              <a:t/>
            </a:r>
            <a:br>
              <a:rPr lang="en-US" b="1" dirty="0"/>
            </a:br>
            <a:endParaRPr lang="en-US" dirty="0"/>
          </a:p>
        </p:txBody>
      </p:sp>
      <p:sp>
        <p:nvSpPr>
          <p:cNvPr id="1048624" name="Content Placeholder 2"/>
          <p:cNvSpPr>
            <a:spLocks noGrp="1"/>
          </p:cNvSpPr>
          <p:nvPr>
            <p:ph idx="1"/>
          </p:nvPr>
        </p:nvSpPr>
        <p:spPr/>
        <p:txBody>
          <a:bodyPr/>
          <a:lstStyle/>
          <a:p>
            <a:pPr marL="0" indent="0">
              <a:buNone/>
            </a:pPr>
            <a:r>
              <a:rPr lang="en-US" dirty="0" smtClean="0"/>
              <a:t>4-scar tissue</a:t>
            </a:r>
          </a:p>
          <a:p>
            <a:pPr marL="0" indent="0">
              <a:buNone/>
            </a:pPr>
            <a:r>
              <a:rPr lang="en-US" dirty="0" smtClean="0"/>
              <a:t>5- hypertrophy of anterior </a:t>
            </a:r>
            <a:r>
              <a:rPr lang="en-US" dirty="0" err="1" smtClean="0"/>
              <a:t>sclenai</a:t>
            </a:r>
            <a:r>
              <a:rPr lang="en-US" dirty="0" smtClean="0"/>
              <a:t> and </a:t>
            </a:r>
            <a:r>
              <a:rPr lang="en-US" dirty="0" err="1" smtClean="0"/>
              <a:t>pectoralis</a:t>
            </a:r>
            <a:r>
              <a:rPr lang="en-US" dirty="0" smtClean="0"/>
              <a:t> minor muscles</a:t>
            </a:r>
          </a:p>
          <a:p>
            <a:pPr marL="0" indent="0">
              <a:buNone/>
            </a:pPr>
            <a:r>
              <a:rPr lang="en-US" dirty="0" smtClean="0"/>
              <a:t>6- obesity </a:t>
            </a:r>
          </a:p>
          <a:p>
            <a:pPr marL="0" indent="0">
              <a:buNone/>
            </a:pPr>
            <a:r>
              <a:rPr lang="en-US" dirty="0" smtClean="0"/>
              <a:t>7- pregnancy</a:t>
            </a:r>
          </a:p>
          <a:p>
            <a:pPr marL="0" indent="0">
              <a:buNone/>
            </a:pPr>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p:txBody>
          <a:bodyPr>
            <a:normAutofit fontScale="90000"/>
          </a:bodyPr>
          <a:lstStyle/>
          <a:p>
            <a:r>
              <a:rPr lang="en-US" dirty="0" smtClean="0"/>
              <a:t>1-cervical rib</a:t>
            </a:r>
            <a:br>
              <a:rPr lang="en-US" dirty="0" smtClean="0"/>
            </a:br>
            <a:r>
              <a:rPr lang="en-US" dirty="0" smtClean="0"/>
              <a:t> </a:t>
            </a:r>
            <a:endParaRPr lang="en-US" dirty="0"/>
          </a:p>
        </p:txBody>
      </p:sp>
      <p:sp>
        <p:nvSpPr>
          <p:cNvPr id="1048626" name="Content Placeholder 2"/>
          <p:cNvSpPr>
            <a:spLocks noGrp="1"/>
          </p:cNvSpPr>
          <p:nvPr>
            <p:ph idx="1"/>
          </p:nvPr>
        </p:nvSpPr>
        <p:spPr/>
        <p:txBody>
          <a:bodyPr/>
          <a:lstStyle/>
          <a:p>
            <a:endParaRPr lang="en-US" dirty="0"/>
          </a:p>
        </p:txBody>
      </p:sp>
      <p:pic>
        <p:nvPicPr>
          <p:cNvPr id="2097157" name="Picture 4" descr="E:\1 Eman Master degree\tis.jpg"/>
          <p:cNvPicPr>
            <a:picLocks noChangeAspect="1" noChangeArrowheads="1"/>
          </p:cNvPicPr>
          <p:nvPr/>
        </p:nvPicPr>
        <p:blipFill>
          <a:blip r:embed="rId2" cstate="print"/>
          <a:srcRect/>
          <a:stretch>
            <a:fillRect/>
          </a:stretch>
        </p:blipFill>
        <p:spPr bwMode="auto">
          <a:xfrm>
            <a:off x="990600" y="1752600"/>
            <a:ext cx="7250113" cy="42672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p:txBody>
          <a:bodyPr>
            <a:normAutofit/>
          </a:bodyPr>
          <a:lstStyle/>
          <a:p>
            <a:r>
              <a:rPr lang="en-US" dirty="0" smtClean="0"/>
              <a:t>extra rib (congenital )</a:t>
            </a:r>
            <a:endParaRPr lang="en-US" dirty="0"/>
          </a:p>
        </p:txBody>
      </p:sp>
      <p:pic>
        <p:nvPicPr>
          <p:cNvPr id="2097158" name="Picture 3" descr="E:\1 Eman Master degree\x ray.jpg"/>
          <p:cNvPicPr>
            <a:picLocks noChangeAspect="1" noChangeArrowheads="1"/>
          </p:cNvPicPr>
          <p:nvPr/>
        </p:nvPicPr>
        <p:blipFill>
          <a:blip r:embed="rId2" cstate="print"/>
          <a:srcRect/>
          <a:stretch>
            <a:fillRect/>
          </a:stretch>
        </p:blipFill>
        <p:spPr bwMode="auto">
          <a:xfrm>
            <a:off x="1600200" y="2362200"/>
            <a:ext cx="5172075" cy="401796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p:txBody>
          <a:bodyPr>
            <a:normAutofit/>
          </a:bodyPr>
          <a:lstStyle/>
          <a:p>
            <a:r>
              <a:rPr lang="en-US" dirty="0" smtClean="0"/>
              <a:t>3-an </a:t>
            </a:r>
            <a:r>
              <a:rPr lang="en-US" dirty="0"/>
              <a:t>old fracture of the clavicle </a:t>
            </a:r>
          </a:p>
        </p:txBody>
      </p:sp>
      <p:pic>
        <p:nvPicPr>
          <p:cNvPr id="2097159" name="Picture 2" descr="E:\1 Eman Master degree\cios-1-54-g001.jpg"/>
          <p:cNvPicPr>
            <a:picLocks noChangeAspect="1" noChangeArrowheads="1"/>
          </p:cNvPicPr>
          <p:nvPr/>
        </p:nvPicPr>
        <p:blipFill>
          <a:blip r:embed="rId2" cstate="print"/>
          <a:srcRect/>
          <a:stretch>
            <a:fillRect/>
          </a:stretch>
        </p:blipFill>
        <p:spPr bwMode="auto">
          <a:xfrm>
            <a:off x="1600200" y="2286000"/>
            <a:ext cx="6172200" cy="34671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p:txBody>
          <a:bodyPr>
            <a:normAutofit fontScale="90000"/>
          </a:bodyPr>
          <a:lstStyle/>
          <a:p>
            <a:r>
              <a:rPr lang="en-US" dirty="0" smtClean="0"/>
              <a:t>4-Poor body alignment (drop shoulder)</a:t>
            </a:r>
            <a:endParaRPr lang="en-US" dirty="0"/>
          </a:p>
        </p:txBody>
      </p:sp>
      <p:pic>
        <p:nvPicPr>
          <p:cNvPr id="2097160" name="Picture 2" descr="E:\1 Eman Master degree\ds.jpg"/>
          <p:cNvPicPr>
            <a:picLocks noChangeAspect="1" noChangeArrowheads="1"/>
          </p:cNvPicPr>
          <p:nvPr/>
        </p:nvPicPr>
        <p:blipFill>
          <a:blip r:embed="rId2" cstate="print"/>
          <a:srcRect/>
          <a:stretch>
            <a:fillRect/>
          </a:stretch>
        </p:blipFill>
        <p:spPr bwMode="auto">
          <a:xfrm>
            <a:off x="838200" y="1981200"/>
            <a:ext cx="6784975" cy="475456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p:txBody>
          <a:bodyPr>
            <a:normAutofit fontScale="90000"/>
          </a:bodyPr>
          <a:lstStyle/>
          <a:p>
            <a:r>
              <a:rPr lang="en-US" dirty="0"/>
              <a:t>Hypertrophy of the anterior and middle scalene </a:t>
            </a:r>
          </a:p>
        </p:txBody>
      </p:sp>
      <p:pic>
        <p:nvPicPr>
          <p:cNvPr id="2097161" name="Picture 5" descr="E:\1 Eman Master degree\sp.jpg"/>
          <p:cNvPicPr>
            <a:picLocks noGrp="1" noChangeAspect="1" noChangeArrowheads="1"/>
          </p:cNvPicPr>
          <p:nvPr>
            <p:ph idx="1"/>
          </p:nvPr>
        </p:nvPicPr>
        <p:blipFill>
          <a:blip r:embed="rId2" cstate="print"/>
          <a:stretch>
            <a:fillRect/>
          </a:stretch>
        </p:blipFill>
        <p:spPr bwMode="auto">
          <a:xfrm>
            <a:off x="1828800" y="2133600"/>
            <a:ext cx="5181600" cy="4191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title"/>
          </p:nvPr>
        </p:nvSpPr>
        <p:spPr/>
        <p:txBody>
          <a:bodyPr/>
          <a:lstStyle/>
          <a:p>
            <a:r>
              <a:rPr lang="en-US" dirty="0" smtClean="0"/>
              <a:t>5-Scar tissue </a:t>
            </a:r>
            <a:endParaRPr lang="en-US" dirty="0"/>
          </a:p>
        </p:txBody>
      </p:sp>
      <p:pic>
        <p:nvPicPr>
          <p:cNvPr id="2097162" name="Picture 2" descr="E:\1 Eman Master degree\s.jpg"/>
          <p:cNvPicPr>
            <a:picLocks noChangeAspect="1" noChangeArrowheads="1"/>
          </p:cNvPicPr>
          <p:nvPr/>
        </p:nvPicPr>
        <p:blipFill>
          <a:blip r:embed="rId2" cstate="print"/>
          <a:srcRect/>
          <a:stretch>
            <a:fillRect/>
          </a:stretch>
        </p:blipFill>
        <p:spPr bwMode="auto">
          <a:xfrm>
            <a:off x="1066800" y="1905000"/>
            <a:ext cx="6792913" cy="441166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عنوان 1"/>
          <p:cNvSpPr>
            <a:spLocks noGrp="1"/>
          </p:cNvSpPr>
          <p:nvPr>
            <p:ph type="ctrTitle"/>
          </p:nvPr>
        </p:nvSpPr>
        <p:spPr>
          <a:xfrm>
            <a:off x="685800" y="152401"/>
            <a:ext cx="7772400" cy="1066799"/>
          </a:xfrm>
        </p:spPr>
        <p:txBody>
          <a:bodyPr/>
          <a:lstStyle/>
          <a:p>
            <a:r>
              <a:rPr lang="en-US" dirty="0" smtClean="0"/>
              <a:t>INVESTIGATION …</a:t>
            </a:r>
            <a:endParaRPr lang="en-US" dirty="0"/>
          </a:p>
        </p:txBody>
      </p:sp>
      <p:sp>
        <p:nvSpPr>
          <p:cNvPr id="1048633" name="عنوان فرعي 3"/>
          <p:cNvSpPr>
            <a:spLocks noGrp="1"/>
          </p:cNvSpPr>
          <p:nvPr>
            <p:ph type="subTitle" idx="1"/>
          </p:nvPr>
        </p:nvSpPr>
        <p:spPr>
          <a:xfrm>
            <a:off x="533400" y="1143000"/>
            <a:ext cx="8382000" cy="5029200"/>
          </a:xfrm>
        </p:spPr>
        <p:txBody>
          <a:bodyPr>
            <a:normAutofit/>
          </a:bodyPr>
          <a:lstStyle/>
          <a:p>
            <a:r>
              <a:rPr lang="en-US" dirty="0" smtClean="0"/>
              <a:t>To </a:t>
            </a:r>
            <a:r>
              <a:rPr lang="en-US" dirty="0"/>
              <a:t>confirm the diagnosis of thoracic outlet syndrome, your doctor may order one or more of the following tests</a:t>
            </a:r>
            <a:r>
              <a:rPr lang="en-US" dirty="0" smtClean="0"/>
              <a:t>:</a:t>
            </a:r>
          </a:p>
          <a:p>
            <a:r>
              <a:rPr lang="en-US" b="1" dirty="0" smtClean="0"/>
              <a:t>1- Ultrasound:</a:t>
            </a:r>
          </a:p>
          <a:p>
            <a:r>
              <a:rPr lang="en-US" dirty="0"/>
              <a:t> An ultrasound uses sound waves to create images of your body. It's often the first imaging test used to help diagnose thoracic outlet syndrome. Doctors may use this test to see if you have vascular thoracic outlet syndrome or other vascular problems.</a:t>
            </a:r>
          </a:p>
          <a:p>
            <a:endParaRPr lang="en-US" b="1" dirty="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عنوان 1"/>
          <p:cNvSpPr>
            <a:spLocks noGrp="1"/>
          </p:cNvSpPr>
          <p:nvPr>
            <p:ph type="ctrTitle"/>
          </p:nvPr>
        </p:nvSpPr>
        <p:spPr>
          <a:xfrm>
            <a:off x="457200" y="304800"/>
            <a:ext cx="7772400" cy="1470025"/>
          </a:xfrm>
        </p:spPr>
        <p:txBody>
          <a:bodyPr>
            <a:normAutofit/>
          </a:bodyPr>
          <a:lstStyle/>
          <a:p>
            <a:r>
              <a:rPr lang="en-US" sz="1800" b="1" dirty="0" smtClean="0"/>
              <a:t>2-X-ray:</a:t>
            </a:r>
            <a:br>
              <a:rPr lang="en-US" sz="1800" b="1" dirty="0" smtClean="0"/>
            </a:br>
            <a:r>
              <a:rPr lang="en-US" sz="1800" dirty="0"/>
              <a:t>D</a:t>
            </a:r>
            <a:r>
              <a:rPr lang="en-US" sz="1800" dirty="0" smtClean="0"/>
              <a:t>octor </a:t>
            </a:r>
            <a:r>
              <a:rPr lang="en-US" sz="1800" dirty="0"/>
              <a:t>may order a chest X-ray, which may reveal an extra rib (cervical rib). X-rays can also help to rule out other conditions that could be causing your symptoms.</a:t>
            </a:r>
            <a:br>
              <a:rPr lang="en-US" sz="1800" dirty="0"/>
            </a:br>
            <a:endParaRPr lang="en-US" sz="1800" dirty="0"/>
          </a:p>
        </p:txBody>
      </p:sp>
      <p:sp>
        <p:nvSpPr>
          <p:cNvPr id="1048635" name="عنوان فرعي 4"/>
          <p:cNvSpPr>
            <a:spLocks noGrp="1"/>
          </p:cNvSpPr>
          <p:nvPr>
            <p:ph type="subTitle" idx="1"/>
          </p:nvPr>
        </p:nvSpPr>
        <p:spPr>
          <a:xfrm>
            <a:off x="685800" y="1981200"/>
            <a:ext cx="6400800" cy="1752600"/>
          </a:xfrm>
        </p:spPr>
        <p:txBody>
          <a:bodyPr>
            <a:normAutofit fontScale="80769" lnSpcReduction="20000"/>
          </a:bodyPr>
          <a:lstStyle/>
          <a:p>
            <a:r>
              <a:rPr lang="en-US" b="1" dirty="0" smtClean="0"/>
              <a:t>3-Computerized </a:t>
            </a:r>
            <a:r>
              <a:rPr lang="en-US" b="1" dirty="0"/>
              <a:t>tomography (CT) </a:t>
            </a:r>
            <a:r>
              <a:rPr lang="en-US" b="1" dirty="0" smtClean="0"/>
              <a:t>scan :</a:t>
            </a:r>
          </a:p>
          <a:p>
            <a:r>
              <a:rPr lang="en-US" b="1" dirty="0" smtClean="0"/>
              <a:t>.</a:t>
            </a:r>
            <a:r>
              <a:rPr lang="en-US" dirty="0"/>
              <a:t> A CT scan uses X-rays to obtain cross-sectional images of your body. A dye may be injected into a vein to view the blood vessels in greater detail (CT angiography). A CT scan may identify the location and cause of blood vessel (vascular) compression.</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عنوان 1"/>
          <p:cNvSpPr>
            <a:spLocks noGrp="1"/>
          </p:cNvSpPr>
          <p:nvPr>
            <p:ph type="title"/>
          </p:nvPr>
        </p:nvSpPr>
        <p:spPr>
          <a:xfrm>
            <a:off x="381000" y="274638"/>
            <a:ext cx="8305800" cy="2392362"/>
          </a:xfrm>
        </p:spPr>
        <p:txBody>
          <a:bodyPr>
            <a:normAutofit fontScale="90000"/>
          </a:bodyPr>
          <a:lstStyle/>
          <a:p>
            <a:r>
              <a:rPr lang="en-US" sz="1800" b="1" dirty="0" smtClean="0"/>
              <a:t> 4- Magnetic </a:t>
            </a:r>
            <a:r>
              <a:rPr lang="en-US" sz="1800" b="1" dirty="0"/>
              <a:t>resonance imaging (MRI</a:t>
            </a:r>
            <a:r>
              <a:rPr lang="en-US" sz="1800" b="1" dirty="0" smtClean="0"/>
              <a:t>):</a:t>
            </a:r>
            <a:br>
              <a:rPr lang="en-US" sz="1800" b="1" dirty="0" smtClean="0"/>
            </a:br>
            <a:r>
              <a:rPr lang="en-US" sz="1800" b="1" dirty="0" smtClean="0"/>
              <a:t> </a:t>
            </a:r>
            <a:r>
              <a:rPr lang="en-US" sz="1800" dirty="0"/>
              <a:t> An MRI uses powerful radio waves and magnets to create a detailed view of your body. Your doctor may use an MRI to determine the location and cause of blood vessel (vascular) compression, sometimes along with an injected dye to better see the blood vessels. An MRI may reveal congenital anomalies, such as a fibrous band connecting your spine to your rib or a cervical rib, which may be the cause of your symptoms. It may be used while your doctor places your head, shoulders and neck in different positions for a better view of the blood vessels in your arm.</a:t>
            </a:r>
            <a:br>
              <a:rPr lang="en-US" sz="1800" dirty="0"/>
            </a:br>
            <a:endParaRPr lang="en-US" sz="1800" dirty="0"/>
          </a:p>
        </p:txBody>
      </p:sp>
      <p:sp>
        <p:nvSpPr>
          <p:cNvPr id="1048637" name="عنصر نائب للمحتوى 2"/>
          <p:cNvSpPr>
            <a:spLocks noGrp="1"/>
          </p:cNvSpPr>
          <p:nvPr>
            <p:ph idx="1"/>
          </p:nvPr>
        </p:nvSpPr>
        <p:spPr>
          <a:xfrm>
            <a:off x="1143000" y="2819400"/>
            <a:ext cx="6858000" cy="3230563"/>
          </a:xfrm>
        </p:spPr>
        <p:txBody>
          <a:bodyPr>
            <a:normAutofit/>
          </a:bodyPr>
          <a:lstStyle/>
          <a:p>
            <a:r>
              <a:rPr lang="en-US" sz="1800" b="1" dirty="0" smtClean="0"/>
              <a:t>5- Electromyography </a:t>
            </a:r>
            <a:r>
              <a:rPr lang="en-US" sz="1800" b="1" dirty="0"/>
              <a:t>(EMG</a:t>
            </a:r>
            <a:r>
              <a:rPr lang="en-US" sz="1800" b="1" dirty="0" smtClean="0"/>
              <a:t>) :</a:t>
            </a:r>
          </a:p>
          <a:p>
            <a:r>
              <a:rPr lang="en-US" sz="1800" b="1" dirty="0" smtClean="0"/>
              <a:t> </a:t>
            </a:r>
            <a:r>
              <a:rPr lang="en-US" sz="1800" dirty="0" smtClean="0"/>
              <a:t>During </a:t>
            </a:r>
            <a:r>
              <a:rPr lang="en-US" sz="1800" dirty="0"/>
              <a:t>an EMG, your doctor inserts a needle electrode through your skin into various muscles. The test evaluates the electrical activity of your muscles when they contract and when they're at rest. This test can determine if you have nerve damage.</a:t>
            </a:r>
          </a:p>
          <a:p>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endParaRPr lang="en-US"/>
          </a:p>
        </p:txBody>
      </p:sp>
      <p:sp>
        <p:nvSpPr>
          <p:cNvPr id="1048599" name="Content Placeholder 2"/>
          <p:cNvSpPr>
            <a:spLocks noGrp="1"/>
          </p:cNvSpPr>
          <p:nvPr>
            <p:ph idx="1"/>
          </p:nvPr>
        </p:nvSpPr>
        <p:spPr/>
        <p:txBody>
          <a:bodyPr/>
          <a:lstStyle/>
          <a:p>
            <a:pPr marL="0" indent="0">
              <a:buNone/>
            </a:pPr>
            <a:r>
              <a:rPr lang="en-US" b="0" i="0" dirty="0">
                <a:solidFill>
                  <a:srgbClr val="020621"/>
                </a:solidFill>
                <a:effectLst/>
                <a:latin typeface="tisapro-regular"/>
              </a:rPr>
              <a:t>(419 × 547 pixels, file size: 139 KB, MIME type: image/jpeg)</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عنوان 1"/>
          <p:cNvSpPr>
            <a:spLocks noGrp="1"/>
          </p:cNvSpPr>
          <p:nvPr>
            <p:ph type="title"/>
          </p:nvPr>
        </p:nvSpPr>
        <p:spPr>
          <a:xfrm>
            <a:off x="457200" y="1447800"/>
            <a:ext cx="8229600" cy="1143000"/>
          </a:xfrm>
        </p:spPr>
        <p:txBody>
          <a:bodyPr>
            <a:normAutofit fontScale="90000"/>
          </a:bodyPr>
          <a:lstStyle/>
          <a:p>
            <a:r>
              <a:rPr lang="en-US" sz="2800" b="1" dirty="0" err="1"/>
              <a:t>Adson’s</a:t>
            </a:r>
            <a:r>
              <a:rPr lang="en-US" sz="2800" b="1" dirty="0"/>
              <a:t> </a:t>
            </a:r>
            <a:r>
              <a:rPr lang="en-US" sz="2800" b="1" dirty="0" smtClean="0"/>
              <a:t>Test :</a:t>
            </a:r>
            <a:br>
              <a:rPr lang="en-US" sz="2800" b="1" dirty="0" smtClean="0"/>
            </a:br>
            <a:r>
              <a:rPr lang="en-US" sz="2400" b="1" dirty="0" err="1"/>
              <a:t>Adson’s</a:t>
            </a:r>
            <a:r>
              <a:rPr lang="en-US" sz="2400" b="1" dirty="0"/>
              <a:t> test is designed to assess anterior scalene syndrome</a:t>
            </a:r>
            <a:r>
              <a:rPr lang="en-US" sz="2400" dirty="0"/>
              <a:t>, one of the four forms of thoracic outlet syndrome. Given that anterior scalene syndrome is a neurovascular entrapment syndrome caused by tight anterior and middle </a:t>
            </a:r>
            <a:r>
              <a:rPr lang="en-US" sz="2400" dirty="0" err="1">
                <a:hlinkClick r:id="rId2"/>
              </a:rPr>
              <a:t>scalenes</a:t>
            </a:r>
            <a:r>
              <a:rPr lang="en-US" sz="2400" dirty="0"/>
              <a:t>, the idea is to stretch and pull these muscles taut, causing them to further compress the brachial plexus and </a:t>
            </a:r>
            <a:r>
              <a:rPr lang="en-US" sz="2400" dirty="0" err="1"/>
              <a:t>subclavian</a:t>
            </a:r>
            <a:r>
              <a:rPr lang="en-US" sz="2400" dirty="0"/>
              <a:t> artery, which run between them. </a:t>
            </a:r>
            <a:r>
              <a:rPr lang="en-US" sz="2400" dirty="0" err="1"/>
              <a:t>Adson’s</a:t>
            </a:r>
            <a:r>
              <a:rPr lang="en-US" sz="2400" dirty="0"/>
              <a:t> test involves asking the client to rotate the neck </a:t>
            </a:r>
            <a:r>
              <a:rPr lang="en-US" sz="2400" dirty="0" err="1"/>
              <a:t>ipsilaterally</a:t>
            </a:r>
            <a:r>
              <a:rPr lang="en-US" sz="2400" dirty="0"/>
              <a:t>, flex it laterally to the opposite side, and extend the neck at the </a:t>
            </a:r>
            <a:r>
              <a:rPr lang="en-US" sz="2400" dirty="0">
                <a:hlinkClick r:id="rId3"/>
              </a:rPr>
              <a:t>spinal joints</a:t>
            </a:r>
            <a:r>
              <a:rPr lang="en-US" sz="2400" dirty="0"/>
              <a:t> (the opposite actions of the actions of the anterior and middle </a:t>
            </a:r>
            <a:r>
              <a:rPr lang="en-US" sz="2400" dirty="0" err="1"/>
              <a:t>scalenes</a:t>
            </a:r>
            <a:r>
              <a:rPr lang="en-US" sz="2400" dirty="0"/>
              <a:t>), while the therapist is palpating the radial </a:t>
            </a:r>
            <a:r>
              <a:rPr lang="en-US" sz="2400" dirty="0" err="1"/>
              <a:t>puls</a:t>
            </a:r>
            <a:endParaRPr lang="en-US" sz="2800" dirty="0"/>
          </a:p>
        </p:txBody>
      </p:sp>
      <p:pic>
        <p:nvPicPr>
          <p:cNvPr id="2097163" name="عنصر نائب للمحتوى 3" descr="figure_3.10-550x762.jpg"/>
          <p:cNvPicPr>
            <a:picLocks noGrp="1" noChangeAspect="1"/>
          </p:cNvPicPr>
          <p:nvPr>
            <p:ph idx="1"/>
          </p:nvPr>
        </p:nvPicPr>
        <p:blipFill>
          <a:blip r:embed="rId4" cstate="print"/>
          <a:stretch>
            <a:fillRect/>
          </a:stretch>
        </p:blipFill>
        <p:spPr>
          <a:xfrm>
            <a:off x="4191000" y="2743200"/>
            <a:ext cx="3168229" cy="37338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عنوان 1"/>
          <p:cNvSpPr>
            <a:spLocks noGrp="1"/>
          </p:cNvSpPr>
          <p:nvPr>
            <p:ph type="title"/>
          </p:nvPr>
        </p:nvSpPr>
        <p:spPr/>
        <p:txBody>
          <a:bodyPr/>
          <a:lstStyle/>
          <a:p>
            <a:r>
              <a:rPr lang="en-US" b="1" dirty="0"/>
              <a:t>Eden’s Test</a:t>
            </a:r>
            <a:endParaRPr lang="en-US" dirty="0"/>
          </a:p>
        </p:txBody>
      </p:sp>
      <p:sp>
        <p:nvSpPr>
          <p:cNvPr id="1048640" name="عنصر نائب للمحتوى 2"/>
          <p:cNvSpPr>
            <a:spLocks noGrp="1"/>
          </p:cNvSpPr>
          <p:nvPr>
            <p:ph idx="1"/>
          </p:nvPr>
        </p:nvSpPr>
        <p:spPr/>
        <p:txBody>
          <a:bodyPr>
            <a:normAutofit/>
          </a:bodyPr>
          <a:lstStyle/>
          <a:p>
            <a:r>
              <a:rPr lang="en-US" sz="1600" b="1" dirty="0"/>
              <a:t>Eden’s test is designed to assess for </a:t>
            </a:r>
            <a:r>
              <a:rPr lang="en-US" sz="1600" b="1" dirty="0" err="1"/>
              <a:t>costoclavicular</a:t>
            </a:r>
            <a:r>
              <a:rPr lang="en-US" sz="1600" b="1" dirty="0"/>
              <a:t> syndrome</a:t>
            </a:r>
            <a:r>
              <a:rPr lang="en-US" sz="1600" dirty="0"/>
              <a:t>, another one of the four forms of thoracic outlet syndrome. </a:t>
            </a:r>
            <a:r>
              <a:rPr lang="en-US" sz="1600" dirty="0" err="1"/>
              <a:t>Costoclavicular</a:t>
            </a:r>
            <a:r>
              <a:rPr lang="en-US" sz="1600" dirty="0"/>
              <a:t> syndrome is a neurovascular entrapment syndrome caused by a decrease of the </a:t>
            </a:r>
            <a:r>
              <a:rPr lang="en-US" sz="1600" dirty="0" err="1"/>
              <a:t>costoclavicular</a:t>
            </a:r>
            <a:r>
              <a:rPr lang="en-US" sz="1600" dirty="0"/>
              <a:t> space between the first rib (“cost” means rib) and </a:t>
            </a:r>
            <a:r>
              <a:rPr lang="en-US" sz="1600" dirty="0">
                <a:hlinkClick r:id="rId2"/>
              </a:rPr>
              <a:t>clavicle</a:t>
            </a:r>
            <a:r>
              <a:rPr lang="en-US" sz="1600" dirty="0"/>
              <a:t>. Eden’s test further decreases this space by bringing the clavicle and first rib closer together, causing further compression of the brachial plexus and the </a:t>
            </a:r>
            <a:r>
              <a:rPr lang="en-US" sz="1600" dirty="0" err="1"/>
              <a:t>subclavian</a:t>
            </a:r>
            <a:r>
              <a:rPr lang="en-US" sz="1600" dirty="0"/>
              <a:t> artery and vein, which run through this space. Eden’s test involves asking the client to push out the chest and pull the shoulder girdles back, as if assuming a military position of attention, while the therapist palpates the strength of the radial pulse (Fig. 12). Pushing the chest out brings the first rib forward, while pulling the shoulder girdles back brings the clavicle back, thereby decreasing the space between them.</a:t>
            </a:r>
          </a:p>
          <a:p>
            <a:r>
              <a:rPr lang="en-US" sz="1600" b="1" dirty="0"/>
              <a:t>Eden’s test is also known as the military brace test.</a:t>
            </a:r>
            <a:endParaRPr lang="en-US" sz="1600" dirty="0"/>
          </a:p>
          <a:p>
            <a:endParaRPr lang="en-US" sz="1600" dirty="0"/>
          </a:p>
        </p:txBody>
      </p:sp>
      <p:pic>
        <p:nvPicPr>
          <p:cNvPr id="2097164" name="صورة 3" descr="figure_3.11-copy-1-768x843.jpg"/>
          <p:cNvPicPr>
            <a:picLocks noChangeAspect="1"/>
          </p:cNvPicPr>
          <p:nvPr/>
        </p:nvPicPr>
        <p:blipFill>
          <a:blip r:embed="rId3" cstate="print"/>
          <a:stretch>
            <a:fillRect/>
          </a:stretch>
        </p:blipFill>
        <p:spPr>
          <a:xfrm>
            <a:off x="6019800" y="4724400"/>
            <a:ext cx="1896322" cy="21336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عنوان 1"/>
          <p:cNvSpPr>
            <a:spLocks noGrp="1"/>
          </p:cNvSpPr>
          <p:nvPr>
            <p:ph type="title"/>
          </p:nvPr>
        </p:nvSpPr>
        <p:spPr/>
        <p:txBody>
          <a:bodyPr/>
          <a:lstStyle/>
          <a:p>
            <a:r>
              <a:rPr lang="en-US" b="1" dirty="0"/>
              <a:t>Wright’s Test</a:t>
            </a:r>
            <a:endParaRPr lang="en-US" dirty="0"/>
          </a:p>
        </p:txBody>
      </p:sp>
      <p:sp>
        <p:nvSpPr>
          <p:cNvPr id="1048642" name="عنصر نائب للمحتوى 2"/>
          <p:cNvSpPr>
            <a:spLocks noGrp="1"/>
          </p:cNvSpPr>
          <p:nvPr>
            <p:ph idx="1"/>
          </p:nvPr>
        </p:nvSpPr>
        <p:spPr/>
        <p:txBody>
          <a:bodyPr>
            <a:normAutofit/>
          </a:bodyPr>
          <a:lstStyle/>
          <a:p>
            <a:r>
              <a:rPr lang="en-US" sz="1600" b="1" dirty="0"/>
              <a:t>Wright’s test is designed to assess </a:t>
            </a:r>
            <a:r>
              <a:rPr lang="en-US" sz="1600" b="1" dirty="0" err="1"/>
              <a:t>pectoralis</a:t>
            </a:r>
            <a:r>
              <a:rPr lang="en-US" sz="1600" b="1" dirty="0"/>
              <a:t> minor syndrome</a:t>
            </a:r>
            <a:r>
              <a:rPr lang="en-US" sz="1600" dirty="0"/>
              <a:t>, another one of the four forms of thoracic outlet syndrome. Given that </a:t>
            </a:r>
            <a:r>
              <a:rPr lang="en-US" sz="1600" dirty="0" err="1"/>
              <a:t>pectoralis</a:t>
            </a:r>
            <a:r>
              <a:rPr lang="en-US" sz="1600" dirty="0"/>
              <a:t> minor syndrome is a neurovascular entrapment syndrome caused by a tight </a:t>
            </a:r>
            <a:r>
              <a:rPr lang="en-US" sz="1600" dirty="0" err="1"/>
              <a:t>pectoralis</a:t>
            </a:r>
            <a:r>
              <a:rPr lang="en-US" sz="1600" dirty="0"/>
              <a:t> minor, the idea is to stretch and pull this muscle taut, causing it to further compress the brachial plexus and the </a:t>
            </a:r>
            <a:r>
              <a:rPr lang="en-US" sz="1600" dirty="0" err="1"/>
              <a:t>subclavian</a:t>
            </a:r>
            <a:r>
              <a:rPr lang="en-US" sz="1600" dirty="0"/>
              <a:t>/</a:t>
            </a:r>
            <a:r>
              <a:rPr lang="en-US" sz="1600" dirty="0" err="1"/>
              <a:t>axillary</a:t>
            </a:r>
            <a:r>
              <a:rPr lang="en-US" sz="1600" dirty="0"/>
              <a:t> artery and vein that run between it and the ribcage. Wright’s test involves bringing the client’s upper extremity back into abduction and extension while the therapist palpates the strength of the radial pulse </a:t>
            </a:r>
          </a:p>
        </p:txBody>
      </p:sp>
      <p:pic>
        <p:nvPicPr>
          <p:cNvPr id="2097165" name="صورة 3" descr="figure_3.12A.jpg"/>
          <p:cNvPicPr>
            <a:picLocks noChangeAspect="1"/>
          </p:cNvPicPr>
          <p:nvPr/>
        </p:nvPicPr>
        <p:blipFill>
          <a:blip r:embed="rId2" cstate="print"/>
          <a:stretch>
            <a:fillRect/>
          </a:stretch>
        </p:blipFill>
        <p:spPr>
          <a:xfrm>
            <a:off x="5715000" y="3657600"/>
            <a:ext cx="1425921" cy="286918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عنوان 1"/>
          <p:cNvSpPr>
            <a:spLocks noGrp="1"/>
          </p:cNvSpPr>
          <p:nvPr>
            <p:ph type="ctrTitle"/>
          </p:nvPr>
        </p:nvSpPr>
        <p:spPr>
          <a:xfrm>
            <a:off x="1676400" y="304800"/>
            <a:ext cx="5867400" cy="2438400"/>
          </a:xfrm>
          <a:effectLst>
            <a:glow rad="63500">
              <a:schemeClr val="accent3">
                <a:satMod val="175000"/>
                <a:alpha val="40000"/>
              </a:schemeClr>
            </a:glow>
          </a:effectLst>
        </p:spPr>
        <p:txBody>
          <a:bodyPr/>
          <a:lstStyle/>
          <a:p>
            <a:r>
              <a:rPr lang="en-US" dirty="0" smtClean="0"/>
              <a:t>Treatment ..</a:t>
            </a:r>
            <a:br>
              <a:rPr lang="en-US" dirty="0" smtClean="0"/>
            </a:br>
            <a:endParaRPr lang="en-US" dirty="0"/>
          </a:p>
        </p:txBody>
      </p:sp>
      <p:graphicFrame>
        <p:nvGraphicFramePr>
          <p:cNvPr id="4194305" name="رسم تخطيطي 3"/>
          <p:cNvGraphicFramePr>
            <a:graphicFrameLocks/>
          </p:cNvGraphicFramePr>
          <p:nvPr/>
        </p:nvGraphicFramePr>
        <p:xfrm>
          <a:off x="152400" y="838200"/>
          <a:ext cx="83820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شكل بيضاوي 3"/>
          <p:cNvSpPr/>
          <p:nvPr/>
        </p:nvSpPr>
        <p:spPr>
          <a:xfrm>
            <a:off x="2057400" y="533400"/>
            <a:ext cx="44958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PHYSICAL THERAPY….</a:t>
            </a:r>
            <a:endParaRPr lang="en-US" dirty="0"/>
          </a:p>
        </p:txBody>
      </p:sp>
      <p:sp>
        <p:nvSpPr>
          <p:cNvPr id="1048650" name="سهم للأسفل 6"/>
          <p:cNvSpPr/>
          <p:nvPr/>
        </p:nvSpPr>
        <p:spPr>
          <a:xfrm>
            <a:off x="4267200" y="1371600"/>
            <a:ext cx="484632"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45728" name="رابط كسهم مستقيم 12"/>
          <p:cNvCxnSpPr>
            <a:cxnSpLocks/>
          </p:cNvCxnSpPr>
          <p:nvPr/>
        </p:nvCxnSpPr>
        <p:spPr>
          <a:xfrm flipH="1">
            <a:off x="3962400" y="2819400"/>
            <a:ext cx="609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8651" name="مستطيل مستدير الزوايا 14"/>
          <p:cNvSpPr/>
          <p:nvPr/>
        </p:nvSpPr>
        <p:spPr>
          <a:xfrm>
            <a:off x="2971800" y="3276600"/>
            <a:ext cx="914400" cy="9144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Pain </a:t>
            </a:r>
            <a:r>
              <a:rPr lang="en-US" dirty="0" err="1" smtClean="0"/>
              <a:t>relife</a:t>
            </a:r>
            <a:r>
              <a:rPr lang="en-US" dirty="0" smtClean="0"/>
              <a:t> </a:t>
            </a:r>
            <a:endParaRPr lang="en-US" dirty="0"/>
          </a:p>
        </p:txBody>
      </p:sp>
      <p:cxnSp>
        <p:nvCxnSpPr>
          <p:cNvPr id="3145729" name="رابط كسهم مستقيم 16"/>
          <p:cNvCxnSpPr>
            <a:cxnSpLocks/>
          </p:cNvCxnSpPr>
          <p:nvPr/>
        </p:nvCxnSpPr>
        <p:spPr>
          <a:xfrm>
            <a:off x="5105400" y="2819400"/>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8652" name="مستطيل مستدير الزوايا 18"/>
          <p:cNvSpPr/>
          <p:nvPr/>
        </p:nvSpPr>
        <p:spPr>
          <a:xfrm>
            <a:off x="4343400" y="3733800"/>
            <a:ext cx="1295400" cy="8382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Manual therapy</a:t>
            </a:r>
          </a:p>
          <a:p>
            <a:pPr algn="ctr"/>
            <a:endParaRPr lang="en-US" dirty="0"/>
          </a:p>
        </p:txBody>
      </p:sp>
      <p:cxnSp>
        <p:nvCxnSpPr>
          <p:cNvPr id="3145730" name="رابط كسهم مستقيم 20"/>
          <p:cNvCxnSpPr>
            <a:cxnSpLocks/>
          </p:cNvCxnSpPr>
          <p:nvPr/>
        </p:nvCxnSpPr>
        <p:spPr>
          <a:xfrm>
            <a:off x="5791200" y="2819400"/>
            <a:ext cx="457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8653" name="مستطيل مستدير الزوايا 25"/>
          <p:cNvSpPr/>
          <p:nvPr/>
        </p:nvSpPr>
        <p:spPr>
          <a:xfrm>
            <a:off x="5943600" y="3505200"/>
            <a:ext cx="1371600" cy="9144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ROM</a:t>
            </a:r>
          </a:p>
          <a:p>
            <a:pPr algn="ctr"/>
            <a:r>
              <a:rPr lang="en-US" dirty="0" smtClean="0"/>
              <a:t>exercises</a:t>
            </a:r>
            <a:endParaRPr lang="en-US" dirty="0"/>
          </a:p>
        </p:txBody>
      </p:sp>
      <p:cxnSp>
        <p:nvCxnSpPr>
          <p:cNvPr id="3145731" name="رابط كسهم مستقيم 29"/>
          <p:cNvCxnSpPr>
            <a:cxnSpLocks/>
          </p:cNvCxnSpPr>
          <p:nvPr/>
        </p:nvCxnSpPr>
        <p:spPr>
          <a:xfrm>
            <a:off x="7543800" y="2819400"/>
            <a:ext cx="609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8654" name="مستطيل مستدير الزوايا 30"/>
          <p:cNvSpPr/>
          <p:nvPr/>
        </p:nvSpPr>
        <p:spPr>
          <a:xfrm>
            <a:off x="7543800" y="3581400"/>
            <a:ext cx="1447800" cy="9144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Muscle strength</a:t>
            </a:r>
          </a:p>
          <a:p>
            <a:pPr algn="ctr"/>
            <a:endParaRPr lang="en-US" dirty="0"/>
          </a:p>
        </p:txBody>
      </p:sp>
      <p:sp>
        <p:nvSpPr>
          <p:cNvPr id="1048655" name="مستطيل 31"/>
          <p:cNvSpPr/>
          <p:nvPr/>
        </p:nvSpPr>
        <p:spPr>
          <a:xfrm>
            <a:off x="1524000" y="2133600"/>
            <a:ext cx="5791200" cy="762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Is the first line of treatment , included :</a:t>
            </a:r>
            <a:endParaRPr lang="en-US" dirty="0"/>
          </a:p>
        </p:txBody>
      </p:sp>
      <p:cxnSp>
        <p:nvCxnSpPr>
          <p:cNvPr id="3145732" name="رابط كسهم مستقيم 33"/>
          <p:cNvCxnSpPr>
            <a:cxnSpLocks/>
          </p:cNvCxnSpPr>
          <p:nvPr/>
        </p:nvCxnSpPr>
        <p:spPr>
          <a:xfrm>
            <a:off x="3352800" y="4191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8656" name="مستطيل 36"/>
          <p:cNvSpPr/>
          <p:nvPr/>
        </p:nvSpPr>
        <p:spPr>
          <a:xfrm>
            <a:off x="2667000" y="4572000"/>
            <a:ext cx="1143000" cy="1447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1-TENS.</a:t>
            </a:r>
          </a:p>
          <a:p>
            <a:pPr algn="ctr"/>
            <a:r>
              <a:rPr lang="en-US" dirty="0" smtClean="0"/>
              <a:t>2-U.S.</a:t>
            </a:r>
          </a:p>
          <a:p>
            <a:pPr algn="ctr"/>
            <a:r>
              <a:rPr lang="en-US" dirty="0" smtClean="0"/>
              <a:t>3-ICE. </a:t>
            </a:r>
          </a:p>
        </p:txBody>
      </p:sp>
      <p:cxnSp>
        <p:nvCxnSpPr>
          <p:cNvPr id="3145733" name="رابط كسهم مستقيم 40"/>
          <p:cNvCxnSpPr>
            <a:cxnSpLocks/>
          </p:cNvCxnSpPr>
          <p:nvPr/>
        </p:nvCxnSpPr>
        <p:spPr>
          <a:xfrm>
            <a:off x="5029200" y="4572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8657" name="مستطيل 41"/>
          <p:cNvSpPr/>
          <p:nvPr/>
        </p:nvSpPr>
        <p:spPr>
          <a:xfrm>
            <a:off x="4343400" y="5029200"/>
            <a:ext cx="1295400" cy="1447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Median nerve gliding .&amp; stretches </a:t>
            </a:r>
          </a:p>
        </p:txBody>
      </p:sp>
      <p:cxnSp>
        <p:nvCxnSpPr>
          <p:cNvPr id="3145734" name="رابط كسهم مستقيم 43"/>
          <p:cNvCxnSpPr>
            <a:cxnSpLocks/>
            <a:stCxn id="1048653" idx="2"/>
          </p:cNvCxnSpPr>
          <p:nvPr/>
        </p:nvCxnSpPr>
        <p:spPr>
          <a:xfrm>
            <a:off x="6629400" y="44196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8658" name="مستطيل 48"/>
          <p:cNvSpPr/>
          <p:nvPr/>
        </p:nvSpPr>
        <p:spPr>
          <a:xfrm>
            <a:off x="5943600" y="5105400"/>
            <a:ext cx="1371600" cy="1371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smtClean="0"/>
              <a:t>Erercises</a:t>
            </a:r>
            <a:r>
              <a:rPr lang="en-US" dirty="0" smtClean="0"/>
              <a:t> may take pressure of the nerve </a:t>
            </a:r>
            <a:endParaRPr lang="en-US" dirty="0"/>
          </a:p>
        </p:txBody>
      </p:sp>
      <p:cxnSp>
        <p:nvCxnSpPr>
          <p:cNvPr id="3145735" name="رابط كسهم مستقيم 50"/>
          <p:cNvCxnSpPr>
            <a:cxnSpLocks/>
          </p:cNvCxnSpPr>
          <p:nvPr/>
        </p:nvCxnSpPr>
        <p:spPr>
          <a:xfrm>
            <a:off x="8153400" y="44196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8659" name="مستطيل 55"/>
          <p:cNvSpPr/>
          <p:nvPr/>
        </p:nvSpPr>
        <p:spPr>
          <a:xfrm>
            <a:off x="7772400" y="5257800"/>
            <a:ext cx="1219200" cy="1219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Strength the shoulder muscles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عنصر نائب للنص 1"/>
          <p:cNvSpPr>
            <a:spLocks noGrp="1"/>
          </p:cNvSpPr>
          <p:nvPr>
            <p:ph type="body" idx="1"/>
          </p:nvPr>
        </p:nvSpPr>
        <p:spPr>
          <a:xfrm>
            <a:off x="381000" y="0"/>
            <a:ext cx="8763000" cy="6858000"/>
          </a:xfrm>
        </p:spPr>
        <p:txBody>
          <a:bodyPr/>
          <a:lstStyle/>
          <a:p>
            <a:endParaRPr lang="en-US" dirty="0"/>
          </a:p>
        </p:txBody>
      </p:sp>
      <p:pic>
        <p:nvPicPr>
          <p:cNvPr id="2097166" name="صورة 3" descr="WhatsApp Image 2023-01-23 at 21.05.11.jpg"/>
          <p:cNvPicPr>
            <a:picLocks noChangeAspect="1"/>
          </p:cNvPicPr>
          <p:nvPr/>
        </p:nvPicPr>
        <p:blipFill>
          <a:blip r:embed="rId2" cstate="print"/>
          <a:stretch>
            <a:fillRect/>
          </a:stretch>
        </p:blipFill>
        <p:spPr>
          <a:xfrm>
            <a:off x="685800" y="1524000"/>
            <a:ext cx="3200757" cy="3505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097167" name="صورة 4" descr="WhatsApp Image 2023-01-23 at 21.06.17.jpg"/>
          <p:cNvPicPr>
            <a:picLocks noChangeAspect="1"/>
          </p:cNvPicPr>
          <p:nvPr/>
        </p:nvPicPr>
        <p:blipFill>
          <a:blip r:embed="rId3" cstate="print"/>
          <a:stretch>
            <a:fillRect/>
          </a:stretch>
        </p:blipFill>
        <p:spPr>
          <a:xfrm>
            <a:off x="4648200" y="1066800"/>
            <a:ext cx="4114800" cy="4572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8" name="صورة 3" descr="300px-Posteriorghglidearmflex.jpg"/>
          <p:cNvPicPr>
            <a:picLocks noChangeAspect="1"/>
          </p:cNvPicPr>
          <p:nvPr/>
        </p:nvPicPr>
        <p:blipFill>
          <a:blip r:embed="rId2" cstate="print"/>
          <a:stretch>
            <a:fillRect/>
          </a:stretch>
        </p:blipFill>
        <p:spPr>
          <a:xfrm>
            <a:off x="533400" y="609600"/>
            <a:ext cx="2457450" cy="32766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097169" name="صورة 4" descr="400px-Antghglidearmscaption.jpeg"/>
          <p:cNvPicPr>
            <a:picLocks noChangeAspect="1"/>
          </p:cNvPicPr>
          <p:nvPr/>
        </p:nvPicPr>
        <p:blipFill>
          <a:blip r:embed="rId3" cstate="print"/>
          <a:stretch>
            <a:fillRect/>
          </a:stretch>
        </p:blipFill>
        <p:spPr>
          <a:xfrm>
            <a:off x="3657600" y="609600"/>
            <a:ext cx="3810000" cy="28575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097170" name="صورة 5" descr="400px-Infghglide.jpeg"/>
          <p:cNvPicPr>
            <a:picLocks noChangeAspect="1"/>
          </p:cNvPicPr>
          <p:nvPr/>
        </p:nvPicPr>
        <p:blipFill>
          <a:blip r:embed="rId4" cstate="print"/>
          <a:stretch>
            <a:fillRect/>
          </a:stretch>
        </p:blipFill>
        <p:spPr>
          <a:xfrm>
            <a:off x="3352800" y="3810000"/>
            <a:ext cx="3810000" cy="28575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عنوان 1"/>
          <p:cNvSpPr>
            <a:spLocks noGrp="1"/>
          </p:cNvSpPr>
          <p:nvPr>
            <p:ph type="title"/>
          </p:nvPr>
        </p:nvSpPr>
        <p:spPr>
          <a:xfrm>
            <a:off x="457200" y="152400"/>
            <a:ext cx="5105400" cy="1143000"/>
          </a:xfrm>
        </p:spPr>
        <p:txBody>
          <a:bodyPr>
            <a:normAutofit fontScale="90000"/>
          </a:bodyPr>
          <a:lstStyle/>
          <a:p>
            <a:pPr marL="742950" indent="-742950"/>
            <a:r>
              <a:rPr lang="en-US" dirty="0" smtClean="0"/>
              <a:t>2-Medications..</a:t>
            </a:r>
            <a:br>
              <a:rPr lang="en-US" dirty="0" smtClean="0"/>
            </a:br>
            <a:endParaRPr lang="en-US" dirty="0"/>
          </a:p>
        </p:txBody>
      </p:sp>
      <p:sp>
        <p:nvSpPr>
          <p:cNvPr id="1048662" name="عنصر نائب للمحتوى 2"/>
          <p:cNvSpPr>
            <a:spLocks noGrp="1"/>
          </p:cNvSpPr>
          <p:nvPr>
            <p:ph idx="1"/>
          </p:nvPr>
        </p:nvSpPr>
        <p:spPr>
          <a:xfrm>
            <a:off x="457200" y="1219200"/>
            <a:ext cx="8229600" cy="4906963"/>
          </a:xfrm>
        </p:spPr>
        <p:txBody>
          <a:bodyPr>
            <a:normAutofit fontScale="96154"/>
          </a:bodyPr>
          <a:lstStyle/>
          <a:p>
            <a:pPr>
              <a:buNone/>
            </a:pPr>
            <a:r>
              <a:rPr lang="en-US" dirty="0" smtClean="0"/>
              <a:t>Anti-inflammatory </a:t>
            </a:r>
            <a:r>
              <a:rPr lang="en-US" dirty="0"/>
              <a:t>medications, pain medications or muscle relaxants to decrease inflammation, reduce pain and encourage muscle relaxation. If there is a blood clot, your doctor may prescribe a blood-thinning </a:t>
            </a:r>
            <a:r>
              <a:rPr lang="en-US" dirty="0" smtClean="0"/>
              <a:t>medication.  </a:t>
            </a:r>
          </a:p>
          <a:p>
            <a:pPr>
              <a:buNone/>
            </a:pPr>
            <a:endParaRPr lang="en-US" dirty="0" smtClean="0"/>
          </a:p>
          <a:p>
            <a:pPr>
              <a:buNone/>
            </a:pPr>
            <a:r>
              <a:rPr lang="en-US" dirty="0" smtClean="0"/>
              <a:t>3-</a:t>
            </a:r>
            <a:r>
              <a:rPr lang="en-US" b="1" dirty="0"/>
              <a:t>Clot-dissolving </a:t>
            </a:r>
            <a:r>
              <a:rPr lang="en-US" b="1" dirty="0" smtClean="0"/>
              <a:t>medications..</a:t>
            </a:r>
          </a:p>
          <a:p>
            <a:pPr>
              <a:buNone/>
            </a:pPr>
            <a:r>
              <a:rPr lang="en-US" b="1" dirty="0"/>
              <a:t> </a:t>
            </a:r>
            <a:r>
              <a:rPr lang="en-US" b="1" dirty="0" smtClean="0"/>
              <a:t>     I</a:t>
            </a:r>
            <a:r>
              <a:rPr lang="en-US" dirty="0" smtClean="0"/>
              <a:t>f </a:t>
            </a:r>
            <a:r>
              <a:rPr lang="en-US" dirty="0"/>
              <a:t>you have venous or arterial thoracic outlet syndrome and have blood clots, your doctor may administer clot-dissolving medications (</a:t>
            </a:r>
            <a:r>
              <a:rPr lang="en-US" dirty="0" err="1"/>
              <a:t>thrombolytics</a:t>
            </a:r>
            <a:r>
              <a:rPr lang="en-US" dirty="0"/>
              <a:t>) into your veins or arteries to dissolve blood clots. After you're given </a:t>
            </a:r>
            <a:r>
              <a:rPr lang="en-US" dirty="0" err="1"/>
              <a:t>thrombolytics</a:t>
            </a:r>
            <a:r>
              <a:rPr lang="en-US" dirty="0"/>
              <a:t>, your doctor may prescribe medications to prevent blood clots (anticoagulants).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عنوان 1"/>
          <p:cNvSpPr>
            <a:spLocks noGrp="1"/>
          </p:cNvSpPr>
          <p:nvPr>
            <p:ph type="title"/>
          </p:nvPr>
        </p:nvSpPr>
        <p:spPr/>
        <p:txBody>
          <a:bodyPr>
            <a:normAutofit fontScale="90000"/>
          </a:bodyPr>
          <a:lstStyle/>
          <a:p>
            <a:r>
              <a:rPr lang="en-US" b="1" dirty="0"/>
              <a:t>Surgical </a:t>
            </a:r>
            <a:r>
              <a:rPr lang="en-US" b="1" dirty="0" smtClean="0"/>
              <a:t>options…</a:t>
            </a:r>
            <a:r>
              <a:rPr lang="en-US" b="1" dirty="0"/>
              <a:t/>
            </a:r>
            <a:br>
              <a:rPr lang="en-US" b="1" dirty="0"/>
            </a:br>
            <a:endParaRPr lang="en-US" dirty="0"/>
          </a:p>
        </p:txBody>
      </p:sp>
      <p:sp>
        <p:nvSpPr>
          <p:cNvPr id="1048664" name="عنصر نائب للمحتوى 2"/>
          <p:cNvSpPr>
            <a:spLocks noGrp="1"/>
          </p:cNvSpPr>
          <p:nvPr>
            <p:ph idx="1"/>
          </p:nvPr>
        </p:nvSpPr>
        <p:spPr/>
        <p:txBody>
          <a:bodyPr/>
          <a:lstStyle/>
          <a:p>
            <a:r>
              <a:rPr lang="en-US" dirty="0"/>
              <a:t>doctor may recommend surgery if conservative treatments haven't been effective, if you're experiencing ongoing or worsening symptoms, or if you have progressive neurological </a:t>
            </a:r>
            <a:r>
              <a:rPr lang="en-US" dirty="0" err="1" smtClean="0"/>
              <a:t>problem</a:t>
            </a:r>
            <a:r>
              <a:rPr lang="en-US" dirty="0" err="1"/>
              <a:t>Thoracic</a:t>
            </a:r>
            <a:r>
              <a:rPr lang="en-US" dirty="0"/>
              <a:t> outlet syndrome surgery has risks of complications, such as injury to the brachial plexus. Also, surgery may not relieve your symptoms, and symptoms may </a:t>
            </a:r>
            <a:r>
              <a:rPr lang="en-US" dirty="0" smtClean="0"/>
              <a:t>recur.</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عنوان 1"/>
          <p:cNvSpPr>
            <a:spLocks noGrp="1"/>
          </p:cNvSpPr>
          <p:nvPr>
            <p:ph type="title"/>
          </p:nvPr>
        </p:nvSpPr>
        <p:spPr/>
        <p:txBody>
          <a:bodyPr>
            <a:normAutofit fontScale="90000"/>
          </a:bodyPr>
          <a:lstStyle/>
          <a:p>
            <a:r>
              <a:rPr lang="en-US" dirty="0"/>
              <a:t>Lifestyle and home </a:t>
            </a:r>
            <a:r>
              <a:rPr lang="en-US" dirty="0" smtClean="0"/>
              <a:t>remedies</a:t>
            </a:r>
            <a:br>
              <a:rPr lang="en-US" dirty="0" smtClean="0"/>
            </a:br>
            <a:r>
              <a:rPr lang="en-US" dirty="0"/>
              <a:t/>
            </a:r>
            <a:br>
              <a:rPr lang="en-US" dirty="0"/>
            </a:br>
            <a:endParaRPr lang="en-US" dirty="0"/>
          </a:p>
        </p:txBody>
      </p:sp>
      <p:sp>
        <p:nvSpPr>
          <p:cNvPr id="1048666" name="عنصر نائب للمحتوى 2"/>
          <p:cNvSpPr>
            <a:spLocks noGrp="1"/>
          </p:cNvSpPr>
          <p:nvPr>
            <p:ph idx="1"/>
          </p:nvPr>
        </p:nvSpPr>
        <p:spPr>
          <a:xfrm>
            <a:off x="457200" y="1066800"/>
            <a:ext cx="8229600" cy="5059363"/>
          </a:xfrm>
        </p:spPr>
        <p:txBody>
          <a:bodyPr>
            <a:normAutofit fontScale="96154" lnSpcReduction="20000"/>
          </a:bodyPr>
          <a:lstStyle/>
          <a:p>
            <a:r>
              <a:rPr lang="en-US" dirty="0"/>
              <a:t>If you're diagnosed with thoracic outlet syndrome, your doctor or physical therapist will instruct you to do exercises at home to strengthen and support the muscles surrounding your thoracic outlet.</a:t>
            </a:r>
          </a:p>
          <a:p>
            <a:r>
              <a:rPr lang="en-US" dirty="0"/>
              <a:t>In general, to avoid unnecessary stress on your shoulders and muscles surrounding the thoracic outlet:</a:t>
            </a:r>
          </a:p>
          <a:p>
            <a:r>
              <a:rPr lang="en-US" dirty="0"/>
              <a:t>Maintain good posture</a:t>
            </a:r>
          </a:p>
          <a:p>
            <a:r>
              <a:rPr lang="en-US" dirty="0"/>
              <a:t>Take frequent breaks at work to move and stretch</a:t>
            </a:r>
          </a:p>
          <a:p>
            <a:r>
              <a:rPr lang="en-US" dirty="0"/>
              <a:t>Maintain a healthy weight</a:t>
            </a:r>
          </a:p>
          <a:p>
            <a:r>
              <a:rPr lang="en-US" dirty="0"/>
              <a:t>Create a work area that allows you to keep good posture and doesn't make symptoms worse</a:t>
            </a:r>
          </a:p>
          <a:p>
            <a:r>
              <a:rPr lang="en-US" dirty="0"/>
              <a:t>Gently massage your shoulders and thoracic outlet</a:t>
            </a:r>
          </a:p>
          <a:p>
            <a:r>
              <a:rPr lang="en-US" dirty="0"/>
              <a:t>Apply a heating pad to the area</a:t>
            </a:r>
          </a:p>
          <a:p>
            <a:r>
              <a:rPr lang="en-US" dirty="0"/>
              <a:t>Practice relaxation exercises such as deep breathing, meditation and stretching</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Content Placeholder 2"/>
          <p:cNvSpPr>
            <a:spLocks noGrp="1"/>
          </p:cNvSpPr>
          <p:nvPr>
            <p:ph idx="1"/>
          </p:nvPr>
        </p:nvSpPr>
        <p:spPr>
          <a:xfrm>
            <a:off x="272914" y="1717557"/>
            <a:ext cx="8684661" cy="4614786"/>
          </a:xfrm>
        </p:spPr>
        <p:txBody>
          <a:bodyPr>
            <a:normAutofit fontScale="84615" lnSpcReduction="10000"/>
          </a:bodyPr>
          <a:lstStyle/>
          <a:p>
            <a:r>
              <a:rPr lang="en-US" dirty="0" err="1"/>
              <a:t>TOS.The</a:t>
            </a:r>
            <a:r>
              <a:rPr lang="en-US" dirty="0"/>
              <a:t> thoracic outlet comprises the space from the supraclavicular fossa to the axilla. </a:t>
            </a:r>
          </a:p>
          <a:p>
            <a:r>
              <a:rPr lang="en-US" dirty="0"/>
              <a:t> </a:t>
            </a:r>
          </a:p>
          <a:p>
            <a:r>
              <a:rPr lang="en-US" dirty="0"/>
              <a:t>The thoracic outlet is defined as the space in the lower neck between the thorax and axilla through which the subclavian vein, subclavian artery, and brachial plexus travel from their central origins to their peripheral termini. </a:t>
            </a:r>
          </a:p>
          <a:p>
            <a:r>
              <a:rPr lang="en-US" dirty="0"/>
              <a:t>It is bounded by the clavicle anteriorly, the first thoracic rib posteriorly, the insertion of the </a:t>
            </a:r>
            <a:r>
              <a:rPr lang="en-US" dirty="0" err="1"/>
              <a:t>pectoralis</a:t>
            </a:r>
            <a:r>
              <a:rPr lang="en-US" dirty="0"/>
              <a:t> minor muscle onto the coracoid process of the </a:t>
            </a:r>
            <a:r>
              <a:rPr lang="en-US" dirty="0" err="1"/>
              <a:t>humerus</a:t>
            </a:r>
            <a:r>
              <a:rPr lang="en-US" dirty="0"/>
              <a:t> laterally, and the sternum </a:t>
            </a:r>
            <a:r>
              <a:rPr lang="en-US" dirty="0" err="1"/>
              <a:t>medily</a:t>
            </a:r>
            <a:r>
              <a:rPr lang="en-US" dirty="0"/>
              <a:t>.</a:t>
            </a:r>
          </a:p>
          <a:p>
            <a:r>
              <a:rPr lang="en-US" dirty="0"/>
              <a:t>It is subdivided into three areas: the scalene triangle above the clavicle, the </a:t>
            </a:r>
            <a:r>
              <a:rPr lang="en-US" dirty="0" err="1"/>
              <a:t>costoclavicular</a:t>
            </a:r>
            <a:r>
              <a:rPr lang="en-US" dirty="0"/>
              <a:t> space or </a:t>
            </a:r>
            <a:r>
              <a:rPr lang="en-US" dirty="0" err="1"/>
              <a:t>cervicoaxillary</a:t>
            </a:r>
            <a:r>
              <a:rPr lang="en-US" dirty="0"/>
              <a:t> canal between the clavicle and first rib, and the </a:t>
            </a:r>
            <a:r>
              <a:rPr lang="en-US" dirty="0" err="1"/>
              <a:t>subcoracoid</a:t>
            </a:r>
            <a:r>
              <a:rPr lang="en-US" dirty="0"/>
              <a:t> or </a:t>
            </a:r>
            <a:r>
              <a:rPr lang="en-US" dirty="0" err="1"/>
              <a:t>pectoralis</a:t>
            </a:r>
            <a:r>
              <a:rPr lang="en-US" dirty="0"/>
              <a:t> minor space below the clavicle1,2 (Fig. 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عنوان 1"/>
          <p:cNvSpPr>
            <a:spLocks noGrp="1"/>
          </p:cNvSpPr>
          <p:nvPr>
            <p:ph type="title"/>
          </p:nvPr>
        </p:nvSpPr>
        <p:spPr/>
        <p:txBody>
          <a:bodyPr>
            <a:normAutofit fontScale="90000"/>
          </a:bodyPr>
          <a:lstStyle/>
          <a:p>
            <a:r>
              <a:rPr lang="en-US" dirty="0" smtClean="0"/>
              <a:t>QUESTIONS …</a:t>
            </a:r>
            <a:br>
              <a:rPr lang="en-US" dirty="0" smtClean="0"/>
            </a:br>
            <a:r>
              <a:rPr lang="en-US" dirty="0" smtClean="0"/>
              <a:t>MCQ:</a:t>
            </a:r>
            <a:endParaRPr lang="en-US" dirty="0"/>
          </a:p>
        </p:txBody>
      </p:sp>
      <p:sp>
        <p:nvSpPr>
          <p:cNvPr id="1048668" name="عنصر نائب للمحتوى 2"/>
          <p:cNvSpPr>
            <a:spLocks noGrp="1"/>
          </p:cNvSpPr>
          <p:nvPr>
            <p:ph idx="1"/>
          </p:nvPr>
        </p:nvSpPr>
        <p:spPr>
          <a:xfrm>
            <a:off x="457200" y="1935480"/>
            <a:ext cx="8229600" cy="4846320"/>
          </a:xfrm>
          <a:ln>
            <a:solidFill>
              <a:srgbClr val="FF0000"/>
            </a:solidFill>
          </a:ln>
        </p:spPr>
        <p:txBody>
          <a:bodyPr>
            <a:normAutofit/>
          </a:bodyPr>
          <a:lstStyle/>
          <a:p>
            <a:r>
              <a:rPr lang="en-US" sz="1800" dirty="0" smtClean="0"/>
              <a:t>1-Thorax out let is bounded by the clavicle </a:t>
            </a:r>
          </a:p>
          <a:p>
            <a:pPr marL="342900" indent="-342900">
              <a:buFont typeface="+mj-lt"/>
              <a:buAutoNum type="alphaLcParenR"/>
            </a:pPr>
            <a:r>
              <a:rPr lang="en-US" sz="1800" dirty="0" err="1" smtClean="0"/>
              <a:t>Anteriorly</a:t>
            </a:r>
            <a:endParaRPr lang="en-US" sz="1800" dirty="0" smtClean="0"/>
          </a:p>
          <a:p>
            <a:pPr marL="342900" indent="-342900">
              <a:buFont typeface="+mj-lt"/>
              <a:buAutoNum type="alphaLcParenR"/>
            </a:pPr>
            <a:r>
              <a:rPr lang="en-US" sz="1800" dirty="0" err="1" smtClean="0"/>
              <a:t>Posteriorly</a:t>
            </a:r>
            <a:r>
              <a:rPr lang="en-US" sz="1800" dirty="0" smtClean="0"/>
              <a:t> </a:t>
            </a:r>
          </a:p>
          <a:p>
            <a:pPr marL="342900" indent="-342900">
              <a:buFont typeface="+mj-lt"/>
              <a:buAutoNum type="alphaLcParenR"/>
            </a:pPr>
            <a:r>
              <a:rPr lang="en-US" sz="1800" dirty="0" err="1" smtClean="0"/>
              <a:t>Medialy</a:t>
            </a:r>
            <a:r>
              <a:rPr lang="en-US" sz="1800" dirty="0" smtClean="0"/>
              <a:t> </a:t>
            </a:r>
          </a:p>
          <a:p>
            <a:pPr marL="342900" indent="-342900">
              <a:buFont typeface="+mj-lt"/>
              <a:buAutoNum type="alphaLcParenR"/>
            </a:pPr>
            <a:r>
              <a:rPr lang="en-US" sz="1800" dirty="0" smtClean="0"/>
              <a:t>Laterally </a:t>
            </a:r>
          </a:p>
          <a:p>
            <a:pPr marL="342900" indent="-342900">
              <a:buNone/>
            </a:pPr>
            <a:r>
              <a:rPr lang="en-US" sz="1800" dirty="0" smtClean="0"/>
              <a:t>2-Median nerve contain fiber  from :</a:t>
            </a:r>
          </a:p>
          <a:p>
            <a:pPr marL="342900" indent="-342900">
              <a:buFont typeface="+mj-lt"/>
              <a:buAutoNum type="alphaLcParenR"/>
            </a:pPr>
            <a:r>
              <a:rPr lang="en-US" sz="1800" dirty="0" smtClean="0"/>
              <a:t>C8t</a:t>
            </a:r>
          </a:p>
          <a:p>
            <a:pPr marL="342900" indent="-342900">
              <a:buFont typeface="+mj-lt"/>
              <a:buAutoNum type="alphaLcParenR"/>
            </a:pPr>
            <a:r>
              <a:rPr lang="en-US" sz="1800" dirty="0" smtClean="0"/>
              <a:t>1-c5</a:t>
            </a:r>
          </a:p>
          <a:p>
            <a:pPr marL="342900" indent="-342900">
              <a:buFont typeface="+mj-lt"/>
              <a:buAutoNum type="alphaLcParenR"/>
            </a:pPr>
            <a:r>
              <a:rPr lang="en-US" sz="1800" dirty="0" smtClean="0"/>
              <a:t>C5,6</a:t>
            </a:r>
          </a:p>
          <a:p>
            <a:pPr marL="342900" indent="-342900">
              <a:buNone/>
            </a:pPr>
            <a:r>
              <a:rPr lang="en-US" sz="1800" dirty="0" smtClean="0"/>
              <a:t>3-Thoracic out let is bounded by the sternum :</a:t>
            </a:r>
          </a:p>
          <a:p>
            <a:pPr marL="342900" indent="-342900">
              <a:buFont typeface="+mj-lt"/>
              <a:buAutoNum type="alphaLcParenR"/>
            </a:pPr>
            <a:r>
              <a:rPr lang="en-US" sz="1800" dirty="0" err="1" smtClean="0"/>
              <a:t>Anteriorly</a:t>
            </a:r>
            <a:endParaRPr lang="en-US" sz="1800" dirty="0" smtClean="0"/>
          </a:p>
          <a:p>
            <a:pPr marL="342900" indent="-342900">
              <a:buFont typeface="+mj-lt"/>
              <a:buAutoNum type="alphaLcParenR"/>
            </a:pPr>
            <a:r>
              <a:rPr lang="en-US" sz="1800" dirty="0" err="1" smtClean="0"/>
              <a:t>Posteriorly</a:t>
            </a:r>
            <a:endParaRPr lang="en-US" sz="1800" dirty="0" smtClean="0"/>
          </a:p>
          <a:p>
            <a:pPr marL="342900" indent="-342900">
              <a:buFont typeface="+mj-lt"/>
              <a:buAutoNum type="alphaLcParenR"/>
            </a:pPr>
            <a:r>
              <a:rPr lang="en-US" sz="1800" dirty="0" err="1" smtClean="0"/>
              <a:t>Medialy</a:t>
            </a:r>
            <a:r>
              <a:rPr lang="en-US" sz="1800" dirty="0" smtClean="0"/>
              <a:t> </a:t>
            </a:r>
          </a:p>
          <a:p>
            <a:pPr marL="342900" indent="-342900">
              <a:buFont typeface="+mj-lt"/>
              <a:buAutoNum type="alphaLcParenR"/>
            </a:pPr>
            <a:r>
              <a:rPr lang="en-US" sz="1800" dirty="0" smtClean="0"/>
              <a:t>Laterally </a:t>
            </a:r>
          </a:p>
          <a:p>
            <a:pPr marL="342900" indent="-342900">
              <a:buFont typeface="+mj-lt"/>
              <a:buAutoNum type="alphaLcParenR"/>
            </a:pPr>
            <a:endParaRPr lang="en-US" sz="1800" dirty="0" smtClean="0"/>
          </a:p>
        </p:txBody>
      </p:sp>
      <p:cxnSp>
        <p:nvCxnSpPr>
          <p:cNvPr id="3145736" name="رابط كسهم مستقيم 4"/>
          <p:cNvCxnSpPr>
            <a:cxnSpLocks/>
          </p:cNvCxnSpPr>
          <p:nvPr/>
        </p:nvCxnSpPr>
        <p:spPr>
          <a:xfrm>
            <a:off x="304800" y="25146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عنوان 1"/>
          <p:cNvSpPr>
            <a:spLocks noGrp="1"/>
          </p:cNvSpPr>
          <p:nvPr>
            <p:ph type="title"/>
          </p:nvPr>
        </p:nvSpPr>
        <p:spPr>
          <a:xfrm>
            <a:off x="381000" y="0"/>
            <a:ext cx="8305800" cy="2667000"/>
          </a:xfrm>
        </p:spPr>
        <p:txBody>
          <a:bodyPr>
            <a:normAutofit/>
          </a:bodyPr>
          <a:lstStyle/>
          <a:p>
            <a:r>
              <a:rPr lang="en-US" sz="1800" dirty="0" smtClean="0"/>
              <a:t>4- The following causes of TOS are bony except : </a:t>
            </a:r>
            <a:br>
              <a:rPr lang="en-US" sz="1800" dirty="0" smtClean="0"/>
            </a:br>
            <a:r>
              <a:rPr lang="en-US" sz="1800" dirty="0" smtClean="0"/>
              <a:t>           a-fracture clavicle </a:t>
            </a:r>
            <a:br>
              <a:rPr lang="en-US" sz="1800" dirty="0" smtClean="0"/>
            </a:br>
            <a:r>
              <a:rPr lang="en-US" sz="1800" dirty="0" smtClean="0"/>
              <a:t>            b- extra rib </a:t>
            </a:r>
            <a:br>
              <a:rPr lang="en-US" sz="1800" dirty="0" smtClean="0"/>
            </a:br>
            <a:r>
              <a:rPr lang="en-US" sz="1800" dirty="0" smtClean="0"/>
              <a:t>             c- pregnancy </a:t>
            </a:r>
            <a:br>
              <a:rPr lang="en-US" sz="1800" dirty="0" smtClean="0"/>
            </a:br>
            <a:r>
              <a:rPr lang="en-US" sz="1800" dirty="0" smtClean="0"/>
              <a:t>5- Which muscle is caused TOS when it hypertrophied :</a:t>
            </a:r>
            <a:br>
              <a:rPr lang="en-US" sz="1800" dirty="0" smtClean="0"/>
            </a:br>
            <a:r>
              <a:rPr lang="en-US" sz="1800" dirty="0" smtClean="0"/>
              <a:t>             a-anti </a:t>
            </a:r>
            <a:r>
              <a:rPr lang="en-US" sz="1800" dirty="0" err="1" smtClean="0"/>
              <a:t>sclenai</a:t>
            </a:r>
            <a:r>
              <a:rPr lang="en-US" sz="1800" dirty="0" smtClean="0"/>
              <a:t/>
            </a:r>
            <a:br>
              <a:rPr lang="en-US" sz="1800" dirty="0" smtClean="0"/>
            </a:br>
            <a:r>
              <a:rPr lang="en-US" sz="1800" dirty="0" smtClean="0"/>
              <a:t>              b- </a:t>
            </a:r>
            <a:r>
              <a:rPr lang="en-US" sz="1800" dirty="0" err="1" smtClean="0"/>
              <a:t>pectoralis</a:t>
            </a:r>
            <a:r>
              <a:rPr lang="en-US" sz="1800" dirty="0" smtClean="0"/>
              <a:t> major </a:t>
            </a:r>
            <a:br>
              <a:rPr lang="en-US" sz="1800" dirty="0" smtClean="0"/>
            </a:br>
            <a:r>
              <a:rPr lang="en-US" sz="1800" dirty="0" smtClean="0"/>
              <a:t>               c- deltoid </a:t>
            </a:r>
            <a:br>
              <a:rPr lang="en-US" sz="1800" dirty="0" smtClean="0"/>
            </a:br>
            <a:endParaRPr lang="en-US" sz="1800" dirty="0"/>
          </a:p>
        </p:txBody>
      </p:sp>
      <p:sp>
        <p:nvSpPr>
          <p:cNvPr id="1048670" name="عنصر نائب للمحتوى 2"/>
          <p:cNvSpPr>
            <a:spLocks noGrp="1"/>
          </p:cNvSpPr>
          <p:nvPr>
            <p:ph idx="1"/>
          </p:nvPr>
        </p:nvSpPr>
        <p:spPr>
          <a:xfrm>
            <a:off x="457200" y="2895600"/>
            <a:ext cx="8229600" cy="4389120"/>
          </a:xfrm>
        </p:spPr>
        <p:txBody>
          <a:bodyPr/>
          <a:lstStyle/>
          <a:p>
            <a:pPr>
              <a:buNone/>
            </a:pPr>
            <a:r>
              <a:rPr lang="en-US" dirty="0" smtClean="0"/>
              <a:t>TRUE OR FALSE :</a:t>
            </a:r>
          </a:p>
          <a:p>
            <a:pPr>
              <a:buFont typeface="Arial" pitchFamily="34" charset="0"/>
              <a:buChar char="•"/>
            </a:pPr>
            <a:r>
              <a:rPr lang="en-US" sz="2800" dirty="0" smtClean="0"/>
              <a:t>1- </a:t>
            </a:r>
            <a:r>
              <a:rPr lang="en-US" sz="2800" dirty="0" err="1" smtClean="0"/>
              <a:t>compresion</a:t>
            </a:r>
            <a:r>
              <a:rPr lang="en-US" sz="2800" dirty="0" smtClean="0"/>
              <a:t>  on median nerve lead to TOS ( T  )</a:t>
            </a:r>
          </a:p>
          <a:p>
            <a:pPr>
              <a:buFont typeface="Arial" pitchFamily="34" charset="0"/>
              <a:buChar char="•"/>
            </a:pPr>
            <a:r>
              <a:rPr lang="en-US" sz="2800" dirty="0" smtClean="0"/>
              <a:t>2-Life style </a:t>
            </a:r>
            <a:r>
              <a:rPr lang="en-US" sz="2800" dirty="0" err="1" smtClean="0"/>
              <a:t>isnot</a:t>
            </a:r>
            <a:r>
              <a:rPr lang="en-US" sz="2800" dirty="0" smtClean="0"/>
              <a:t> important to patient with </a:t>
            </a:r>
            <a:r>
              <a:rPr lang="en-US" sz="2800" dirty="0" err="1" smtClean="0"/>
              <a:t>ToS</a:t>
            </a:r>
            <a:r>
              <a:rPr lang="en-US" sz="2800" dirty="0" smtClean="0"/>
              <a:t> ( F )</a:t>
            </a:r>
          </a:p>
          <a:p>
            <a:r>
              <a:rPr lang="en-US" dirty="0" smtClean="0"/>
              <a:t>3- </a:t>
            </a:r>
            <a:r>
              <a:rPr lang="en-US" dirty="0" err="1" smtClean="0"/>
              <a:t>Compresion</a:t>
            </a:r>
            <a:r>
              <a:rPr lang="en-US" dirty="0" smtClean="0"/>
              <a:t> of the </a:t>
            </a:r>
            <a:r>
              <a:rPr lang="en-US" dirty="0" err="1" smtClean="0"/>
              <a:t>subclavian</a:t>
            </a:r>
            <a:r>
              <a:rPr lang="en-US" dirty="0" smtClean="0"/>
              <a:t> artery is used as indicator of brachial plexus compression (t).</a:t>
            </a:r>
          </a:p>
          <a:p>
            <a:r>
              <a:rPr lang="en-US" dirty="0" smtClean="0"/>
              <a:t>4-adsons test is designed </a:t>
            </a:r>
            <a:r>
              <a:rPr lang="en-US" dirty="0" err="1" smtClean="0"/>
              <a:t>toassess</a:t>
            </a:r>
            <a:r>
              <a:rPr lang="en-US" dirty="0" smtClean="0"/>
              <a:t> </a:t>
            </a:r>
            <a:r>
              <a:rPr lang="en-US" dirty="0" err="1" smtClean="0"/>
              <a:t>pectoralis</a:t>
            </a:r>
            <a:r>
              <a:rPr lang="en-US" dirty="0" smtClean="0"/>
              <a:t> minor (f).</a:t>
            </a:r>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800100" y="623455"/>
            <a:ext cx="7543800" cy="1515850"/>
          </a:xfrm>
        </p:spPr>
        <p:txBody>
          <a:bodyPr>
            <a:normAutofit/>
          </a:bodyPr>
          <a:lstStyle/>
          <a:p>
            <a:endParaRPr lang="en-US" dirty="0"/>
          </a:p>
        </p:txBody>
      </p:sp>
      <p:pic>
        <p:nvPicPr>
          <p:cNvPr id="2097153" name="Picture 4"/>
          <p:cNvPicPr>
            <a:picLocks noGrp="1" noChangeAspect="1"/>
          </p:cNvPicPr>
          <p:nvPr>
            <p:ph idx="1"/>
          </p:nvPr>
        </p:nvPicPr>
        <p:blipFill>
          <a:blip r:embed="rId2" cstate="print"/>
          <a:stretch>
            <a:fillRect/>
          </a:stretch>
        </p:blipFill>
        <p:spPr>
          <a:xfrm>
            <a:off x="800101" y="464535"/>
            <a:ext cx="7148945" cy="6210096"/>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Content Placeholder 2"/>
          <p:cNvSpPr>
            <a:spLocks noGrp="1"/>
          </p:cNvSpPr>
          <p:nvPr>
            <p:ph idx="1"/>
          </p:nvPr>
        </p:nvSpPr>
        <p:spPr/>
        <p:txBody>
          <a:bodyPr/>
          <a:lstStyle/>
          <a:p>
            <a:endParaRPr lang="en-US" dirty="0"/>
          </a:p>
          <a:p>
            <a:r>
              <a:rPr lang="en-US" dirty="0"/>
              <a:t>Three spaces of the thoracic outlet. (From </a:t>
            </a:r>
            <a:r>
              <a:rPr lang="en-US" dirty="0" err="1"/>
              <a:t>Klaassen</a:t>
            </a:r>
            <a:r>
              <a:rPr lang="en-US" dirty="0"/>
              <a:t> Z,  Sorenson E, Tubbs RS, et al. Thoracic outlet </a:t>
            </a:r>
            <a:r>
              <a:rPr lang="en-US" dirty="0" err="1"/>
              <a:t>Esyndrome</a:t>
            </a:r>
            <a:r>
              <a:rPr lang="en-US" dirty="0"/>
              <a:t>: a neurological and vascular disorder. </a:t>
            </a:r>
            <a:r>
              <a:rPr lang="en-US" dirty="0" err="1"/>
              <a:t>Clin</a:t>
            </a:r>
            <a:r>
              <a:rPr lang="en-US" dirty="0"/>
              <a:t> Anat. 2014;27:724–32; with permission)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Content Placeholder 2"/>
          <p:cNvSpPr>
            <a:spLocks noGrp="1"/>
          </p:cNvSpPr>
          <p:nvPr>
            <p:ph idx="1"/>
          </p:nvPr>
        </p:nvSpPr>
        <p:spPr>
          <a:xfrm>
            <a:off x="533400" y="1066800"/>
            <a:ext cx="8229600" cy="4389120"/>
          </a:xfrm>
        </p:spPr>
        <p:txBody>
          <a:bodyPr>
            <a:normAutofit/>
          </a:bodyPr>
          <a:lstStyle/>
          <a:p>
            <a:r>
              <a:rPr lang="en-US" dirty="0"/>
              <a:t>The subclavian vasculature and brachial plexus—together termed the neurovascular bundle—pass from the scalene triangle into the </a:t>
            </a:r>
            <a:r>
              <a:rPr lang="en-US" dirty="0" err="1"/>
              <a:t>costoclavicular</a:t>
            </a:r>
            <a:r>
              <a:rPr lang="en-US" dirty="0"/>
              <a:t> space before exiting through the </a:t>
            </a:r>
            <a:r>
              <a:rPr lang="en-US" dirty="0" err="1"/>
              <a:t>subcoracoid</a:t>
            </a:r>
            <a:r>
              <a:rPr lang="en-US" dirty="0"/>
              <a:t> space. The thoracic outlet is both a confined and a dynamic space: compression of the neurovascular bundle resulting in the clinical syndrome generally termed thoracic outlet syndrome (TOS) may occur constantly or intermittently with movement of the neck, thorax, and arm (Fig. 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a:lstStyle/>
          <a:p>
            <a:endParaRPr lang="en-US"/>
          </a:p>
        </p:txBody>
      </p:sp>
      <p:sp>
        <p:nvSpPr>
          <p:cNvPr id="1048605" name="Content Placeholder 2"/>
          <p:cNvSpPr>
            <a:spLocks noGrp="1"/>
          </p:cNvSpPr>
          <p:nvPr>
            <p:ph idx="1"/>
          </p:nvPr>
        </p:nvSpPr>
        <p:spPr>
          <a:xfrm>
            <a:off x="600839" y="1046547"/>
            <a:ext cx="7543800" cy="3931920"/>
          </a:xfrm>
        </p:spPr>
        <p:txBody>
          <a:bodyPr/>
          <a:lstStyle/>
          <a:p>
            <a:pPr marL="0" indent="0">
              <a:buNone/>
            </a:pPr>
            <a:endParaRPr lang="en-US" dirty="0"/>
          </a:p>
          <a:p>
            <a:endParaRPr lang="en-US" dirty="0"/>
          </a:p>
        </p:txBody>
      </p:sp>
      <p:pic>
        <p:nvPicPr>
          <p:cNvPr id="2097154" name="Picture 4"/>
          <p:cNvPicPr>
            <a:picLocks noChangeAspect="1"/>
          </p:cNvPicPr>
          <p:nvPr/>
        </p:nvPicPr>
        <p:blipFill>
          <a:blip r:embed="rId2" cstate="print"/>
          <a:stretch>
            <a:fillRect/>
          </a:stretch>
        </p:blipFill>
        <p:spPr>
          <a:xfrm>
            <a:off x="440086" y="1161338"/>
            <a:ext cx="8600006" cy="53665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Content Placeholder 2"/>
          <p:cNvSpPr>
            <a:spLocks noGrp="1"/>
          </p:cNvSpPr>
          <p:nvPr>
            <p:ph idx="1"/>
          </p:nvPr>
        </p:nvSpPr>
        <p:spPr/>
        <p:txBody>
          <a:bodyPr>
            <a:normAutofit/>
          </a:bodyPr>
          <a:lstStyle/>
          <a:p>
            <a:r>
              <a:rPr lang="en-US" dirty="0"/>
              <a:t>Figure, may constrict this space further. (From Adson AW. Surgical treatment for symptoms produced by cervical ribs and the </a:t>
            </a:r>
            <a:r>
              <a:rPr lang="en-US" dirty="0" err="1"/>
              <a:t>scalenus</a:t>
            </a:r>
            <a:r>
              <a:rPr lang="en-US" dirty="0"/>
              <a:t> </a:t>
            </a:r>
            <a:r>
              <a:rPr lang="en-US" dirty="0" err="1"/>
              <a:t>anticus</a:t>
            </a:r>
            <a:r>
              <a:rPr lang="en-US" dirty="0"/>
              <a:t> muscle. </a:t>
            </a:r>
            <a:r>
              <a:rPr lang="en-US" dirty="0" err="1"/>
              <a:t>Surg</a:t>
            </a:r>
            <a:r>
              <a:rPr lang="en-US" dirty="0"/>
              <a:t> </a:t>
            </a:r>
            <a:r>
              <a:rPr lang="en-US" dirty="0" err="1"/>
              <a:t>Gynecol</a:t>
            </a:r>
            <a:r>
              <a:rPr lang="en-US" dirty="0"/>
              <a:t> Obstet. 1947;85:687. Reprinted with permission from the Journal of the American College of Surgeons, formerly Surgery Gynecology &amp; Obstetrics.)</a:t>
            </a:r>
          </a:p>
          <a:p>
            <a:endParaRPr lang="en-US" dirty="0"/>
          </a:p>
          <a:p>
            <a:r>
              <a:rPr lang="en-US"/>
              <a:t>Table1anatomic space thoracic </a:t>
            </a:r>
            <a:r>
              <a:rPr lang="en-US" dirty="0"/>
              <a:t>out let </a:t>
            </a:r>
          </a:p>
          <a:p>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تدفق">
  <a:themeElements>
    <a:clrScheme name="تدفق">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تدفق">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تدفق">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1527</Words>
  <Application>Microsoft Office PowerPoint</Application>
  <PresentationFormat>On-screen Show (4:3)</PresentationFormat>
  <Paragraphs>163</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تدفق</vt:lpstr>
      <vt:lpstr>ThoracIc out let  Syndrome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Etiology of thoracic outlet syndrome  </vt:lpstr>
      <vt:lpstr> Bone anomalis </vt:lpstr>
      <vt:lpstr> Soft tissue anomalis </vt:lpstr>
      <vt:lpstr>1-cervical rib  </vt:lpstr>
      <vt:lpstr>extra rib (congenital )</vt:lpstr>
      <vt:lpstr>3-an old fracture of the clavicle </vt:lpstr>
      <vt:lpstr>4-Poor body alignment (drop shoulder)</vt:lpstr>
      <vt:lpstr>Hypertrophy of the anterior and middle scalene </vt:lpstr>
      <vt:lpstr>5-Scar tissue </vt:lpstr>
      <vt:lpstr>INVESTIGATION …</vt:lpstr>
      <vt:lpstr>2-X-ray: Doctor may order a chest X-ray, which may reveal an extra rib (cervical rib). X-rays can also help to rule out other conditions that could be causing your symptoms. </vt:lpstr>
      <vt:lpstr> 4- Magnetic resonance imaging (MRI):   An MRI uses powerful radio waves and magnets to create a detailed view of your body. Your doctor may use an MRI to determine the location and cause of blood vessel (vascular) compression, sometimes along with an injected dye to better see the blood vessels. An MRI may reveal congenital anomalies, such as a fibrous band connecting your spine to your rib or a cervical rib, which may be the cause of your symptoms. It may be used while your doctor places your head, shoulders and neck in different positions for a better view of the blood vessels in your arm. </vt:lpstr>
      <vt:lpstr>Adson’s Test : Adson’s test is designed to assess anterior scalene syndrome, one of the four forms of thoracic outlet syndrome. Given that anterior scalene syndrome is a neurovascular entrapment syndrome caused by tight anterior and middle scalenes, the idea is to stretch and pull these muscles taut, causing them to further compress the brachial plexus and subclavian artery, which run between them. Adson’s test involves asking the client to rotate the neck ipsilaterally, flex it laterally to the opposite side, and extend the neck at the spinal joints (the opposite actions of the actions of the anterior and middle scalenes), while the therapist is palpating the radial puls</vt:lpstr>
      <vt:lpstr>Eden’s Test</vt:lpstr>
      <vt:lpstr>Wright’s Test</vt:lpstr>
      <vt:lpstr>Treatment .. </vt:lpstr>
      <vt:lpstr>PowerPoint Presentation</vt:lpstr>
      <vt:lpstr>PowerPoint Presentation</vt:lpstr>
      <vt:lpstr>PowerPoint Presentation</vt:lpstr>
      <vt:lpstr>2-Medications.. </vt:lpstr>
      <vt:lpstr>Surgical options… </vt:lpstr>
      <vt:lpstr>Lifestyle and home remedies  </vt:lpstr>
      <vt:lpstr>QUESTIONS … MCQ:</vt:lpstr>
      <vt:lpstr>4- The following causes of TOS are bony except :             a-fracture clavicle              b- extra rib               c- pregnancy  5- Which muscle is caused TOS when it hypertrophied :              a-anti sclenai               b- pectoralis major                 c- deltoid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Treatment</dc:title>
  <dc:creator>ATWA</dc:creator>
  <cp:lastModifiedBy>Windows User</cp:lastModifiedBy>
  <cp:revision>1</cp:revision>
  <dcterms:created xsi:type="dcterms:W3CDTF">2023-01-23T04:57:08Z</dcterms:created>
  <dcterms:modified xsi:type="dcterms:W3CDTF">2023-01-24T19:35:57Z</dcterms:modified>
</cp:coreProperties>
</file>