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75" r:id="rId4"/>
    <p:sldId id="258" r:id="rId5"/>
    <p:sldId id="271" r:id="rId6"/>
    <p:sldId id="259" r:id="rId7"/>
    <p:sldId id="260" r:id="rId8"/>
    <p:sldId id="261" r:id="rId9"/>
    <p:sldId id="272" r:id="rId10"/>
    <p:sldId id="273" r:id="rId11"/>
    <p:sldId id="262" r:id="rId12"/>
    <p:sldId id="274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604" autoAdjust="0"/>
  </p:normalViewPr>
  <p:slideViewPr>
    <p:cSldViewPr>
      <p:cViewPr varScale="1">
        <p:scale>
          <a:sx n="96" d="100"/>
          <a:sy n="96" d="100"/>
        </p:scale>
        <p:origin x="8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024C048-2157-4009-8945-775D88A5A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10138D-4976-429B-838E-0121071F6203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9B6A4AF6-4CE5-40C6-816E-8D19617885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1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83C3D-CB58-4C83-B34F-E79FDF2E6FB0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D9D29-CC09-4747-85BA-A040643B85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98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53892-C3E1-4B1B-9132-CD69582450B5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362C-10BD-4AB8-8D7E-5FD421A97E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82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B8C5D-8396-42B2-A10D-C8891D234084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79FE1-7155-4591-B819-444C7A1B1C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87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C5924-2AE0-4CFE-8E6E-BD13399116DA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46EEC-B9A2-48DF-BA8A-C142D15F9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09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E2088-0994-41B0-9004-DF9F9FF28691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42D23-7278-4E38-B60D-15260B4EC2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82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4980E-CD92-4EE5-8951-1D98EFBF3D9B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7500A-AFBD-4207-86F9-7005029F8B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96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137B5-134A-496D-BB69-26DFBD3892FD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68DA3-7773-4C14-A5BE-24DE1B496F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09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B49F8-48BC-4507-9328-DB4881B65E1C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A8167-2A90-490D-9575-41230F9166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18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59464-4168-481A-ABBD-D24C17C623D4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E60D0-2671-41A3-955E-98E684466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75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DAB98-020F-4B30-AFCE-99A10BE6CD26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CFEED-8284-4E5D-87F6-2C8B6A0CA1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148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6874985D-75ED-4EE5-93D3-EB5DC9C10EE4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20A197A3-BEE0-49DA-AAF4-62B5D7FE8A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60F79C-1B63-4FC1-8A60-4771DD011E02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B489B-A71A-4175-86D0-1185142B4570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0000" cy="2228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Lecture </a:t>
            </a:r>
            <a:r>
              <a:rPr lang="en-US" altLang="zh-CN" smtClean="0"/>
              <a:t>6</a:t>
            </a:r>
            <a:r>
              <a:rPr lang="en-US" altLang="en-US" smtClean="0"/>
              <a:t> Binary Search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讲 二分查找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213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smtClean="0">
                <a:ea typeface="华文细黑" panose="02010600040101010101" pitchFamily="2" charset="-122"/>
              </a:rPr>
              <a:t>华中科技大学计算机学院</a:t>
            </a:r>
          </a:p>
          <a:p>
            <a:pPr eaLnBrk="1" hangingPunct="1">
              <a:defRPr/>
            </a:pPr>
            <a:endParaRPr lang="zh-CN" altLang="en-US" sz="3600" b="1" smtClean="0">
              <a:ea typeface="华文细黑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3600" b="1" smtClean="0">
                <a:ea typeface="华文细黑" panose="02010600040101010101" pitchFamily="2" charset="-122"/>
              </a:rPr>
              <a:t>李开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74"/>
    </mc:Choice>
    <mc:Fallback xmlns="">
      <p:transition spd="slow" advTm="4277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BEF69E-0BD2-401E-9935-92D19D3C2086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68525-897F-4006-B6B8-126A7E2CE9FF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实现二分查找（续）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7772400" cy="18430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382963"/>
            <a:ext cx="7696200" cy="24320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5350" y="1146389"/>
            <a:ext cx="7353300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/>
              <a:t>A[lower−1]&lt;x</a:t>
            </a:r>
            <a:r>
              <a:rPr lang="zh-CN" altLang="en-US" sz="2400" dirty="0"/>
              <a:t>和</a:t>
            </a:r>
            <a:r>
              <a:rPr lang="en-US" altLang="zh-CN" sz="2400" dirty="0"/>
              <a:t>A[upper]&gt;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！。</a:t>
            </a:r>
            <a:r>
              <a:rPr lang="zh-CN" altLang="en-US" sz="2400" dirty="0"/>
              <a:t>这意味着</a:t>
            </a:r>
            <a:r>
              <a:rPr lang="en-US" altLang="zh-CN" sz="2400" dirty="0"/>
              <a:t>x</a:t>
            </a:r>
            <a:r>
              <a:rPr lang="zh-CN" altLang="en-US" sz="2400" dirty="0"/>
              <a:t>不可能在</a:t>
            </a:r>
            <a:r>
              <a:rPr lang="en-US" altLang="zh-CN" sz="2400" dirty="0" smtClean="0"/>
              <a:t>A[0, lower</a:t>
            </a:r>
            <a:r>
              <a:rPr lang="en-US" altLang="zh-CN" sz="2400" dirty="0"/>
              <a:t>)</a:t>
            </a:r>
            <a:r>
              <a:rPr lang="zh-CN" altLang="en-US" sz="2400" dirty="0"/>
              <a:t>和</a:t>
            </a:r>
            <a:r>
              <a:rPr lang="en-US" altLang="zh-CN" sz="2400" dirty="0" smtClean="0"/>
              <a:t>A[upper, n</a:t>
            </a:r>
            <a:r>
              <a:rPr lang="en-US" altLang="zh-CN" sz="2400" dirty="0"/>
              <a:t>)</a:t>
            </a:r>
            <a:r>
              <a:rPr lang="zh-CN" altLang="en-US" sz="2400" dirty="0"/>
              <a:t>的段内，因为数组是有序的（所以</a:t>
            </a:r>
            <a:r>
              <a:rPr lang="en-US" altLang="zh-CN" sz="2400" dirty="0"/>
              <a:t>A[lower-1]</a:t>
            </a:r>
            <a:r>
              <a:rPr lang="zh-CN" altLang="en-US" sz="2400" dirty="0"/>
              <a:t>左侧的所有数组元素都比</a:t>
            </a:r>
            <a:r>
              <a:rPr lang="en-US" altLang="zh-CN" sz="2400" dirty="0"/>
              <a:t>x</a:t>
            </a:r>
            <a:r>
              <a:rPr lang="zh-CN" altLang="en-US" sz="2400" dirty="0"/>
              <a:t>小，</a:t>
            </a:r>
            <a:r>
              <a:rPr lang="en-US" altLang="zh-CN" sz="2400" dirty="0"/>
              <a:t>A[upper]</a:t>
            </a:r>
            <a:r>
              <a:rPr lang="zh-CN" altLang="en-US" sz="2400" dirty="0"/>
              <a:t>右侧的所有元素都比</a:t>
            </a:r>
            <a:r>
              <a:rPr lang="en-US" altLang="zh-CN" sz="2400" dirty="0"/>
              <a:t>x</a:t>
            </a:r>
            <a:r>
              <a:rPr lang="zh-CN" altLang="en-US" sz="2400" dirty="0"/>
              <a:t>大）</a:t>
            </a:r>
          </a:p>
        </p:txBody>
      </p:sp>
    </p:spTree>
    <p:extLst>
      <p:ext uri="{BB962C8B-B14F-4D97-AF65-F5344CB8AC3E}">
        <p14:creationId xmlns:p14="http://schemas.microsoft.com/office/powerpoint/2010/main" val="6411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1E40EC-8FA6-4260-9E86-7DCD80B32B3F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40969-FAB3-4D94-A64E-8AD2C6225162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实现二分查找（续）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binsearch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x,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[ ] A,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//@requires 0 &lt;= n &amp;&amp; n &lt;= \length(A);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//@requires </a:t>
            </a:r>
            <a:r>
              <a:rPr lang="en-US" altLang="zh-CN" sz="1800" dirty="0" err="1" smtClean="0"/>
              <a:t>is_sorted</a:t>
            </a:r>
            <a:r>
              <a:rPr lang="en-US" altLang="zh-CN" sz="1800" dirty="0" smtClean="0"/>
              <a:t>(A, 0, 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/*@ensures (-1 == \result &amp;&amp; !</a:t>
            </a:r>
            <a:r>
              <a:rPr lang="en-US" altLang="zh-CN" sz="1800" dirty="0" err="1" smtClean="0"/>
              <a:t>is_in</a:t>
            </a:r>
            <a:r>
              <a:rPr lang="en-US" altLang="zh-CN" sz="1800" dirty="0" smtClean="0"/>
              <a:t>(x, A, 0, n))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|| ((0 &lt;= \result &amp;&amp; \result &lt; n) &amp;&amp; A[\result] == x);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 @*/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{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lower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upper =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while (lower &lt; upper)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//@</a:t>
            </a:r>
            <a:r>
              <a:rPr lang="en-US" altLang="zh-CN" sz="1800" dirty="0" err="1" smtClean="0"/>
              <a:t>loop_invariant</a:t>
            </a:r>
            <a:r>
              <a:rPr lang="en-US" altLang="zh-CN" sz="1800" dirty="0" smtClean="0"/>
              <a:t> 0 &lt;= lower &amp;&amp; lower &lt;= upper &amp;&amp; upper &lt;=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smtClean="0">
                <a:solidFill>
                  <a:srgbClr val="FF0000"/>
                </a:solidFill>
              </a:rPr>
              <a:t>//@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loop_invariant</a:t>
            </a:r>
            <a:r>
              <a:rPr lang="en-US" altLang="zh-CN" sz="1800" dirty="0" smtClean="0">
                <a:solidFill>
                  <a:srgbClr val="FF0000"/>
                </a:solidFill>
              </a:rPr>
              <a:t> A[lower-1] &lt;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//@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loop_invariant</a:t>
            </a:r>
            <a:r>
              <a:rPr lang="en-US" altLang="zh-CN" sz="1800" dirty="0" smtClean="0">
                <a:solidFill>
                  <a:srgbClr val="FF0000"/>
                </a:solidFill>
              </a:rPr>
              <a:t> A[upper] &gt;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{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mid = lower + (upper-lower)/2;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if (A[mid] == x) return mid;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// ...??...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return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90800" y="4905718"/>
            <a:ext cx="5791200" cy="12252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000" dirty="0"/>
              <a:t>任何时候访问数组中的元素时，你必须有充分的理由表明对数组元素的访问没有越界！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1E40EC-8FA6-4260-9E86-7DCD80B32B3F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40969-FAB3-4D94-A64E-8AD2C6225162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实现二分查找（续）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143000"/>
            <a:ext cx="8162925" cy="2514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600" y="3660913"/>
            <a:ext cx="7658099" cy="206210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//@</a:t>
            </a:r>
            <a:r>
              <a:rPr lang="en-US" altLang="zh-CN" sz="3200" dirty="0" err="1"/>
              <a:t>loop_invariant</a:t>
            </a:r>
            <a:r>
              <a:rPr lang="en-US" altLang="zh-CN" sz="3200" dirty="0"/>
              <a:t> A[lower-1] &lt; x</a:t>
            </a:r>
            <a:r>
              <a:rPr lang="en-US" altLang="zh-CN" sz="3200" dirty="0" smtClean="0"/>
              <a:t>;  ??</a:t>
            </a:r>
            <a:endParaRPr lang="en-US" altLang="zh-CN" sz="3200" dirty="0"/>
          </a:p>
          <a:p>
            <a:pPr>
              <a:lnSpc>
                <a:spcPct val="200000"/>
              </a:lnSpc>
            </a:pPr>
            <a:r>
              <a:rPr lang="en-US" altLang="zh-CN" sz="3200" dirty="0"/>
              <a:t>   //@</a:t>
            </a:r>
            <a:r>
              <a:rPr lang="en-US" altLang="zh-CN" sz="3200" dirty="0" err="1"/>
              <a:t>loop_invariant</a:t>
            </a:r>
            <a:r>
              <a:rPr lang="en-US" altLang="zh-CN" sz="3200" dirty="0"/>
              <a:t> A[upper] &gt; x</a:t>
            </a:r>
            <a:r>
              <a:rPr lang="en-US" altLang="zh-CN" sz="3200" dirty="0" smtClean="0"/>
              <a:t>;    ??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289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FF3961-7317-4464-A1B6-23CA31D50320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E8FE68-B0C3-481D-9346-5344638B5876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实现二分查找（续）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int binsearch(int x, int[ ] A, int 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//@requires 0 &lt;= n &amp;&amp; n &lt;= \length(A);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//@requires is_sorted(A, 0, 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/*@ensures (-1 == \result &amp;&amp; !is_in(x, A, 0, n))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    || ((0 &lt;= \result &amp;&amp; \result &lt; n) &amp;&amp; A[\result] == x);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@*/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{ int lower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int upper =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while (lower &lt; upper)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  //@loop_invariant 0 &lt;= lower &amp;&amp; lower &lt;= upper &amp;&amp; upper &lt;=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  //@loop_invariant </a:t>
            </a:r>
            <a:r>
              <a:rPr lang="en-US" altLang="zh-CN" sz="1800" smtClean="0">
                <a:solidFill>
                  <a:srgbClr val="FF0000"/>
                </a:solidFill>
              </a:rPr>
              <a:t>(lower == 0 ||</a:t>
            </a:r>
            <a:r>
              <a:rPr lang="en-US" altLang="zh-CN" sz="1800" smtClean="0"/>
              <a:t> A[lower-1] &lt; x</a:t>
            </a:r>
            <a:r>
              <a:rPr lang="en-US" altLang="zh-CN" sz="1800" smtClean="0">
                <a:solidFill>
                  <a:srgbClr val="FF0000"/>
                </a:solidFill>
              </a:rPr>
              <a:t>)</a:t>
            </a:r>
            <a:r>
              <a:rPr lang="en-US" altLang="zh-CN" sz="180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  //@loop_invariant</a:t>
            </a:r>
            <a:r>
              <a:rPr lang="en-US" altLang="zh-CN" sz="1800" smtClean="0">
                <a:solidFill>
                  <a:srgbClr val="FF0000"/>
                </a:solidFill>
              </a:rPr>
              <a:t> (upper == n ||</a:t>
            </a:r>
            <a:r>
              <a:rPr lang="en-US" altLang="zh-CN" sz="1800" smtClean="0"/>
              <a:t> A[upper] &gt; x</a:t>
            </a:r>
            <a:r>
              <a:rPr lang="en-US" altLang="zh-CN" sz="1800" smtClean="0">
                <a:solidFill>
                  <a:srgbClr val="FF0000"/>
                </a:solidFill>
              </a:rPr>
              <a:t>)</a:t>
            </a:r>
            <a:r>
              <a:rPr lang="en-US" altLang="zh-CN" sz="180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  { int mid = lower + (upper-lower)/2;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    if (A[mid] == x) return mid;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    // ...??...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return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86200" y="4724400"/>
            <a:ext cx="45720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/>
              <a:t>循环不变量是否足够健壮</a:t>
            </a:r>
            <a:r>
              <a:rPr lang="zh-CN" altLang="en-US" sz="2400" dirty="0" smtClean="0"/>
              <a:t>来隐含函数</a:t>
            </a:r>
            <a:r>
              <a:rPr lang="zh-CN" altLang="en-US" sz="2400" dirty="0"/>
              <a:t>的后置条件？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38AEA4D-621F-41F0-A2D8-3B96E2A57E92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D7E5B-1D8F-447A-AA7A-9412921B15BD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实现二分查找（续）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binsearch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x,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[ ] A,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//@requires 0 &lt;= n &amp;&amp; n &lt;= \length(A);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//@requires </a:t>
            </a:r>
            <a:r>
              <a:rPr lang="en-US" altLang="zh-CN" sz="1600" dirty="0" err="1" smtClean="0"/>
              <a:t>is_sorted</a:t>
            </a:r>
            <a:r>
              <a:rPr lang="en-US" altLang="zh-CN" sz="1600" dirty="0" smtClean="0"/>
              <a:t>(A, 0, 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/*@ensures (-1 == \result &amp;&amp; !</a:t>
            </a:r>
            <a:r>
              <a:rPr lang="en-US" altLang="zh-CN" sz="1600" dirty="0" err="1" smtClean="0"/>
              <a:t>is_in</a:t>
            </a:r>
            <a:r>
              <a:rPr lang="en-US" altLang="zh-CN" sz="1600" dirty="0" smtClean="0"/>
              <a:t>(x, A, 0, n))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|| ((0 &lt;= \result &amp;&amp; \result &lt; n) &amp;&amp; A[\result] == x);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@*/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{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lower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upper =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while (lower &lt; upper)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//@</a:t>
            </a:r>
            <a:r>
              <a:rPr lang="en-US" altLang="zh-CN" sz="1600" dirty="0" err="1" smtClean="0"/>
              <a:t>loop_invariant</a:t>
            </a:r>
            <a:r>
              <a:rPr lang="en-US" altLang="zh-CN" sz="1600" dirty="0" smtClean="0"/>
              <a:t> 0 &lt;= lower &amp;&amp; lower &lt;= upper &amp;&amp; upper &lt;=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//@</a:t>
            </a:r>
            <a:r>
              <a:rPr lang="en-US" altLang="zh-CN" sz="1600" dirty="0" err="1" smtClean="0"/>
              <a:t>loop_invariant</a:t>
            </a:r>
            <a:r>
              <a:rPr lang="en-US" altLang="zh-CN" sz="1600" dirty="0" smtClean="0"/>
              <a:t> (lower == 0 || A[lower-1] &lt; x);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//@</a:t>
            </a:r>
            <a:r>
              <a:rPr lang="en-US" altLang="zh-CN" sz="1600" dirty="0" err="1" smtClean="0"/>
              <a:t>loop_invariant</a:t>
            </a:r>
            <a:r>
              <a:rPr lang="en-US" altLang="zh-CN" sz="1600" dirty="0" smtClean="0"/>
              <a:t> (upper == n || A[upper] &gt; x);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{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mid = lower + (upper-lower)/2;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//@assert lower &lt;= mid &amp;&amp; mid &lt; upper;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if (A[mid] == x) return mid;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else if (A[mid] &lt; x) lower = mid+1;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else /*@assert(A[mid] &gt; x);@*/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 upper = mid;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return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43400" y="4495800"/>
            <a:ext cx="3886200" cy="141756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/>
              <a:t>循环不变量的证明，见资料中</a:t>
            </a:r>
            <a:r>
              <a:rPr lang="zh-CN" altLang="en-US" sz="2000" dirty="0"/>
              <a:t>：</a:t>
            </a:r>
            <a:endParaRPr lang="en-US" altLang="zh-CN" sz="2000" dirty="0" smtClean="0"/>
          </a:p>
          <a:p>
            <a:pPr algn="just">
              <a:lnSpc>
                <a:spcPct val="150000"/>
              </a:lnSpc>
            </a:pPr>
            <a:r>
              <a:rPr lang="zh-CN" altLang="en-US" sz="2000" dirty="0" smtClean="0"/>
              <a:t>“二分查找算法中循环不变量的证明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docx</a:t>
            </a:r>
            <a:r>
              <a:rPr lang="zh-CN" altLang="en-US" sz="2000" dirty="0" smtClean="0"/>
              <a:t>”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9EF881-161F-4477-9444-F21CF3E86B57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5DFCE-233E-4413-8081-617A9F453C1A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 </a:t>
            </a:r>
            <a:r>
              <a:rPr lang="zh-CN" altLang="en-US" smtClean="0"/>
              <a:t>终止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z="2800" dirty="0" smtClean="0"/>
              <a:t>函数</a:t>
            </a:r>
            <a:r>
              <a:rPr lang="zh-CN" altLang="en-US" sz="2800" dirty="0"/>
              <a:t>可</a:t>
            </a:r>
            <a:r>
              <a:rPr lang="zh-CN" altLang="en-US" sz="2800" dirty="0" smtClean="0"/>
              <a:t>终止吗？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2800" dirty="0" smtClean="0"/>
              <a:t>如果循环体执行，即 </a:t>
            </a:r>
            <a:r>
              <a:rPr lang="en-US" altLang="zh-CN" sz="2800" dirty="0" smtClean="0"/>
              <a:t>lower &lt; upper</a:t>
            </a:r>
            <a:r>
              <a:rPr lang="zh-CN" altLang="en-US" sz="2800" dirty="0" smtClean="0"/>
              <a:t>，那么从</a:t>
            </a:r>
            <a:r>
              <a:rPr lang="en-US" altLang="zh-CN" sz="2800" dirty="0" smtClean="0"/>
              <a:t>lower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upper</a:t>
            </a:r>
            <a:r>
              <a:rPr lang="zh-CN" altLang="en-US" sz="2800" dirty="0" smtClean="0"/>
              <a:t>的区间不为空。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2800" dirty="0" smtClean="0"/>
              <a:t>此外，从</a:t>
            </a:r>
            <a:r>
              <a:rPr lang="en-US" altLang="zh-CN" sz="2800" dirty="0" smtClean="0"/>
              <a:t>lower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mid</a:t>
            </a:r>
            <a:r>
              <a:rPr lang="zh-CN" altLang="en-US" sz="2800" dirty="0" smtClean="0"/>
              <a:t>和从</a:t>
            </a:r>
            <a:r>
              <a:rPr lang="en-US" altLang="zh-CN" sz="2800" dirty="0" smtClean="0"/>
              <a:t>mid+1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upper</a:t>
            </a:r>
            <a:r>
              <a:rPr lang="zh-CN" altLang="en-US" sz="2800" dirty="0" smtClean="0"/>
              <a:t>的区间都比原始区间小。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2800" dirty="0" smtClean="0"/>
              <a:t>除非我们找到元素，否则，</a:t>
            </a:r>
            <a:r>
              <a:rPr lang="en-US" altLang="zh-CN" sz="2800" dirty="0" smtClean="0"/>
              <a:t>upper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lower</a:t>
            </a:r>
            <a:r>
              <a:rPr lang="zh-CN" altLang="en-US" sz="2800" dirty="0" smtClean="0"/>
              <a:t>之间的差值最后必定变为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，这将导致循环条件不成立而退出循环。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F2FDEFA-9122-42D1-80FF-A5969A9A6417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60FC8-A1F9-4127-B774-73F89F44CD34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5 </a:t>
            </a:r>
            <a:r>
              <a:rPr lang="zh-CN" altLang="en-US" smtClean="0"/>
              <a:t>再一次观察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int</a:t>
            </a:r>
            <a:r>
              <a:rPr lang="en-US" altLang="zh-CN" dirty="0"/>
              <a:t> mid = lower + (upper-lower)/2;</a:t>
            </a:r>
          </a:p>
          <a:p>
            <a:pPr eaLnBrk="1" hangingPunct="1"/>
            <a:r>
              <a:rPr lang="zh-CN" altLang="en-US" dirty="0" smtClean="0"/>
              <a:t>是否可以替换为：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(lower + upper) / 2;    </a:t>
            </a:r>
            <a:r>
              <a:rPr lang="zh-CN" altLang="en-US" dirty="0" smtClean="0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C708FCC-89EF-4AA1-9661-B2D055215C29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4DE7F-D1E1-4DFD-9117-1AE148E87713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6 </a:t>
            </a:r>
            <a:r>
              <a:rPr lang="zh-CN" altLang="en-US" smtClean="0"/>
              <a:t>评估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% cc0 find.c0 find-time.c0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% time ./a.out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数组大小	线性查找		二分查找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2</a:t>
            </a:r>
            <a:r>
              <a:rPr lang="en-US" altLang="zh-CN" baseline="30000" smtClean="0"/>
              <a:t>18</a:t>
            </a:r>
            <a:r>
              <a:rPr lang="en-US" altLang="zh-CN" smtClean="0"/>
              <a:t>		  4.602s		0.020s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2</a:t>
            </a:r>
            <a:r>
              <a:rPr lang="en-US" altLang="zh-CN" baseline="30000" smtClean="0"/>
              <a:t>19</a:t>
            </a:r>
            <a:r>
              <a:rPr lang="en-US" altLang="zh-CN" smtClean="0"/>
              <a:t>		  9.027s		0.039s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2</a:t>
            </a:r>
            <a:r>
              <a:rPr lang="en-US" altLang="zh-CN" baseline="30000" smtClean="0"/>
              <a:t>20</a:t>
            </a:r>
            <a:r>
              <a:rPr lang="en-US" altLang="zh-CN" smtClean="0"/>
              <a:t>		19.239s		0.077s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0D6065-0D1A-41A9-990F-BFBB9597A8CE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131AA-F069-4A06-BAAE-F62B869658CC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习题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600" smtClean="0"/>
              <a:t>习题</a:t>
            </a:r>
            <a:r>
              <a:rPr lang="en-US" altLang="zh-CN" sz="2600" smtClean="0"/>
              <a:t>1  </a:t>
            </a:r>
            <a:r>
              <a:rPr lang="zh-CN" altLang="en-US" sz="2600" smtClean="0"/>
              <a:t>重新编写二分查找函数使区间的上下界都包含在内。确保重写的循环不变量和循环体合适，并证明新的循环不变量的正确性。同样，通过给定一个轮循环都严格减少而且有下界的量来证明循环可终止。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600" smtClean="0"/>
          </a:p>
          <a:p>
            <a:pPr eaLnBrk="1" hangingPunct="1"/>
            <a:r>
              <a:rPr lang="zh-CN" altLang="en-US" sz="2600" smtClean="0"/>
              <a:t>习题</a:t>
            </a:r>
            <a:r>
              <a:rPr lang="en-US" altLang="zh-CN" sz="2600" smtClean="0"/>
              <a:t>2  </a:t>
            </a:r>
            <a:r>
              <a:rPr lang="zh-CN" altLang="en-US" sz="2600" smtClean="0"/>
              <a:t>重写二分查找函数的不变量来使用</a:t>
            </a:r>
            <a:r>
              <a:rPr lang="en-US" altLang="zh-CN" sz="2600" smtClean="0"/>
              <a:t>is_in( x, A, l , u)</a:t>
            </a:r>
            <a:r>
              <a:rPr lang="zh-CN" altLang="en-US" sz="2600" smtClean="0"/>
              <a:t>，如果存在一个</a:t>
            </a:r>
            <a:r>
              <a:rPr lang="en-US" altLang="zh-CN" sz="2600" smtClean="0"/>
              <a:t>i</a:t>
            </a:r>
            <a:r>
              <a:rPr lang="zh-CN" altLang="en-US" sz="2600" smtClean="0"/>
              <a:t>，使得对于有时，这个函数返回正。</a:t>
            </a:r>
            <a:r>
              <a:rPr lang="en-US" altLang="zh-CN" sz="2600" smtClean="0"/>
              <a:t>is_in</a:t>
            </a:r>
            <a:r>
              <a:rPr lang="zh-CN" altLang="en-US" sz="2600" smtClean="0"/>
              <a:t>假设，这里</a:t>
            </a:r>
            <a:r>
              <a:rPr lang="en-US" altLang="zh-CN" sz="2600" smtClean="0"/>
              <a:t>n</a:t>
            </a:r>
            <a:r>
              <a:rPr lang="zh-CN" altLang="en-US" sz="2600" smtClean="0"/>
              <a:t>为数组大小。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smtClean="0"/>
              <a:t>	证明新循环不变量，验证它们足够健壮来表明函数的后置条件。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09E227-C954-4FB7-961A-07667CAE97B1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D9474-0DB4-4539-8C6B-142F9945F72F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习题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dirty="0" smtClean="0"/>
              <a:t>习题</a:t>
            </a:r>
            <a:r>
              <a:rPr lang="en-US" altLang="zh-CN" sz="2600" dirty="0" smtClean="0"/>
              <a:t>3  </a:t>
            </a:r>
            <a:r>
              <a:rPr lang="zh-CN" altLang="en-US" sz="2600" dirty="0" smtClean="0"/>
              <a:t>这里提出的二分查找可能找不到数组中最左侧出现的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，因为这种出现可能不是唯一的。举一个例子说明这个问题。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/>
              <a:t>	现在修改二分查找函数和它的循环不变量，使得它总能找到在给定的数组中，最左侧出现的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（如果它实际在数组里，如果不在则返回</a:t>
            </a:r>
            <a:r>
              <a:rPr lang="en-US" altLang="zh-CN" sz="2600" dirty="0" smtClean="0"/>
              <a:t>-1</a:t>
            </a:r>
            <a:r>
              <a:rPr lang="zh-CN" altLang="en-US" sz="2600" dirty="0" smtClean="0"/>
              <a:t>）。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/>
              <a:t>	证明新版本的循环不变量和后置条件并验证终止。</a:t>
            </a:r>
            <a:endParaRPr lang="en-US" altLang="zh-CN" sz="26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 smtClean="0"/>
              <a:t>习题</a:t>
            </a:r>
            <a:r>
              <a:rPr lang="en-US" altLang="zh-CN" sz="2600" dirty="0" smtClean="0"/>
              <a:t>4  </a:t>
            </a:r>
            <a:r>
              <a:rPr lang="zh-CN" altLang="en-US" sz="2600" dirty="0" smtClean="0"/>
              <a:t>如果将中间点的计算方法改为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/>
              <a:t>		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mid = (lower + upper)/2;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那约定中的哪一部分会提醒你思维中的瑕疵呢？为什么？给一个在这种情况下显示约定如何失败的例子。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4458D8-0F54-451C-9B41-EF566A7C5EB9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683FB-0362-4B85-8E2B-4D535522072F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Jon Bentley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世界著名计算机科学家，被誉为实践探索先锋，影响算法发展的十位大师之一。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 </a:t>
            </a:r>
            <a:r>
              <a:rPr lang="zh-CN" altLang="en-US" smtClean="0"/>
              <a:t>引言</a:t>
            </a:r>
          </a:p>
        </p:txBody>
      </p:sp>
      <p:pic>
        <p:nvPicPr>
          <p:cNvPr id="9222" name="Picture 6" descr="53a8dfa1Nbd549d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678363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600200"/>
            <a:ext cx="3717925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64"/>
    </mc:Choice>
    <mc:Fallback xmlns="">
      <p:transition spd="slow" advTm="565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93593D-A1C6-45D6-B187-78A7211656A6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94164-9ADF-4B7C-B867-B3B4B813FCED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习题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smtClean="0"/>
              <a:t>练习</a:t>
            </a:r>
            <a:r>
              <a:rPr lang="en-US" altLang="zh-CN" sz="2600" smtClean="0"/>
              <a:t>5  </a:t>
            </a:r>
            <a:r>
              <a:rPr lang="zh-CN" altLang="en-US" sz="2600" smtClean="0"/>
              <a:t>这一讲中，我们从前面已经验证过的循环不变量，用不变量</a:t>
            </a:r>
            <a:r>
              <a:rPr lang="en-US" altLang="zh-CN" sz="2600" smtClean="0"/>
              <a:t>-</a:t>
            </a:r>
            <a:r>
              <a:rPr lang="zh-CN" altLang="en-US" sz="2600" smtClean="0"/>
              <a:t>设计思想来构建循环体实现。我们用下面的代码来代替整个循环体，进而维护循环不变量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smtClean="0"/>
              <a:t>	</a:t>
            </a:r>
            <a:r>
              <a:rPr lang="en-US" altLang="zh-CN" sz="2600" smtClean="0"/>
              <a:t>// .... loop_invariant elided ....</a:t>
            </a:r>
            <a:br>
              <a:rPr lang="en-US" altLang="zh-CN" sz="2600" smtClean="0"/>
            </a:br>
            <a:r>
              <a:rPr lang="en-US" altLang="zh-CN" sz="2600" smtClean="0"/>
              <a:t>{</a:t>
            </a:r>
            <a:br>
              <a:rPr lang="en-US" altLang="zh-CN" sz="2600" smtClean="0"/>
            </a:br>
            <a:r>
              <a:rPr lang="en-US" altLang="zh-CN" sz="2600" smtClean="0"/>
              <a:t>    lower = lower;</a:t>
            </a:r>
            <a:br>
              <a:rPr lang="en-US" altLang="zh-CN" sz="2600" smtClean="0"/>
            </a:br>
            <a:r>
              <a:rPr lang="en-US" altLang="zh-CN" sz="2600" smtClean="0"/>
              <a:t>    upper = upper;</a:t>
            </a:r>
            <a:br>
              <a:rPr lang="en-US" altLang="zh-CN" sz="2600" smtClean="0"/>
            </a:br>
            <a:r>
              <a:rPr lang="en-US" altLang="zh-CN" sz="2600" smtClean="0"/>
              <a:t>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</a:t>
            </a:r>
            <a:r>
              <a:rPr lang="zh-CN" altLang="en-US" sz="2600" smtClean="0"/>
              <a:t>证明循环体的循环不变量。这个选择有什么问题呢？我们证明的哪一部分出错，从而表明为什么这个循环体不能正确实现二分查找？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4458D8-0F54-451C-9B41-EF566A7C5EB9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683FB-0362-4B85-8E2B-4D535522072F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 </a:t>
            </a:r>
            <a:r>
              <a:rPr lang="zh-CN" altLang="en-US" smtClean="0"/>
              <a:t>引言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973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5"/>
    </mc:Choice>
    <mc:Fallback xmlns="">
      <p:transition spd="slow" advTm="1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D614FD-7DC9-47A6-8AED-562630759305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43679B-EE12-47D3-8A6A-030441A41B70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 </a:t>
            </a:r>
            <a:r>
              <a:rPr lang="zh-CN" altLang="en-US" smtClean="0"/>
              <a:t>二分查找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通过检查有序数组的中间元素，我们开始查找</a:t>
            </a:r>
            <a:r>
              <a:rPr lang="en-US" altLang="zh-CN" smtClean="0"/>
              <a:t>x</a:t>
            </a:r>
            <a:r>
              <a:rPr lang="zh-CN" altLang="en-US" smtClean="0"/>
              <a:t>。如果它比</a:t>
            </a:r>
            <a:r>
              <a:rPr lang="en-US" altLang="zh-CN" smtClean="0"/>
              <a:t>x</a:t>
            </a:r>
            <a:r>
              <a:rPr lang="zh-CN" altLang="en-US" smtClean="0"/>
              <a:t>小，那么</a:t>
            </a:r>
            <a:r>
              <a:rPr lang="en-US" altLang="zh-CN" smtClean="0"/>
              <a:t>x</a:t>
            </a:r>
            <a:r>
              <a:rPr lang="zh-CN" altLang="en-US" smtClean="0"/>
              <a:t>必然在数组的高半部分（如果</a:t>
            </a:r>
            <a:r>
              <a:rPr lang="en-US" altLang="zh-CN" smtClean="0"/>
              <a:t>x</a:t>
            </a:r>
            <a:r>
              <a:rPr lang="zh-CN" altLang="en-US" smtClean="0"/>
              <a:t>在数组中）。如果它比</a:t>
            </a:r>
            <a:r>
              <a:rPr lang="en-US" altLang="zh-CN" smtClean="0"/>
              <a:t>x</a:t>
            </a:r>
            <a:r>
              <a:rPr lang="zh-CN" altLang="en-US" smtClean="0"/>
              <a:t>大，则</a:t>
            </a:r>
            <a:r>
              <a:rPr lang="en-US" altLang="zh-CN" smtClean="0"/>
              <a:t>x</a:t>
            </a:r>
            <a:r>
              <a:rPr lang="zh-CN" altLang="en-US" smtClean="0"/>
              <a:t>必然在数组的低半部分。现在我们继续限制我们的注意力到高或低半部分中，再次找到中间元素，进行与先前一样的处理。</a:t>
            </a:r>
          </a:p>
          <a:p>
            <a:pPr eaLnBrk="1" hangingPunct="1"/>
            <a:r>
              <a:rPr lang="zh-CN" altLang="en-US" smtClean="0"/>
              <a:t>如果我们找到</a:t>
            </a:r>
            <a:r>
              <a:rPr lang="en-US" altLang="zh-CN" smtClean="0"/>
              <a:t>x</a:t>
            </a:r>
            <a:r>
              <a:rPr lang="zh-CN" altLang="en-US" smtClean="0"/>
              <a:t>或者如果子数组大小为</a:t>
            </a:r>
            <a:r>
              <a:rPr lang="en-US" altLang="zh-CN" smtClean="0"/>
              <a:t>0</a:t>
            </a:r>
            <a:r>
              <a:rPr lang="zh-CN" altLang="en-US" smtClean="0"/>
              <a:t>，即</a:t>
            </a:r>
            <a:r>
              <a:rPr lang="en-US" altLang="zh-CN" smtClean="0"/>
              <a:t>x</a:t>
            </a:r>
            <a:r>
              <a:rPr lang="zh-CN" altLang="en-US" smtClean="0"/>
              <a:t>不在数组中，我们停止查找。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D614FD-7DC9-47A6-8AED-562630759305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43679B-EE12-47D3-8A6A-030441A41B70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二分查找（续）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7959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116987"/>
            <a:ext cx="8305800" cy="2647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3451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5F3FA8-0211-434B-B588-6482CF984D59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91346-6362-4E23-B194-EF75B7511024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实现二分查找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binsearch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x,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[ ] A,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n)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//@requires 0 &lt;= n &amp;&amp; n &lt;= \length(A);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//@requires </a:t>
            </a:r>
            <a:r>
              <a:rPr lang="en-US" altLang="zh-CN" sz="2800" dirty="0" err="1" smtClean="0"/>
              <a:t>is_sorted</a:t>
            </a:r>
            <a:r>
              <a:rPr lang="en-US" altLang="zh-CN" sz="2800" dirty="0" smtClean="0"/>
              <a:t>(A, 0, n);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/*@ensures (-1 == \result &amp;&amp; !</a:t>
            </a:r>
            <a:r>
              <a:rPr lang="en-US" altLang="zh-CN" sz="2800" dirty="0" err="1" smtClean="0"/>
              <a:t>is_in</a:t>
            </a:r>
            <a:r>
              <a:rPr lang="en-US" altLang="zh-CN" sz="2800" dirty="0" smtClean="0"/>
              <a:t>(x, A, 0, n))</a:t>
            </a:r>
            <a:br>
              <a:rPr lang="en-US" altLang="zh-CN" sz="2800" dirty="0" smtClean="0"/>
            </a:br>
            <a:r>
              <a:rPr lang="en-US" altLang="zh-CN" sz="2800" dirty="0" smtClean="0"/>
              <a:t>       || ((0 &lt;= \result &amp;&amp; \result &lt; n) &amp;&amp; A[\result] == x);</a:t>
            </a:r>
            <a:br>
              <a:rPr lang="en-US" altLang="zh-CN" sz="2800" dirty="0" smtClean="0"/>
            </a:br>
            <a:r>
              <a:rPr lang="en-US" altLang="zh-CN" sz="2800" dirty="0" smtClean="0"/>
              <a:t>    @*/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6F5AD94-36E5-49B0-8D77-8B14DB95B730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7B522-A3F8-4D2D-81BA-4E2B06423F42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实现二分查找（续）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int binsearch(int x, int[] A, int 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//@requires 0 &lt;= n &amp;&amp; n &lt;= \length(A);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//@requires is_sorted(A, 0, 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/*@ensures (-1 == \result &amp;&amp; !is_in(x, A, 0, n))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       || ((0 &lt;= \result &amp;&amp; \result &lt; n) &amp;&amp; A[\result] == x);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 @*/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</a:t>
            </a:r>
            <a:r>
              <a:rPr lang="en-US" altLang="zh-CN" sz="2000" smtClean="0">
                <a:solidFill>
                  <a:srgbClr val="FF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       int lower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  int upper =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  while (lower &lt; upper)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    //@loop_invariant 0 &lt;= lower &amp;&amp; lower &lt;= upper &amp;&amp; upper &lt;=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      // ...??...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    return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BEF69E-0BD2-401E-9935-92D19D3C2086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68525-897F-4006-B6B8-126A7E2CE9FF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实现二分查找（续）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</a:t>
            </a:r>
            <a:r>
              <a:rPr lang="en-US" altLang="zh-CN" sz="2100" dirty="0" err="1" smtClean="0"/>
              <a:t>binsearch</a:t>
            </a:r>
            <a:r>
              <a:rPr lang="en-US" altLang="zh-CN" sz="2100" dirty="0" smtClean="0"/>
              <a:t>(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x, 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[ ] A, 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// ... contract elided 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{ 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lower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upper =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while (lower &lt; upper)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//@</a:t>
            </a:r>
            <a:r>
              <a:rPr lang="en-US" altLang="zh-CN" sz="2100" dirty="0" err="1" smtClean="0"/>
              <a:t>loop_invariant</a:t>
            </a:r>
            <a:r>
              <a:rPr lang="en-US" altLang="zh-CN" sz="2100" dirty="0" smtClean="0"/>
              <a:t> 0 &lt;= lower &amp;&amp; lower &lt;= upper &amp;&amp; upper &lt;=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</a:t>
            </a:r>
            <a:r>
              <a:rPr lang="en-US" altLang="zh-CN" sz="2100" dirty="0" smtClean="0">
                <a:solidFill>
                  <a:srgbClr val="FF0000"/>
                </a:solidFill>
              </a:rPr>
              <a:t>//@</a:t>
            </a:r>
            <a:r>
              <a:rPr lang="en-US" altLang="zh-CN" sz="2100" dirty="0" err="1" smtClean="0">
                <a:solidFill>
                  <a:srgbClr val="FF0000"/>
                </a:solidFill>
              </a:rPr>
              <a:t>loop_invariant</a:t>
            </a:r>
            <a:r>
              <a:rPr lang="en-US" altLang="zh-CN" sz="2100" dirty="0" smtClean="0">
                <a:solidFill>
                  <a:srgbClr val="FF0000"/>
                </a:solidFill>
              </a:rPr>
              <a:t> ...??...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{ </a:t>
            </a:r>
            <a:r>
              <a:rPr lang="en-US" altLang="zh-CN" sz="21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100" dirty="0" smtClean="0">
                <a:solidFill>
                  <a:srgbClr val="FF0000"/>
                </a:solidFill>
              </a:rPr>
              <a:t> mid = lower + (upper-lower)/2;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>
                <a:solidFill>
                  <a:srgbClr val="FF0000"/>
                </a:solidFill>
              </a:rPr>
              <a:t>      //@assert lower &lt;= mid &amp;&amp; mid &lt; upper;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>
                <a:solidFill>
                  <a:srgbClr val="FF0000"/>
                </a:solidFill>
              </a:rPr>
              <a:t>      if (A[mid] == x) return mid;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  // ...??...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BEF69E-0BD2-401E-9935-92D19D3C2086}" type="datetime1">
              <a:rPr lang="zh-CN" altLang="en-US"/>
              <a:pPr>
                <a:defRPr/>
              </a:pPr>
              <a:t>2020/5/7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68525-897F-4006-B6B8-126A7E2CE9FF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实现二分查找（续）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</a:t>
            </a:r>
            <a:r>
              <a:rPr lang="en-US" altLang="zh-CN" sz="2100" dirty="0" err="1" smtClean="0"/>
              <a:t>binsearch</a:t>
            </a:r>
            <a:r>
              <a:rPr lang="en-US" altLang="zh-CN" sz="2100" dirty="0" smtClean="0"/>
              <a:t>(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x, 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[ ] A, 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// ... contract elided 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{ 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lower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upper =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while (lower &lt; upper)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//@</a:t>
            </a:r>
            <a:r>
              <a:rPr lang="en-US" altLang="zh-CN" sz="2100" dirty="0" err="1" smtClean="0"/>
              <a:t>loop_invariant</a:t>
            </a:r>
            <a:r>
              <a:rPr lang="en-US" altLang="zh-CN" sz="2100" dirty="0" smtClean="0"/>
              <a:t> 0 &lt;= lower &amp;&amp; lower &lt;= upper &amp;&amp; upper &lt;=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</a:t>
            </a:r>
            <a:r>
              <a:rPr lang="en-US" altLang="zh-CN" sz="2100" dirty="0" smtClean="0">
                <a:solidFill>
                  <a:srgbClr val="FF0000"/>
                </a:solidFill>
              </a:rPr>
              <a:t>//@</a:t>
            </a:r>
            <a:r>
              <a:rPr lang="en-US" altLang="zh-CN" sz="2100" dirty="0" err="1" smtClean="0">
                <a:solidFill>
                  <a:srgbClr val="FF0000"/>
                </a:solidFill>
              </a:rPr>
              <a:t>loop_invariant</a:t>
            </a:r>
            <a:r>
              <a:rPr lang="en-US" altLang="zh-CN" sz="2100" dirty="0" smtClean="0">
                <a:solidFill>
                  <a:srgbClr val="FF0000"/>
                </a:solidFill>
              </a:rPr>
              <a:t> ...??...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{ </a:t>
            </a:r>
            <a:r>
              <a:rPr lang="en-US" altLang="zh-CN" sz="21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100" dirty="0" smtClean="0">
                <a:solidFill>
                  <a:srgbClr val="FF0000"/>
                </a:solidFill>
              </a:rPr>
              <a:t> mid = lower + (upper-lower)/2;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>
                <a:solidFill>
                  <a:srgbClr val="FF0000"/>
                </a:solidFill>
              </a:rPr>
              <a:t>      //@assert lower &lt;= mid &amp;&amp; mid &lt; upper;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>
                <a:solidFill>
                  <a:srgbClr val="FF0000"/>
                </a:solidFill>
              </a:rPr>
              <a:t>      if (A[mid] == x) return mid;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  // ...??...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14600" y="4745930"/>
            <a:ext cx="6172200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缺少的循环不变量是什么？</a:t>
            </a:r>
            <a:r>
              <a:rPr lang="en-US" altLang="zh-CN" sz="2800" dirty="0" smtClean="0"/>
              <a:t>……</a:t>
            </a:r>
          </a:p>
          <a:p>
            <a:r>
              <a:rPr lang="zh-CN" altLang="en-US" sz="2800" dirty="0"/>
              <a:t>第一</a:t>
            </a:r>
            <a:r>
              <a:rPr lang="zh-CN" altLang="en-US" sz="2800" dirty="0" smtClean="0"/>
              <a:t>感觉：</a:t>
            </a:r>
            <a:endParaRPr lang="en-US" altLang="zh-CN" sz="2800" dirty="0" smtClean="0"/>
          </a:p>
          <a:p>
            <a:r>
              <a:rPr lang="en-US" altLang="zh-CN" sz="2800" dirty="0" smtClean="0"/>
              <a:t>x</a:t>
            </a:r>
            <a:r>
              <a:rPr lang="zh-CN" altLang="en-US" sz="2800" dirty="0" smtClean="0"/>
              <a:t> 位于</a:t>
            </a:r>
            <a:r>
              <a:rPr lang="en-US" altLang="zh-CN" sz="2800" dirty="0" smtClean="0"/>
              <a:t>A[lower]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A[upper]</a:t>
            </a:r>
            <a:r>
              <a:rPr lang="zh-CN" altLang="en-US" sz="2800" dirty="0" smtClean="0"/>
              <a:t>之间 ？？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67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"/>
</p:tagLst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华文细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7745</TotalTime>
  <Words>1883</Words>
  <Application>Microsoft Office PowerPoint</Application>
  <PresentationFormat>全屏显示(4:3)</PresentationFormat>
  <Paragraphs>230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华文细黑</vt:lpstr>
      <vt:lpstr>宋体</vt:lpstr>
      <vt:lpstr>Arial</vt:lpstr>
      <vt:lpstr>Garamond</vt:lpstr>
      <vt:lpstr>Wingdings</vt:lpstr>
      <vt:lpstr>Edge</vt:lpstr>
      <vt:lpstr>Lecture 6 Binary Search 第6讲 二分查找</vt:lpstr>
      <vt:lpstr>1 引言</vt:lpstr>
      <vt:lpstr>1 引言</vt:lpstr>
      <vt:lpstr>2 二分查找</vt:lpstr>
      <vt:lpstr>2 二分查找（续）</vt:lpstr>
      <vt:lpstr>3 实现二分查找</vt:lpstr>
      <vt:lpstr>3 实现二分查找（续）</vt:lpstr>
      <vt:lpstr>3 实现二分查找（续）</vt:lpstr>
      <vt:lpstr>3 实现二分查找（续）</vt:lpstr>
      <vt:lpstr>3 实现二分查找（续）</vt:lpstr>
      <vt:lpstr>3 实现二分查找（续）</vt:lpstr>
      <vt:lpstr>3 实现二分查找（续）</vt:lpstr>
      <vt:lpstr>3 实现二分查找（续）</vt:lpstr>
      <vt:lpstr>3 实现二分查找（续）</vt:lpstr>
      <vt:lpstr>4 终止</vt:lpstr>
      <vt:lpstr>5 再一次观察</vt:lpstr>
      <vt:lpstr>6 评估</vt:lpstr>
      <vt:lpstr>习题</vt:lpstr>
      <vt:lpstr>习题</vt:lpstr>
      <vt:lpstr>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Li Kai</cp:lastModifiedBy>
  <cp:revision>99</cp:revision>
  <cp:lastPrinted>1601-01-01T00:00:00Z</cp:lastPrinted>
  <dcterms:created xsi:type="dcterms:W3CDTF">2014-11-05T12:07:07Z</dcterms:created>
  <dcterms:modified xsi:type="dcterms:W3CDTF">2020-05-07T12:33:01Z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