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8" r:id="rId13"/>
    <p:sldId id="269" r:id="rId14"/>
  </p:sldIdLst>
  <p:sldSz cx="12192000" cy="6858000"/>
  <p:notesSz cx="6858000" cy="9144000"/>
  <p:defaultTextStyle>
    <a:defPPr>
      <a:defRPr lang="en-L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2E45-8B6C-F047-8D41-0C1C73D19D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B"/>
          </a:p>
        </p:txBody>
      </p:sp>
      <p:sp>
        <p:nvSpPr>
          <p:cNvPr id="3" name="Subtitle 2">
            <a:extLst>
              <a:ext uri="{FF2B5EF4-FFF2-40B4-BE49-F238E27FC236}">
                <a16:creationId xmlns:a16="http://schemas.microsoft.com/office/drawing/2014/main" id="{99B1A1EC-7379-5841-B60F-C08618041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B"/>
          </a:p>
        </p:txBody>
      </p:sp>
      <p:sp>
        <p:nvSpPr>
          <p:cNvPr id="4" name="Date Placeholder 3">
            <a:extLst>
              <a:ext uri="{FF2B5EF4-FFF2-40B4-BE49-F238E27FC236}">
                <a16:creationId xmlns:a16="http://schemas.microsoft.com/office/drawing/2014/main" id="{EA47C10D-7669-BF4D-936A-B16C6EF24FE9}"/>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5" name="Footer Placeholder 4">
            <a:extLst>
              <a:ext uri="{FF2B5EF4-FFF2-40B4-BE49-F238E27FC236}">
                <a16:creationId xmlns:a16="http://schemas.microsoft.com/office/drawing/2014/main" id="{6E0AC6D4-0677-B54C-B292-653B1781C867}"/>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A4293F05-5B62-DA4D-9465-C13FA9C9B3E5}"/>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91787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A352-0A44-B248-A24F-97A381682307}"/>
              </a:ext>
            </a:extLst>
          </p:cNvPr>
          <p:cNvSpPr>
            <a:spLocks noGrp="1"/>
          </p:cNvSpPr>
          <p:nvPr>
            <p:ph type="title"/>
          </p:nvPr>
        </p:nvSpPr>
        <p:spPr/>
        <p:txBody>
          <a:bodyPr/>
          <a:lstStyle/>
          <a:p>
            <a:r>
              <a:rPr lang="en-GB"/>
              <a:t>Click to edit Master title style</a:t>
            </a:r>
            <a:endParaRPr lang="en-LB"/>
          </a:p>
        </p:txBody>
      </p:sp>
      <p:sp>
        <p:nvSpPr>
          <p:cNvPr id="3" name="Vertical Text Placeholder 2">
            <a:extLst>
              <a:ext uri="{FF2B5EF4-FFF2-40B4-BE49-F238E27FC236}">
                <a16:creationId xmlns:a16="http://schemas.microsoft.com/office/drawing/2014/main" id="{5642A3A6-9991-B54B-BE8E-D5F6D95EAFE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Date Placeholder 3">
            <a:extLst>
              <a:ext uri="{FF2B5EF4-FFF2-40B4-BE49-F238E27FC236}">
                <a16:creationId xmlns:a16="http://schemas.microsoft.com/office/drawing/2014/main" id="{F1E82092-2158-6B43-BF89-13014CF7EFC0}"/>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5" name="Footer Placeholder 4">
            <a:extLst>
              <a:ext uri="{FF2B5EF4-FFF2-40B4-BE49-F238E27FC236}">
                <a16:creationId xmlns:a16="http://schemas.microsoft.com/office/drawing/2014/main" id="{75D47437-461A-7546-85A3-4258D343CA0E}"/>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44D41A0C-D682-834E-96E7-2D190E5FF9FB}"/>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55764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944CB-6912-B54F-8A3E-47752F14AC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B"/>
          </a:p>
        </p:txBody>
      </p:sp>
      <p:sp>
        <p:nvSpPr>
          <p:cNvPr id="3" name="Vertical Text Placeholder 2">
            <a:extLst>
              <a:ext uri="{FF2B5EF4-FFF2-40B4-BE49-F238E27FC236}">
                <a16:creationId xmlns:a16="http://schemas.microsoft.com/office/drawing/2014/main" id="{239416CF-10B1-4942-83C9-8CFF78A5BA9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Date Placeholder 3">
            <a:extLst>
              <a:ext uri="{FF2B5EF4-FFF2-40B4-BE49-F238E27FC236}">
                <a16:creationId xmlns:a16="http://schemas.microsoft.com/office/drawing/2014/main" id="{02AD2C19-B580-5B4D-8A84-CDCD115D46D2}"/>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5" name="Footer Placeholder 4">
            <a:extLst>
              <a:ext uri="{FF2B5EF4-FFF2-40B4-BE49-F238E27FC236}">
                <a16:creationId xmlns:a16="http://schemas.microsoft.com/office/drawing/2014/main" id="{DEF6F5F4-E0EF-E74B-9EC8-6361D92DCC07}"/>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318EEEF0-54A2-AA4D-8294-5324632A1D32}"/>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240372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DFC8-0FCC-5C49-886B-406E39F14C70}"/>
              </a:ext>
            </a:extLst>
          </p:cNvPr>
          <p:cNvSpPr>
            <a:spLocks noGrp="1"/>
          </p:cNvSpPr>
          <p:nvPr>
            <p:ph type="title"/>
          </p:nvPr>
        </p:nvSpPr>
        <p:spPr/>
        <p:txBody>
          <a:bodyPr/>
          <a:lstStyle/>
          <a:p>
            <a:r>
              <a:rPr lang="en-GB"/>
              <a:t>Click to edit Master title style</a:t>
            </a:r>
            <a:endParaRPr lang="en-LB"/>
          </a:p>
        </p:txBody>
      </p:sp>
      <p:sp>
        <p:nvSpPr>
          <p:cNvPr id="3" name="Content Placeholder 2">
            <a:extLst>
              <a:ext uri="{FF2B5EF4-FFF2-40B4-BE49-F238E27FC236}">
                <a16:creationId xmlns:a16="http://schemas.microsoft.com/office/drawing/2014/main" id="{A973BD9C-9BEC-5F46-ABB7-22FF8AB88B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Date Placeholder 3">
            <a:extLst>
              <a:ext uri="{FF2B5EF4-FFF2-40B4-BE49-F238E27FC236}">
                <a16:creationId xmlns:a16="http://schemas.microsoft.com/office/drawing/2014/main" id="{530B4147-9DDC-DA47-9491-7D9CC19C9489}"/>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5" name="Footer Placeholder 4">
            <a:extLst>
              <a:ext uri="{FF2B5EF4-FFF2-40B4-BE49-F238E27FC236}">
                <a16:creationId xmlns:a16="http://schemas.microsoft.com/office/drawing/2014/main" id="{BDD521E7-1E57-B244-AB39-06BCD1F1A2EF}"/>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406E2825-093D-9043-ADF8-BB74D510A713}"/>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70511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B644-D068-F445-86BB-70C929CFC6C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B"/>
          </a:p>
        </p:txBody>
      </p:sp>
      <p:sp>
        <p:nvSpPr>
          <p:cNvPr id="3" name="Text Placeholder 2">
            <a:extLst>
              <a:ext uri="{FF2B5EF4-FFF2-40B4-BE49-F238E27FC236}">
                <a16:creationId xmlns:a16="http://schemas.microsoft.com/office/drawing/2014/main" id="{3B4400F3-B2FB-CE42-88B8-4EA8D11C5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861617F-75EB-E94F-BF88-8F93B6593692}"/>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5" name="Footer Placeholder 4">
            <a:extLst>
              <a:ext uri="{FF2B5EF4-FFF2-40B4-BE49-F238E27FC236}">
                <a16:creationId xmlns:a16="http://schemas.microsoft.com/office/drawing/2014/main" id="{B64F0C60-F07D-A949-9D17-AB62C4AA524E}"/>
              </a:ext>
            </a:extLst>
          </p:cNvPr>
          <p:cNvSpPr>
            <a:spLocks noGrp="1"/>
          </p:cNvSpPr>
          <p:nvPr>
            <p:ph type="ftr" sz="quarter" idx="11"/>
          </p:nvPr>
        </p:nvSpPr>
        <p:spPr/>
        <p:txBody>
          <a:bodyPr/>
          <a:lstStyle/>
          <a:p>
            <a:endParaRPr lang="en-LB"/>
          </a:p>
        </p:txBody>
      </p:sp>
      <p:sp>
        <p:nvSpPr>
          <p:cNvPr id="6" name="Slide Number Placeholder 5">
            <a:extLst>
              <a:ext uri="{FF2B5EF4-FFF2-40B4-BE49-F238E27FC236}">
                <a16:creationId xmlns:a16="http://schemas.microsoft.com/office/drawing/2014/main" id="{94D1B00F-0FE0-E44F-A81D-66DA10014C0B}"/>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400670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05F1-8A72-2A4C-82F1-10378E61ED7E}"/>
              </a:ext>
            </a:extLst>
          </p:cNvPr>
          <p:cNvSpPr>
            <a:spLocks noGrp="1"/>
          </p:cNvSpPr>
          <p:nvPr>
            <p:ph type="title"/>
          </p:nvPr>
        </p:nvSpPr>
        <p:spPr/>
        <p:txBody>
          <a:bodyPr/>
          <a:lstStyle/>
          <a:p>
            <a:r>
              <a:rPr lang="en-GB"/>
              <a:t>Click to edit Master title style</a:t>
            </a:r>
            <a:endParaRPr lang="en-LB"/>
          </a:p>
        </p:txBody>
      </p:sp>
      <p:sp>
        <p:nvSpPr>
          <p:cNvPr id="3" name="Content Placeholder 2">
            <a:extLst>
              <a:ext uri="{FF2B5EF4-FFF2-40B4-BE49-F238E27FC236}">
                <a16:creationId xmlns:a16="http://schemas.microsoft.com/office/drawing/2014/main" id="{06F7575C-F16D-DD4B-AAE6-1309776778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Content Placeholder 3">
            <a:extLst>
              <a:ext uri="{FF2B5EF4-FFF2-40B4-BE49-F238E27FC236}">
                <a16:creationId xmlns:a16="http://schemas.microsoft.com/office/drawing/2014/main" id="{2B749541-1F07-1449-A2CC-165A8AE07F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5" name="Date Placeholder 4">
            <a:extLst>
              <a:ext uri="{FF2B5EF4-FFF2-40B4-BE49-F238E27FC236}">
                <a16:creationId xmlns:a16="http://schemas.microsoft.com/office/drawing/2014/main" id="{CC8E753B-9420-F244-8378-4049F42DAF71}"/>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6" name="Footer Placeholder 5">
            <a:extLst>
              <a:ext uri="{FF2B5EF4-FFF2-40B4-BE49-F238E27FC236}">
                <a16:creationId xmlns:a16="http://schemas.microsoft.com/office/drawing/2014/main" id="{B5232286-D4FE-1143-B974-CA0F82132B61}"/>
              </a:ext>
            </a:extLst>
          </p:cNvPr>
          <p:cNvSpPr>
            <a:spLocks noGrp="1"/>
          </p:cNvSpPr>
          <p:nvPr>
            <p:ph type="ftr" sz="quarter" idx="11"/>
          </p:nvPr>
        </p:nvSpPr>
        <p:spPr/>
        <p:txBody>
          <a:bodyPr/>
          <a:lstStyle/>
          <a:p>
            <a:endParaRPr lang="en-LB"/>
          </a:p>
        </p:txBody>
      </p:sp>
      <p:sp>
        <p:nvSpPr>
          <p:cNvPr id="7" name="Slide Number Placeholder 6">
            <a:extLst>
              <a:ext uri="{FF2B5EF4-FFF2-40B4-BE49-F238E27FC236}">
                <a16:creationId xmlns:a16="http://schemas.microsoft.com/office/drawing/2014/main" id="{5DE7EE08-98E5-444A-8322-6C3637FC2494}"/>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257085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1ABA-0BC9-D341-8124-D61F5B7CC0F0}"/>
              </a:ext>
            </a:extLst>
          </p:cNvPr>
          <p:cNvSpPr>
            <a:spLocks noGrp="1"/>
          </p:cNvSpPr>
          <p:nvPr>
            <p:ph type="title"/>
          </p:nvPr>
        </p:nvSpPr>
        <p:spPr>
          <a:xfrm>
            <a:off x="839788" y="365125"/>
            <a:ext cx="10515600" cy="1325563"/>
          </a:xfrm>
        </p:spPr>
        <p:txBody>
          <a:bodyPr/>
          <a:lstStyle/>
          <a:p>
            <a:r>
              <a:rPr lang="en-GB"/>
              <a:t>Click to edit Master title style</a:t>
            </a:r>
            <a:endParaRPr lang="en-LB"/>
          </a:p>
        </p:txBody>
      </p:sp>
      <p:sp>
        <p:nvSpPr>
          <p:cNvPr id="3" name="Text Placeholder 2">
            <a:extLst>
              <a:ext uri="{FF2B5EF4-FFF2-40B4-BE49-F238E27FC236}">
                <a16:creationId xmlns:a16="http://schemas.microsoft.com/office/drawing/2014/main" id="{5B7618CF-FC18-4247-AC04-EE2D18E08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414BCF-CB33-EE46-A71D-A23DE6E1300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5" name="Text Placeholder 4">
            <a:extLst>
              <a:ext uri="{FF2B5EF4-FFF2-40B4-BE49-F238E27FC236}">
                <a16:creationId xmlns:a16="http://schemas.microsoft.com/office/drawing/2014/main" id="{2889C573-D8A0-324C-9A7E-B44135C05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D33FA70-4664-3C47-88B5-BDB309D5253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7" name="Date Placeholder 6">
            <a:extLst>
              <a:ext uri="{FF2B5EF4-FFF2-40B4-BE49-F238E27FC236}">
                <a16:creationId xmlns:a16="http://schemas.microsoft.com/office/drawing/2014/main" id="{D0995C1F-7061-7244-8C6D-3B24CEDE815F}"/>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8" name="Footer Placeholder 7">
            <a:extLst>
              <a:ext uri="{FF2B5EF4-FFF2-40B4-BE49-F238E27FC236}">
                <a16:creationId xmlns:a16="http://schemas.microsoft.com/office/drawing/2014/main" id="{BBE81DCE-AFF6-4046-943B-32F9366E4D76}"/>
              </a:ext>
            </a:extLst>
          </p:cNvPr>
          <p:cNvSpPr>
            <a:spLocks noGrp="1"/>
          </p:cNvSpPr>
          <p:nvPr>
            <p:ph type="ftr" sz="quarter" idx="11"/>
          </p:nvPr>
        </p:nvSpPr>
        <p:spPr/>
        <p:txBody>
          <a:bodyPr/>
          <a:lstStyle/>
          <a:p>
            <a:endParaRPr lang="en-LB"/>
          </a:p>
        </p:txBody>
      </p:sp>
      <p:sp>
        <p:nvSpPr>
          <p:cNvPr id="9" name="Slide Number Placeholder 8">
            <a:extLst>
              <a:ext uri="{FF2B5EF4-FFF2-40B4-BE49-F238E27FC236}">
                <a16:creationId xmlns:a16="http://schemas.microsoft.com/office/drawing/2014/main" id="{11FA688C-90D2-1541-85F7-A064E3F46335}"/>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398528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298B-9926-0D42-A7F7-9D35114FC9DE}"/>
              </a:ext>
            </a:extLst>
          </p:cNvPr>
          <p:cNvSpPr>
            <a:spLocks noGrp="1"/>
          </p:cNvSpPr>
          <p:nvPr>
            <p:ph type="title"/>
          </p:nvPr>
        </p:nvSpPr>
        <p:spPr/>
        <p:txBody>
          <a:bodyPr/>
          <a:lstStyle/>
          <a:p>
            <a:r>
              <a:rPr lang="en-GB"/>
              <a:t>Click to edit Master title style</a:t>
            </a:r>
            <a:endParaRPr lang="en-LB"/>
          </a:p>
        </p:txBody>
      </p:sp>
      <p:sp>
        <p:nvSpPr>
          <p:cNvPr id="3" name="Date Placeholder 2">
            <a:extLst>
              <a:ext uri="{FF2B5EF4-FFF2-40B4-BE49-F238E27FC236}">
                <a16:creationId xmlns:a16="http://schemas.microsoft.com/office/drawing/2014/main" id="{8EBFAA16-1A26-A840-8FC8-E2984E294B86}"/>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4" name="Footer Placeholder 3">
            <a:extLst>
              <a:ext uri="{FF2B5EF4-FFF2-40B4-BE49-F238E27FC236}">
                <a16:creationId xmlns:a16="http://schemas.microsoft.com/office/drawing/2014/main" id="{52D2A82B-571B-D345-9E1A-58EC86D34CB9}"/>
              </a:ext>
            </a:extLst>
          </p:cNvPr>
          <p:cNvSpPr>
            <a:spLocks noGrp="1"/>
          </p:cNvSpPr>
          <p:nvPr>
            <p:ph type="ftr" sz="quarter" idx="11"/>
          </p:nvPr>
        </p:nvSpPr>
        <p:spPr/>
        <p:txBody>
          <a:bodyPr/>
          <a:lstStyle/>
          <a:p>
            <a:endParaRPr lang="en-LB"/>
          </a:p>
        </p:txBody>
      </p:sp>
      <p:sp>
        <p:nvSpPr>
          <p:cNvPr id="5" name="Slide Number Placeholder 4">
            <a:extLst>
              <a:ext uri="{FF2B5EF4-FFF2-40B4-BE49-F238E27FC236}">
                <a16:creationId xmlns:a16="http://schemas.microsoft.com/office/drawing/2014/main" id="{563AF112-CE38-CE41-A400-E73E88D815CD}"/>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137567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B3372-5BBC-C64C-B688-7BC53DE5E446}"/>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3" name="Footer Placeholder 2">
            <a:extLst>
              <a:ext uri="{FF2B5EF4-FFF2-40B4-BE49-F238E27FC236}">
                <a16:creationId xmlns:a16="http://schemas.microsoft.com/office/drawing/2014/main" id="{BDE5DFF8-3BC4-784E-AE16-50A6E71BAEFF}"/>
              </a:ext>
            </a:extLst>
          </p:cNvPr>
          <p:cNvSpPr>
            <a:spLocks noGrp="1"/>
          </p:cNvSpPr>
          <p:nvPr>
            <p:ph type="ftr" sz="quarter" idx="11"/>
          </p:nvPr>
        </p:nvSpPr>
        <p:spPr/>
        <p:txBody>
          <a:bodyPr/>
          <a:lstStyle/>
          <a:p>
            <a:endParaRPr lang="en-LB"/>
          </a:p>
        </p:txBody>
      </p:sp>
      <p:sp>
        <p:nvSpPr>
          <p:cNvPr id="4" name="Slide Number Placeholder 3">
            <a:extLst>
              <a:ext uri="{FF2B5EF4-FFF2-40B4-BE49-F238E27FC236}">
                <a16:creationId xmlns:a16="http://schemas.microsoft.com/office/drawing/2014/main" id="{19F29794-8539-834A-AC37-C6F5C3E3F5CA}"/>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273570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C401-9BA9-694C-B4C9-A40101F9A0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B"/>
          </a:p>
        </p:txBody>
      </p:sp>
      <p:sp>
        <p:nvSpPr>
          <p:cNvPr id="3" name="Content Placeholder 2">
            <a:extLst>
              <a:ext uri="{FF2B5EF4-FFF2-40B4-BE49-F238E27FC236}">
                <a16:creationId xmlns:a16="http://schemas.microsoft.com/office/drawing/2014/main" id="{5206E908-4E2E-F342-A666-8A3A0F205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Text Placeholder 3">
            <a:extLst>
              <a:ext uri="{FF2B5EF4-FFF2-40B4-BE49-F238E27FC236}">
                <a16:creationId xmlns:a16="http://schemas.microsoft.com/office/drawing/2014/main" id="{FEC443A5-C20D-BB4E-966B-FA94D25EF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E792E7-0106-6C4B-8E6B-0614B2AAD017}"/>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6" name="Footer Placeholder 5">
            <a:extLst>
              <a:ext uri="{FF2B5EF4-FFF2-40B4-BE49-F238E27FC236}">
                <a16:creationId xmlns:a16="http://schemas.microsoft.com/office/drawing/2014/main" id="{B886750D-D7A0-444F-8EF9-2871A41184A3}"/>
              </a:ext>
            </a:extLst>
          </p:cNvPr>
          <p:cNvSpPr>
            <a:spLocks noGrp="1"/>
          </p:cNvSpPr>
          <p:nvPr>
            <p:ph type="ftr" sz="quarter" idx="11"/>
          </p:nvPr>
        </p:nvSpPr>
        <p:spPr/>
        <p:txBody>
          <a:bodyPr/>
          <a:lstStyle/>
          <a:p>
            <a:endParaRPr lang="en-LB"/>
          </a:p>
        </p:txBody>
      </p:sp>
      <p:sp>
        <p:nvSpPr>
          <p:cNvPr id="7" name="Slide Number Placeholder 6">
            <a:extLst>
              <a:ext uri="{FF2B5EF4-FFF2-40B4-BE49-F238E27FC236}">
                <a16:creationId xmlns:a16="http://schemas.microsoft.com/office/drawing/2014/main" id="{E7539328-CE2C-B847-BAE6-A2ADA54FB1F2}"/>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31461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CA29-6F5A-4042-AA77-E646213C81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B"/>
          </a:p>
        </p:txBody>
      </p:sp>
      <p:sp>
        <p:nvSpPr>
          <p:cNvPr id="3" name="Picture Placeholder 2">
            <a:extLst>
              <a:ext uri="{FF2B5EF4-FFF2-40B4-BE49-F238E27FC236}">
                <a16:creationId xmlns:a16="http://schemas.microsoft.com/office/drawing/2014/main" id="{C26716F4-B67E-5B4A-B3F6-E32FED349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B"/>
          </a:p>
        </p:txBody>
      </p:sp>
      <p:sp>
        <p:nvSpPr>
          <p:cNvPr id="4" name="Text Placeholder 3">
            <a:extLst>
              <a:ext uri="{FF2B5EF4-FFF2-40B4-BE49-F238E27FC236}">
                <a16:creationId xmlns:a16="http://schemas.microsoft.com/office/drawing/2014/main" id="{948C37ED-8D47-1A4E-9A36-B3E1FA32C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8CBBF1-9948-B749-B9D5-0DF7E48A89BE}"/>
              </a:ext>
            </a:extLst>
          </p:cNvPr>
          <p:cNvSpPr>
            <a:spLocks noGrp="1"/>
          </p:cNvSpPr>
          <p:nvPr>
            <p:ph type="dt" sz="half" idx="10"/>
          </p:nvPr>
        </p:nvSpPr>
        <p:spPr/>
        <p:txBody>
          <a:bodyPr/>
          <a:lstStyle/>
          <a:p>
            <a:fld id="{1E2A4ADD-B001-964F-8915-375B3BACA2C0}" type="datetimeFigureOut">
              <a:rPr lang="en-LB" smtClean="0"/>
              <a:t>5/31/23</a:t>
            </a:fld>
            <a:endParaRPr lang="en-LB"/>
          </a:p>
        </p:txBody>
      </p:sp>
      <p:sp>
        <p:nvSpPr>
          <p:cNvPr id="6" name="Footer Placeholder 5">
            <a:extLst>
              <a:ext uri="{FF2B5EF4-FFF2-40B4-BE49-F238E27FC236}">
                <a16:creationId xmlns:a16="http://schemas.microsoft.com/office/drawing/2014/main" id="{9CEFE64C-0D69-8E41-A6A2-1024D0470448}"/>
              </a:ext>
            </a:extLst>
          </p:cNvPr>
          <p:cNvSpPr>
            <a:spLocks noGrp="1"/>
          </p:cNvSpPr>
          <p:nvPr>
            <p:ph type="ftr" sz="quarter" idx="11"/>
          </p:nvPr>
        </p:nvSpPr>
        <p:spPr/>
        <p:txBody>
          <a:bodyPr/>
          <a:lstStyle/>
          <a:p>
            <a:endParaRPr lang="en-LB"/>
          </a:p>
        </p:txBody>
      </p:sp>
      <p:sp>
        <p:nvSpPr>
          <p:cNvPr id="7" name="Slide Number Placeholder 6">
            <a:extLst>
              <a:ext uri="{FF2B5EF4-FFF2-40B4-BE49-F238E27FC236}">
                <a16:creationId xmlns:a16="http://schemas.microsoft.com/office/drawing/2014/main" id="{F220CA5B-5D12-424D-AD08-8BEA170EAC79}"/>
              </a:ext>
            </a:extLst>
          </p:cNvPr>
          <p:cNvSpPr>
            <a:spLocks noGrp="1"/>
          </p:cNvSpPr>
          <p:nvPr>
            <p:ph type="sldNum" sz="quarter" idx="12"/>
          </p:nvPr>
        </p:nvSpPr>
        <p:spPr/>
        <p:txBody>
          <a:bodyPr/>
          <a:lstStyle/>
          <a:p>
            <a:fld id="{E3E00031-5ECE-3047-BA12-3784787368D5}" type="slidenum">
              <a:rPr lang="en-LB" smtClean="0"/>
              <a:t>‹#›</a:t>
            </a:fld>
            <a:endParaRPr lang="en-LB"/>
          </a:p>
        </p:txBody>
      </p:sp>
    </p:spTree>
    <p:extLst>
      <p:ext uri="{BB962C8B-B14F-4D97-AF65-F5344CB8AC3E}">
        <p14:creationId xmlns:p14="http://schemas.microsoft.com/office/powerpoint/2010/main" val="371639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F6B73-A695-D243-A766-CECA689E2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B"/>
          </a:p>
        </p:txBody>
      </p:sp>
      <p:sp>
        <p:nvSpPr>
          <p:cNvPr id="3" name="Text Placeholder 2">
            <a:extLst>
              <a:ext uri="{FF2B5EF4-FFF2-40B4-BE49-F238E27FC236}">
                <a16:creationId xmlns:a16="http://schemas.microsoft.com/office/drawing/2014/main" id="{92B71C39-3953-854E-A69D-FA46188D9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B"/>
          </a:p>
        </p:txBody>
      </p:sp>
      <p:sp>
        <p:nvSpPr>
          <p:cNvPr id="4" name="Date Placeholder 3">
            <a:extLst>
              <a:ext uri="{FF2B5EF4-FFF2-40B4-BE49-F238E27FC236}">
                <a16:creationId xmlns:a16="http://schemas.microsoft.com/office/drawing/2014/main" id="{BD0667D8-7228-F34F-9330-14E06AE68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A4ADD-B001-964F-8915-375B3BACA2C0}" type="datetimeFigureOut">
              <a:rPr lang="en-LB" smtClean="0"/>
              <a:t>5/31/23</a:t>
            </a:fld>
            <a:endParaRPr lang="en-LB"/>
          </a:p>
        </p:txBody>
      </p:sp>
      <p:sp>
        <p:nvSpPr>
          <p:cNvPr id="5" name="Footer Placeholder 4">
            <a:extLst>
              <a:ext uri="{FF2B5EF4-FFF2-40B4-BE49-F238E27FC236}">
                <a16:creationId xmlns:a16="http://schemas.microsoft.com/office/drawing/2014/main" id="{66E6CDF3-089C-CC45-80EB-83680D4F9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B"/>
          </a:p>
        </p:txBody>
      </p:sp>
      <p:sp>
        <p:nvSpPr>
          <p:cNvPr id="6" name="Slide Number Placeholder 5">
            <a:extLst>
              <a:ext uri="{FF2B5EF4-FFF2-40B4-BE49-F238E27FC236}">
                <a16:creationId xmlns:a16="http://schemas.microsoft.com/office/drawing/2014/main" id="{47F325C9-21C9-8B48-A7F8-DDCBF26B2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00031-5ECE-3047-BA12-3784787368D5}" type="slidenum">
              <a:rPr lang="en-LB" smtClean="0"/>
              <a:t>‹#›</a:t>
            </a:fld>
            <a:endParaRPr lang="en-LB"/>
          </a:p>
        </p:txBody>
      </p:sp>
    </p:spTree>
    <p:extLst>
      <p:ext uri="{BB962C8B-B14F-4D97-AF65-F5344CB8AC3E}">
        <p14:creationId xmlns:p14="http://schemas.microsoft.com/office/powerpoint/2010/main" val="277308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53A5-7F57-0C45-941A-106D2D712B0E}"/>
              </a:ext>
            </a:extLst>
          </p:cNvPr>
          <p:cNvSpPr>
            <a:spLocks noGrp="1"/>
          </p:cNvSpPr>
          <p:nvPr>
            <p:ph type="ctrTitle"/>
          </p:nvPr>
        </p:nvSpPr>
        <p:spPr/>
        <p:txBody>
          <a:bodyPr/>
          <a:lstStyle/>
          <a:p>
            <a:r>
              <a:rPr lang="en-LB" dirty="0"/>
              <a:t>Task Managament System</a:t>
            </a:r>
          </a:p>
        </p:txBody>
      </p:sp>
      <p:sp>
        <p:nvSpPr>
          <p:cNvPr id="5" name="Subtitle 4">
            <a:extLst>
              <a:ext uri="{FF2B5EF4-FFF2-40B4-BE49-F238E27FC236}">
                <a16:creationId xmlns:a16="http://schemas.microsoft.com/office/drawing/2014/main" id="{E7E8DCED-03BD-984F-AB13-22A1FC188A9C}"/>
              </a:ext>
            </a:extLst>
          </p:cNvPr>
          <p:cNvSpPr>
            <a:spLocks noGrp="1"/>
          </p:cNvSpPr>
          <p:nvPr>
            <p:ph type="subTitle" idx="1"/>
          </p:nvPr>
        </p:nvSpPr>
        <p:spPr/>
        <p:txBody>
          <a:bodyPr/>
          <a:lstStyle/>
          <a:p>
            <a:r>
              <a:rPr lang="en-LB" dirty="0"/>
              <a:t>Ali Osseili</a:t>
            </a:r>
          </a:p>
        </p:txBody>
      </p:sp>
    </p:spTree>
    <p:extLst>
      <p:ext uri="{BB962C8B-B14F-4D97-AF65-F5344CB8AC3E}">
        <p14:creationId xmlns:p14="http://schemas.microsoft.com/office/powerpoint/2010/main" val="3084993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6DB0-E94E-F14C-A21F-A808C47CE9A3}"/>
              </a:ext>
            </a:extLst>
          </p:cNvPr>
          <p:cNvSpPr>
            <a:spLocks noGrp="1"/>
          </p:cNvSpPr>
          <p:nvPr>
            <p:ph type="title"/>
          </p:nvPr>
        </p:nvSpPr>
        <p:spPr/>
        <p:txBody>
          <a:bodyPr/>
          <a:lstStyle/>
          <a:p>
            <a:pPr algn="ctr"/>
            <a:r>
              <a:rPr lang="en-LB" dirty="0"/>
              <a:t>Ctd</a:t>
            </a:r>
          </a:p>
        </p:txBody>
      </p:sp>
      <p:sp>
        <p:nvSpPr>
          <p:cNvPr id="3" name="Content Placeholder 2">
            <a:extLst>
              <a:ext uri="{FF2B5EF4-FFF2-40B4-BE49-F238E27FC236}">
                <a16:creationId xmlns:a16="http://schemas.microsoft.com/office/drawing/2014/main" id="{9D83BFB3-8681-C94C-A757-8EDDEB16207C}"/>
              </a:ext>
            </a:extLst>
          </p:cNvPr>
          <p:cNvSpPr>
            <a:spLocks noGrp="1"/>
          </p:cNvSpPr>
          <p:nvPr>
            <p:ph idx="1"/>
          </p:nvPr>
        </p:nvSpPr>
        <p:spPr/>
        <p:txBody>
          <a:bodyPr>
            <a:normAutofit fontScale="92500" lnSpcReduction="20000"/>
          </a:bodyPr>
          <a:lstStyle/>
          <a:p>
            <a:r>
              <a:rPr lang="en-LB" sz="1900" b="1" dirty="0">
                <a:effectLst/>
                <a:latin typeface="Calibri" panose="020F0502020204030204" pitchFamily="34" charset="0"/>
                <a:ea typeface="Calibri" panose="020F0502020204030204" pitchFamily="34" charset="0"/>
                <a:cs typeface="Arial" panose="020B0604020202020204" pitchFamily="34" charset="0"/>
              </a:rPr>
              <a:t>Postconditions:</a:t>
            </a:r>
            <a:endParaRPr lang="en-LB" sz="19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L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task is successfully assigned to the chosen user or team.</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assigned user or team can proceed with working on the task and updating its status as necessary.</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initiating user and any relevant administrators are notified of the task assignment.</a:t>
            </a:r>
          </a:p>
          <a:p>
            <a:pPr marL="0" indent="0">
              <a:buNone/>
            </a:pPr>
            <a:r>
              <a:rPr lang="en-LB" sz="1800" dirty="0">
                <a:effectLst/>
                <a:latin typeface="Calibri" panose="020F0502020204030204" pitchFamily="34" charset="0"/>
                <a:ea typeface="Calibri" panose="020F0502020204030204" pitchFamily="34" charset="0"/>
                <a:cs typeface="Arial" panose="020B0604020202020204" pitchFamily="34" charset="0"/>
              </a:rPr>
              <a:t> </a:t>
            </a:r>
          </a:p>
          <a:p>
            <a:r>
              <a:rPr lang="en-LB" sz="1800" b="1" dirty="0">
                <a:effectLst/>
                <a:latin typeface="Calibri" panose="020F0502020204030204" pitchFamily="34" charset="0"/>
                <a:ea typeface="Calibri" panose="020F0502020204030204" pitchFamily="34" charset="0"/>
                <a:cs typeface="Arial" panose="020B0604020202020204" pitchFamily="34" charset="0"/>
              </a:rPr>
              <a:t>Alternate Flows and Exceptions:</a:t>
            </a:r>
          </a:p>
          <a:p>
            <a:pPr marL="0" indent="0">
              <a:buNone/>
            </a:pPr>
            <a:r>
              <a:rPr lang="en-LB" sz="1800" dirty="0">
                <a:effectLst/>
                <a:latin typeface="Calibri" panose="020F0502020204030204" pitchFamily="34" charset="0"/>
                <a:ea typeface="Calibri" panose="020F0502020204030204" pitchFamily="34" charset="0"/>
                <a:cs typeface="Arial" panose="020B0604020202020204" pitchFamily="34" charset="0"/>
              </a:rPr>
              <a:t> </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If the chosen user or team is inactive or invalid, the application displays an error message and prompts the initiating user to select a different assignee.</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If an administrator is involved, they may have the ability to override certain assignment restrictions or review and approve the assignment before it takes effect.</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This use case allows for efficient delegation of tasks within the task management application, ensuring that responsibilities are appropriately assigned to the relevant users or teams, facilitating collaboration and progress towards task completion.</a:t>
            </a:r>
          </a:p>
          <a:p>
            <a:pPr marL="0" indent="0">
              <a:buNone/>
            </a:pPr>
            <a:endParaRPr lang="en-LB" sz="1800" dirty="0">
              <a:effectLst/>
              <a:latin typeface="Calibri" panose="020F0502020204030204" pitchFamily="34" charset="0"/>
              <a:ea typeface="Calibri" panose="020F0502020204030204" pitchFamily="34" charset="0"/>
              <a:cs typeface="Arial" panose="020B0604020202020204" pitchFamily="34" charset="0"/>
            </a:endParaRPr>
          </a:p>
          <a:p>
            <a:endParaRPr lang="en-LB" dirty="0"/>
          </a:p>
        </p:txBody>
      </p:sp>
    </p:spTree>
    <p:extLst>
      <p:ext uri="{BB962C8B-B14F-4D97-AF65-F5344CB8AC3E}">
        <p14:creationId xmlns:p14="http://schemas.microsoft.com/office/powerpoint/2010/main" val="246356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3288-A271-5E40-8AFB-CA1AB78CA468}"/>
              </a:ext>
            </a:extLst>
          </p:cNvPr>
          <p:cNvSpPr>
            <a:spLocks noGrp="1"/>
          </p:cNvSpPr>
          <p:nvPr>
            <p:ph type="title"/>
          </p:nvPr>
        </p:nvSpPr>
        <p:spPr/>
        <p:txBody>
          <a:bodyPr/>
          <a:lstStyle/>
          <a:p>
            <a:pPr algn="ctr"/>
            <a:r>
              <a:rPr lang="en-LB" dirty="0"/>
              <a:t>DFD 0 Diagram</a:t>
            </a:r>
          </a:p>
        </p:txBody>
      </p:sp>
      <p:pic>
        <p:nvPicPr>
          <p:cNvPr id="4" name="Content Placeholder 3">
            <a:extLst>
              <a:ext uri="{FF2B5EF4-FFF2-40B4-BE49-F238E27FC236}">
                <a16:creationId xmlns:a16="http://schemas.microsoft.com/office/drawing/2014/main" id="{396C16BD-F932-A74B-9D4D-F766274E54C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2044" y="1371600"/>
            <a:ext cx="8268789" cy="5590903"/>
          </a:xfrm>
          <a:prstGeom prst="rect">
            <a:avLst/>
          </a:prstGeom>
        </p:spPr>
      </p:pic>
    </p:spTree>
    <p:extLst>
      <p:ext uri="{BB962C8B-B14F-4D97-AF65-F5344CB8AC3E}">
        <p14:creationId xmlns:p14="http://schemas.microsoft.com/office/powerpoint/2010/main" val="276650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86A0-1007-8148-96C1-CDB237229065}"/>
              </a:ext>
            </a:extLst>
          </p:cNvPr>
          <p:cNvSpPr>
            <a:spLocks noGrp="1"/>
          </p:cNvSpPr>
          <p:nvPr>
            <p:ph type="title"/>
          </p:nvPr>
        </p:nvSpPr>
        <p:spPr/>
        <p:txBody>
          <a:bodyPr/>
          <a:lstStyle/>
          <a:p>
            <a:pPr algn="ctr"/>
            <a:r>
              <a:rPr lang="en-LB" dirty="0"/>
              <a:t>Dfd level 1</a:t>
            </a:r>
          </a:p>
        </p:txBody>
      </p:sp>
      <p:pic>
        <p:nvPicPr>
          <p:cNvPr id="4" name="Content Placeholder 3">
            <a:extLst>
              <a:ext uri="{FF2B5EF4-FFF2-40B4-BE49-F238E27FC236}">
                <a16:creationId xmlns:a16="http://schemas.microsoft.com/office/drawing/2014/main" id="{DE40EA92-95EA-0C4F-B79E-287A1496796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33135" y="1470454"/>
            <a:ext cx="6207428" cy="4706509"/>
          </a:xfrm>
          <a:prstGeom prst="rect">
            <a:avLst/>
          </a:prstGeom>
        </p:spPr>
      </p:pic>
    </p:spTree>
    <p:extLst>
      <p:ext uri="{BB962C8B-B14F-4D97-AF65-F5344CB8AC3E}">
        <p14:creationId xmlns:p14="http://schemas.microsoft.com/office/powerpoint/2010/main" val="179912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4BF4-D593-C142-91A1-E350D589DAA3}"/>
              </a:ext>
            </a:extLst>
          </p:cNvPr>
          <p:cNvSpPr>
            <a:spLocks noGrp="1"/>
          </p:cNvSpPr>
          <p:nvPr>
            <p:ph type="title"/>
          </p:nvPr>
        </p:nvSpPr>
        <p:spPr/>
        <p:txBody>
          <a:bodyPr/>
          <a:lstStyle/>
          <a:p>
            <a:pPr algn="ctr"/>
            <a:r>
              <a:rPr lang="en-LB" dirty="0"/>
              <a:t>Sources</a:t>
            </a:r>
          </a:p>
        </p:txBody>
      </p:sp>
      <p:sp>
        <p:nvSpPr>
          <p:cNvPr id="3" name="Content Placeholder 2">
            <a:extLst>
              <a:ext uri="{FF2B5EF4-FFF2-40B4-BE49-F238E27FC236}">
                <a16:creationId xmlns:a16="http://schemas.microsoft.com/office/drawing/2014/main" id="{A51896F5-E751-7342-9FAE-BA579661706A}"/>
              </a:ext>
            </a:extLst>
          </p:cNvPr>
          <p:cNvSpPr>
            <a:spLocks noGrp="1"/>
          </p:cNvSpPr>
          <p:nvPr>
            <p:ph idx="1"/>
          </p:nvPr>
        </p:nvSpPr>
        <p:spPr/>
        <p:txBody>
          <a:bodyPr/>
          <a:lstStyle/>
          <a:p>
            <a:r>
              <a:rPr lang="en-LB" dirty="0"/>
              <a:t>Trust me bro</a:t>
            </a:r>
          </a:p>
        </p:txBody>
      </p:sp>
    </p:spTree>
    <p:extLst>
      <p:ext uri="{BB962C8B-B14F-4D97-AF65-F5344CB8AC3E}">
        <p14:creationId xmlns:p14="http://schemas.microsoft.com/office/powerpoint/2010/main" val="108976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F05E23-B5DD-744D-BBFA-4E7996DE90CA}"/>
              </a:ext>
            </a:extLst>
          </p:cNvPr>
          <p:cNvPicPr>
            <a:picLocks noChangeAspect="1"/>
          </p:cNvPicPr>
          <p:nvPr/>
        </p:nvPicPr>
        <p:blipFill>
          <a:blip r:embed="rId2"/>
          <a:stretch>
            <a:fillRect/>
          </a:stretch>
        </p:blipFill>
        <p:spPr>
          <a:xfrm>
            <a:off x="1522004" y="1295944"/>
            <a:ext cx="8547100" cy="4762500"/>
          </a:xfrm>
          <a:prstGeom prst="rect">
            <a:avLst/>
          </a:prstGeom>
        </p:spPr>
      </p:pic>
      <p:sp>
        <p:nvSpPr>
          <p:cNvPr id="14" name="Right Arrow 13">
            <a:extLst>
              <a:ext uri="{FF2B5EF4-FFF2-40B4-BE49-F238E27FC236}">
                <a16:creationId xmlns:a16="http://schemas.microsoft.com/office/drawing/2014/main" id="{BA74B69F-DD62-8743-A0C6-52C92A657FE2}"/>
              </a:ext>
            </a:extLst>
          </p:cNvPr>
          <p:cNvSpPr/>
          <p:nvPr/>
        </p:nvSpPr>
        <p:spPr>
          <a:xfrm rot="3827465">
            <a:off x="750084" y="2724073"/>
            <a:ext cx="4016647" cy="222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B"/>
          </a:p>
        </p:txBody>
      </p:sp>
      <p:sp>
        <p:nvSpPr>
          <p:cNvPr id="15" name="TextBox 14">
            <a:extLst>
              <a:ext uri="{FF2B5EF4-FFF2-40B4-BE49-F238E27FC236}">
                <a16:creationId xmlns:a16="http://schemas.microsoft.com/office/drawing/2014/main" id="{D7F0ED1C-99A8-2C41-92C7-0668FA8B0FB7}"/>
              </a:ext>
            </a:extLst>
          </p:cNvPr>
          <p:cNvSpPr txBox="1"/>
          <p:nvPr/>
        </p:nvSpPr>
        <p:spPr>
          <a:xfrm>
            <a:off x="91440" y="614890"/>
            <a:ext cx="3808543" cy="369332"/>
          </a:xfrm>
          <a:prstGeom prst="rect">
            <a:avLst/>
          </a:prstGeom>
          <a:noFill/>
        </p:spPr>
        <p:txBody>
          <a:bodyPr wrap="none" rtlCol="0">
            <a:spAutoFit/>
          </a:bodyPr>
          <a:lstStyle/>
          <a:p>
            <a:r>
              <a:rPr lang="en-LB" dirty="0"/>
              <a:t>Y</a:t>
            </a:r>
            <a:r>
              <a:rPr lang="en-GB" dirty="0"/>
              <a:t>o</a:t>
            </a:r>
            <a:r>
              <a:rPr lang="en-LB" dirty="0"/>
              <a:t>ur mo</a:t>
            </a:r>
            <a:r>
              <a:rPr lang="en-GB" dirty="0"/>
              <a:t>ne</a:t>
            </a:r>
            <a:r>
              <a:rPr lang="en-LB" dirty="0"/>
              <a:t>y before you buy my system</a:t>
            </a:r>
          </a:p>
        </p:txBody>
      </p:sp>
      <p:sp>
        <p:nvSpPr>
          <p:cNvPr id="16" name="Right Arrow 15">
            <a:extLst>
              <a:ext uri="{FF2B5EF4-FFF2-40B4-BE49-F238E27FC236}">
                <a16:creationId xmlns:a16="http://schemas.microsoft.com/office/drawing/2014/main" id="{FBCAC9E1-C412-684B-9267-208ACDB3B21D}"/>
              </a:ext>
            </a:extLst>
          </p:cNvPr>
          <p:cNvSpPr/>
          <p:nvPr/>
        </p:nvSpPr>
        <p:spPr>
          <a:xfrm rot="7355964">
            <a:off x="7371528" y="2362374"/>
            <a:ext cx="3133431" cy="290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B"/>
          </a:p>
        </p:txBody>
      </p:sp>
      <p:sp>
        <p:nvSpPr>
          <p:cNvPr id="18" name="TextBox 17">
            <a:extLst>
              <a:ext uri="{FF2B5EF4-FFF2-40B4-BE49-F238E27FC236}">
                <a16:creationId xmlns:a16="http://schemas.microsoft.com/office/drawing/2014/main" id="{290C3EC1-7CF3-8F4E-B852-373D9B8E42DB}"/>
              </a:ext>
            </a:extLst>
          </p:cNvPr>
          <p:cNvSpPr txBox="1"/>
          <p:nvPr/>
        </p:nvSpPr>
        <p:spPr>
          <a:xfrm>
            <a:off x="7602584" y="730712"/>
            <a:ext cx="4129714" cy="646331"/>
          </a:xfrm>
          <a:prstGeom prst="rect">
            <a:avLst/>
          </a:prstGeom>
          <a:noFill/>
        </p:spPr>
        <p:txBody>
          <a:bodyPr wrap="square" rtlCol="0">
            <a:spAutoFit/>
          </a:bodyPr>
          <a:lstStyle/>
          <a:p>
            <a:r>
              <a:rPr lang="en-LB" dirty="0"/>
              <a:t>Y</a:t>
            </a:r>
            <a:r>
              <a:rPr lang="en-GB" dirty="0"/>
              <a:t>o</a:t>
            </a:r>
            <a:r>
              <a:rPr lang="en-LB" dirty="0"/>
              <a:t>ur mo</a:t>
            </a:r>
            <a:r>
              <a:rPr lang="en-GB" dirty="0"/>
              <a:t>ne</a:t>
            </a:r>
            <a:r>
              <a:rPr lang="en-LB" dirty="0"/>
              <a:t>y after you buy my system</a:t>
            </a:r>
          </a:p>
          <a:p>
            <a:endParaRPr lang="en-LB" dirty="0"/>
          </a:p>
        </p:txBody>
      </p:sp>
    </p:spTree>
    <p:extLst>
      <p:ext uri="{BB962C8B-B14F-4D97-AF65-F5344CB8AC3E}">
        <p14:creationId xmlns:p14="http://schemas.microsoft.com/office/powerpoint/2010/main" val="163219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4E1E-277F-8A4E-946D-26A19A5B646F}"/>
              </a:ext>
            </a:extLst>
          </p:cNvPr>
          <p:cNvSpPr>
            <a:spLocks noGrp="1"/>
          </p:cNvSpPr>
          <p:nvPr>
            <p:ph type="title"/>
          </p:nvPr>
        </p:nvSpPr>
        <p:spPr/>
        <p:txBody>
          <a:bodyPr/>
          <a:lstStyle/>
          <a:p>
            <a:pPr algn="ctr"/>
            <a:r>
              <a:rPr lang="en-LB" sz="3600" dirty="0">
                <a:effectLst/>
                <a:latin typeface="Calibri" panose="020F0502020204030204" pitchFamily="34" charset="0"/>
                <a:ea typeface="Calibri" panose="020F0502020204030204" pitchFamily="34" charset="0"/>
                <a:cs typeface="Arial" panose="020B0604020202020204" pitchFamily="34" charset="0"/>
              </a:rPr>
              <a:t>Description</a:t>
            </a:r>
            <a:r>
              <a:rPr lang="en-LB" dirty="0">
                <a:effectLst/>
              </a:rPr>
              <a:t> </a:t>
            </a:r>
            <a:endParaRPr lang="en-LB" b="1" dirty="0"/>
          </a:p>
        </p:txBody>
      </p:sp>
      <p:sp>
        <p:nvSpPr>
          <p:cNvPr id="3" name="Content Placeholder 2">
            <a:extLst>
              <a:ext uri="{FF2B5EF4-FFF2-40B4-BE49-F238E27FC236}">
                <a16:creationId xmlns:a16="http://schemas.microsoft.com/office/drawing/2014/main" id="{6F776619-1BD4-0947-8052-2F9B831C80FE}"/>
              </a:ext>
            </a:extLst>
          </p:cNvPr>
          <p:cNvSpPr>
            <a:spLocks noGrp="1"/>
          </p:cNvSpPr>
          <p:nvPr>
            <p:ph idx="1"/>
          </p:nvPr>
        </p:nvSpPr>
        <p:spPr/>
        <p:txBody>
          <a:bodyPr/>
          <a:lstStyle/>
          <a:p>
            <a:r>
              <a:rPr lang="en-LB" sz="1800" dirty="0">
                <a:effectLst/>
                <a:latin typeface="Calibri" panose="020F0502020204030204" pitchFamily="34" charset="0"/>
                <a:ea typeface="Calibri" panose="020F0502020204030204" pitchFamily="34" charset="0"/>
                <a:cs typeface="Arial" panose="020B0604020202020204" pitchFamily="34" charset="0"/>
              </a:rPr>
              <a:t>Task Creation and Organization: Users can create tasks, assign due dates, set priorities, and categorize them into different projects or categories.</a:t>
            </a:r>
          </a:p>
          <a:p>
            <a:r>
              <a:rPr lang="en-LB" sz="1800" dirty="0">
                <a:effectLst/>
                <a:latin typeface="Calibri" panose="020F0502020204030204" pitchFamily="34" charset="0"/>
                <a:ea typeface="Calibri" panose="020F0502020204030204" pitchFamily="34" charset="0"/>
                <a:cs typeface="Arial" panose="020B0604020202020204" pitchFamily="34" charset="0"/>
              </a:rPr>
              <a:t>Task Tracking and Progress Monitoring: The application should provide a dashboard or overview where users can track the status and progress of their tasks. This can include features like task completion percentage, upcoming deadlines, and notifications for overdue tasks.</a:t>
            </a:r>
          </a:p>
          <a:p>
            <a:r>
              <a:rPr lang="en-LB" sz="1800" dirty="0">
                <a:effectLst/>
                <a:latin typeface="Calibri" panose="020F0502020204030204" pitchFamily="34" charset="0"/>
                <a:ea typeface="Calibri" panose="020F0502020204030204" pitchFamily="34" charset="0"/>
                <a:cs typeface="Arial" panose="020B0604020202020204" pitchFamily="34" charset="0"/>
              </a:rPr>
              <a:t>Reminders and Notifications: Users should receive reminders and notifications for upcoming tasks, deadlines, and any task-related updates or discussions.</a:t>
            </a:r>
          </a:p>
          <a:p>
            <a:r>
              <a:rPr lang="en-LB" sz="1800" dirty="0">
                <a:effectLst/>
                <a:latin typeface="Calibri" panose="020F0502020204030204" pitchFamily="34" charset="0"/>
                <a:ea typeface="Calibri" panose="020F0502020204030204" pitchFamily="34" charset="0"/>
                <a:cs typeface="Arial" panose="020B0604020202020204" pitchFamily="34" charset="0"/>
              </a:rPr>
              <a:t>Reporting and Analytics: Generate reports and visualizations to provide insights into task completion rates, team productivity, and overall project progress.</a:t>
            </a:r>
          </a:p>
          <a:p>
            <a:endParaRPr lang="en-LB" dirty="0"/>
          </a:p>
        </p:txBody>
      </p:sp>
    </p:spTree>
    <p:extLst>
      <p:ext uri="{BB962C8B-B14F-4D97-AF65-F5344CB8AC3E}">
        <p14:creationId xmlns:p14="http://schemas.microsoft.com/office/powerpoint/2010/main" val="389193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546E-B0E8-0644-A5E7-561F281799CF}"/>
              </a:ext>
            </a:extLst>
          </p:cNvPr>
          <p:cNvSpPr>
            <a:spLocks noGrp="1"/>
          </p:cNvSpPr>
          <p:nvPr>
            <p:ph type="title"/>
          </p:nvPr>
        </p:nvSpPr>
        <p:spPr/>
        <p:txBody>
          <a:bodyPr>
            <a:normAutofit fontScale="90000"/>
          </a:bodyPr>
          <a:lstStyle/>
          <a:p>
            <a:pPr algn="ctr"/>
            <a:r>
              <a:rPr lang="en-LB" sz="3200" b="1" dirty="0">
                <a:effectLst/>
                <a:latin typeface="Calibri" panose="020F0502020204030204" pitchFamily="34" charset="0"/>
                <a:ea typeface="Calibri" panose="020F0502020204030204" pitchFamily="34" charset="0"/>
                <a:cs typeface="Arial" panose="020B0604020202020204" pitchFamily="34" charset="0"/>
              </a:rPr>
              <a:t>Functional Requirements</a:t>
            </a:r>
            <a:br>
              <a:rPr lang="en-LB" sz="3200" dirty="0">
                <a:effectLst/>
                <a:latin typeface="Calibri" panose="020F0502020204030204" pitchFamily="34" charset="0"/>
                <a:ea typeface="Calibri" panose="020F0502020204030204" pitchFamily="34" charset="0"/>
                <a:cs typeface="Arial" panose="020B0604020202020204" pitchFamily="34" charset="0"/>
              </a:rPr>
            </a:br>
            <a:endParaRPr lang="en-LB" sz="6000" dirty="0"/>
          </a:p>
        </p:txBody>
      </p:sp>
      <p:sp>
        <p:nvSpPr>
          <p:cNvPr id="3" name="Content Placeholder 2">
            <a:extLst>
              <a:ext uri="{FF2B5EF4-FFF2-40B4-BE49-F238E27FC236}">
                <a16:creationId xmlns:a16="http://schemas.microsoft.com/office/drawing/2014/main" id="{06D4F585-C91B-E744-A3D5-E2ED76072246}"/>
              </a:ext>
            </a:extLst>
          </p:cNvPr>
          <p:cNvSpPr>
            <a:spLocks noGrp="1"/>
          </p:cNvSpPr>
          <p:nvPr>
            <p:ph idx="1"/>
          </p:nvPr>
        </p:nvSpPr>
        <p:spPr/>
        <p:txBody>
          <a:bodyPr/>
          <a:lstStyle/>
          <a:p>
            <a:r>
              <a:rPr lang="en-LB" sz="1800" dirty="0">
                <a:effectLst/>
                <a:latin typeface="Calibri" panose="020F0502020204030204" pitchFamily="34" charset="0"/>
                <a:ea typeface="Calibri" panose="020F0502020204030204" pitchFamily="34" charset="0"/>
                <a:cs typeface="Arial" panose="020B0604020202020204" pitchFamily="34" charset="0"/>
              </a:rPr>
              <a:t>User Registration: Users should be able to create an account and register with the application.</a:t>
            </a:r>
          </a:p>
          <a:p>
            <a:r>
              <a:rPr lang="en-LB" sz="1800" dirty="0">
                <a:effectLst/>
                <a:latin typeface="Calibri" panose="020F0502020204030204" pitchFamily="34" charset="0"/>
                <a:ea typeface="Calibri" panose="020F0502020204030204" pitchFamily="34" charset="0"/>
                <a:cs typeface="Arial" panose="020B0604020202020204" pitchFamily="34" charset="0"/>
              </a:rPr>
              <a:t>Task Creation: Users should be able to create new tasks with details such as title, description, due date, and priority.</a:t>
            </a:r>
          </a:p>
          <a:p>
            <a:r>
              <a:rPr lang="en-LB" sz="1800" dirty="0">
                <a:effectLst/>
                <a:latin typeface="Calibri" panose="020F0502020204030204" pitchFamily="34" charset="0"/>
                <a:ea typeface="Calibri" panose="020F0502020204030204" pitchFamily="34" charset="0"/>
                <a:cs typeface="Arial" panose="020B0604020202020204" pitchFamily="34" charset="0"/>
              </a:rPr>
              <a:t>Task Assignment: Users should be able to assign tasks to themselves or other team members.</a:t>
            </a:r>
          </a:p>
          <a:p>
            <a:r>
              <a:rPr lang="en-LB" sz="1800" dirty="0">
                <a:effectLst/>
                <a:latin typeface="Calibri" panose="020F0502020204030204" pitchFamily="34" charset="0"/>
                <a:ea typeface="Calibri" panose="020F0502020204030204" pitchFamily="34" charset="0"/>
                <a:cs typeface="Arial" panose="020B0604020202020204" pitchFamily="34" charset="0"/>
              </a:rPr>
              <a:t>Task Organization: Users should be able to categorize tasks into different projects or categories for better organization.</a:t>
            </a:r>
          </a:p>
          <a:p>
            <a:r>
              <a:rPr lang="en-LB" sz="1800" dirty="0">
                <a:effectLst/>
                <a:latin typeface="Calibri" panose="020F0502020204030204" pitchFamily="34" charset="0"/>
                <a:ea typeface="Calibri" panose="020F0502020204030204" pitchFamily="34" charset="0"/>
                <a:cs typeface="Arial" panose="020B0604020202020204" pitchFamily="34" charset="0"/>
              </a:rPr>
              <a:t>Task Update: Users should be able to update task details, such as status, priority, and due date.</a:t>
            </a:r>
          </a:p>
          <a:p>
            <a:r>
              <a:rPr lang="en-LB" sz="1800" dirty="0">
                <a:effectLst/>
                <a:latin typeface="Calibri" panose="020F0502020204030204" pitchFamily="34" charset="0"/>
                <a:ea typeface="Calibri" panose="020F0502020204030204" pitchFamily="34" charset="0"/>
                <a:cs typeface="Arial" panose="020B0604020202020204" pitchFamily="34" charset="0"/>
              </a:rPr>
              <a:t>Notifications: Users should receive notifications for task assignments, updates, and approaching deadlines.</a:t>
            </a:r>
          </a:p>
          <a:p>
            <a:r>
              <a:rPr lang="en-LB" sz="1800" dirty="0">
                <a:effectLst/>
                <a:latin typeface="Calibri" panose="020F0502020204030204" pitchFamily="34" charset="0"/>
                <a:ea typeface="Calibri" panose="020F0502020204030204" pitchFamily="34" charset="0"/>
                <a:cs typeface="Arial" panose="020B0604020202020204" pitchFamily="34" charset="0"/>
              </a:rPr>
              <a:t>Reporting: Users should have access to reports and visualizations that provide insights into task completion rates, team productivity, and project progress.</a:t>
            </a:r>
          </a:p>
          <a:p>
            <a:endParaRPr lang="en-LB" dirty="0"/>
          </a:p>
        </p:txBody>
      </p:sp>
    </p:spTree>
    <p:extLst>
      <p:ext uri="{BB962C8B-B14F-4D97-AF65-F5344CB8AC3E}">
        <p14:creationId xmlns:p14="http://schemas.microsoft.com/office/powerpoint/2010/main" val="19851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3159-7F4B-DD4B-BC9A-222E91DCB78E}"/>
              </a:ext>
            </a:extLst>
          </p:cNvPr>
          <p:cNvSpPr>
            <a:spLocks noGrp="1"/>
          </p:cNvSpPr>
          <p:nvPr>
            <p:ph type="title"/>
          </p:nvPr>
        </p:nvSpPr>
        <p:spPr/>
        <p:txBody>
          <a:bodyPr/>
          <a:lstStyle/>
          <a:p>
            <a:pPr algn="ctr"/>
            <a:r>
              <a:rPr lang="en-LB" dirty="0"/>
              <a:t>Non-Functional Requirements</a:t>
            </a:r>
          </a:p>
        </p:txBody>
      </p:sp>
      <p:sp>
        <p:nvSpPr>
          <p:cNvPr id="3" name="Content Placeholder 2">
            <a:extLst>
              <a:ext uri="{FF2B5EF4-FFF2-40B4-BE49-F238E27FC236}">
                <a16:creationId xmlns:a16="http://schemas.microsoft.com/office/drawing/2014/main" id="{DAD8A65B-ECDA-AC44-AA25-16398F714089}"/>
              </a:ext>
            </a:extLst>
          </p:cNvPr>
          <p:cNvSpPr>
            <a:spLocks noGrp="1"/>
          </p:cNvSpPr>
          <p:nvPr>
            <p:ph idx="1"/>
          </p:nvPr>
        </p:nvSpPr>
        <p:spPr/>
        <p:txBody>
          <a:bodyPr/>
          <a:lstStyle/>
          <a:p>
            <a:r>
              <a:rPr lang="en-LB" sz="1800" dirty="0">
                <a:effectLst/>
                <a:latin typeface="Calibri" panose="020F0502020204030204" pitchFamily="34" charset="0"/>
                <a:ea typeface="Calibri" panose="020F0502020204030204" pitchFamily="34" charset="0"/>
                <a:cs typeface="Arial" panose="020B0604020202020204" pitchFamily="34" charset="0"/>
              </a:rPr>
              <a:t>User-Friendly Interface: The application should have an intuitive and user-friendly interface for easy navigation and task management.</a:t>
            </a:r>
          </a:p>
          <a:p>
            <a:r>
              <a:rPr lang="en-LB" sz="1800" dirty="0">
                <a:effectLst/>
                <a:latin typeface="Calibri" panose="020F0502020204030204" pitchFamily="34" charset="0"/>
                <a:ea typeface="Calibri" panose="020F0502020204030204" pitchFamily="34" charset="0"/>
                <a:cs typeface="Arial" panose="020B0604020202020204" pitchFamily="34" charset="0"/>
              </a:rPr>
              <a:t>Performance: The application should be responsive and provide a smooth user experience even with a large number of tasks and users.</a:t>
            </a:r>
          </a:p>
          <a:p>
            <a:r>
              <a:rPr lang="en-LB" sz="1800" dirty="0">
                <a:effectLst/>
                <a:latin typeface="Calibri" panose="020F0502020204030204" pitchFamily="34" charset="0"/>
                <a:ea typeface="Calibri" panose="020F0502020204030204" pitchFamily="34" charset="0"/>
                <a:cs typeface="Arial" panose="020B0604020202020204" pitchFamily="34" charset="0"/>
              </a:rPr>
              <a:t>Security: The application should implement proper security measures, including user authentication, data encryption, and protection against unauthorized access.</a:t>
            </a:r>
          </a:p>
          <a:p>
            <a:r>
              <a:rPr lang="en-LB" sz="1800" dirty="0">
                <a:effectLst/>
                <a:latin typeface="Calibri" panose="020F0502020204030204" pitchFamily="34" charset="0"/>
                <a:ea typeface="Calibri" panose="020F0502020204030204" pitchFamily="34" charset="0"/>
                <a:cs typeface="Arial" panose="020B0604020202020204" pitchFamily="34" charset="0"/>
              </a:rPr>
              <a:t>Scalability: The application should be able to handle a growing number of users and tasks without significant performance degradation.</a:t>
            </a:r>
          </a:p>
          <a:p>
            <a:r>
              <a:rPr lang="en-LB" sz="1800" dirty="0">
                <a:effectLst/>
                <a:latin typeface="Calibri" panose="020F0502020204030204" pitchFamily="34" charset="0"/>
                <a:ea typeface="Calibri" panose="020F0502020204030204" pitchFamily="34" charset="0"/>
                <a:cs typeface="Arial" panose="020B0604020202020204" pitchFamily="34" charset="0"/>
              </a:rPr>
              <a:t>Compatibility: The application should be compatible with different devices, browsers, and operating systems.</a:t>
            </a:r>
          </a:p>
          <a:p>
            <a:r>
              <a:rPr lang="en-LB" sz="1800" dirty="0">
                <a:effectLst/>
                <a:latin typeface="Calibri" panose="020F0502020204030204" pitchFamily="34" charset="0"/>
                <a:ea typeface="Calibri" panose="020F0502020204030204" pitchFamily="34" charset="0"/>
                <a:cs typeface="Arial" panose="020B0604020202020204" pitchFamily="34" charset="0"/>
              </a:rPr>
              <a:t>Data Backup: Regular backups of task data should be performed to prevent data loss in case of system failures.</a:t>
            </a:r>
          </a:p>
          <a:p>
            <a:endParaRPr lang="en-LB" dirty="0"/>
          </a:p>
        </p:txBody>
      </p:sp>
    </p:spTree>
    <p:extLst>
      <p:ext uri="{BB962C8B-B14F-4D97-AF65-F5344CB8AC3E}">
        <p14:creationId xmlns:p14="http://schemas.microsoft.com/office/powerpoint/2010/main" val="326385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2699-D173-034E-BAF4-1F5FAB953D50}"/>
              </a:ext>
            </a:extLst>
          </p:cNvPr>
          <p:cNvSpPr>
            <a:spLocks noGrp="1"/>
          </p:cNvSpPr>
          <p:nvPr>
            <p:ph type="title"/>
          </p:nvPr>
        </p:nvSpPr>
        <p:spPr/>
        <p:txBody>
          <a:bodyPr/>
          <a:lstStyle/>
          <a:p>
            <a:pPr algn="ctr"/>
            <a:r>
              <a:rPr lang="en-LB" dirty="0"/>
              <a:t>ER Diagram</a:t>
            </a:r>
          </a:p>
        </p:txBody>
      </p:sp>
      <p:pic>
        <p:nvPicPr>
          <p:cNvPr id="4" name="Content Placeholder 3">
            <a:extLst>
              <a:ext uri="{FF2B5EF4-FFF2-40B4-BE49-F238E27FC236}">
                <a16:creationId xmlns:a16="http://schemas.microsoft.com/office/drawing/2014/main" id="{3F581F40-EA77-784C-A2FE-5B6D26B5AD4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358537"/>
            <a:ext cx="9888583" cy="5368834"/>
          </a:xfrm>
          <a:prstGeom prst="rect">
            <a:avLst/>
          </a:prstGeom>
        </p:spPr>
      </p:pic>
    </p:spTree>
    <p:extLst>
      <p:ext uri="{BB962C8B-B14F-4D97-AF65-F5344CB8AC3E}">
        <p14:creationId xmlns:p14="http://schemas.microsoft.com/office/powerpoint/2010/main" val="182295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EC28-3A8C-044B-9611-8482BABC943A}"/>
              </a:ext>
            </a:extLst>
          </p:cNvPr>
          <p:cNvSpPr>
            <a:spLocks noGrp="1"/>
          </p:cNvSpPr>
          <p:nvPr>
            <p:ph type="title"/>
          </p:nvPr>
        </p:nvSpPr>
        <p:spPr>
          <a:xfrm>
            <a:off x="838199" y="-196578"/>
            <a:ext cx="10515600" cy="1325563"/>
          </a:xfrm>
        </p:spPr>
        <p:txBody>
          <a:bodyPr/>
          <a:lstStyle/>
          <a:p>
            <a:pPr algn="ctr"/>
            <a:r>
              <a:rPr lang="en-LB" dirty="0"/>
              <a:t>U</a:t>
            </a:r>
            <a:r>
              <a:rPr lang="en-GB" dirty="0"/>
              <a:t>s</a:t>
            </a:r>
            <a:r>
              <a:rPr lang="en-LB" dirty="0"/>
              <a:t>e Case Diagram</a:t>
            </a:r>
          </a:p>
        </p:txBody>
      </p:sp>
      <p:pic>
        <p:nvPicPr>
          <p:cNvPr id="4" name="Content Placeholder 3">
            <a:extLst>
              <a:ext uri="{FF2B5EF4-FFF2-40B4-BE49-F238E27FC236}">
                <a16:creationId xmlns:a16="http://schemas.microsoft.com/office/drawing/2014/main" id="{1CB69C0C-EDF8-5049-9003-3FAF0CB8DFF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95527" y="947517"/>
            <a:ext cx="7994468" cy="5800544"/>
          </a:xfrm>
          <a:prstGeom prst="rect">
            <a:avLst/>
          </a:prstGeom>
        </p:spPr>
      </p:pic>
      <p:sp>
        <p:nvSpPr>
          <p:cNvPr id="3" name="Oval 2">
            <a:extLst>
              <a:ext uri="{FF2B5EF4-FFF2-40B4-BE49-F238E27FC236}">
                <a16:creationId xmlns:a16="http://schemas.microsoft.com/office/drawing/2014/main" id="{631FEBDA-782C-F749-AFBE-F56DE1D7491B}"/>
              </a:ext>
            </a:extLst>
          </p:cNvPr>
          <p:cNvSpPr/>
          <p:nvPr/>
        </p:nvSpPr>
        <p:spPr>
          <a:xfrm>
            <a:off x="6094588" y="1462053"/>
            <a:ext cx="1037967" cy="5436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LB" sz="1200" dirty="0"/>
              <a:t>Create account</a:t>
            </a:r>
          </a:p>
        </p:txBody>
      </p:sp>
      <p:sp>
        <p:nvSpPr>
          <p:cNvPr id="5" name="Oval 4">
            <a:extLst>
              <a:ext uri="{FF2B5EF4-FFF2-40B4-BE49-F238E27FC236}">
                <a16:creationId xmlns:a16="http://schemas.microsoft.com/office/drawing/2014/main" id="{4F6918B0-EB15-4545-B1C3-D8F68B2D65BB}"/>
              </a:ext>
            </a:extLst>
          </p:cNvPr>
          <p:cNvSpPr/>
          <p:nvPr/>
        </p:nvSpPr>
        <p:spPr>
          <a:xfrm>
            <a:off x="5577015" y="2273080"/>
            <a:ext cx="1037967" cy="5436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LB" sz="1400" dirty="0"/>
              <a:t>Sign in</a:t>
            </a:r>
          </a:p>
        </p:txBody>
      </p:sp>
      <p:cxnSp>
        <p:nvCxnSpPr>
          <p:cNvPr id="7" name="Straight Connector 6">
            <a:extLst>
              <a:ext uri="{FF2B5EF4-FFF2-40B4-BE49-F238E27FC236}">
                <a16:creationId xmlns:a16="http://schemas.microsoft.com/office/drawing/2014/main" id="{731A4500-94D4-3B48-BD85-D11DC097C3AF}"/>
              </a:ext>
            </a:extLst>
          </p:cNvPr>
          <p:cNvCxnSpPr>
            <a:cxnSpLocks/>
            <a:endCxn id="3" idx="2"/>
          </p:cNvCxnSpPr>
          <p:nvPr/>
        </p:nvCxnSpPr>
        <p:spPr>
          <a:xfrm>
            <a:off x="2879124" y="1733902"/>
            <a:ext cx="32154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07C976-8102-EF4F-AE2D-57AD85767D8B}"/>
              </a:ext>
            </a:extLst>
          </p:cNvPr>
          <p:cNvCxnSpPr>
            <a:cxnSpLocks/>
            <a:stCxn id="5" idx="2"/>
          </p:cNvCxnSpPr>
          <p:nvPr/>
        </p:nvCxnSpPr>
        <p:spPr>
          <a:xfrm flipH="1" flipV="1">
            <a:off x="2879124" y="1769843"/>
            <a:ext cx="2697891" cy="7750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42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6740-590F-9341-B763-D3E391AD048A}"/>
              </a:ext>
            </a:extLst>
          </p:cNvPr>
          <p:cNvSpPr>
            <a:spLocks noGrp="1"/>
          </p:cNvSpPr>
          <p:nvPr>
            <p:ph type="title"/>
          </p:nvPr>
        </p:nvSpPr>
        <p:spPr/>
        <p:txBody>
          <a:bodyPr>
            <a:normAutofit/>
          </a:bodyPr>
          <a:lstStyle/>
          <a:p>
            <a:pPr algn="ctr"/>
            <a:r>
              <a:rPr lang="en-LB" sz="4000" dirty="0">
                <a:effectLst/>
                <a:latin typeface="Calibri" panose="020F0502020204030204" pitchFamily="34" charset="0"/>
                <a:ea typeface="Calibri" panose="020F0502020204030204" pitchFamily="34" charset="0"/>
                <a:cs typeface="Arial" panose="020B0604020202020204" pitchFamily="34" charset="0"/>
              </a:rPr>
              <a:t>Assign Task</a:t>
            </a:r>
            <a:endParaRPr lang="en-LB" sz="8000" dirty="0"/>
          </a:p>
        </p:txBody>
      </p:sp>
      <p:sp>
        <p:nvSpPr>
          <p:cNvPr id="3" name="Content Placeholder 2">
            <a:extLst>
              <a:ext uri="{FF2B5EF4-FFF2-40B4-BE49-F238E27FC236}">
                <a16:creationId xmlns:a16="http://schemas.microsoft.com/office/drawing/2014/main" id="{4C5506D2-33AD-384E-BBAF-F2963DBF3939}"/>
              </a:ext>
            </a:extLst>
          </p:cNvPr>
          <p:cNvSpPr>
            <a:spLocks noGrp="1"/>
          </p:cNvSpPr>
          <p:nvPr>
            <p:ph idx="1"/>
          </p:nvPr>
        </p:nvSpPr>
        <p:spPr/>
        <p:txBody>
          <a:bodyPr>
            <a:normAutofit fontScale="92500" lnSpcReduction="20000"/>
          </a:bodyPr>
          <a:lstStyle/>
          <a:p>
            <a:r>
              <a:rPr lang="en-LB" sz="1800" b="1" dirty="0">
                <a:effectLst/>
                <a:latin typeface="Calibri" panose="020F0502020204030204" pitchFamily="34" charset="0"/>
                <a:ea typeface="Calibri" panose="020F0502020204030204" pitchFamily="34" charset="0"/>
                <a:cs typeface="Arial" panose="020B0604020202020204" pitchFamily="34" charset="0"/>
              </a:rPr>
              <a:t>Description:</a:t>
            </a:r>
            <a:endParaRPr lang="en-LB" sz="1800" dirty="0">
              <a:effectLst/>
              <a:latin typeface="Calibri" panose="020F0502020204030204" pitchFamily="34" charset="0"/>
              <a:ea typeface="Calibri" panose="020F0502020204030204" pitchFamily="34" charset="0"/>
              <a:cs typeface="Arial" panose="020B0604020202020204" pitchFamily="34" charset="0"/>
            </a:endParaRPr>
          </a:p>
          <a:p>
            <a:r>
              <a:rPr lang="en-LB" sz="1800" dirty="0">
                <a:effectLst/>
                <a:latin typeface="Calibri" panose="020F0502020204030204" pitchFamily="34" charset="0"/>
                <a:ea typeface="Calibri" panose="020F0502020204030204" pitchFamily="34" charset="0"/>
                <a:cs typeface="Arial" panose="020B0604020202020204" pitchFamily="34" charset="0"/>
              </a:rPr>
              <a:t>The "Assign Task" use case represents the functionality of assigning a task from a user to another user or a team within the task management application. This use case allows for effective task delegation and collaboration among users.</a:t>
            </a:r>
          </a:p>
          <a:p>
            <a:pPr marL="0" indent="0">
              <a:buNone/>
            </a:pPr>
            <a:endParaRPr lang="en-LB" sz="1800" dirty="0">
              <a:effectLst/>
              <a:latin typeface="Calibri" panose="020F0502020204030204" pitchFamily="34" charset="0"/>
              <a:ea typeface="Calibri" panose="020F0502020204030204" pitchFamily="34" charset="0"/>
              <a:cs typeface="Arial" panose="020B0604020202020204" pitchFamily="34" charset="0"/>
            </a:endParaRPr>
          </a:p>
          <a:p>
            <a:r>
              <a:rPr lang="en-LB" sz="1800" b="1" dirty="0">
                <a:effectLst/>
                <a:latin typeface="Calibri" panose="020F0502020204030204" pitchFamily="34" charset="0"/>
                <a:ea typeface="Calibri" panose="020F0502020204030204" pitchFamily="34" charset="0"/>
                <a:cs typeface="Arial" panose="020B0604020202020204" pitchFamily="34" charset="0"/>
              </a:rPr>
              <a:t>Actors:</a:t>
            </a:r>
            <a:endParaRPr lang="en-LB" sz="1800" b="1" dirty="0">
              <a:latin typeface="Calibri" panose="020F0502020204030204" pitchFamily="34" charset="0"/>
              <a:ea typeface="Calibri" panose="020F0502020204030204" pitchFamily="34" charset="0"/>
              <a:cs typeface="Arial" panose="020B0604020202020204" pitchFamily="34" charset="0"/>
            </a:endParaRPr>
          </a:p>
          <a:p>
            <a:pPr marL="0" indent="0">
              <a:buNone/>
            </a:pPr>
            <a:r>
              <a:rPr lang="en-LB" sz="1800" dirty="0">
                <a:effectLst/>
                <a:latin typeface="Calibri" panose="020F0502020204030204" pitchFamily="34" charset="0"/>
                <a:ea typeface="Calibri" panose="020F0502020204030204" pitchFamily="34" charset="0"/>
                <a:cs typeface="Arial" panose="020B0604020202020204" pitchFamily="34" charset="0"/>
              </a:rPr>
              <a:t> </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User (Initiating User)</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Administrator (Optional)</a:t>
            </a:r>
          </a:p>
          <a:p>
            <a:pPr marL="0" indent="0">
              <a:buNone/>
            </a:pPr>
            <a:r>
              <a:rPr lang="en-LB" sz="1800" dirty="0">
                <a:effectLst/>
                <a:latin typeface="Calibri" panose="020F0502020204030204" pitchFamily="34" charset="0"/>
                <a:ea typeface="Calibri" panose="020F0502020204030204" pitchFamily="34" charset="0"/>
                <a:cs typeface="Arial" panose="020B0604020202020204" pitchFamily="34" charset="0"/>
              </a:rPr>
              <a:t> </a:t>
            </a:r>
          </a:p>
          <a:p>
            <a:r>
              <a:rPr lang="en-LB" sz="1800" b="1" dirty="0">
                <a:effectLst/>
                <a:latin typeface="Calibri" panose="020F0502020204030204" pitchFamily="34" charset="0"/>
                <a:ea typeface="Calibri" panose="020F0502020204030204" pitchFamily="34" charset="0"/>
                <a:cs typeface="Arial" panose="020B0604020202020204" pitchFamily="34" charset="0"/>
              </a:rPr>
              <a:t>Preconditions:</a:t>
            </a:r>
            <a:endParaRPr lang="en-L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L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initiating user must be logged in to the task management application.</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initiating user must have appropriate permissions to assign tasks.</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target user or team must be registered within the application.</a:t>
            </a:r>
          </a:p>
          <a:p>
            <a:endParaRPr lang="en-LB" dirty="0"/>
          </a:p>
        </p:txBody>
      </p:sp>
    </p:spTree>
    <p:extLst>
      <p:ext uri="{BB962C8B-B14F-4D97-AF65-F5344CB8AC3E}">
        <p14:creationId xmlns:p14="http://schemas.microsoft.com/office/powerpoint/2010/main" val="90430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7990-41CC-2D45-A504-0661F369A23E}"/>
              </a:ext>
            </a:extLst>
          </p:cNvPr>
          <p:cNvSpPr>
            <a:spLocks noGrp="1"/>
          </p:cNvSpPr>
          <p:nvPr>
            <p:ph type="title"/>
          </p:nvPr>
        </p:nvSpPr>
        <p:spPr/>
        <p:txBody>
          <a:bodyPr/>
          <a:lstStyle/>
          <a:p>
            <a:pPr algn="ctr"/>
            <a:r>
              <a:rPr lang="en-LB" dirty="0"/>
              <a:t>Ctd</a:t>
            </a:r>
          </a:p>
        </p:txBody>
      </p:sp>
      <p:sp>
        <p:nvSpPr>
          <p:cNvPr id="3" name="Content Placeholder 2">
            <a:extLst>
              <a:ext uri="{FF2B5EF4-FFF2-40B4-BE49-F238E27FC236}">
                <a16:creationId xmlns:a16="http://schemas.microsoft.com/office/drawing/2014/main" id="{B5182145-4F52-8243-AE11-ED4EB0DD76A3}"/>
              </a:ext>
            </a:extLst>
          </p:cNvPr>
          <p:cNvSpPr>
            <a:spLocks noGrp="1"/>
          </p:cNvSpPr>
          <p:nvPr>
            <p:ph idx="1"/>
          </p:nvPr>
        </p:nvSpPr>
        <p:spPr>
          <a:xfrm>
            <a:off x="838200" y="1384663"/>
            <a:ext cx="10515600" cy="4792300"/>
          </a:xfrm>
        </p:spPr>
        <p:txBody>
          <a:bodyPr>
            <a:normAutofit fontScale="92500" lnSpcReduction="20000"/>
          </a:bodyPr>
          <a:lstStyle/>
          <a:p>
            <a:r>
              <a:rPr lang="en-LB" sz="1800" b="1" dirty="0">
                <a:effectLst/>
                <a:latin typeface="Calibri" panose="020F0502020204030204" pitchFamily="34" charset="0"/>
                <a:ea typeface="Calibri" panose="020F0502020204030204" pitchFamily="34" charset="0"/>
                <a:cs typeface="Arial" panose="020B0604020202020204" pitchFamily="34" charset="0"/>
              </a:rPr>
              <a:t>Flow of Events:</a:t>
            </a:r>
            <a:endParaRPr lang="en-L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L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initiating user accesses the task management application and navigates to the task they want to assign.</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initiating user selects the "Assign Task" option for the desired task.</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application presents the available options for assignment, such as a user or a team.</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initiating user chooses either a specific user or a team as the assignee for the task.</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If the user chooses a specific user, the application validates the selection, ensuring that the assignee is a valid and active user.</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If the user chooses a team, the application verifies that the team exists and is an active team within the system.</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Once the assignee is selected and validated, the task is assigned to the chosen user or team.</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application updates the task's assignment details, recording the assignee and the assignment date.</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If an administrator is involved, they may receive a notification about the task assignment for monitoring or auditing purposes.</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assigned user or team is notified about the newly assigned task through system-generated notifications or email alerts.</a:t>
            </a:r>
          </a:p>
          <a:p>
            <a:pPr marL="342900" lvl="0" indent="-342900">
              <a:buFont typeface="Symbol" pitchFamily="2" charset="2"/>
              <a:buChar char=""/>
            </a:pPr>
            <a:r>
              <a:rPr lang="en-LB" sz="1800" dirty="0">
                <a:effectLst/>
                <a:latin typeface="Calibri" panose="020F0502020204030204" pitchFamily="34" charset="0"/>
                <a:ea typeface="Calibri" panose="020F0502020204030204" pitchFamily="34" charset="0"/>
                <a:cs typeface="Arial" panose="020B0604020202020204" pitchFamily="34" charset="0"/>
              </a:rPr>
              <a:t>The assigned user or team can then access and manage the task within their task list or dashboard.</a:t>
            </a:r>
          </a:p>
          <a:p>
            <a:endParaRPr lang="en-LB" dirty="0"/>
          </a:p>
        </p:txBody>
      </p:sp>
    </p:spTree>
    <p:extLst>
      <p:ext uri="{BB962C8B-B14F-4D97-AF65-F5344CB8AC3E}">
        <p14:creationId xmlns:p14="http://schemas.microsoft.com/office/powerpoint/2010/main" val="311922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894</Words>
  <Application>Microsoft Macintosh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Symbol</vt:lpstr>
      <vt:lpstr>Office Theme</vt:lpstr>
      <vt:lpstr>Task Managament System</vt:lpstr>
      <vt:lpstr>PowerPoint Presentation</vt:lpstr>
      <vt:lpstr>Description </vt:lpstr>
      <vt:lpstr>Functional Requirements </vt:lpstr>
      <vt:lpstr>Non-Functional Requirements</vt:lpstr>
      <vt:lpstr>ER Diagram</vt:lpstr>
      <vt:lpstr>Use Case Diagram</vt:lpstr>
      <vt:lpstr>Assign Task</vt:lpstr>
      <vt:lpstr>Ctd</vt:lpstr>
      <vt:lpstr>Ctd</vt:lpstr>
      <vt:lpstr>DFD 0 Diagram</vt:lpstr>
      <vt:lpstr>Dfd level 1</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Managament System</dc:title>
  <dc:creator>Ali Osseili</dc:creator>
  <cp:lastModifiedBy>Ali Osseili</cp:lastModifiedBy>
  <cp:revision>2</cp:revision>
  <dcterms:created xsi:type="dcterms:W3CDTF">2023-05-31T04:34:11Z</dcterms:created>
  <dcterms:modified xsi:type="dcterms:W3CDTF">2023-05-31T06:45:57Z</dcterms:modified>
</cp:coreProperties>
</file>