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7" r:id="rId2"/>
    <p:sldId id="256" r:id="rId3"/>
    <p:sldId id="259" r:id="rId4"/>
    <p:sldId id="272" r:id="rId5"/>
    <p:sldId id="273" r:id="rId6"/>
    <p:sldId id="274" r:id="rId7"/>
    <p:sldId id="260" r:id="rId8"/>
    <p:sldId id="276" r:id="rId9"/>
    <p:sldId id="275" r:id="rId10"/>
    <p:sldId id="261" r:id="rId11"/>
    <p:sldId id="277" r:id="rId12"/>
    <p:sldId id="278" r:id="rId13"/>
    <p:sldId id="279" r:id="rId14"/>
    <p:sldId id="288" r:id="rId15"/>
    <p:sldId id="289" r:id="rId16"/>
    <p:sldId id="290" r:id="rId17"/>
    <p:sldId id="291" r:id="rId18"/>
    <p:sldId id="292" r:id="rId19"/>
    <p:sldId id="293" r:id="rId20"/>
    <p:sldId id="294" r:id="rId21"/>
    <p:sldId id="295" r:id="rId22"/>
    <p:sldId id="296" r:id="rId23"/>
    <p:sldId id="280" r:id="rId24"/>
    <p:sldId id="267" r:id="rId25"/>
    <p:sldId id="281" r:id="rId26"/>
    <p:sldId id="262" r:id="rId27"/>
    <p:sldId id="282" r:id="rId28"/>
    <p:sldId id="283" r:id="rId29"/>
    <p:sldId id="284" r:id="rId30"/>
    <p:sldId id="287" r:id="rId31"/>
    <p:sldId id="285" r:id="rId32"/>
    <p:sldId id="286"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73"/>
    <p:restoredTop sz="94767"/>
  </p:normalViewPr>
  <p:slideViewPr>
    <p:cSldViewPr snapToGrid="0">
      <p:cViewPr>
        <p:scale>
          <a:sx n="128" d="100"/>
          <a:sy n="128" d="100"/>
        </p:scale>
        <p:origin x="62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BF649-68C3-C94E-B923-9623C2E368E5}" type="datetimeFigureOut">
              <a:rPr lang="tr-TR" smtClean="0"/>
              <a:t>11.02.2024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F8CCD-8217-CF43-ACEB-EE9030564630}" type="slidenum">
              <a:rPr lang="tr-TR" smtClean="0"/>
              <a:t>‹#›</a:t>
            </a:fld>
            <a:endParaRPr lang="tr-TR"/>
          </a:p>
        </p:txBody>
      </p:sp>
    </p:spTree>
    <p:extLst>
      <p:ext uri="{BB962C8B-B14F-4D97-AF65-F5344CB8AC3E}">
        <p14:creationId xmlns:p14="http://schemas.microsoft.com/office/powerpoint/2010/main" val="766997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87F8CCD-8217-CF43-ACEB-EE9030564630}" type="slidenum">
              <a:rPr lang="tr-TR" smtClean="0"/>
              <a:t>25</a:t>
            </a:fld>
            <a:endParaRPr lang="tr-TR"/>
          </a:p>
        </p:txBody>
      </p:sp>
    </p:spTree>
    <p:extLst>
      <p:ext uri="{BB962C8B-B14F-4D97-AF65-F5344CB8AC3E}">
        <p14:creationId xmlns:p14="http://schemas.microsoft.com/office/powerpoint/2010/main" val="2512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A9BBBB-B60D-C00F-4D95-B9A36CD2A15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B488F4A-CC91-3633-A555-14D5900A8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B837339-BA12-E37E-A084-62971D05B861}"/>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5" name="Alt Bilgi Yer Tutucusu 4">
            <a:extLst>
              <a:ext uri="{FF2B5EF4-FFF2-40B4-BE49-F238E27FC236}">
                <a16:creationId xmlns:a16="http://schemas.microsoft.com/office/drawing/2014/main" id="{805BC8FB-6EC5-F057-0786-B10CB9C3917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CC5D2F-EC16-641C-EBB9-E14729A19CFC}"/>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72868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6364B7-C97A-29FE-D4C1-527D5AE1783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324C0F9-1F15-CA08-BF0A-CD8A9668D5C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8F93ECD-6132-CE9D-F3CF-4A0771018972}"/>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5" name="Alt Bilgi Yer Tutucusu 4">
            <a:extLst>
              <a:ext uri="{FF2B5EF4-FFF2-40B4-BE49-F238E27FC236}">
                <a16:creationId xmlns:a16="http://schemas.microsoft.com/office/drawing/2014/main" id="{4318BDD7-5D88-3633-65BB-8439F42E98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83A9322-8782-2D39-F689-2FE53BAF7B7B}"/>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216921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D443874-E6D7-8EFC-9478-26E033A92C5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F60BFBF-BE39-A865-07F8-6928C4CB209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275D375-095B-6015-F000-AA0FD99DEEE4}"/>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5" name="Alt Bilgi Yer Tutucusu 4">
            <a:extLst>
              <a:ext uri="{FF2B5EF4-FFF2-40B4-BE49-F238E27FC236}">
                <a16:creationId xmlns:a16="http://schemas.microsoft.com/office/drawing/2014/main" id="{E269EC9D-9FDD-309C-8A6F-EEAD8636A84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E9BD01C-AF86-B1DE-3741-929882FC3899}"/>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176864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243A54-4FA1-68FE-C920-A59DB1F8786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B7C4102-A87B-9DC5-20AF-837071160AF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C8AAF2D-2189-112E-24BF-95C05C1FDA08}"/>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5" name="Alt Bilgi Yer Tutucusu 4">
            <a:extLst>
              <a:ext uri="{FF2B5EF4-FFF2-40B4-BE49-F238E27FC236}">
                <a16:creationId xmlns:a16="http://schemas.microsoft.com/office/drawing/2014/main" id="{A28FB847-A3CE-DAED-C6C3-C92AD83E271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0B40E9B-89B3-8685-E2E6-34FA50907D13}"/>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391623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9D4AFF-2B0F-E9CB-04BF-3F69D7A1E2B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3470CC0-9D2C-2C68-7EA5-1CB10B6C2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5673F79-89F2-1660-06BE-F11F37C46865}"/>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5" name="Alt Bilgi Yer Tutucusu 4">
            <a:extLst>
              <a:ext uri="{FF2B5EF4-FFF2-40B4-BE49-F238E27FC236}">
                <a16:creationId xmlns:a16="http://schemas.microsoft.com/office/drawing/2014/main" id="{DC6E8DD8-2B5B-97FA-4D0A-31F3B2FF33A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4943366-B243-4D7D-77BC-E6B8FA909F0A}"/>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363345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818A4D-94DD-045A-5258-B28BA9D8928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EAB8051-9EDF-654A-CC0C-FA9C2A4B501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94492CF-9D7C-4874-005A-60320C88038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FEB6010-B795-3FB8-11C5-CB234A56948C}"/>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6" name="Alt Bilgi Yer Tutucusu 5">
            <a:extLst>
              <a:ext uri="{FF2B5EF4-FFF2-40B4-BE49-F238E27FC236}">
                <a16:creationId xmlns:a16="http://schemas.microsoft.com/office/drawing/2014/main" id="{9BC82370-50D4-EF0C-25D4-355EE4DE9E0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409B1D6-BE46-7031-B04E-778C27F4CFFD}"/>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134312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AB09FF-8C51-04CA-765D-F9F5D7B2639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B0F038A-CE60-32A5-2509-2922C5C6D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433B1BC-53DD-E974-44F3-51DDDDF41BA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ABD2386-1C44-9BE4-72F3-2FDAAF4C7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00CF565-CABB-9E1A-4C32-CE65800A613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847AA7B-6AFF-9FAD-7D4B-652B8D352B67}"/>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8" name="Alt Bilgi Yer Tutucusu 7">
            <a:extLst>
              <a:ext uri="{FF2B5EF4-FFF2-40B4-BE49-F238E27FC236}">
                <a16:creationId xmlns:a16="http://schemas.microsoft.com/office/drawing/2014/main" id="{5B0B5323-56F4-EC9C-99E9-F3D4C730769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1137640-CB59-DC08-4C74-4969CEC50F68}"/>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422841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7E0206-054C-2B46-A19C-2695DD30CD4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BE6C0BD-F8E0-F468-E32E-7BCA465F5C01}"/>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4" name="Alt Bilgi Yer Tutucusu 3">
            <a:extLst>
              <a:ext uri="{FF2B5EF4-FFF2-40B4-BE49-F238E27FC236}">
                <a16:creationId xmlns:a16="http://schemas.microsoft.com/office/drawing/2014/main" id="{E0912053-8A51-31E8-6437-3044A6CE177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9E572B6-E9D0-0679-50F9-A26027CB954B}"/>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56180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F2D0E75-55A6-3AF2-2041-E29FB850CC61}"/>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3" name="Alt Bilgi Yer Tutucusu 2">
            <a:extLst>
              <a:ext uri="{FF2B5EF4-FFF2-40B4-BE49-F238E27FC236}">
                <a16:creationId xmlns:a16="http://schemas.microsoft.com/office/drawing/2014/main" id="{813F7644-114C-A03F-3B85-E4FCFAD0BD6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F698789-39F9-9276-AEBF-A57BADE6D334}"/>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112190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5A86F8-3B92-1A89-9935-787F2942420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73FBEF2-61F1-AE77-1154-13E237EC7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D4EF2E1-2753-0054-E740-BA80C26BB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3B210EB-5CF6-7AB3-D21B-E9326475B037}"/>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6" name="Alt Bilgi Yer Tutucusu 5">
            <a:extLst>
              <a:ext uri="{FF2B5EF4-FFF2-40B4-BE49-F238E27FC236}">
                <a16:creationId xmlns:a16="http://schemas.microsoft.com/office/drawing/2014/main" id="{9AD4F161-4661-C208-0A1E-E6289F8D107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E04A567-941E-5FF4-6872-24025E3EE0E4}"/>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408578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9F7389-D6CC-3CC6-E811-C04D01A70D2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AC33708-F20D-8194-D510-70C064F004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D7F61AE-EC62-D73F-350B-6C97E6EA6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2552DE4-5F5E-2127-ECFE-0523D7D9EE87}"/>
              </a:ext>
            </a:extLst>
          </p:cNvPr>
          <p:cNvSpPr>
            <a:spLocks noGrp="1"/>
          </p:cNvSpPr>
          <p:nvPr>
            <p:ph type="dt" sz="half" idx="10"/>
          </p:nvPr>
        </p:nvSpPr>
        <p:spPr/>
        <p:txBody>
          <a:bodyPr/>
          <a:lstStyle/>
          <a:p>
            <a:fld id="{44816B49-EE76-F141-8568-F5A4B0EC6DF3}" type="datetimeFigureOut">
              <a:rPr lang="tr-TR" smtClean="0"/>
              <a:t>11.02.2024</a:t>
            </a:fld>
            <a:endParaRPr lang="tr-TR"/>
          </a:p>
        </p:txBody>
      </p:sp>
      <p:sp>
        <p:nvSpPr>
          <p:cNvPr id="6" name="Alt Bilgi Yer Tutucusu 5">
            <a:extLst>
              <a:ext uri="{FF2B5EF4-FFF2-40B4-BE49-F238E27FC236}">
                <a16:creationId xmlns:a16="http://schemas.microsoft.com/office/drawing/2014/main" id="{85A52BA7-C789-8187-0B93-7914BEE4C7E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9F568FE-B862-C2E8-92F6-3B8A4B1AF536}"/>
              </a:ext>
            </a:extLst>
          </p:cNvPr>
          <p:cNvSpPr>
            <a:spLocks noGrp="1"/>
          </p:cNvSpPr>
          <p:nvPr>
            <p:ph type="sldNum" sz="quarter" idx="12"/>
          </p:nvPr>
        </p:nvSpPr>
        <p:spPr/>
        <p:txBody>
          <a:bodyPr/>
          <a:lstStyle/>
          <a:p>
            <a:fld id="{735E3449-6E4B-0145-8C33-2D630D941E7D}" type="slidenum">
              <a:rPr lang="tr-TR" smtClean="0"/>
              <a:t>‹#›</a:t>
            </a:fld>
            <a:endParaRPr lang="tr-TR"/>
          </a:p>
        </p:txBody>
      </p:sp>
    </p:spTree>
    <p:extLst>
      <p:ext uri="{BB962C8B-B14F-4D97-AF65-F5344CB8AC3E}">
        <p14:creationId xmlns:p14="http://schemas.microsoft.com/office/powerpoint/2010/main" val="399324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83C7908-6465-47DF-F80F-0818A45FE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C936E55-54E8-0A17-D580-5472D3C6E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2E03C34-9974-487F-83F3-A2707CBE2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16B49-EE76-F141-8568-F5A4B0EC6DF3}" type="datetimeFigureOut">
              <a:rPr lang="tr-TR" smtClean="0"/>
              <a:t>11.02.2024</a:t>
            </a:fld>
            <a:endParaRPr lang="tr-TR"/>
          </a:p>
        </p:txBody>
      </p:sp>
      <p:sp>
        <p:nvSpPr>
          <p:cNvPr id="5" name="Alt Bilgi Yer Tutucusu 4">
            <a:extLst>
              <a:ext uri="{FF2B5EF4-FFF2-40B4-BE49-F238E27FC236}">
                <a16:creationId xmlns:a16="http://schemas.microsoft.com/office/drawing/2014/main" id="{A18BDB0B-661E-2FDB-D2DE-D95343F9C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5456486-9A36-EE99-B162-D1882A32C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E3449-6E4B-0145-8C33-2D630D941E7D}" type="slidenum">
              <a:rPr lang="tr-TR" smtClean="0"/>
              <a:t>‹#›</a:t>
            </a:fld>
            <a:endParaRPr lang="tr-TR"/>
          </a:p>
        </p:txBody>
      </p:sp>
    </p:spTree>
    <p:extLst>
      <p:ext uri="{BB962C8B-B14F-4D97-AF65-F5344CB8AC3E}">
        <p14:creationId xmlns:p14="http://schemas.microsoft.com/office/powerpoint/2010/main" val="2690740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8D1A129-DDA8-421F-7763-9C278806E63B}"/>
              </a:ext>
            </a:extLst>
          </p:cNvPr>
          <p:cNvSpPr/>
          <p:nvPr/>
        </p:nvSpPr>
        <p:spPr>
          <a:xfrm>
            <a:off x="135924" y="5738962"/>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5942CCB7-D894-580E-1350-EA97F995DDB3}"/>
              </a:ext>
            </a:extLst>
          </p:cNvPr>
          <p:cNvSpPr/>
          <p:nvPr/>
        </p:nvSpPr>
        <p:spPr>
          <a:xfrm>
            <a:off x="10820399" y="5738962"/>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9E3BACEB-A508-1DBE-2791-448E98FC54A9}"/>
              </a:ext>
            </a:extLst>
          </p:cNvPr>
          <p:cNvSpPr txBox="1"/>
          <p:nvPr/>
        </p:nvSpPr>
        <p:spPr>
          <a:xfrm>
            <a:off x="725214" y="178827"/>
            <a:ext cx="10741572" cy="1569660"/>
          </a:xfrm>
          <a:prstGeom prst="rect">
            <a:avLst/>
          </a:prstGeom>
          <a:noFill/>
        </p:spPr>
        <p:txBody>
          <a:bodyPr wrap="square" rtlCol="0">
            <a:spAutoFit/>
          </a:bodyPr>
          <a:lstStyle/>
          <a:p>
            <a:pPr algn="ctr"/>
            <a:r>
              <a:rPr lang="tr-TR" sz="4800" b="1" dirty="0">
                <a:latin typeface="Consolas" panose="020B0609020204030204" pitchFamily="49" charset="0"/>
                <a:cs typeface="Consolas" panose="020B0609020204030204" pitchFamily="49" charset="0"/>
              </a:rPr>
              <a:t>TEMEL KODLAMA VE TEKNOLOJİ KULLANIM KURSU</a:t>
            </a:r>
          </a:p>
        </p:txBody>
      </p:sp>
      <p:sp>
        <p:nvSpPr>
          <p:cNvPr id="7" name="Metin kutusu 6">
            <a:extLst>
              <a:ext uri="{FF2B5EF4-FFF2-40B4-BE49-F238E27FC236}">
                <a16:creationId xmlns:a16="http://schemas.microsoft.com/office/drawing/2014/main" id="{77504CB2-A5AB-86AB-BB69-E0D5C8F64041}"/>
              </a:ext>
            </a:extLst>
          </p:cNvPr>
          <p:cNvSpPr txBox="1"/>
          <p:nvPr/>
        </p:nvSpPr>
        <p:spPr>
          <a:xfrm>
            <a:off x="2918213" y="6073961"/>
            <a:ext cx="6484883" cy="646331"/>
          </a:xfrm>
          <a:prstGeom prst="rect">
            <a:avLst/>
          </a:prstGeom>
          <a:noFill/>
        </p:spPr>
        <p:txBody>
          <a:bodyPr wrap="square" rtlCol="0">
            <a:spAutoFit/>
          </a:bodyPr>
          <a:lstStyle/>
          <a:p>
            <a:pPr algn="ctr"/>
            <a:r>
              <a:rPr lang="tr-TR" b="1" dirty="0">
                <a:latin typeface="Consolas" panose="020B0609020204030204" pitchFamily="49" charset="0"/>
                <a:cs typeface="Consolas" panose="020B0609020204030204" pitchFamily="49" charset="0"/>
              </a:rPr>
              <a:t>ALİ OSMAN BAŞKURT</a:t>
            </a:r>
          </a:p>
          <a:p>
            <a:pPr algn="ctr"/>
            <a:r>
              <a:rPr lang="tr-TR" b="1" dirty="0"/>
              <a:t>BİLİŞİM TEKNOLOJİLERİ ÖĞRETMENİ</a:t>
            </a:r>
          </a:p>
        </p:txBody>
      </p:sp>
      <p:pic>
        <p:nvPicPr>
          <p:cNvPr id="8" name="Resim 7" descr="kırpıntı çizim, çizgi film, grafik, metin içeren bir resim&#10;&#10;Açıklama otomatik olarak oluşturuldu">
            <a:extLst>
              <a:ext uri="{FF2B5EF4-FFF2-40B4-BE49-F238E27FC236}">
                <a16:creationId xmlns:a16="http://schemas.microsoft.com/office/drawing/2014/main" id="{4ED609B8-6A99-67F0-23E8-11F68C4C9725}"/>
              </a:ext>
            </a:extLst>
          </p:cNvPr>
          <p:cNvPicPr>
            <a:picLocks noChangeAspect="1"/>
          </p:cNvPicPr>
          <p:nvPr/>
        </p:nvPicPr>
        <p:blipFill>
          <a:blip r:embed="rId2"/>
          <a:stretch>
            <a:fillRect/>
          </a:stretch>
        </p:blipFill>
        <p:spPr>
          <a:xfrm>
            <a:off x="4102677" y="1748487"/>
            <a:ext cx="3816114" cy="3816114"/>
          </a:xfrm>
          <a:prstGeom prst="rect">
            <a:avLst/>
          </a:prstGeom>
        </p:spPr>
      </p:pic>
    </p:spTree>
    <p:extLst>
      <p:ext uri="{BB962C8B-B14F-4D97-AF65-F5344CB8AC3E}">
        <p14:creationId xmlns:p14="http://schemas.microsoft.com/office/powerpoint/2010/main" val="2789121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26E59A5-A841-2E4C-8464-D015BDFA2780}"/>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8A62DAE9-D7D8-4E78-44FE-0405CF525677}"/>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5FC56852-6256-C187-36EC-F7F2AED9C687}"/>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TEKNOLOJİK ARAÇLAR</a:t>
            </a:r>
          </a:p>
        </p:txBody>
      </p:sp>
      <p:sp>
        <p:nvSpPr>
          <p:cNvPr id="7" name="Metin kutusu 6">
            <a:extLst>
              <a:ext uri="{FF2B5EF4-FFF2-40B4-BE49-F238E27FC236}">
                <a16:creationId xmlns:a16="http://schemas.microsoft.com/office/drawing/2014/main" id="{0153BAE1-5747-5328-DFB3-2D715AC31A8F}"/>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9</a:t>
            </a:r>
          </a:p>
        </p:txBody>
      </p:sp>
      <p:sp>
        <p:nvSpPr>
          <p:cNvPr id="9" name="Metin kutusu 8">
            <a:extLst>
              <a:ext uri="{FF2B5EF4-FFF2-40B4-BE49-F238E27FC236}">
                <a16:creationId xmlns:a16="http://schemas.microsoft.com/office/drawing/2014/main" id="{8D55FA56-20EE-1B21-7100-94214159AD80}"/>
              </a:ext>
            </a:extLst>
          </p:cNvPr>
          <p:cNvSpPr txBox="1"/>
          <p:nvPr/>
        </p:nvSpPr>
        <p:spPr>
          <a:xfrm>
            <a:off x="430924" y="1879623"/>
            <a:ext cx="7558531" cy="4443332"/>
          </a:xfrm>
          <a:prstGeom prst="rect">
            <a:avLst/>
          </a:prstGeom>
          <a:noFill/>
        </p:spPr>
        <p:txBody>
          <a:bodyPr wrap="square">
            <a:spAutoFit/>
          </a:bodyPr>
          <a:lstStyle/>
          <a:p>
            <a:pPr>
              <a:lnSpc>
                <a:spcPct val="107000"/>
              </a:lnSpc>
              <a:spcAft>
                <a:spcPts val="800"/>
              </a:spcAft>
            </a:pPr>
            <a:r>
              <a:rPr lang="tr-TR" sz="1800" b="1" dirty="0">
                <a:effectLst/>
                <a:latin typeface="Consolas" panose="020B0609020204030204" pitchFamily="49" charset="0"/>
                <a:ea typeface="Calibri" panose="020F0502020204030204" pitchFamily="34" charset="0"/>
                <a:cs typeface="Consolas" panose="020B0609020204030204" pitchFamily="49" charset="0"/>
              </a:rPr>
              <a:t>Teknolojik araçların çalışma prensiplerine dair örnekler:</a:t>
            </a:r>
          </a:p>
          <a:p>
            <a:pPr>
              <a:lnSpc>
                <a:spcPct val="107000"/>
              </a:lnSpc>
              <a:spcAft>
                <a:spcPts val="800"/>
              </a:spcAft>
            </a:pPr>
            <a:endParaRPr lang="tr-TR" b="1"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tr-TR" sz="1800" b="1" dirty="0">
                <a:effectLst/>
                <a:latin typeface="Consolas" panose="020B0609020204030204" pitchFamily="49" charset="0"/>
                <a:ea typeface="Calibri" panose="020F0502020204030204" pitchFamily="34" charset="0"/>
                <a:cs typeface="Consolas" panose="020B0609020204030204" pitchFamily="49" charset="0"/>
              </a:rPr>
              <a:t>Televizyon: </a:t>
            </a:r>
            <a:r>
              <a:rPr lang="tr-TR" sz="1800" dirty="0">
                <a:effectLst/>
                <a:latin typeface="Consolas" panose="020B0609020204030204" pitchFamily="49" charset="0"/>
                <a:ea typeface="Calibri" panose="020F0502020204030204" pitchFamily="34" charset="0"/>
                <a:cs typeface="Consolas" panose="020B0609020204030204" pitchFamily="49" charset="0"/>
              </a:rPr>
              <a:t>Televizyon, bir elektromanyetik dalga olan ışığın elektrik sinyallerine dönüştürülmesine ve bu sinyallerin bir ekranda görüntülenmesine dayanır.</a:t>
            </a:r>
          </a:p>
          <a:p>
            <a:pPr>
              <a:lnSpc>
                <a:spcPct val="107000"/>
              </a:lnSpc>
              <a:spcAft>
                <a:spcPts val="800"/>
              </a:spcAft>
            </a:pPr>
            <a:endParaRPr lang="tr-TR" sz="1800" dirty="0">
              <a:effectLst/>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Televizyon sinyali, bir anten tarafından yakalanır ve bir yükselteç tarafından güçlendirilir. Güçlendirilen sinyal, bir televizyon kartına gönderilir ve burada görüntü ve ses sinyallerine ayrılır. Görüntü sinyali, bir katot ışın tüpü tarafından bir ekranda görüntülenir. Ses sinyali ise bir hoparlör tarafından ses olarak duyulur.</a:t>
            </a:r>
          </a:p>
          <a:p>
            <a:pPr>
              <a:lnSpc>
                <a:spcPct val="107000"/>
              </a:lnSpc>
              <a:spcAft>
                <a:spcPts val="800"/>
              </a:spcAft>
            </a:pPr>
            <a:endParaRPr lang="tr-TR" sz="1800" dirty="0">
              <a:effectLst/>
              <a:latin typeface="Consolas" panose="020B0609020204030204" pitchFamily="49" charset="0"/>
              <a:ea typeface="Calibri" panose="020F0502020204030204" pitchFamily="34" charset="0"/>
              <a:cs typeface="Consolas" panose="020B0609020204030204" pitchFamily="49" charset="0"/>
            </a:endParaRPr>
          </a:p>
        </p:txBody>
      </p:sp>
      <p:pic>
        <p:nvPicPr>
          <p:cNvPr id="10" name="Resim 9" descr="ekran görüntüsü, metin, çizgi film, adam, insan içeren bir resim&#10;&#10;Açıklama otomatik olarak oluşturuldu">
            <a:extLst>
              <a:ext uri="{FF2B5EF4-FFF2-40B4-BE49-F238E27FC236}">
                <a16:creationId xmlns:a16="http://schemas.microsoft.com/office/drawing/2014/main" id="{9F3A63C6-2B3D-A990-250C-67D790E6775A}"/>
              </a:ext>
            </a:extLst>
          </p:cNvPr>
          <p:cNvPicPr>
            <a:picLocks noChangeAspect="1"/>
          </p:cNvPicPr>
          <p:nvPr/>
        </p:nvPicPr>
        <p:blipFill>
          <a:blip r:embed="rId2"/>
          <a:stretch>
            <a:fillRect/>
          </a:stretch>
        </p:blipFill>
        <p:spPr>
          <a:xfrm>
            <a:off x="7840433" y="1669416"/>
            <a:ext cx="4151870" cy="4151870"/>
          </a:xfrm>
          <a:prstGeom prst="rect">
            <a:avLst/>
          </a:prstGeom>
        </p:spPr>
      </p:pic>
    </p:spTree>
    <p:extLst>
      <p:ext uri="{BB962C8B-B14F-4D97-AF65-F5344CB8AC3E}">
        <p14:creationId xmlns:p14="http://schemas.microsoft.com/office/powerpoint/2010/main" val="120695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BA0C4-9940-0E64-A590-F6A9D677572A}"/>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966D8732-79F9-4550-5503-321580DE7C7E}"/>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5FBFD101-4AA3-0D18-6A5B-B21051E57045}"/>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42B80536-9A54-FE34-56B2-03AA16FB78A1}"/>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TEKNOLOJİK ARAÇLAR</a:t>
            </a:r>
          </a:p>
        </p:txBody>
      </p:sp>
      <p:sp>
        <p:nvSpPr>
          <p:cNvPr id="7" name="Metin kutusu 6">
            <a:extLst>
              <a:ext uri="{FF2B5EF4-FFF2-40B4-BE49-F238E27FC236}">
                <a16:creationId xmlns:a16="http://schemas.microsoft.com/office/drawing/2014/main" id="{0461EFB4-DC75-39B9-BA17-0CBC81A8C163}"/>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10</a:t>
            </a:r>
          </a:p>
        </p:txBody>
      </p:sp>
      <p:sp>
        <p:nvSpPr>
          <p:cNvPr id="9" name="Metin kutusu 8">
            <a:extLst>
              <a:ext uri="{FF2B5EF4-FFF2-40B4-BE49-F238E27FC236}">
                <a16:creationId xmlns:a16="http://schemas.microsoft.com/office/drawing/2014/main" id="{D6FB1B22-8061-CF94-C348-FBED6A7E5B66}"/>
              </a:ext>
            </a:extLst>
          </p:cNvPr>
          <p:cNvSpPr txBox="1"/>
          <p:nvPr/>
        </p:nvSpPr>
        <p:spPr>
          <a:xfrm>
            <a:off x="5375564" y="2654904"/>
            <a:ext cx="6574558" cy="2551148"/>
          </a:xfrm>
          <a:prstGeom prst="rect">
            <a:avLst/>
          </a:prstGeom>
          <a:noFill/>
        </p:spPr>
        <p:txBody>
          <a:bodyPr wrap="square">
            <a:spAutoFit/>
          </a:bodyPr>
          <a:lstStyle/>
          <a:p>
            <a:pPr>
              <a:lnSpc>
                <a:spcPct val="107000"/>
              </a:lnSpc>
              <a:spcAft>
                <a:spcPts val="800"/>
              </a:spcAft>
            </a:pPr>
            <a:r>
              <a:rPr lang="tr-TR" sz="1800" b="1" dirty="0">
                <a:effectLst/>
                <a:latin typeface="Consolas" panose="020B0609020204030204" pitchFamily="49" charset="0"/>
                <a:ea typeface="Calibri" panose="020F0502020204030204" pitchFamily="34" charset="0"/>
                <a:cs typeface="Consolas" panose="020B0609020204030204" pitchFamily="49" charset="0"/>
              </a:rPr>
              <a:t>Otomobil: </a:t>
            </a:r>
            <a:r>
              <a:rPr lang="tr-TR" sz="1800" dirty="0">
                <a:effectLst/>
                <a:latin typeface="Consolas" panose="020B0609020204030204" pitchFamily="49" charset="0"/>
                <a:ea typeface="Calibri" panose="020F0502020204030204" pitchFamily="34" charset="0"/>
                <a:cs typeface="Consolas" panose="020B0609020204030204" pitchFamily="49" charset="0"/>
              </a:rPr>
              <a:t>Otomobil, içten yanmalı motorun mekanik enerjisini harekete dönüştürmesine dayanır. İçten yanmalı motor, yakıtın hava ile yanması sonucunda oluşan enerjiyi mekanik enerjiye dönüştürür. Bu mekanik enerji, bir milin dönmesini sağlar. Mil, bağlı olduğu bir mekanizmayı harekete geçirerek, otomobilin ilerlemesini sağlar.</a:t>
            </a:r>
          </a:p>
          <a:p>
            <a:pPr>
              <a:lnSpc>
                <a:spcPct val="107000"/>
              </a:lnSpc>
              <a:spcAft>
                <a:spcPts val="800"/>
              </a:spcAft>
            </a:pPr>
            <a:endParaRPr lang="tr-TR" sz="1800" dirty="0">
              <a:effectLst/>
              <a:latin typeface="Consolas" panose="020B0609020204030204" pitchFamily="49" charset="0"/>
              <a:ea typeface="Calibri" panose="020F0502020204030204" pitchFamily="34" charset="0"/>
              <a:cs typeface="Consolas" panose="020B0609020204030204" pitchFamily="49" charset="0"/>
            </a:endParaRPr>
          </a:p>
        </p:txBody>
      </p:sp>
      <p:pic>
        <p:nvPicPr>
          <p:cNvPr id="3" name="Resim 2" descr="taşıt, araç, kara taşıtı, taslak, çizim içeren bir resim&#10;&#10;Açıklama otomatik olarak oluşturuldu">
            <a:extLst>
              <a:ext uri="{FF2B5EF4-FFF2-40B4-BE49-F238E27FC236}">
                <a16:creationId xmlns:a16="http://schemas.microsoft.com/office/drawing/2014/main" id="{E5219050-4987-B855-3135-9421B1863C31}"/>
              </a:ext>
            </a:extLst>
          </p:cNvPr>
          <p:cNvPicPr>
            <a:picLocks noChangeAspect="1"/>
          </p:cNvPicPr>
          <p:nvPr/>
        </p:nvPicPr>
        <p:blipFill>
          <a:blip r:embed="rId2"/>
          <a:stretch>
            <a:fillRect/>
          </a:stretch>
        </p:blipFill>
        <p:spPr>
          <a:xfrm>
            <a:off x="278822" y="1778704"/>
            <a:ext cx="4762500" cy="4762500"/>
          </a:xfrm>
          <a:prstGeom prst="rect">
            <a:avLst/>
          </a:prstGeom>
        </p:spPr>
      </p:pic>
    </p:spTree>
    <p:extLst>
      <p:ext uri="{BB962C8B-B14F-4D97-AF65-F5344CB8AC3E}">
        <p14:creationId xmlns:p14="http://schemas.microsoft.com/office/powerpoint/2010/main" val="1332911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69414 -0.27708 L 0.69414 -0.27685 L 0.68242 -0.27546 C 0.65221 -0.27153 0.622 -0.27037 0.59193 -0.26389 C 0.57474 -0.26042 0.55781 -0.25162 0.54088 -0.24514 C 0.53021 -0.24074 0.51953 -0.23634 0.50898 -0.23171 C 0.50065 -0.22801 0.49271 -0.22361 0.48437 -0.22037 C 0.4724 -0.21551 0.46016 -0.21204 0.44831 -0.20694 C 0.44362 -0.20509 0.43906 -0.20301 0.43437 -0.20116 C 0.42969 -0.19977 0.42513 -0.19907 0.42057 -0.19745 C 0.3944 -0.18842 0.39674 -0.18819 0.37695 -0.18032 C 0.372 -0.17847 0.3668 -0.17731 0.36211 -0.17454 C 0.32708 -0.15532 0.37083 -0.1787 0.33216 -0.16134 C 0.32044 -0.15602 0.30885 -0.14977 0.297 -0.14421 C 0.29023 -0.14097 0.28359 -0.13842 0.27682 -0.13472 C 0.26654 -0.12893 0.25651 -0.12176 0.24609 -0.11782 L 0.23099 -0.11204 C 0.21797 -0.10648 0.21055 -0.10139 0.19583 -0.09861 C 0.18945 -0.09745 0.18424 -0.09653 0.17773 -0.09491 C 0.15 -0.08819 0.1737 -0.09352 0.15443 -0.08912 C 0.15195 -0.08796 0.14961 -0.08634 0.147 -0.08542 C 0.14453 -0.08449 0.14193 -0.08449 0.13958 -0.08333 C 0.13737 -0.08264 0.13542 -0.08055 0.13307 -0.07963 C 0.13099 -0.0787 0.12891 -0.07847 0.12682 -0.07754 C 0.10365 -0.07014 0.12409 -0.07685 0.11185 -0.07199 C 0.11003 -0.07129 0.1082 -0.07083 0.10651 -0.07014 C 0.10221 -0.06829 0.09805 -0.06643 0.09375 -0.06435 L 0.08945 -0.0625 L 0.08529 -0.06065 C 0.07878 -0.05278 0.08568 -0.05995 0.07773 -0.05486 C 0.06667 -0.04745 0.08021 -0.05393 0.06927 -0.0493 C 0.06315 -0.0419 0.06901 -0.04838 0.06289 -0.04352 C 0.06146 -0.04236 0.06003 -0.04074 0.05872 -0.03981 C 0.05729 -0.03866 0.05573 -0.03842 0.0543 -0.03773 C 0.04753 -0.03379 0.05104 -0.03472 0.04583 -0.03194 C 0.04115 -0.02963 0.04258 -0.03102 0.03841 -0.02824 C 0.03659 -0.02685 0.03476 -0.02592 0.03307 -0.02454 C 0.03203 -0.02338 0.03099 -0.02176 0.02995 -0.0206 C 0.02773 -0.01898 0.02539 -0.01921 0.02344 -0.0169 C 0.0224 -0.01574 0.02148 -0.01412 0.02031 -0.01319 C 0.0194 -0.01227 0.01823 -0.01157 0.01706 -0.01111 C 0.00885 -0.00717 0.00976 -0.00764 0.00221 -0.00532 L -0.0043 -0.00162 C -0.00781 0.00046 -0.00625 0.00023 -0.00846 0.00023 L -0.00938 0.00023 L 0.00104 -0.00162 " pathEditMode="relative" rAng="0" ptsTypes="AAAAAAAAAAAAAAAAAAAAAAAAAAAAAAAAAAAAAAAAAAAAAA">
                                      <p:cBhvr>
                                        <p:cTn id="6" dur="2000" fill="hold"/>
                                        <p:tgtEl>
                                          <p:spTgt spid="3"/>
                                        </p:tgtEl>
                                        <p:attrNameLst>
                                          <p:attrName>ppt_x</p:attrName>
                                          <p:attrName>ppt_y</p:attrName>
                                        </p:attrNameLst>
                                      </p:cBhvr>
                                      <p:rCtr x="-35182" y="138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C4422-9241-7705-4775-4780EE1E29C6}"/>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F8A166EF-2AA0-7351-2753-EE10768932F1}"/>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FFDA9F0B-73D7-E194-6594-66CF5C8A7964}"/>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F753DADB-3CC4-C59A-D157-AB99081807BB}"/>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TEKNOLOJİK ARAÇLAR</a:t>
            </a:r>
          </a:p>
        </p:txBody>
      </p:sp>
      <p:sp>
        <p:nvSpPr>
          <p:cNvPr id="7" name="Metin kutusu 6">
            <a:extLst>
              <a:ext uri="{FF2B5EF4-FFF2-40B4-BE49-F238E27FC236}">
                <a16:creationId xmlns:a16="http://schemas.microsoft.com/office/drawing/2014/main" id="{CE6E3BEC-BAF8-73C4-1BB6-2A655D2BC1D8}"/>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11</a:t>
            </a:r>
          </a:p>
        </p:txBody>
      </p:sp>
      <p:sp>
        <p:nvSpPr>
          <p:cNvPr id="9" name="Metin kutusu 8">
            <a:extLst>
              <a:ext uri="{FF2B5EF4-FFF2-40B4-BE49-F238E27FC236}">
                <a16:creationId xmlns:a16="http://schemas.microsoft.com/office/drawing/2014/main" id="{985EEBA6-4EB5-EC48-9BFB-DD866EA01E2C}"/>
              </a:ext>
            </a:extLst>
          </p:cNvPr>
          <p:cNvSpPr txBox="1"/>
          <p:nvPr/>
        </p:nvSpPr>
        <p:spPr>
          <a:xfrm>
            <a:off x="267855" y="2858104"/>
            <a:ext cx="6574558" cy="2551148"/>
          </a:xfrm>
          <a:prstGeom prst="rect">
            <a:avLst/>
          </a:prstGeom>
          <a:noFill/>
        </p:spPr>
        <p:txBody>
          <a:bodyPr wrap="square">
            <a:spAutoFit/>
          </a:bodyPr>
          <a:lstStyle/>
          <a:p>
            <a:pPr>
              <a:lnSpc>
                <a:spcPct val="107000"/>
              </a:lnSpc>
              <a:spcAft>
                <a:spcPts val="800"/>
              </a:spcAft>
            </a:pPr>
            <a:r>
              <a:rPr lang="tr-TR" sz="1800" b="1" dirty="0">
                <a:effectLst/>
                <a:latin typeface="Consolas" panose="020B0609020204030204" pitchFamily="49" charset="0"/>
                <a:ea typeface="Calibri" panose="020F0502020204030204" pitchFamily="34" charset="0"/>
                <a:cs typeface="Consolas" panose="020B0609020204030204" pitchFamily="49" charset="0"/>
              </a:rPr>
              <a:t>Uçak:</a:t>
            </a:r>
            <a:r>
              <a:rPr lang="tr-TR" sz="1800" dirty="0">
                <a:effectLst/>
                <a:latin typeface="Consolas" panose="020B0609020204030204" pitchFamily="49" charset="0"/>
                <a:ea typeface="Calibri" panose="020F0502020204030204" pitchFamily="34" charset="0"/>
                <a:cs typeface="Consolas" panose="020B0609020204030204" pitchFamily="49" charset="0"/>
              </a:rPr>
              <a:t> Uçak, kanatları kullanarak havada hareket etmesine dayanır. Uçak kanatları, havayı aşağı ve yukarı doğru yönlendirerek, bir kaldırma kuvveti oluşturur. Bu kaldırma kuvveti, uçağın ağırlığını dengeleyerek, havada kalmasını sağlar. Uçak motorları, uçağın ileri doğru hareket etmesini sağlar.</a:t>
            </a:r>
          </a:p>
          <a:p>
            <a:pPr>
              <a:lnSpc>
                <a:spcPct val="107000"/>
              </a:lnSpc>
              <a:spcAft>
                <a:spcPts val="800"/>
              </a:spcAft>
            </a:pPr>
            <a:endParaRPr lang="tr-TR" sz="1800" dirty="0">
              <a:effectLst/>
              <a:latin typeface="Consolas" panose="020B0609020204030204" pitchFamily="49" charset="0"/>
              <a:ea typeface="Calibri" panose="020F0502020204030204" pitchFamily="34" charset="0"/>
              <a:cs typeface="Consolas" panose="020B0609020204030204" pitchFamily="49" charset="0"/>
            </a:endParaRPr>
          </a:p>
        </p:txBody>
      </p:sp>
      <p:pic>
        <p:nvPicPr>
          <p:cNvPr id="11" name="Resim 10" descr="taşımak, nakletmek, hava taşıtı, taşıt, araç, uçak içeren bir resim&#10;&#10;Açıklama otomatik olarak oluşturuldu">
            <a:extLst>
              <a:ext uri="{FF2B5EF4-FFF2-40B4-BE49-F238E27FC236}">
                <a16:creationId xmlns:a16="http://schemas.microsoft.com/office/drawing/2014/main" id="{AE5BBB3A-DC85-D045-6482-1FBAA572B0AA}"/>
              </a:ext>
            </a:extLst>
          </p:cNvPr>
          <p:cNvPicPr>
            <a:picLocks noChangeAspect="1"/>
          </p:cNvPicPr>
          <p:nvPr/>
        </p:nvPicPr>
        <p:blipFill>
          <a:blip r:embed="rId2"/>
          <a:stretch>
            <a:fillRect/>
          </a:stretch>
        </p:blipFill>
        <p:spPr>
          <a:xfrm>
            <a:off x="-4626576" y="3028002"/>
            <a:ext cx="4762500" cy="4762500"/>
          </a:xfrm>
          <a:prstGeom prst="rect">
            <a:avLst/>
          </a:prstGeom>
        </p:spPr>
      </p:pic>
    </p:spTree>
    <p:extLst>
      <p:ext uri="{BB962C8B-B14F-4D97-AF65-F5344CB8AC3E}">
        <p14:creationId xmlns:p14="http://schemas.microsoft.com/office/powerpoint/2010/main" val="207551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22382 0.2081 L 0.22382 0.20833 C 0.26888 0.21273 0.26145 0.21273 0.33893 0.20648 C 0.3957 0.20254 0.43151 0.19398 0.48684 0.17685 C 0.547 0.1581 0.4901 0.17639 0.54895 0.15555 C 0.60273 0.13611 0.55247 0.15625 0.61653 0.12893 C 0.6263 0.125 0.63541 0.12083 0.64479 0.11574 C 0.71653 0.07407 0.63033 0.12315 0.69505 0.08287 C 0.69869 0.08055 0.70208 0.07847 0.70572 0.07592 C 0.70937 0.07361 0.71237 0.0706 0.71614 0.06759 C 0.72044 0.06504 0.72447 0.0625 0.72903 0.05972 C 0.73606 0.05509 0.74309 0.04977 0.75013 0.04467 C 0.75312 0.04213 0.75638 0.04028 0.75924 0.03819 C 0.7621 0.03634 0.76523 0.03518 0.7677 0.0331 C 0.77005 0.03148 0.77239 0.0287 0.77474 0.02685 C 0.77851 0.02361 0.78255 0.02129 0.78645 0.01852 L 0.79349 0.01342 C 0.79583 0.01157 0.79843 0.01065 0.80039 0.00856 C 0.80585 0.00393 0.81119 -0.00162 0.81666 -0.00648 C 0.81966 -0.00903 0.82226 -0.01065 0.82513 -0.0132 C 0.84778 -0.03635 0.81953 -0.00695 0.84023 -0.0294 C 0.86822 -0.05996 0.81862 -0.00371 0.86263 -0.05417 C 0.86458 -0.05625 0.8664 -0.05834 0.86822 -0.06088 C 0.87031 -0.06389 0.87213 -0.06667 0.87421 -0.06922 C 0.88424 -0.08125 0.8875 -0.08334 0.89531 -0.09537 C 0.90013 -0.10301 0.90442 -0.11135 0.90924 -0.11852 C 0.91197 -0.12222 0.91419 -0.125 0.9164 -0.12847 C 0.91979 -0.13426 0.92317 -0.14121 0.92682 -0.14699 L 0.94231 -0.16806 C 0.94401 -0.17084 0.9457 -0.17385 0.94804 -0.17639 C 0.94987 -0.17847 0.95208 -0.18079 0.95377 -0.1831 C 0.97018 -0.20347 0.94804 -0.17662 0.96224 -0.1963 C 0.96276 -0.19769 0.96406 -0.19838 0.96562 -0.19954 C 0.96809 -0.20996 0.96471 -0.19861 0.97005 -0.20949 C 0.97122 -0.21158 0.97135 -0.21412 0.97252 -0.21621 C 0.97356 -0.21783 0.97656 -0.22014 0.97656 -0.22014 L 0.97656 -0.22014 " pathEditMode="relative" rAng="0" ptsTypes="AAAAAAAAAAAAAAAAAAAAAAAAAAAAAAAAAAAAA">
                                      <p:cBhvr>
                                        <p:cTn id="6" dur="2000" fill="hold"/>
                                        <p:tgtEl>
                                          <p:spTgt spid="11"/>
                                        </p:tgtEl>
                                        <p:attrNameLst>
                                          <p:attrName>ppt_x</p:attrName>
                                          <p:attrName>ppt_y</p:attrName>
                                        </p:attrNameLst>
                                      </p:cBhvr>
                                      <p:rCtr x="37630" y="-21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24903-5D26-E39C-7248-7420F36AAD8E}"/>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119CCC2C-E224-7D86-6165-736163A07768}"/>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F83FA559-9A11-8594-FEB1-CE27DBE2C09D}"/>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1482CF10-576C-EEDF-5A5B-29386224F0E9}"/>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TEKNOLOJİK ARAÇLAR</a:t>
            </a:r>
          </a:p>
        </p:txBody>
      </p:sp>
      <p:sp>
        <p:nvSpPr>
          <p:cNvPr id="7" name="Metin kutusu 6">
            <a:extLst>
              <a:ext uri="{FF2B5EF4-FFF2-40B4-BE49-F238E27FC236}">
                <a16:creationId xmlns:a16="http://schemas.microsoft.com/office/drawing/2014/main" id="{0DDA285D-B1D6-65FD-CBFE-16E5AC382964}"/>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12</a:t>
            </a:r>
          </a:p>
        </p:txBody>
      </p:sp>
      <p:sp>
        <p:nvSpPr>
          <p:cNvPr id="9" name="Metin kutusu 8">
            <a:extLst>
              <a:ext uri="{FF2B5EF4-FFF2-40B4-BE49-F238E27FC236}">
                <a16:creationId xmlns:a16="http://schemas.microsoft.com/office/drawing/2014/main" id="{C6CFD80E-E27D-FF61-82DD-70208C3C6B0D}"/>
              </a:ext>
            </a:extLst>
          </p:cNvPr>
          <p:cNvSpPr txBox="1"/>
          <p:nvPr/>
        </p:nvSpPr>
        <p:spPr>
          <a:xfrm>
            <a:off x="5514109" y="2784213"/>
            <a:ext cx="4762500" cy="2551148"/>
          </a:xfrm>
          <a:prstGeom prst="rect">
            <a:avLst/>
          </a:prstGeom>
          <a:noFill/>
        </p:spPr>
        <p:txBody>
          <a:bodyPr wrap="square">
            <a:spAutoFit/>
          </a:bodyPr>
          <a:lstStyle/>
          <a:p>
            <a:pP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Bu örnekler, çevremizdeki teknolojik araçların çalışma prensiplerinin çeşitliliğini göstermektedir. Teknolojik araçların çalışma prensiplerini anlamak, bu araçları daha verimli ve etkili bir şekilde kullanmamızı sağlar.</a:t>
            </a:r>
          </a:p>
          <a:p>
            <a:pPr>
              <a:lnSpc>
                <a:spcPct val="107000"/>
              </a:lnSpc>
              <a:spcAft>
                <a:spcPts val="800"/>
              </a:spcAft>
            </a:pPr>
            <a:endParaRPr lang="tr-TR" sz="1800" dirty="0">
              <a:effectLst/>
              <a:latin typeface="Consolas" panose="020B0609020204030204" pitchFamily="49" charset="0"/>
              <a:ea typeface="Calibri" panose="020F0502020204030204" pitchFamily="34" charset="0"/>
              <a:cs typeface="Consolas" panose="020B0609020204030204" pitchFamily="49" charset="0"/>
            </a:endParaRPr>
          </a:p>
        </p:txBody>
      </p:sp>
      <p:pic>
        <p:nvPicPr>
          <p:cNvPr id="8" name="Resim 7" descr="ekran görüntüsü, grafik tasarım, grafik, renklilik içeren bir resim&#10;&#10;Açıklama otomatik olarak oluşturuldu">
            <a:extLst>
              <a:ext uri="{FF2B5EF4-FFF2-40B4-BE49-F238E27FC236}">
                <a16:creationId xmlns:a16="http://schemas.microsoft.com/office/drawing/2014/main" id="{147857B7-E4A5-634E-4B2E-C8EE3F95BCFC}"/>
              </a:ext>
            </a:extLst>
          </p:cNvPr>
          <p:cNvPicPr>
            <a:picLocks noChangeAspect="1"/>
          </p:cNvPicPr>
          <p:nvPr/>
        </p:nvPicPr>
        <p:blipFill>
          <a:blip r:embed="rId2"/>
          <a:stretch>
            <a:fillRect/>
          </a:stretch>
        </p:blipFill>
        <p:spPr>
          <a:xfrm>
            <a:off x="1032164" y="2087418"/>
            <a:ext cx="3778249" cy="3778249"/>
          </a:xfrm>
          <a:prstGeom prst="rect">
            <a:avLst/>
          </a:prstGeom>
        </p:spPr>
      </p:pic>
    </p:spTree>
    <p:extLst>
      <p:ext uri="{BB962C8B-B14F-4D97-AF65-F5344CB8AC3E}">
        <p14:creationId xmlns:p14="http://schemas.microsoft.com/office/powerpoint/2010/main" val="2181554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FF17B-260F-AC24-38E2-7A6CA1D7D990}"/>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88E6F6AB-3542-4768-17F6-17944B8E1CA1}"/>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7EEE1EBC-5D53-C782-3993-4E7DC747C816}"/>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CDBEC296-DBA1-1B92-2F6F-03B693886BC8}"/>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INTERNET İLE İLGİLİ KAVRAMLAR</a:t>
            </a:r>
          </a:p>
        </p:txBody>
      </p:sp>
      <p:sp>
        <p:nvSpPr>
          <p:cNvPr id="7" name="Metin kutusu 6">
            <a:extLst>
              <a:ext uri="{FF2B5EF4-FFF2-40B4-BE49-F238E27FC236}">
                <a16:creationId xmlns:a16="http://schemas.microsoft.com/office/drawing/2014/main" id="{5BB405EB-73C0-F2F2-D6A8-BBAA8FC5FDF0}"/>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13</a:t>
            </a:r>
          </a:p>
        </p:txBody>
      </p:sp>
      <p:sp>
        <p:nvSpPr>
          <p:cNvPr id="9" name="Metin kutusu 8">
            <a:extLst>
              <a:ext uri="{FF2B5EF4-FFF2-40B4-BE49-F238E27FC236}">
                <a16:creationId xmlns:a16="http://schemas.microsoft.com/office/drawing/2014/main" id="{A8081E4C-9E7D-02E9-D7B9-56FE6F817722}"/>
              </a:ext>
            </a:extLst>
          </p:cNvPr>
          <p:cNvSpPr txBox="1"/>
          <p:nvPr/>
        </p:nvSpPr>
        <p:spPr>
          <a:xfrm>
            <a:off x="5514108" y="3429000"/>
            <a:ext cx="6303517" cy="1662058"/>
          </a:xfrm>
          <a:prstGeom prst="rect">
            <a:avLst/>
          </a:prstGeom>
          <a:noFill/>
        </p:spPr>
        <p:txBody>
          <a:bodyPr wrap="square">
            <a:spAutoFit/>
          </a:bodyPr>
          <a:lstStyle/>
          <a:p>
            <a:pPr>
              <a:lnSpc>
                <a:spcPct val="107000"/>
              </a:lnSpc>
              <a:spcAft>
                <a:spcPts val="800"/>
              </a:spcAft>
            </a:pPr>
            <a:r>
              <a:rPr lang="tr-TR" sz="1800" b="1" dirty="0">
                <a:effectLst/>
                <a:latin typeface="Consolas" panose="020B0609020204030204" pitchFamily="49" charset="0"/>
                <a:ea typeface="Calibri" panose="020F0502020204030204" pitchFamily="34" charset="0"/>
                <a:cs typeface="Consolas" panose="020B0609020204030204" pitchFamily="49" charset="0"/>
              </a:rPr>
              <a:t>İnternet : </a:t>
            </a:r>
            <a:r>
              <a:rPr lang="tr-TR" sz="1800" dirty="0">
                <a:effectLst/>
                <a:latin typeface="Consolas" panose="020B0609020204030204" pitchFamily="49" charset="0"/>
                <a:ea typeface="Calibri" panose="020F0502020204030204" pitchFamily="34" charset="0"/>
                <a:cs typeface="Consolas" panose="020B0609020204030204" pitchFamily="49" charset="0"/>
              </a:rPr>
              <a:t>Bilgisayar sitemlerini birbirine bağlayan elektronik iletişim ağıdır. Çeşitli protokollere göre bilgisayarlar arasında bilgi transferi sağlar.</a:t>
            </a:r>
          </a:p>
          <a:p>
            <a:pPr>
              <a:lnSpc>
                <a:spcPct val="107000"/>
              </a:lnSpc>
              <a:spcAft>
                <a:spcPts val="800"/>
              </a:spcAft>
            </a:pPr>
            <a:endParaRPr lang="tr-TR" sz="1800" dirty="0">
              <a:effectLst/>
              <a:latin typeface="Consolas" panose="020B0609020204030204" pitchFamily="49" charset="0"/>
              <a:ea typeface="Calibri" panose="020F0502020204030204" pitchFamily="34" charset="0"/>
              <a:cs typeface="Consolas" panose="020B0609020204030204" pitchFamily="49" charset="0"/>
            </a:endParaRPr>
          </a:p>
        </p:txBody>
      </p:sp>
      <p:pic>
        <p:nvPicPr>
          <p:cNvPr id="3" name="Resim 2" descr="harita, daire, dünya, Dünya içeren bir resim&#10;&#10;Açıklama otomatik olarak oluşturuldu">
            <a:extLst>
              <a:ext uri="{FF2B5EF4-FFF2-40B4-BE49-F238E27FC236}">
                <a16:creationId xmlns:a16="http://schemas.microsoft.com/office/drawing/2014/main" id="{B45DE572-63D4-E3FE-00A6-431AA654FAEB}"/>
              </a:ext>
            </a:extLst>
          </p:cNvPr>
          <p:cNvPicPr>
            <a:picLocks noChangeAspect="1"/>
          </p:cNvPicPr>
          <p:nvPr/>
        </p:nvPicPr>
        <p:blipFill>
          <a:blip r:embed="rId2"/>
          <a:stretch>
            <a:fillRect/>
          </a:stretch>
        </p:blipFill>
        <p:spPr>
          <a:xfrm>
            <a:off x="444777" y="1669416"/>
            <a:ext cx="4762500" cy="4762500"/>
          </a:xfrm>
          <a:prstGeom prst="rect">
            <a:avLst/>
          </a:prstGeom>
        </p:spPr>
      </p:pic>
    </p:spTree>
    <p:extLst>
      <p:ext uri="{BB962C8B-B14F-4D97-AF65-F5344CB8AC3E}">
        <p14:creationId xmlns:p14="http://schemas.microsoft.com/office/powerpoint/2010/main" val="3203629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9F077-3855-90D5-4F2E-E1C5D034F740}"/>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60BE6DA0-415E-1154-B142-4DB1BED1C098}"/>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D8DD4C5A-A138-04E0-A880-F9B283C70BEE}"/>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97E5CC0-461B-3EFB-3438-97A133CE6DFC}"/>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WEB SAYFASI</a:t>
            </a:r>
          </a:p>
        </p:txBody>
      </p:sp>
      <p:sp>
        <p:nvSpPr>
          <p:cNvPr id="7" name="Metin kutusu 6">
            <a:extLst>
              <a:ext uri="{FF2B5EF4-FFF2-40B4-BE49-F238E27FC236}">
                <a16:creationId xmlns:a16="http://schemas.microsoft.com/office/drawing/2014/main" id="{F3595861-2361-E03F-33F3-5FAD63DC9BA2}"/>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14</a:t>
            </a:r>
          </a:p>
        </p:txBody>
      </p:sp>
      <p:sp>
        <p:nvSpPr>
          <p:cNvPr id="9" name="Metin kutusu 8">
            <a:extLst>
              <a:ext uri="{FF2B5EF4-FFF2-40B4-BE49-F238E27FC236}">
                <a16:creationId xmlns:a16="http://schemas.microsoft.com/office/drawing/2014/main" id="{5F7996BE-40CF-F9EE-EEFC-5A090D62E67B}"/>
              </a:ext>
            </a:extLst>
          </p:cNvPr>
          <p:cNvSpPr txBox="1"/>
          <p:nvPr/>
        </p:nvSpPr>
        <p:spPr>
          <a:xfrm>
            <a:off x="199697" y="3270933"/>
            <a:ext cx="6341971" cy="1559466"/>
          </a:xfrm>
          <a:prstGeom prst="rect">
            <a:avLst/>
          </a:prstGeom>
          <a:noFill/>
        </p:spPr>
        <p:txBody>
          <a:bodyPr wrap="square">
            <a:spAutoFit/>
          </a:bodyPr>
          <a:lstStyle/>
          <a:p>
            <a:pPr>
              <a:lnSpc>
                <a:spcPct val="107000"/>
              </a:lnSpc>
              <a:spcAft>
                <a:spcPts val="800"/>
              </a:spcAft>
            </a:pPr>
            <a:r>
              <a:rPr lang="tr-TR" b="0" i="0" u="none" strike="noStrike" dirty="0">
                <a:solidFill>
                  <a:srgbClr val="202122"/>
                </a:solidFill>
                <a:effectLst/>
                <a:latin typeface="Consolas" panose="020B0609020204030204" pitchFamily="49" charset="0"/>
                <a:cs typeface="Consolas" panose="020B0609020204030204" pitchFamily="49" charset="0"/>
              </a:rPr>
              <a:t>Metin, görsel ve animasyon şeklinde ziyaretçisine bilgi aktaran veya hizmet sunan sayfaların tümünü kapsayan bir doküman topluluğudur. Tamamı bir web sitesini oluşturur ve çeşitli programlama dilleriyle oluşturulur. </a:t>
            </a:r>
            <a:endParaRPr lang="tr-TR" sz="1800" dirty="0">
              <a:effectLst/>
              <a:latin typeface="Consolas" panose="020B0609020204030204" pitchFamily="49" charset="0"/>
              <a:ea typeface="Calibri" panose="020F0502020204030204" pitchFamily="34" charset="0"/>
              <a:cs typeface="Consolas" panose="020B0609020204030204" pitchFamily="49" charset="0"/>
            </a:endParaRPr>
          </a:p>
        </p:txBody>
      </p:sp>
      <p:pic>
        <p:nvPicPr>
          <p:cNvPr id="3" name="Resim 2" descr="ekran görüntüsü, renklilik, kırpıntı çizim, tasarım içeren bir resim&#10;&#10;Açıklama otomatik olarak oluşturuldu">
            <a:extLst>
              <a:ext uri="{FF2B5EF4-FFF2-40B4-BE49-F238E27FC236}">
                <a16:creationId xmlns:a16="http://schemas.microsoft.com/office/drawing/2014/main" id="{9C9BF343-DD2D-FDE6-920E-7A429A878267}"/>
              </a:ext>
            </a:extLst>
          </p:cNvPr>
          <p:cNvPicPr>
            <a:picLocks noChangeAspect="1"/>
          </p:cNvPicPr>
          <p:nvPr/>
        </p:nvPicPr>
        <p:blipFill>
          <a:blip r:embed="rId2"/>
          <a:stretch>
            <a:fillRect/>
          </a:stretch>
        </p:blipFill>
        <p:spPr>
          <a:xfrm>
            <a:off x="7070776" y="1669416"/>
            <a:ext cx="4762500" cy="4762500"/>
          </a:xfrm>
          <a:prstGeom prst="rect">
            <a:avLst/>
          </a:prstGeom>
        </p:spPr>
      </p:pic>
    </p:spTree>
    <p:extLst>
      <p:ext uri="{BB962C8B-B14F-4D97-AF65-F5344CB8AC3E}">
        <p14:creationId xmlns:p14="http://schemas.microsoft.com/office/powerpoint/2010/main" val="2260656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B39A0-8C1C-DA75-90F0-8521842A4871}"/>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C602D72F-C6F2-0F9E-FA36-D7B2CCF632F7}"/>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C73EF133-3F20-127F-ACB1-4001D48E8909}"/>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FDD39CC4-14F6-E9F1-F19D-59068E7BCDF0}"/>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İNTERNET TARAYICISI(WEB BROWSER)</a:t>
            </a:r>
          </a:p>
        </p:txBody>
      </p:sp>
      <p:sp>
        <p:nvSpPr>
          <p:cNvPr id="7" name="Metin kutusu 6">
            <a:extLst>
              <a:ext uri="{FF2B5EF4-FFF2-40B4-BE49-F238E27FC236}">
                <a16:creationId xmlns:a16="http://schemas.microsoft.com/office/drawing/2014/main" id="{8FD77DEA-2AC8-BA78-A151-B1B6E278A345}"/>
              </a:ext>
            </a:extLst>
          </p:cNvPr>
          <p:cNvSpPr txBox="1"/>
          <p:nvPr/>
        </p:nvSpPr>
        <p:spPr>
          <a:xfrm>
            <a:off x="10794123"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15</a:t>
            </a:r>
          </a:p>
        </p:txBody>
      </p:sp>
      <p:sp>
        <p:nvSpPr>
          <p:cNvPr id="9" name="Metin kutusu 8">
            <a:extLst>
              <a:ext uri="{FF2B5EF4-FFF2-40B4-BE49-F238E27FC236}">
                <a16:creationId xmlns:a16="http://schemas.microsoft.com/office/drawing/2014/main" id="{63A0710B-5A2E-9E41-B2DF-9893488FB48C}"/>
              </a:ext>
            </a:extLst>
          </p:cNvPr>
          <p:cNvSpPr txBox="1"/>
          <p:nvPr/>
        </p:nvSpPr>
        <p:spPr>
          <a:xfrm>
            <a:off x="5259964" y="3561774"/>
            <a:ext cx="6133249" cy="1263103"/>
          </a:xfrm>
          <a:prstGeom prst="rect">
            <a:avLst/>
          </a:prstGeom>
          <a:noFill/>
        </p:spPr>
        <p:txBody>
          <a:bodyPr wrap="square">
            <a:spAutoFit/>
          </a:bodyPr>
          <a:lstStyle/>
          <a:p>
            <a:pPr>
              <a:lnSpc>
                <a:spcPct val="107000"/>
              </a:lnSpc>
              <a:spcAft>
                <a:spcPts val="800"/>
              </a:spcAft>
            </a:pPr>
            <a:r>
              <a:rPr lang="tr-TR" b="0" i="0" u="none" strike="noStrike" dirty="0">
                <a:solidFill>
                  <a:srgbClr val="202122"/>
                </a:solidFill>
                <a:effectLst/>
                <a:latin typeface="Consolas" panose="020B0609020204030204" pitchFamily="49" charset="0"/>
                <a:cs typeface="Consolas" panose="020B0609020204030204" pitchFamily="49" charset="0"/>
              </a:rPr>
              <a:t>Kullanıcı ile web siteleri arasındaki bağlantıyı sağlar. Veri transferi sırasında güvenliği ve şifrelemeyi yönetir. Örnekler; </a:t>
            </a:r>
            <a:r>
              <a:rPr lang="tr-TR" b="0" i="0" u="none" strike="noStrike" dirty="0" err="1">
                <a:solidFill>
                  <a:srgbClr val="202122"/>
                </a:solidFill>
                <a:effectLst/>
                <a:latin typeface="Consolas" panose="020B0609020204030204" pitchFamily="49" charset="0"/>
                <a:cs typeface="Consolas" panose="020B0609020204030204" pitchFamily="49" charset="0"/>
              </a:rPr>
              <a:t>Firefox</a:t>
            </a:r>
            <a:r>
              <a:rPr lang="tr-TR" b="0" i="0" u="none" strike="noStrike" dirty="0">
                <a:solidFill>
                  <a:srgbClr val="202122"/>
                </a:solidFill>
                <a:effectLst/>
                <a:latin typeface="Consolas" panose="020B0609020204030204" pitchFamily="49" charset="0"/>
                <a:cs typeface="Consolas" panose="020B0609020204030204" pitchFamily="49" charset="0"/>
              </a:rPr>
              <a:t>, </a:t>
            </a:r>
            <a:r>
              <a:rPr lang="tr-TR" b="0" i="0" u="none" strike="noStrike" dirty="0" err="1">
                <a:solidFill>
                  <a:srgbClr val="202122"/>
                </a:solidFill>
                <a:effectLst/>
                <a:latin typeface="Consolas" panose="020B0609020204030204" pitchFamily="49" charset="0"/>
                <a:cs typeface="Consolas" panose="020B0609020204030204" pitchFamily="49" charset="0"/>
              </a:rPr>
              <a:t>Chrome</a:t>
            </a:r>
            <a:r>
              <a:rPr lang="tr-TR" b="0" i="0" u="none" strike="noStrike" dirty="0">
                <a:solidFill>
                  <a:srgbClr val="202122"/>
                </a:solidFill>
                <a:effectLst/>
                <a:latin typeface="Consolas" panose="020B0609020204030204" pitchFamily="49" charset="0"/>
                <a:cs typeface="Consolas" panose="020B0609020204030204" pitchFamily="49" charset="0"/>
              </a:rPr>
              <a:t>, </a:t>
            </a:r>
            <a:r>
              <a:rPr lang="tr-TR" b="0" i="0" u="none" strike="noStrike" dirty="0" err="1">
                <a:solidFill>
                  <a:srgbClr val="202122"/>
                </a:solidFill>
                <a:effectLst/>
                <a:latin typeface="Consolas" panose="020B0609020204030204" pitchFamily="49" charset="0"/>
                <a:cs typeface="Consolas" panose="020B0609020204030204" pitchFamily="49" charset="0"/>
              </a:rPr>
              <a:t>Firefox</a:t>
            </a:r>
            <a:r>
              <a:rPr lang="tr-TR" b="0" i="0" u="none" strike="noStrike" dirty="0">
                <a:solidFill>
                  <a:srgbClr val="202122"/>
                </a:solidFill>
                <a:effectLst/>
                <a:latin typeface="Consolas" panose="020B0609020204030204" pitchFamily="49" charset="0"/>
                <a:cs typeface="Consolas" panose="020B0609020204030204" pitchFamily="49" charset="0"/>
              </a:rPr>
              <a:t>, </a:t>
            </a:r>
            <a:r>
              <a:rPr lang="tr-TR" b="0" i="0" u="none" strike="noStrike" dirty="0" err="1">
                <a:solidFill>
                  <a:srgbClr val="202122"/>
                </a:solidFill>
                <a:effectLst/>
                <a:latin typeface="Consolas" panose="020B0609020204030204" pitchFamily="49" charset="0"/>
                <a:cs typeface="Consolas" panose="020B0609020204030204" pitchFamily="49" charset="0"/>
              </a:rPr>
              <a:t>Edge</a:t>
            </a:r>
            <a:r>
              <a:rPr lang="tr-TR" b="0" i="0" u="none" strike="noStrike" dirty="0">
                <a:solidFill>
                  <a:srgbClr val="202122"/>
                </a:solidFill>
                <a:effectLst/>
                <a:latin typeface="Consolas" panose="020B0609020204030204" pitchFamily="49" charset="0"/>
                <a:cs typeface="Consolas" panose="020B0609020204030204" pitchFamily="49" charset="0"/>
              </a:rPr>
              <a:t>, Safari </a:t>
            </a:r>
            <a:r>
              <a:rPr lang="tr-TR" b="0" i="0" u="none" strike="noStrike" dirty="0" err="1">
                <a:solidFill>
                  <a:srgbClr val="202122"/>
                </a:solidFill>
                <a:effectLst/>
                <a:latin typeface="Consolas" panose="020B0609020204030204" pitchFamily="49" charset="0"/>
                <a:cs typeface="Consolas" panose="020B0609020204030204" pitchFamily="49" charset="0"/>
              </a:rPr>
              <a:t>vb</a:t>
            </a:r>
            <a:r>
              <a:rPr lang="tr-TR" b="0" i="0" u="none" strike="noStrike" dirty="0">
                <a:solidFill>
                  <a:srgbClr val="202122"/>
                </a:solidFill>
                <a:effectLst/>
                <a:latin typeface="Consolas" panose="020B0609020204030204" pitchFamily="49" charset="0"/>
                <a:cs typeface="Consolas" panose="020B0609020204030204" pitchFamily="49" charset="0"/>
              </a:rPr>
              <a:t>…</a:t>
            </a:r>
            <a:endParaRPr lang="tr-TR" sz="1800" dirty="0">
              <a:effectLst/>
              <a:latin typeface="Consolas" panose="020B0609020204030204" pitchFamily="49" charset="0"/>
              <a:ea typeface="Calibri" panose="020F0502020204030204" pitchFamily="34" charset="0"/>
              <a:cs typeface="Consolas" panose="020B0609020204030204" pitchFamily="49" charset="0"/>
            </a:endParaRPr>
          </a:p>
        </p:txBody>
      </p:sp>
      <p:pic>
        <p:nvPicPr>
          <p:cNvPr id="3" name="Resim 2" descr="ekran görüntüsü, grafik, yazı tipi, daire içeren bir resim&#10;&#10;Açıklama otomatik olarak oluşturuldu">
            <a:extLst>
              <a:ext uri="{FF2B5EF4-FFF2-40B4-BE49-F238E27FC236}">
                <a16:creationId xmlns:a16="http://schemas.microsoft.com/office/drawing/2014/main" id="{57897F1B-1373-7AF3-EE03-23B07845E01F}"/>
              </a:ext>
            </a:extLst>
          </p:cNvPr>
          <p:cNvPicPr>
            <a:picLocks noChangeAspect="1"/>
          </p:cNvPicPr>
          <p:nvPr/>
        </p:nvPicPr>
        <p:blipFill>
          <a:blip r:embed="rId2"/>
          <a:stretch>
            <a:fillRect/>
          </a:stretch>
        </p:blipFill>
        <p:spPr>
          <a:xfrm>
            <a:off x="0" y="1693693"/>
            <a:ext cx="4762500" cy="4762500"/>
          </a:xfrm>
          <a:prstGeom prst="rect">
            <a:avLst/>
          </a:prstGeom>
        </p:spPr>
      </p:pic>
    </p:spTree>
    <p:extLst>
      <p:ext uri="{BB962C8B-B14F-4D97-AF65-F5344CB8AC3E}">
        <p14:creationId xmlns:p14="http://schemas.microsoft.com/office/powerpoint/2010/main" val="952353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EA8A9-3949-0F6E-308E-65CA5C3D0CDC}"/>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F08815A6-1535-DCD3-2EE3-2A31220675FD}"/>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442606C2-A705-CF8D-3519-42D233F7C8E9}"/>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7BB7377E-819F-ACDD-C9FA-4A405EF61B02}"/>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WWW (WORLD WIDE WEB)</a:t>
            </a:r>
          </a:p>
        </p:txBody>
      </p:sp>
      <p:sp>
        <p:nvSpPr>
          <p:cNvPr id="7" name="Metin kutusu 6">
            <a:extLst>
              <a:ext uri="{FF2B5EF4-FFF2-40B4-BE49-F238E27FC236}">
                <a16:creationId xmlns:a16="http://schemas.microsoft.com/office/drawing/2014/main" id="{55638FE3-7F6F-0E42-9229-F2B1998C2ECD}"/>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16</a:t>
            </a:r>
          </a:p>
        </p:txBody>
      </p:sp>
      <p:sp>
        <p:nvSpPr>
          <p:cNvPr id="9" name="Metin kutusu 8">
            <a:extLst>
              <a:ext uri="{FF2B5EF4-FFF2-40B4-BE49-F238E27FC236}">
                <a16:creationId xmlns:a16="http://schemas.microsoft.com/office/drawing/2014/main" id="{178A352C-F5EB-E435-C413-05EC1D016255}"/>
              </a:ext>
            </a:extLst>
          </p:cNvPr>
          <p:cNvSpPr txBox="1"/>
          <p:nvPr/>
        </p:nvSpPr>
        <p:spPr>
          <a:xfrm>
            <a:off x="205498" y="3280716"/>
            <a:ext cx="5738102" cy="1270604"/>
          </a:xfrm>
          <a:prstGeom prst="rect">
            <a:avLst/>
          </a:prstGeom>
          <a:noFill/>
        </p:spPr>
        <p:txBody>
          <a:bodyPr wrap="square">
            <a:spAutoFit/>
          </a:bodyPr>
          <a:lstStyle/>
          <a:p>
            <a:pPr>
              <a:lnSpc>
                <a:spcPct val="107000"/>
              </a:lnSpc>
              <a:spcAft>
                <a:spcPts val="800"/>
              </a:spcAft>
            </a:pPr>
            <a:r>
              <a:rPr lang="tr-TR" b="0" i="0" u="none" strike="noStrike" dirty="0">
                <a:solidFill>
                  <a:srgbClr val="333333"/>
                </a:solidFill>
                <a:effectLst/>
                <a:latin typeface="Consolas" panose="020B0609020204030204" pitchFamily="49" charset="0"/>
                <a:cs typeface="Consolas" panose="020B0609020204030204" pitchFamily="49" charset="0"/>
              </a:rPr>
              <a:t>internet üzerinden erişilebilen, birbirine bağlı </a:t>
            </a:r>
            <a:r>
              <a:rPr lang="tr-TR" b="1" i="0" u="none" strike="noStrike" dirty="0">
                <a:solidFill>
                  <a:srgbClr val="333333"/>
                </a:solidFill>
                <a:effectLst/>
                <a:latin typeface="Consolas" panose="020B0609020204030204" pitchFamily="49" charset="0"/>
                <a:cs typeface="Consolas" panose="020B0609020204030204" pitchFamily="49" charset="0"/>
              </a:rPr>
              <a:t>web sayfası sistemidir</a:t>
            </a:r>
            <a:r>
              <a:rPr lang="tr-TR" b="0" i="0" u="none" strike="noStrike" dirty="0">
                <a:solidFill>
                  <a:srgbClr val="333333"/>
                </a:solidFill>
                <a:effectLst/>
                <a:latin typeface="Consolas" panose="020B0609020204030204" pitchFamily="49" charset="0"/>
                <a:cs typeface="Consolas" panose="020B0609020204030204" pitchFamily="49" charset="0"/>
              </a:rPr>
              <a:t>. </a:t>
            </a:r>
            <a:r>
              <a:rPr lang="tr-TR" b="1" i="0" u="none" strike="noStrike" dirty="0">
                <a:solidFill>
                  <a:srgbClr val="333333"/>
                </a:solidFill>
                <a:effectLst/>
                <a:latin typeface="Consolas" panose="020B0609020204030204" pitchFamily="49" charset="0"/>
                <a:cs typeface="Consolas" panose="020B0609020204030204" pitchFamily="49" charset="0"/>
              </a:rPr>
              <a:t>Web </a:t>
            </a:r>
            <a:r>
              <a:rPr lang="tr-TR" b="0" i="0" u="none" strike="noStrike" dirty="0">
                <a:solidFill>
                  <a:srgbClr val="333333"/>
                </a:solidFill>
                <a:effectLst/>
                <a:latin typeface="Consolas" panose="020B0609020204030204" pitchFamily="49" charset="0"/>
                <a:cs typeface="Consolas" panose="020B0609020204030204" pitchFamily="49" charset="0"/>
              </a:rPr>
              <a:t>ile aynı manada olan </a:t>
            </a:r>
            <a:r>
              <a:rPr lang="tr-TR" b="1" i="0" u="none" strike="noStrike" dirty="0">
                <a:solidFill>
                  <a:srgbClr val="333333"/>
                </a:solidFill>
                <a:effectLst/>
                <a:latin typeface="Consolas" panose="020B0609020204030204" pitchFamily="49" charset="0"/>
                <a:cs typeface="Consolas" panose="020B0609020204030204" pitchFamily="49" charset="0"/>
              </a:rPr>
              <a:t>WWW </a:t>
            </a:r>
            <a:r>
              <a:rPr lang="tr-TR" b="0" i="0" u="none" strike="noStrike" dirty="0">
                <a:solidFill>
                  <a:srgbClr val="333333"/>
                </a:solidFill>
                <a:effectLst/>
                <a:latin typeface="Consolas" panose="020B0609020204030204" pitchFamily="49" charset="0"/>
                <a:cs typeface="Consolas" panose="020B0609020204030204" pitchFamily="49" charset="0"/>
              </a:rPr>
              <a:t>internet üzerinde kurulmuş birçok uygulamalardan biridir.</a:t>
            </a:r>
            <a:endParaRPr lang="tr-TR" sz="1800" dirty="0">
              <a:effectLst/>
              <a:latin typeface="Consolas" panose="020B0609020204030204" pitchFamily="49" charset="0"/>
              <a:ea typeface="Calibri" panose="020F0502020204030204" pitchFamily="34" charset="0"/>
              <a:cs typeface="Consolas" panose="020B0609020204030204" pitchFamily="49" charset="0"/>
            </a:endParaRPr>
          </a:p>
        </p:txBody>
      </p:sp>
      <p:pic>
        <p:nvPicPr>
          <p:cNvPr id="3" name="Resim 2" descr="grafik, çizgi film, kırpıntı çizim, yazı tipi içeren bir resim&#10;&#10;Açıklama otomatik olarak oluşturuldu">
            <a:extLst>
              <a:ext uri="{FF2B5EF4-FFF2-40B4-BE49-F238E27FC236}">
                <a16:creationId xmlns:a16="http://schemas.microsoft.com/office/drawing/2014/main" id="{E676BC25-1517-957B-B426-88F795BD4258}"/>
              </a:ext>
            </a:extLst>
          </p:cNvPr>
          <p:cNvPicPr>
            <a:picLocks noChangeAspect="1"/>
          </p:cNvPicPr>
          <p:nvPr/>
        </p:nvPicPr>
        <p:blipFill>
          <a:blip r:embed="rId2"/>
          <a:stretch>
            <a:fillRect/>
          </a:stretch>
        </p:blipFill>
        <p:spPr>
          <a:xfrm>
            <a:off x="6855515" y="1534768"/>
            <a:ext cx="4762500" cy="4762500"/>
          </a:xfrm>
          <a:prstGeom prst="rect">
            <a:avLst/>
          </a:prstGeom>
        </p:spPr>
      </p:pic>
    </p:spTree>
    <p:extLst>
      <p:ext uri="{BB962C8B-B14F-4D97-AF65-F5344CB8AC3E}">
        <p14:creationId xmlns:p14="http://schemas.microsoft.com/office/powerpoint/2010/main" val="1185521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BBB15-D581-58E7-FD3C-FF73EE962D70}"/>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42A8B236-05C0-EBAC-A58F-445FA9A1DE58}"/>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D24C3C16-2576-C466-A8E5-2705D46D9C5D}"/>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2188A4E4-8FEB-3E3D-C41A-59C685F86C32}"/>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URL (UNIFORM RESOURCE LOCATOR) </a:t>
            </a:r>
          </a:p>
        </p:txBody>
      </p:sp>
      <p:sp>
        <p:nvSpPr>
          <p:cNvPr id="7" name="Metin kutusu 6">
            <a:extLst>
              <a:ext uri="{FF2B5EF4-FFF2-40B4-BE49-F238E27FC236}">
                <a16:creationId xmlns:a16="http://schemas.microsoft.com/office/drawing/2014/main" id="{CAF5DBA0-6470-CC93-1AD4-D94C77D8BFF4}"/>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17</a:t>
            </a:r>
          </a:p>
        </p:txBody>
      </p:sp>
      <p:sp>
        <p:nvSpPr>
          <p:cNvPr id="9" name="Metin kutusu 8">
            <a:extLst>
              <a:ext uri="{FF2B5EF4-FFF2-40B4-BE49-F238E27FC236}">
                <a16:creationId xmlns:a16="http://schemas.microsoft.com/office/drawing/2014/main" id="{F2BE43AC-B5C4-ADC9-1A97-DF479515CCAD}"/>
              </a:ext>
            </a:extLst>
          </p:cNvPr>
          <p:cNvSpPr txBox="1"/>
          <p:nvPr/>
        </p:nvSpPr>
        <p:spPr>
          <a:xfrm>
            <a:off x="1989851" y="4322151"/>
            <a:ext cx="8212297" cy="1263103"/>
          </a:xfrm>
          <a:prstGeom prst="rect">
            <a:avLst/>
          </a:prstGeom>
          <a:noFill/>
        </p:spPr>
        <p:txBody>
          <a:bodyPr wrap="square">
            <a:spAutoFit/>
          </a:bodyPr>
          <a:lstStyle/>
          <a:p>
            <a:pPr>
              <a:lnSpc>
                <a:spcPct val="107000"/>
              </a:lnSpc>
              <a:spcAft>
                <a:spcPts val="800"/>
              </a:spcAft>
            </a:pPr>
            <a:r>
              <a:rPr lang="tr-TR" b="0" i="0" u="none" strike="noStrike" dirty="0">
                <a:solidFill>
                  <a:srgbClr val="202122"/>
                </a:solidFill>
                <a:effectLst/>
                <a:latin typeface="Consolas" panose="020B0609020204030204" pitchFamily="49" charset="0"/>
                <a:cs typeface="Consolas" panose="020B0609020204030204" pitchFamily="49" charset="0"/>
              </a:rPr>
              <a:t>Türkçesi «T</a:t>
            </a:r>
            <a:r>
              <a:rPr lang="tr-TR" b="0" i="0" u="none" strike="noStrike" dirty="0">
                <a:solidFill>
                  <a:srgbClr val="4B4D4D"/>
                </a:solidFill>
                <a:effectLst/>
                <a:latin typeface="Consolas" panose="020B0609020204030204" pitchFamily="49" charset="0"/>
                <a:cs typeface="Consolas" panose="020B0609020204030204" pitchFamily="49" charset="0"/>
              </a:rPr>
              <a:t>ekdüzen Kaynak Bulucu» dur. İnternet üzerindeki bir kaynağın yerini belirtmek amacıyla kullanılır. Tarayıcınızda bulunan, site adresinin belirtildiği çubukta yer alan bilgidir diyebiliriz. </a:t>
            </a:r>
            <a:endParaRPr lang="tr-TR" sz="1800" dirty="0">
              <a:solidFill>
                <a:srgbClr val="4B4D4D"/>
              </a:solidFill>
              <a:latin typeface="Consolas" panose="020B0609020204030204" pitchFamily="49" charset="0"/>
              <a:ea typeface="Calibri" panose="020F0502020204030204" pitchFamily="34" charset="0"/>
              <a:cs typeface="Consolas" panose="020B0609020204030204" pitchFamily="49" charset="0"/>
            </a:endParaRPr>
          </a:p>
        </p:txBody>
      </p:sp>
      <p:pic>
        <p:nvPicPr>
          <p:cNvPr id="3" name="Resim 2" descr="yazı tipi, grafik, logo, simge, sembol içeren bir resim&#10;&#10;Açıklama otomatik olarak oluşturuldu">
            <a:extLst>
              <a:ext uri="{FF2B5EF4-FFF2-40B4-BE49-F238E27FC236}">
                <a16:creationId xmlns:a16="http://schemas.microsoft.com/office/drawing/2014/main" id="{68DECF76-4EAC-07C1-ECBE-CE9B897B27BD}"/>
              </a:ext>
            </a:extLst>
          </p:cNvPr>
          <p:cNvPicPr>
            <a:picLocks noChangeAspect="1"/>
          </p:cNvPicPr>
          <p:nvPr/>
        </p:nvPicPr>
        <p:blipFill>
          <a:blip r:embed="rId2"/>
          <a:stretch>
            <a:fillRect/>
          </a:stretch>
        </p:blipFill>
        <p:spPr>
          <a:xfrm>
            <a:off x="2662858" y="2176312"/>
            <a:ext cx="6667500" cy="1905000"/>
          </a:xfrm>
          <a:prstGeom prst="rect">
            <a:avLst/>
          </a:prstGeom>
        </p:spPr>
      </p:pic>
    </p:spTree>
    <p:extLst>
      <p:ext uri="{BB962C8B-B14F-4D97-AF65-F5344CB8AC3E}">
        <p14:creationId xmlns:p14="http://schemas.microsoft.com/office/powerpoint/2010/main" val="829269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AD020-28F7-EDF2-72BA-BB74EC0CD37F}"/>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C544978C-5C3F-30F4-E779-E86D982A2262}"/>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E8B0BB8C-9CAF-284F-3B3D-DB71E1F1E2BE}"/>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055622DE-B833-1E6A-2844-DC49672C3474}"/>
              </a:ext>
            </a:extLst>
          </p:cNvPr>
          <p:cNvSpPr txBox="1"/>
          <p:nvPr/>
        </p:nvSpPr>
        <p:spPr>
          <a:xfrm>
            <a:off x="135924" y="328828"/>
            <a:ext cx="10540314" cy="584775"/>
          </a:xfrm>
          <a:prstGeom prst="rect">
            <a:avLst/>
          </a:prstGeom>
          <a:noFill/>
        </p:spPr>
        <p:txBody>
          <a:bodyPr wrap="square" rtlCol="0">
            <a:spAutoFit/>
          </a:bodyPr>
          <a:lstStyle/>
          <a:p>
            <a:r>
              <a:rPr lang="tr-TR" sz="3200" b="1" dirty="0">
                <a:latin typeface="Consolas" panose="020B0609020204030204" pitchFamily="49" charset="0"/>
                <a:cs typeface="Consolas" panose="020B0609020204030204" pitchFamily="49" charset="0"/>
              </a:rPr>
              <a:t>HTTPS (HYPER TEXT TRANSFER PROTOCOL SECURE)</a:t>
            </a:r>
          </a:p>
        </p:txBody>
      </p:sp>
      <p:sp>
        <p:nvSpPr>
          <p:cNvPr id="7" name="Metin kutusu 6">
            <a:extLst>
              <a:ext uri="{FF2B5EF4-FFF2-40B4-BE49-F238E27FC236}">
                <a16:creationId xmlns:a16="http://schemas.microsoft.com/office/drawing/2014/main" id="{23E60169-A76E-109C-9F60-82AD30BA777B}"/>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18</a:t>
            </a:r>
          </a:p>
        </p:txBody>
      </p:sp>
      <p:sp>
        <p:nvSpPr>
          <p:cNvPr id="9" name="Metin kutusu 8">
            <a:extLst>
              <a:ext uri="{FF2B5EF4-FFF2-40B4-BE49-F238E27FC236}">
                <a16:creationId xmlns:a16="http://schemas.microsoft.com/office/drawing/2014/main" id="{19BE8E1F-4021-363D-3113-8C5B503938AC}"/>
              </a:ext>
            </a:extLst>
          </p:cNvPr>
          <p:cNvSpPr txBox="1"/>
          <p:nvPr/>
        </p:nvSpPr>
        <p:spPr>
          <a:xfrm>
            <a:off x="135924" y="3429000"/>
            <a:ext cx="5295901" cy="1263103"/>
          </a:xfrm>
          <a:prstGeom prst="rect">
            <a:avLst/>
          </a:prstGeom>
          <a:noFill/>
        </p:spPr>
        <p:txBody>
          <a:bodyPr wrap="square">
            <a:spAutoFit/>
          </a:bodyPr>
          <a:lstStyle/>
          <a:p>
            <a:pPr>
              <a:lnSpc>
                <a:spcPct val="107000"/>
              </a:lnSpc>
              <a:spcAft>
                <a:spcPts val="800"/>
              </a:spcAft>
            </a:pPr>
            <a:r>
              <a:rPr lang="tr-TR" b="0" i="0" u="none" strike="noStrike" dirty="0">
                <a:solidFill>
                  <a:srgbClr val="202122"/>
                </a:solidFill>
                <a:effectLst/>
                <a:latin typeface="Consolas" panose="020B0609020204030204" pitchFamily="49" charset="0"/>
                <a:cs typeface="Consolas" panose="020B0609020204030204" pitchFamily="49" charset="0"/>
              </a:rPr>
              <a:t>Sunucudan istemciye aktarılan verilerin şifrelenerek aktarılmasını sağlayan protokoldür. Güvenli veri transferi için kullanılır.</a:t>
            </a:r>
            <a:endParaRPr lang="tr-TR" sz="1800" dirty="0">
              <a:solidFill>
                <a:srgbClr val="4B4D4D"/>
              </a:solidFill>
              <a:latin typeface="Consolas" panose="020B0609020204030204" pitchFamily="49" charset="0"/>
              <a:ea typeface="Calibri" panose="020F0502020204030204" pitchFamily="34" charset="0"/>
              <a:cs typeface="Consolas" panose="020B0609020204030204" pitchFamily="49" charset="0"/>
            </a:endParaRPr>
          </a:p>
        </p:txBody>
      </p:sp>
      <p:pic>
        <p:nvPicPr>
          <p:cNvPr id="3" name="Resim 2" descr="metin, yazı tipi, simge, sembol, çizgi film içeren bir resim&#10;&#10;Açıklama otomatik olarak oluşturuldu">
            <a:extLst>
              <a:ext uri="{FF2B5EF4-FFF2-40B4-BE49-F238E27FC236}">
                <a16:creationId xmlns:a16="http://schemas.microsoft.com/office/drawing/2014/main" id="{0DA1E1B2-9CF3-0540-6443-58269C58A26D}"/>
              </a:ext>
            </a:extLst>
          </p:cNvPr>
          <p:cNvPicPr>
            <a:picLocks noChangeAspect="1"/>
          </p:cNvPicPr>
          <p:nvPr/>
        </p:nvPicPr>
        <p:blipFill>
          <a:blip r:embed="rId2"/>
          <a:stretch>
            <a:fillRect/>
          </a:stretch>
        </p:blipFill>
        <p:spPr>
          <a:xfrm>
            <a:off x="6517585" y="1584463"/>
            <a:ext cx="4762500" cy="4762500"/>
          </a:xfrm>
          <a:prstGeom prst="rect">
            <a:avLst/>
          </a:prstGeom>
        </p:spPr>
      </p:pic>
    </p:spTree>
    <p:extLst>
      <p:ext uri="{BB962C8B-B14F-4D97-AF65-F5344CB8AC3E}">
        <p14:creationId xmlns:p14="http://schemas.microsoft.com/office/powerpoint/2010/main" val="3635815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26E59A5-A841-2E4C-8464-D015BDFA2780}"/>
              </a:ext>
            </a:extLst>
          </p:cNvPr>
          <p:cNvSpPr/>
          <p:nvPr/>
        </p:nvSpPr>
        <p:spPr>
          <a:xfrm>
            <a:off x="135924" y="1215182"/>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8A62DAE9-D7D8-4E78-44FE-0405CF525677}"/>
              </a:ext>
            </a:extLst>
          </p:cNvPr>
          <p:cNvSpPr/>
          <p:nvPr/>
        </p:nvSpPr>
        <p:spPr>
          <a:xfrm>
            <a:off x="10794124" y="1208094"/>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5FC56852-6256-C187-36EC-F7F2AED9C687}"/>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KURS İÇERİĞİ</a:t>
            </a:r>
          </a:p>
        </p:txBody>
      </p:sp>
      <p:sp>
        <p:nvSpPr>
          <p:cNvPr id="7" name="Metin kutusu 6">
            <a:extLst>
              <a:ext uri="{FF2B5EF4-FFF2-40B4-BE49-F238E27FC236}">
                <a16:creationId xmlns:a16="http://schemas.microsoft.com/office/drawing/2014/main" id="{0153BAE1-5747-5328-DFB3-2D715AC31A8F}"/>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a:t>
            </a:r>
          </a:p>
        </p:txBody>
      </p:sp>
      <p:sp>
        <p:nvSpPr>
          <p:cNvPr id="9" name="Metin kutusu 8">
            <a:extLst>
              <a:ext uri="{FF2B5EF4-FFF2-40B4-BE49-F238E27FC236}">
                <a16:creationId xmlns:a16="http://schemas.microsoft.com/office/drawing/2014/main" id="{8D55FA56-20EE-1B21-7100-94214159AD80}"/>
              </a:ext>
            </a:extLst>
          </p:cNvPr>
          <p:cNvSpPr txBox="1"/>
          <p:nvPr/>
        </p:nvSpPr>
        <p:spPr>
          <a:xfrm>
            <a:off x="120513" y="1595251"/>
            <a:ext cx="11950973" cy="5775427"/>
          </a:xfrm>
          <a:prstGeom prst="rect">
            <a:avLst/>
          </a:prstGeom>
          <a:noFill/>
        </p:spPr>
        <p:txBody>
          <a:bodyPr wrap="square">
            <a:spAutoFit/>
          </a:bodyPr>
          <a:lstStyle/>
          <a:p>
            <a:pPr lvl="0" algn="just">
              <a:lnSpc>
                <a:spcPct val="115000"/>
              </a:lnSpc>
              <a:spcAft>
                <a:spcPts val="1000"/>
              </a:spcAft>
            </a:pPr>
            <a:r>
              <a:rPr lang="tr-TR" sz="1800" b="1" dirty="0">
                <a:solidFill>
                  <a:srgbClr val="000000"/>
                </a:solidFill>
                <a:effectLst/>
                <a:latin typeface="Times New Roman" panose="02020603050405020304" pitchFamily="18" charset="0"/>
                <a:ea typeface="Times New Roman" panose="02020603050405020304" pitchFamily="18" charset="0"/>
              </a:rPr>
              <a:t>    </a:t>
            </a:r>
            <a:r>
              <a:rPr lang="tr-TR" sz="1800" b="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ETKİNLİĞİN SÜRESİ</a:t>
            </a:r>
            <a:endParaRPr lang="tr-TR"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90170" indent="180340" algn="just">
              <a:lnSpc>
                <a:spcPct val="115000"/>
              </a:lnSpc>
              <a:spcAft>
                <a:spcPts val="1000"/>
              </a:spcAft>
            </a:pPr>
            <a:r>
              <a:rPr lang="tr-TR"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Eğitimin süresi 30 ders saatidir.</a:t>
            </a:r>
            <a:endParaRPr lang="tr-TR"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285750" indent="-285750">
              <a:buFont typeface="Wingdings" pitchFamily="2" charset="2"/>
              <a:buChar char="v"/>
            </a:pPr>
            <a:endParaRPr lang="tr-TR"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285750" indent="-285750">
              <a:buFont typeface="Wingdings" pitchFamily="2" charset="2"/>
              <a:buChar char="v"/>
            </a:pPr>
            <a:r>
              <a:rPr lang="tr-TR"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Bu faaliyet; Bakanlığımıza bağlı kurum/okullarda görevli öğretmenlerin </a:t>
            </a:r>
            <a:r>
              <a:rPr lang="tr-TR"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bilişim teknolojileri ve yazılım dersi öğretim programı </a:t>
            </a:r>
            <a:r>
              <a:rPr lang="tr-TR"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konusunda bilgi ve becerilerini arttırmak amacıyla düzenlenmiştir. Bu faaliyeti başarı ile tamamlayan her kursiyer;</a:t>
            </a:r>
            <a:endParaRPr lang="tr-TR"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285750" indent="-285750">
              <a:buFont typeface="Wingdings" pitchFamily="2" charset="2"/>
              <a:buChar char="v"/>
            </a:pPr>
            <a:endParaRPr lang="tr-TR"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Çevresindeki teknolojik araçların çalışma prensiplerini açıklar.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Bilgisayar giriş, çıkış elemanları ve bileşenlerini kullanır.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Teknolojik araçları doğru kullanır.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Tablet ile artırılmış gerçeklik mantığını kavrar.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Teknolojinin yararları ve zararlarını örneklerle açıklar.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İnternetin doğru ve güvenli kullanımını gerçekleştirir.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endParaRPr lang="tr-TR" dirty="0">
              <a:solidFill>
                <a:srgbClr val="000000"/>
              </a:solidFill>
              <a:effectLst/>
              <a:latin typeface="Helvetica" pitchFamily="2" charset="0"/>
              <a:ea typeface="Calibri" panose="020F0502020204030204" pitchFamily="34" charset="0"/>
              <a:cs typeface="Helvetica" pitchFamily="2" charset="0"/>
            </a:endParaRPr>
          </a:p>
          <a:p>
            <a:pPr marL="285750" indent="-285750">
              <a:buFont typeface="Wingdings" pitchFamily="2" charset="2"/>
              <a:buChar char="v"/>
            </a:pPr>
            <a:endParaRPr lang="tr-TR"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23238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BA08D-7398-FA67-3DAC-C4C4DEF331F1}"/>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2C9C7D66-BD19-9573-4675-9F3CE92F4E29}"/>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14E14F02-1867-B628-1950-17D44160EE7B}"/>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5451AC52-1003-7A8A-2C7A-F9423875FCC7}"/>
              </a:ext>
            </a:extLst>
          </p:cNvPr>
          <p:cNvSpPr txBox="1"/>
          <p:nvPr/>
        </p:nvSpPr>
        <p:spPr>
          <a:xfrm>
            <a:off x="135924" y="328828"/>
            <a:ext cx="10540314" cy="584775"/>
          </a:xfrm>
          <a:prstGeom prst="rect">
            <a:avLst/>
          </a:prstGeom>
          <a:noFill/>
        </p:spPr>
        <p:txBody>
          <a:bodyPr wrap="square" rtlCol="0">
            <a:spAutoFit/>
          </a:bodyPr>
          <a:lstStyle/>
          <a:p>
            <a:r>
              <a:rPr lang="tr-TR" sz="3200" b="1" dirty="0">
                <a:latin typeface="Consolas" panose="020B0609020204030204" pitchFamily="49" charset="0"/>
                <a:cs typeface="Consolas" panose="020B0609020204030204" pitchFamily="49" charset="0"/>
              </a:rPr>
              <a:t>ALAN ADI (DOMAIN)</a:t>
            </a:r>
          </a:p>
        </p:txBody>
      </p:sp>
      <p:sp>
        <p:nvSpPr>
          <p:cNvPr id="7" name="Metin kutusu 6">
            <a:extLst>
              <a:ext uri="{FF2B5EF4-FFF2-40B4-BE49-F238E27FC236}">
                <a16:creationId xmlns:a16="http://schemas.microsoft.com/office/drawing/2014/main" id="{B8C06FC6-B8C9-2D93-1040-57CCB0B54B9A}"/>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19</a:t>
            </a:r>
          </a:p>
        </p:txBody>
      </p:sp>
      <p:sp>
        <p:nvSpPr>
          <p:cNvPr id="9" name="Metin kutusu 8">
            <a:extLst>
              <a:ext uri="{FF2B5EF4-FFF2-40B4-BE49-F238E27FC236}">
                <a16:creationId xmlns:a16="http://schemas.microsoft.com/office/drawing/2014/main" id="{4E35762B-5B60-CD94-B3E8-0B05D7F94379}"/>
              </a:ext>
            </a:extLst>
          </p:cNvPr>
          <p:cNvSpPr txBox="1"/>
          <p:nvPr/>
        </p:nvSpPr>
        <p:spPr>
          <a:xfrm>
            <a:off x="5635233" y="3516370"/>
            <a:ext cx="5757980" cy="1263103"/>
          </a:xfrm>
          <a:prstGeom prst="rect">
            <a:avLst/>
          </a:prstGeom>
          <a:noFill/>
        </p:spPr>
        <p:txBody>
          <a:bodyPr wrap="square">
            <a:spAutoFit/>
          </a:bodyPr>
          <a:lstStyle/>
          <a:p>
            <a:pPr>
              <a:lnSpc>
                <a:spcPct val="107000"/>
              </a:lnSpc>
              <a:spcAft>
                <a:spcPts val="800"/>
              </a:spcAft>
            </a:pPr>
            <a:r>
              <a:rPr lang="tr-TR" b="0" i="0" u="none" strike="noStrike" dirty="0">
                <a:solidFill>
                  <a:srgbClr val="202122"/>
                </a:solidFill>
                <a:effectLst/>
                <a:latin typeface="Consolas" panose="020B0609020204030204" pitchFamily="49" charset="0"/>
                <a:cs typeface="Consolas" panose="020B0609020204030204" pitchFamily="49" charset="0"/>
              </a:rPr>
              <a:t>Bir web sitesinin internet üzerindeki adı ve adresidir. Bilgisayarların anlayabileceği numara sisteminin okunabilir hali olarak düşünülebilir.</a:t>
            </a:r>
            <a:endParaRPr lang="tr-TR" sz="1800" dirty="0">
              <a:solidFill>
                <a:srgbClr val="4B4D4D"/>
              </a:solidFill>
              <a:latin typeface="Consolas" panose="020B0609020204030204" pitchFamily="49" charset="0"/>
              <a:ea typeface="Calibri" panose="020F0502020204030204" pitchFamily="34" charset="0"/>
              <a:cs typeface="Consolas" panose="020B0609020204030204" pitchFamily="49" charset="0"/>
            </a:endParaRPr>
          </a:p>
        </p:txBody>
      </p:sp>
      <p:pic>
        <p:nvPicPr>
          <p:cNvPr id="3" name="Resim 2" descr="grafik, yazı tipi, kırpıntı çizim, metin içeren bir resim&#10;&#10;Açıklama otomatik olarak oluşturuldu">
            <a:extLst>
              <a:ext uri="{FF2B5EF4-FFF2-40B4-BE49-F238E27FC236}">
                <a16:creationId xmlns:a16="http://schemas.microsoft.com/office/drawing/2014/main" id="{94A17F99-48E7-C1C0-E407-02F768E944F2}"/>
              </a:ext>
            </a:extLst>
          </p:cNvPr>
          <p:cNvPicPr>
            <a:picLocks noChangeAspect="1"/>
          </p:cNvPicPr>
          <p:nvPr/>
        </p:nvPicPr>
        <p:blipFill>
          <a:blip r:embed="rId2"/>
          <a:stretch>
            <a:fillRect/>
          </a:stretch>
        </p:blipFill>
        <p:spPr>
          <a:xfrm>
            <a:off x="643581" y="1766672"/>
            <a:ext cx="4762500" cy="4762500"/>
          </a:xfrm>
          <a:prstGeom prst="rect">
            <a:avLst/>
          </a:prstGeom>
        </p:spPr>
      </p:pic>
    </p:spTree>
    <p:extLst>
      <p:ext uri="{BB962C8B-B14F-4D97-AF65-F5344CB8AC3E}">
        <p14:creationId xmlns:p14="http://schemas.microsoft.com/office/powerpoint/2010/main" val="1132874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F89FC-CBE5-C5FB-C9F6-24947CD21193}"/>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C6B08639-4FB2-16A2-6463-6E7C8DA8C035}"/>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2F374AAE-4FF3-DA19-EB33-DC5A9DDFF917}"/>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CCB0CA15-ACF7-27EC-58BE-9C485D17694F}"/>
              </a:ext>
            </a:extLst>
          </p:cNvPr>
          <p:cNvSpPr txBox="1"/>
          <p:nvPr/>
        </p:nvSpPr>
        <p:spPr>
          <a:xfrm>
            <a:off x="135924" y="328828"/>
            <a:ext cx="10540314" cy="584775"/>
          </a:xfrm>
          <a:prstGeom prst="rect">
            <a:avLst/>
          </a:prstGeom>
          <a:noFill/>
        </p:spPr>
        <p:txBody>
          <a:bodyPr wrap="square" rtlCol="0">
            <a:spAutoFit/>
          </a:bodyPr>
          <a:lstStyle/>
          <a:p>
            <a:r>
              <a:rPr lang="tr-TR" sz="3200" b="1" dirty="0">
                <a:latin typeface="Consolas" panose="020B0609020204030204" pitchFamily="49" charset="0"/>
                <a:cs typeface="Consolas" panose="020B0609020204030204" pitchFamily="49" charset="0"/>
              </a:rPr>
              <a:t>BAĞLANTI (LINK)</a:t>
            </a:r>
          </a:p>
        </p:txBody>
      </p:sp>
      <p:sp>
        <p:nvSpPr>
          <p:cNvPr id="7" name="Metin kutusu 6">
            <a:extLst>
              <a:ext uri="{FF2B5EF4-FFF2-40B4-BE49-F238E27FC236}">
                <a16:creationId xmlns:a16="http://schemas.microsoft.com/office/drawing/2014/main" id="{6C68C6AB-37E2-0398-D149-F6C592F13D13}"/>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20</a:t>
            </a:r>
          </a:p>
        </p:txBody>
      </p:sp>
      <p:sp>
        <p:nvSpPr>
          <p:cNvPr id="9" name="Metin kutusu 8">
            <a:extLst>
              <a:ext uri="{FF2B5EF4-FFF2-40B4-BE49-F238E27FC236}">
                <a16:creationId xmlns:a16="http://schemas.microsoft.com/office/drawing/2014/main" id="{1EFC8EA1-90A6-C391-87D2-BDE2AB737E0B}"/>
              </a:ext>
            </a:extLst>
          </p:cNvPr>
          <p:cNvSpPr txBox="1"/>
          <p:nvPr/>
        </p:nvSpPr>
        <p:spPr>
          <a:xfrm>
            <a:off x="135924" y="3551917"/>
            <a:ext cx="6253549" cy="966740"/>
          </a:xfrm>
          <a:prstGeom prst="rect">
            <a:avLst/>
          </a:prstGeom>
          <a:noFill/>
        </p:spPr>
        <p:txBody>
          <a:bodyPr wrap="square">
            <a:spAutoFit/>
          </a:bodyPr>
          <a:lstStyle/>
          <a:p>
            <a:pPr>
              <a:lnSpc>
                <a:spcPct val="107000"/>
              </a:lnSpc>
              <a:spcAft>
                <a:spcPts val="800"/>
              </a:spcAft>
            </a:pPr>
            <a:r>
              <a:rPr lang="tr-TR" sz="1800" dirty="0">
                <a:solidFill>
                  <a:srgbClr val="202122"/>
                </a:solidFill>
                <a:latin typeface="Consolas" panose="020B0609020204030204" pitchFamily="49" charset="0"/>
                <a:ea typeface="Calibri" panose="020F0502020204030204" pitchFamily="34" charset="0"/>
                <a:cs typeface="Consolas" panose="020B0609020204030204" pitchFamily="49" charset="0"/>
              </a:rPr>
              <a:t>Sayfalar arasında kullanıcıları bir sayfadan başka bir sayfaya yönlendirmek için kullanılan öğelerdir.</a:t>
            </a:r>
            <a:endParaRPr lang="tr-TR" sz="1800" dirty="0">
              <a:solidFill>
                <a:srgbClr val="4B4D4D"/>
              </a:solidFill>
              <a:latin typeface="Consolas" panose="020B0609020204030204" pitchFamily="49" charset="0"/>
              <a:ea typeface="Calibri" panose="020F0502020204030204" pitchFamily="34" charset="0"/>
              <a:cs typeface="Consolas" panose="020B0609020204030204" pitchFamily="49" charset="0"/>
            </a:endParaRPr>
          </a:p>
        </p:txBody>
      </p:sp>
      <p:pic>
        <p:nvPicPr>
          <p:cNvPr id="3" name="Resim 2" descr="ekran görüntüsü, siyah, yazı tipi, grafik içeren bir resim&#10;&#10;Açıklama otomatik olarak oluşturuldu">
            <a:extLst>
              <a:ext uri="{FF2B5EF4-FFF2-40B4-BE49-F238E27FC236}">
                <a16:creationId xmlns:a16="http://schemas.microsoft.com/office/drawing/2014/main" id="{DE6460DB-2C5D-D4AE-F37C-92DE22E2228F}"/>
              </a:ext>
            </a:extLst>
          </p:cNvPr>
          <p:cNvPicPr>
            <a:picLocks noChangeAspect="1"/>
          </p:cNvPicPr>
          <p:nvPr/>
        </p:nvPicPr>
        <p:blipFill>
          <a:blip r:embed="rId2"/>
          <a:stretch>
            <a:fillRect/>
          </a:stretch>
        </p:blipFill>
        <p:spPr>
          <a:xfrm>
            <a:off x="7153689" y="1654037"/>
            <a:ext cx="4762500" cy="4762500"/>
          </a:xfrm>
          <a:prstGeom prst="rect">
            <a:avLst/>
          </a:prstGeom>
        </p:spPr>
      </p:pic>
    </p:spTree>
    <p:extLst>
      <p:ext uri="{BB962C8B-B14F-4D97-AF65-F5344CB8AC3E}">
        <p14:creationId xmlns:p14="http://schemas.microsoft.com/office/powerpoint/2010/main" val="3932063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ED612-05F1-EDC8-1235-90DAD4D6DE7F}"/>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75297B2B-32B1-AA8B-F1C7-DC4D6C12DDE0}"/>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E2393EBA-50DA-92FA-841E-338299F244FB}"/>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BAB636DE-0D37-1BD3-C672-9C8D985A529B}"/>
              </a:ext>
            </a:extLst>
          </p:cNvPr>
          <p:cNvSpPr txBox="1"/>
          <p:nvPr/>
        </p:nvSpPr>
        <p:spPr>
          <a:xfrm>
            <a:off x="135924" y="328828"/>
            <a:ext cx="10540314" cy="584775"/>
          </a:xfrm>
          <a:prstGeom prst="rect">
            <a:avLst/>
          </a:prstGeom>
          <a:noFill/>
        </p:spPr>
        <p:txBody>
          <a:bodyPr wrap="square" rtlCol="0">
            <a:spAutoFit/>
          </a:bodyPr>
          <a:lstStyle/>
          <a:p>
            <a:r>
              <a:rPr lang="tr-TR" sz="3200" b="1" dirty="0">
                <a:latin typeface="Consolas" panose="020B0609020204030204" pitchFamily="49" charset="0"/>
                <a:cs typeface="Consolas" panose="020B0609020204030204" pitchFamily="49" charset="0"/>
              </a:rPr>
              <a:t>WEB ADRESLERİ</a:t>
            </a:r>
          </a:p>
        </p:txBody>
      </p:sp>
      <p:sp>
        <p:nvSpPr>
          <p:cNvPr id="7" name="Metin kutusu 6">
            <a:extLst>
              <a:ext uri="{FF2B5EF4-FFF2-40B4-BE49-F238E27FC236}">
                <a16:creationId xmlns:a16="http://schemas.microsoft.com/office/drawing/2014/main" id="{86CB537A-1A01-65DE-A62E-4673FAAAE9BE}"/>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21</a:t>
            </a:r>
          </a:p>
        </p:txBody>
      </p:sp>
      <p:sp>
        <p:nvSpPr>
          <p:cNvPr id="9" name="Metin kutusu 8">
            <a:extLst>
              <a:ext uri="{FF2B5EF4-FFF2-40B4-BE49-F238E27FC236}">
                <a16:creationId xmlns:a16="http://schemas.microsoft.com/office/drawing/2014/main" id="{8F9FFC48-C1DA-8C8D-D95B-673D9D621693}"/>
              </a:ext>
            </a:extLst>
          </p:cNvPr>
          <p:cNvSpPr txBox="1"/>
          <p:nvPr/>
        </p:nvSpPr>
        <p:spPr>
          <a:xfrm>
            <a:off x="2165893" y="1862101"/>
            <a:ext cx="7860212" cy="670376"/>
          </a:xfrm>
          <a:prstGeom prst="rect">
            <a:avLst/>
          </a:prstGeom>
          <a:noFill/>
        </p:spPr>
        <p:txBody>
          <a:bodyPr wrap="square">
            <a:spAutoFit/>
          </a:bodyPr>
          <a:lstStyle/>
          <a:p>
            <a:pPr algn="ctr">
              <a:lnSpc>
                <a:spcPct val="107000"/>
              </a:lnSpc>
              <a:spcAft>
                <a:spcPts val="800"/>
              </a:spcAft>
            </a:pPr>
            <a:r>
              <a:rPr lang="tr-TR" sz="1800" dirty="0">
                <a:solidFill>
                  <a:srgbClr val="202122"/>
                </a:solidFill>
                <a:latin typeface="Consolas" panose="020B0609020204030204" pitchFamily="49" charset="0"/>
                <a:ea typeface="Calibri" panose="020F0502020204030204" pitchFamily="34" charset="0"/>
                <a:cs typeface="Consolas" panose="020B0609020204030204" pitchFamily="49" charset="0"/>
              </a:rPr>
              <a:t>Her internet sitesinin bir adresi bulunmaktadır. İnternet sitesi adresleri bir çok bölümden oluşmaktadır.</a:t>
            </a:r>
            <a:endParaRPr lang="tr-TR" sz="1800" dirty="0">
              <a:solidFill>
                <a:srgbClr val="4B4D4D"/>
              </a:solidFill>
              <a:latin typeface="Consolas" panose="020B0609020204030204" pitchFamily="49" charset="0"/>
              <a:ea typeface="Calibri" panose="020F0502020204030204" pitchFamily="34" charset="0"/>
              <a:cs typeface="Consolas" panose="020B0609020204030204" pitchFamily="49" charset="0"/>
            </a:endParaRPr>
          </a:p>
        </p:txBody>
      </p:sp>
      <p:sp>
        <p:nvSpPr>
          <p:cNvPr id="3" name="Metin kutusu 2">
            <a:extLst>
              <a:ext uri="{FF2B5EF4-FFF2-40B4-BE49-F238E27FC236}">
                <a16:creationId xmlns:a16="http://schemas.microsoft.com/office/drawing/2014/main" id="{E1C43905-B051-1F2E-4536-82961BEA0970}"/>
              </a:ext>
            </a:extLst>
          </p:cNvPr>
          <p:cNvSpPr txBox="1"/>
          <p:nvPr/>
        </p:nvSpPr>
        <p:spPr>
          <a:xfrm>
            <a:off x="661060" y="3112005"/>
            <a:ext cx="10869878" cy="1107996"/>
          </a:xfrm>
          <a:prstGeom prst="rect">
            <a:avLst/>
          </a:prstGeom>
          <a:noFill/>
        </p:spPr>
        <p:txBody>
          <a:bodyPr wrap="square" rtlCol="0">
            <a:spAutoFit/>
          </a:bodyPr>
          <a:lstStyle/>
          <a:p>
            <a:r>
              <a:rPr lang="tr-TR" sz="6600" dirty="0">
                <a:latin typeface="Consolas" panose="020B0609020204030204" pitchFamily="49" charset="0"/>
                <a:cs typeface="Consolas" panose="020B0609020204030204" pitchFamily="49" charset="0"/>
              </a:rPr>
              <a:t>HTTPS://</a:t>
            </a:r>
            <a:r>
              <a:rPr lang="tr-TR" sz="6600" dirty="0">
                <a:solidFill>
                  <a:srgbClr val="FF0000"/>
                </a:solidFill>
                <a:latin typeface="Consolas" panose="020B0609020204030204" pitchFamily="49" charset="0"/>
                <a:cs typeface="Consolas" panose="020B0609020204030204" pitchFamily="49" charset="0"/>
              </a:rPr>
              <a:t>WWW</a:t>
            </a:r>
            <a:r>
              <a:rPr lang="tr-TR" sz="6600" dirty="0">
                <a:latin typeface="Consolas" panose="020B0609020204030204" pitchFamily="49" charset="0"/>
                <a:cs typeface="Consolas" panose="020B0609020204030204" pitchFamily="49" charset="0"/>
              </a:rPr>
              <a:t>.</a:t>
            </a:r>
            <a:r>
              <a:rPr lang="tr-TR" sz="6600" dirty="0">
                <a:solidFill>
                  <a:schemeClr val="accent1"/>
                </a:solidFill>
                <a:latin typeface="Consolas" panose="020B0609020204030204" pitchFamily="49" charset="0"/>
                <a:cs typeface="Consolas" panose="020B0609020204030204" pitchFamily="49" charset="0"/>
              </a:rPr>
              <a:t>MEB</a:t>
            </a:r>
            <a:r>
              <a:rPr lang="tr-TR" sz="6600" dirty="0">
                <a:latin typeface="Consolas" panose="020B0609020204030204" pitchFamily="49" charset="0"/>
                <a:cs typeface="Consolas" panose="020B0609020204030204" pitchFamily="49" charset="0"/>
              </a:rPr>
              <a:t>.</a:t>
            </a:r>
            <a:r>
              <a:rPr lang="tr-TR" sz="6600" dirty="0">
                <a:solidFill>
                  <a:srgbClr val="00B050"/>
                </a:solidFill>
                <a:latin typeface="Consolas" panose="020B0609020204030204" pitchFamily="49" charset="0"/>
                <a:cs typeface="Consolas" panose="020B0609020204030204" pitchFamily="49" charset="0"/>
              </a:rPr>
              <a:t>GOV</a:t>
            </a:r>
            <a:r>
              <a:rPr lang="tr-TR" sz="6600" dirty="0">
                <a:latin typeface="Consolas" panose="020B0609020204030204" pitchFamily="49" charset="0"/>
                <a:cs typeface="Consolas" panose="020B0609020204030204" pitchFamily="49" charset="0"/>
              </a:rPr>
              <a:t>.</a:t>
            </a:r>
            <a:r>
              <a:rPr lang="tr-TR" sz="6600" dirty="0">
                <a:solidFill>
                  <a:srgbClr val="7030A0"/>
                </a:solidFill>
                <a:latin typeface="Consolas" panose="020B0609020204030204" pitchFamily="49" charset="0"/>
                <a:cs typeface="Consolas" panose="020B0609020204030204" pitchFamily="49" charset="0"/>
              </a:rPr>
              <a:t>TR</a:t>
            </a:r>
          </a:p>
        </p:txBody>
      </p:sp>
      <p:sp>
        <p:nvSpPr>
          <p:cNvPr id="8" name="Metin kutusu 7">
            <a:extLst>
              <a:ext uri="{FF2B5EF4-FFF2-40B4-BE49-F238E27FC236}">
                <a16:creationId xmlns:a16="http://schemas.microsoft.com/office/drawing/2014/main" id="{4C8270DE-5D07-808D-B9BD-C277F1F41B38}"/>
              </a:ext>
            </a:extLst>
          </p:cNvPr>
          <p:cNvSpPr txBox="1"/>
          <p:nvPr/>
        </p:nvSpPr>
        <p:spPr>
          <a:xfrm>
            <a:off x="745436" y="4985089"/>
            <a:ext cx="2286000" cy="1200329"/>
          </a:xfrm>
          <a:prstGeom prst="rect">
            <a:avLst/>
          </a:prstGeom>
          <a:noFill/>
        </p:spPr>
        <p:txBody>
          <a:bodyPr wrap="square" rtlCol="0">
            <a:spAutoFit/>
          </a:bodyPr>
          <a:lstStyle/>
          <a:p>
            <a:pPr algn="ctr"/>
            <a:r>
              <a:rPr lang="tr-TR" dirty="0">
                <a:latin typeface="Consolas" panose="020B0609020204030204" pitchFamily="49" charset="0"/>
                <a:cs typeface="Consolas" panose="020B0609020204030204" pitchFamily="49" charset="0"/>
              </a:rPr>
              <a:t>Sitenin kullanmış olduğu iletişim protokolüdür.</a:t>
            </a:r>
          </a:p>
        </p:txBody>
      </p:sp>
      <p:sp>
        <p:nvSpPr>
          <p:cNvPr id="10" name="Metin kutusu 9">
            <a:extLst>
              <a:ext uri="{FF2B5EF4-FFF2-40B4-BE49-F238E27FC236}">
                <a16:creationId xmlns:a16="http://schemas.microsoft.com/office/drawing/2014/main" id="{11F6C6CD-DAE5-F395-F3C2-6459EA57A291}"/>
              </a:ext>
            </a:extLst>
          </p:cNvPr>
          <p:cNvSpPr txBox="1"/>
          <p:nvPr/>
        </p:nvSpPr>
        <p:spPr>
          <a:xfrm>
            <a:off x="3394214" y="4995389"/>
            <a:ext cx="2713383" cy="923330"/>
          </a:xfrm>
          <a:prstGeom prst="rect">
            <a:avLst/>
          </a:prstGeom>
          <a:noFill/>
        </p:spPr>
        <p:txBody>
          <a:bodyPr wrap="square" rtlCol="0">
            <a:spAutoFit/>
          </a:bodyPr>
          <a:lstStyle/>
          <a:p>
            <a:pPr algn="ctr"/>
            <a:r>
              <a:rPr lang="tr-TR" dirty="0">
                <a:latin typeface="Consolas" panose="020B0609020204030204" pitchFamily="49" charset="0"/>
                <a:cs typeface="Consolas" panose="020B0609020204030204" pitchFamily="49" charset="0"/>
              </a:rPr>
              <a:t>World </a:t>
            </a:r>
            <a:r>
              <a:rPr lang="tr-TR" dirty="0" err="1">
                <a:latin typeface="Consolas" panose="020B0609020204030204" pitchFamily="49" charset="0"/>
                <a:cs typeface="Consolas" panose="020B0609020204030204" pitchFamily="49" charset="0"/>
              </a:rPr>
              <a:t>wide</a:t>
            </a:r>
            <a:r>
              <a:rPr lang="tr-TR" dirty="0">
                <a:latin typeface="Consolas" panose="020B0609020204030204" pitchFamily="49" charset="0"/>
                <a:cs typeface="Consolas" panose="020B0609020204030204" pitchFamily="49" charset="0"/>
              </a:rPr>
              <a:t> web dünya çapındaki ağ anlamındadır.</a:t>
            </a:r>
          </a:p>
        </p:txBody>
      </p:sp>
      <p:sp>
        <p:nvSpPr>
          <p:cNvPr id="11" name="Metin kutusu 10">
            <a:extLst>
              <a:ext uri="{FF2B5EF4-FFF2-40B4-BE49-F238E27FC236}">
                <a16:creationId xmlns:a16="http://schemas.microsoft.com/office/drawing/2014/main" id="{4BEDC58E-B2CC-1C90-3696-A8F95D427D74}"/>
              </a:ext>
            </a:extLst>
          </p:cNvPr>
          <p:cNvSpPr txBox="1"/>
          <p:nvPr/>
        </p:nvSpPr>
        <p:spPr>
          <a:xfrm>
            <a:off x="6353589" y="4994851"/>
            <a:ext cx="1457740" cy="646331"/>
          </a:xfrm>
          <a:prstGeom prst="rect">
            <a:avLst/>
          </a:prstGeom>
          <a:noFill/>
        </p:spPr>
        <p:txBody>
          <a:bodyPr wrap="square" rtlCol="0">
            <a:spAutoFit/>
          </a:bodyPr>
          <a:lstStyle/>
          <a:p>
            <a:pPr algn="ctr"/>
            <a:r>
              <a:rPr lang="tr-TR" dirty="0">
                <a:latin typeface="Consolas" panose="020B0609020204030204" pitchFamily="49" charset="0"/>
                <a:cs typeface="Consolas" panose="020B0609020204030204" pitchFamily="49" charset="0"/>
              </a:rPr>
              <a:t>Sitenin adıdır.</a:t>
            </a:r>
          </a:p>
        </p:txBody>
      </p:sp>
      <p:sp>
        <p:nvSpPr>
          <p:cNvPr id="12" name="Metin kutusu 11">
            <a:extLst>
              <a:ext uri="{FF2B5EF4-FFF2-40B4-BE49-F238E27FC236}">
                <a16:creationId xmlns:a16="http://schemas.microsoft.com/office/drawing/2014/main" id="{5764D41C-0770-911E-AAA4-0B4B55C047AB}"/>
              </a:ext>
            </a:extLst>
          </p:cNvPr>
          <p:cNvSpPr txBox="1"/>
          <p:nvPr/>
        </p:nvSpPr>
        <p:spPr>
          <a:xfrm>
            <a:off x="8057322" y="4972308"/>
            <a:ext cx="1881807" cy="646331"/>
          </a:xfrm>
          <a:prstGeom prst="rect">
            <a:avLst/>
          </a:prstGeom>
          <a:noFill/>
        </p:spPr>
        <p:txBody>
          <a:bodyPr wrap="square" rtlCol="0">
            <a:spAutoFit/>
          </a:bodyPr>
          <a:lstStyle/>
          <a:p>
            <a:pPr algn="ctr"/>
            <a:r>
              <a:rPr lang="tr-TR" dirty="0">
                <a:latin typeface="Consolas" panose="020B0609020204030204" pitchFamily="49" charset="0"/>
                <a:cs typeface="Consolas" panose="020B0609020204030204" pitchFamily="49" charset="0"/>
              </a:rPr>
              <a:t>Sitenin uzantısıdır.</a:t>
            </a:r>
          </a:p>
        </p:txBody>
      </p:sp>
      <p:sp>
        <p:nvSpPr>
          <p:cNvPr id="14" name="Metin kutusu 13">
            <a:extLst>
              <a:ext uri="{FF2B5EF4-FFF2-40B4-BE49-F238E27FC236}">
                <a16:creationId xmlns:a16="http://schemas.microsoft.com/office/drawing/2014/main" id="{40C5B199-22A5-057E-EB06-EEF2CF00C947}"/>
              </a:ext>
            </a:extLst>
          </p:cNvPr>
          <p:cNvSpPr txBox="1"/>
          <p:nvPr/>
        </p:nvSpPr>
        <p:spPr>
          <a:xfrm>
            <a:off x="10026105" y="4970793"/>
            <a:ext cx="1881807" cy="646331"/>
          </a:xfrm>
          <a:prstGeom prst="rect">
            <a:avLst/>
          </a:prstGeom>
          <a:noFill/>
        </p:spPr>
        <p:txBody>
          <a:bodyPr wrap="square" rtlCol="0">
            <a:spAutoFit/>
          </a:bodyPr>
          <a:lstStyle/>
          <a:p>
            <a:pPr algn="ctr"/>
            <a:r>
              <a:rPr lang="tr-TR" dirty="0">
                <a:latin typeface="Consolas" panose="020B0609020204030204" pitchFamily="49" charset="0"/>
                <a:cs typeface="Consolas" panose="020B0609020204030204" pitchFamily="49" charset="0"/>
              </a:rPr>
              <a:t>Sitenin ülke kodudur.</a:t>
            </a:r>
          </a:p>
        </p:txBody>
      </p:sp>
      <p:cxnSp>
        <p:nvCxnSpPr>
          <p:cNvPr id="16" name="Düz Ok Bağlayıcısı 15">
            <a:extLst>
              <a:ext uri="{FF2B5EF4-FFF2-40B4-BE49-F238E27FC236}">
                <a16:creationId xmlns:a16="http://schemas.microsoft.com/office/drawing/2014/main" id="{6B4E22F5-A5A3-805A-53D1-6906FDCEC79D}"/>
              </a:ext>
            </a:extLst>
          </p:cNvPr>
          <p:cNvCxnSpPr>
            <a:cxnSpLocks/>
          </p:cNvCxnSpPr>
          <p:nvPr/>
        </p:nvCxnSpPr>
        <p:spPr>
          <a:xfrm flipV="1">
            <a:off x="1749287" y="4220001"/>
            <a:ext cx="139149" cy="5905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Düz Ok Bağlayıcısı 16">
            <a:extLst>
              <a:ext uri="{FF2B5EF4-FFF2-40B4-BE49-F238E27FC236}">
                <a16:creationId xmlns:a16="http://schemas.microsoft.com/office/drawing/2014/main" id="{053541A1-2F70-C499-9A0D-709BC094CEC9}"/>
              </a:ext>
            </a:extLst>
          </p:cNvPr>
          <p:cNvCxnSpPr>
            <a:cxnSpLocks/>
          </p:cNvCxnSpPr>
          <p:nvPr/>
        </p:nvCxnSpPr>
        <p:spPr>
          <a:xfrm flipV="1">
            <a:off x="4949687" y="4220001"/>
            <a:ext cx="0" cy="6799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Düz Ok Bağlayıcısı 18">
            <a:extLst>
              <a:ext uri="{FF2B5EF4-FFF2-40B4-BE49-F238E27FC236}">
                <a16:creationId xmlns:a16="http://schemas.microsoft.com/office/drawing/2014/main" id="{DA61F118-03AB-EC47-14C2-7E816D1A4247}"/>
              </a:ext>
            </a:extLst>
          </p:cNvPr>
          <p:cNvCxnSpPr>
            <a:cxnSpLocks/>
            <a:stCxn id="11" idx="0"/>
          </p:cNvCxnSpPr>
          <p:nvPr/>
        </p:nvCxnSpPr>
        <p:spPr>
          <a:xfrm flipV="1">
            <a:off x="7082459" y="4198711"/>
            <a:ext cx="7463" cy="7961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Düz Ok Bağlayıcısı 20">
            <a:extLst>
              <a:ext uri="{FF2B5EF4-FFF2-40B4-BE49-F238E27FC236}">
                <a16:creationId xmlns:a16="http://schemas.microsoft.com/office/drawing/2014/main" id="{D5FFA375-375D-C519-48F7-BFA84DA7AD84}"/>
              </a:ext>
            </a:extLst>
          </p:cNvPr>
          <p:cNvCxnSpPr>
            <a:cxnSpLocks/>
          </p:cNvCxnSpPr>
          <p:nvPr/>
        </p:nvCxnSpPr>
        <p:spPr>
          <a:xfrm flipV="1">
            <a:off x="8902157" y="4198711"/>
            <a:ext cx="0" cy="7012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Düz Ok Bağlayıcısı 21">
            <a:extLst>
              <a:ext uri="{FF2B5EF4-FFF2-40B4-BE49-F238E27FC236}">
                <a16:creationId xmlns:a16="http://schemas.microsoft.com/office/drawing/2014/main" id="{289E2800-8DBF-2366-EEB0-535E71B449CD}"/>
              </a:ext>
            </a:extLst>
          </p:cNvPr>
          <p:cNvCxnSpPr>
            <a:cxnSpLocks/>
          </p:cNvCxnSpPr>
          <p:nvPr/>
        </p:nvCxnSpPr>
        <p:spPr>
          <a:xfrm flipH="1" flipV="1">
            <a:off x="10676238" y="4198711"/>
            <a:ext cx="197171" cy="6118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2278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15FFD-127E-5F65-80CF-357A6F2AE9AC}"/>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CF0D4139-177C-AE13-5580-7C30744A31DC}"/>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72B26014-8641-66D7-5649-B36894658C18}"/>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A5BE83E1-733F-6AB9-2F44-3F41D93A2662}"/>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TEKNOLOJİK ARAÇLARIN KULLANIMI</a:t>
            </a:r>
          </a:p>
        </p:txBody>
      </p:sp>
      <p:sp>
        <p:nvSpPr>
          <p:cNvPr id="7" name="Metin kutusu 6">
            <a:extLst>
              <a:ext uri="{FF2B5EF4-FFF2-40B4-BE49-F238E27FC236}">
                <a16:creationId xmlns:a16="http://schemas.microsoft.com/office/drawing/2014/main" id="{347B593D-1E90-8C51-35B9-D3F74A91B498}"/>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22</a:t>
            </a:r>
          </a:p>
        </p:txBody>
      </p:sp>
      <p:sp>
        <p:nvSpPr>
          <p:cNvPr id="9" name="Metin kutusu 8">
            <a:extLst>
              <a:ext uri="{FF2B5EF4-FFF2-40B4-BE49-F238E27FC236}">
                <a16:creationId xmlns:a16="http://schemas.microsoft.com/office/drawing/2014/main" id="{EFB7B515-2CC6-E0F5-9671-55070A904E08}"/>
              </a:ext>
            </a:extLst>
          </p:cNvPr>
          <p:cNvSpPr txBox="1"/>
          <p:nvPr/>
        </p:nvSpPr>
        <p:spPr>
          <a:xfrm>
            <a:off x="517237" y="2368576"/>
            <a:ext cx="4230254" cy="2368790"/>
          </a:xfrm>
          <a:prstGeom prst="rect">
            <a:avLst/>
          </a:prstGeom>
          <a:noFill/>
        </p:spPr>
        <p:txBody>
          <a:bodyPr wrap="square">
            <a:spAutoFit/>
          </a:bodyPr>
          <a:lstStyle/>
          <a:p>
            <a:pPr algn="ctr">
              <a:lnSpc>
                <a:spcPct val="107000"/>
              </a:lnSpc>
              <a:spcAft>
                <a:spcPts val="800"/>
              </a:spcAft>
            </a:pPr>
            <a:r>
              <a:rPr lang="tr-TR" sz="1800" b="1" dirty="0">
                <a:effectLst/>
                <a:latin typeface="Consolas" panose="020B0609020204030204" pitchFamily="49" charset="0"/>
                <a:ea typeface="Calibri" panose="020F0502020204030204" pitchFamily="34" charset="0"/>
                <a:cs typeface="Consolas" panose="020B0609020204030204" pitchFamily="49" charset="0"/>
              </a:rPr>
              <a:t>Dijital Olmayan Teknolojiler</a:t>
            </a:r>
            <a:endParaRPr lang="tr-TR" sz="1800" dirty="0">
              <a:effectLst/>
              <a:latin typeface="Consolas" panose="020B0609020204030204" pitchFamily="49" charset="0"/>
              <a:ea typeface="Calibri" panose="020F0502020204030204" pitchFamily="34" charset="0"/>
              <a:cs typeface="Consolas" panose="020B0609020204030204" pitchFamily="49" charset="0"/>
            </a:endParaRPr>
          </a:p>
          <a:p>
            <a:pPr algn="ct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Saat</a:t>
            </a:r>
          </a:p>
          <a:p>
            <a:pPr algn="ct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Gözlük</a:t>
            </a:r>
          </a:p>
          <a:p>
            <a:pPr algn="ct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Tornavida</a:t>
            </a:r>
          </a:p>
          <a:p>
            <a:pPr algn="ct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Buzdolabı</a:t>
            </a:r>
          </a:p>
          <a:p>
            <a:pPr>
              <a:lnSpc>
                <a:spcPct val="107000"/>
              </a:lnSpc>
              <a:spcAft>
                <a:spcPts val="800"/>
              </a:spcAft>
            </a:pPr>
            <a:endParaRPr lang="tr-TR" sz="18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2" name="Metin kutusu 1">
            <a:extLst>
              <a:ext uri="{FF2B5EF4-FFF2-40B4-BE49-F238E27FC236}">
                <a16:creationId xmlns:a16="http://schemas.microsoft.com/office/drawing/2014/main" id="{8600CD36-12EB-9F30-A956-2B26637B0301}"/>
              </a:ext>
            </a:extLst>
          </p:cNvPr>
          <p:cNvSpPr txBox="1"/>
          <p:nvPr/>
        </p:nvSpPr>
        <p:spPr>
          <a:xfrm>
            <a:off x="6785543" y="2368576"/>
            <a:ext cx="4230254" cy="1971374"/>
          </a:xfrm>
          <a:prstGeom prst="rect">
            <a:avLst/>
          </a:prstGeom>
          <a:noFill/>
        </p:spPr>
        <p:txBody>
          <a:bodyPr wrap="square" rtlCol="0">
            <a:spAutoFit/>
          </a:bodyPr>
          <a:lstStyle/>
          <a:p>
            <a:pPr algn="ctr">
              <a:lnSpc>
                <a:spcPct val="107000"/>
              </a:lnSpc>
              <a:spcAft>
                <a:spcPts val="800"/>
              </a:spcAft>
            </a:pPr>
            <a:r>
              <a:rPr lang="tr-TR" sz="1800" b="1" dirty="0">
                <a:effectLst/>
                <a:latin typeface="Consolas" panose="020B0609020204030204" pitchFamily="49" charset="0"/>
                <a:ea typeface="Calibri" panose="020F0502020204030204" pitchFamily="34" charset="0"/>
                <a:cs typeface="Consolas" panose="020B0609020204030204" pitchFamily="49" charset="0"/>
              </a:rPr>
              <a:t>Dijital Teknolojiler</a:t>
            </a:r>
            <a:endParaRPr lang="tr-TR" sz="1800" dirty="0">
              <a:effectLst/>
              <a:latin typeface="Consolas" panose="020B0609020204030204" pitchFamily="49" charset="0"/>
              <a:ea typeface="Calibri" panose="020F0502020204030204" pitchFamily="34" charset="0"/>
              <a:cs typeface="Consolas" panose="020B0609020204030204" pitchFamily="49" charset="0"/>
            </a:endParaRPr>
          </a:p>
          <a:p>
            <a:pPr algn="ct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Bilgisayar</a:t>
            </a:r>
          </a:p>
          <a:p>
            <a:pPr algn="ct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Tablet</a:t>
            </a:r>
          </a:p>
          <a:p>
            <a:pPr algn="ct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Telefon</a:t>
            </a:r>
          </a:p>
          <a:p>
            <a:pPr algn="ct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Akıllı Saat</a:t>
            </a:r>
          </a:p>
        </p:txBody>
      </p:sp>
      <p:pic>
        <p:nvPicPr>
          <p:cNvPr id="10" name="Resim 9" descr="kırpıntı çizim, grafik, çizgi film, çizim içeren bir resim&#10;&#10;Açıklama otomatik olarak oluşturuldu">
            <a:extLst>
              <a:ext uri="{FF2B5EF4-FFF2-40B4-BE49-F238E27FC236}">
                <a16:creationId xmlns:a16="http://schemas.microsoft.com/office/drawing/2014/main" id="{2A455AFD-AA4F-5C14-8506-77B78A556589}"/>
              </a:ext>
            </a:extLst>
          </p:cNvPr>
          <p:cNvPicPr>
            <a:picLocks noChangeAspect="1"/>
          </p:cNvPicPr>
          <p:nvPr/>
        </p:nvPicPr>
        <p:blipFill>
          <a:blip r:embed="rId2"/>
          <a:stretch>
            <a:fillRect/>
          </a:stretch>
        </p:blipFill>
        <p:spPr>
          <a:xfrm>
            <a:off x="7303645" y="4074787"/>
            <a:ext cx="3194050" cy="3194050"/>
          </a:xfrm>
          <a:prstGeom prst="rect">
            <a:avLst/>
          </a:prstGeom>
        </p:spPr>
      </p:pic>
      <p:pic>
        <p:nvPicPr>
          <p:cNvPr id="12" name="Resim 11" descr="yazı tipi, meneviş mavisi, simge, sembol, grafik içeren bir resim&#10;&#10;Açıklama otomatik olarak oluşturuldu">
            <a:extLst>
              <a:ext uri="{FF2B5EF4-FFF2-40B4-BE49-F238E27FC236}">
                <a16:creationId xmlns:a16="http://schemas.microsoft.com/office/drawing/2014/main" id="{11431FF7-FB83-7EB8-FF4B-D76CAB5BF323}"/>
              </a:ext>
            </a:extLst>
          </p:cNvPr>
          <p:cNvPicPr>
            <a:picLocks noChangeAspect="1"/>
          </p:cNvPicPr>
          <p:nvPr/>
        </p:nvPicPr>
        <p:blipFill>
          <a:blip r:embed="rId3"/>
          <a:stretch>
            <a:fillRect/>
          </a:stretch>
        </p:blipFill>
        <p:spPr>
          <a:xfrm>
            <a:off x="1274330" y="4227220"/>
            <a:ext cx="2716068" cy="2716068"/>
          </a:xfrm>
          <a:prstGeom prst="rect">
            <a:avLst/>
          </a:prstGeom>
        </p:spPr>
      </p:pic>
    </p:spTree>
    <p:extLst>
      <p:ext uri="{BB962C8B-B14F-4D97-AF65-F5344CB8AC3E}">
        <p14:creationId xmlns:p14="http://schemas.microsoft.com/office/powerpoint/2010/main" val="3414539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26E59A5-A841-2E4C-8464-D015BDFA2780}"/>
              </a:ext>
            </a:extLst>
          </p:cNvPr>
          <p:cNvSpPr/>
          <p:nvPr/>
        </p:nvSpPr>
        <p:spPr>
          <a:xfrm>
            <a:off x="135924" y="4003589"/>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8A62DAE9-D7D8-4E78-44FE-0405CF525677}"/>
              </a:ext>
            </a:extLst>
          </p:cNvPr>
          <p:cNvSpPr/>
          <p:nvPr/>
        </p:nvSpPr>
        <p:spPr>
          <a:xfrm>
            <a:off x="10794124" y="4003589"/>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5FC56852-6256-C187-36EC-F7F2AED9C687}"/>
              </a:ext>
            </a:extLst>
          </p:cNvPr>
          <p:cNvSpPr txBox="1"/>
          <p:nvPr/>
        </p:nvSpPr>
        <p:spPr>
          <a:xfrm>
            <a:off x="900196" y="2380050"/>
            <a:ext cx="10540314" cy="1323439"/>
          </a:xfrm>
          <a:prstGeom prst="rect">
            <a:avLst/>
          </a:prstGeom>
          <a:noFill/>
        </p:spPr>
        <p:txBody>
          <a:bodyPr wrap="square" rtlCol="0">
            <a:spAutoFit/>
          </a:bodyPr>
          <a:lstStyle/>
          <a:p>
            <a:pPr algn="ctr"/>
            <a:r>
              <a:rPr lang="tr-TR" sz="4000" b="1" u="sng" dirty="0">
                <a:latin typeface="Consolas" panose="020B0609020204030204" pitchFamily="49" charset="0"/>
                <a:cs typeface="Consolas" panose="020B0609020204030204" pitchFamily="49" charset="0"/>
              </a:rPr>
              <a:t>UYGULAMA</a:t>
            </a:r>
          </a:p>
          <a:p>
            <a:pPr algn="ctr"/>
            <a:r>
              <a:rPr lang="tr-TR" sz="4000" b="1" dirty="0">
                <a:latin typeface="Consolas" panose="020B0609020204030204" pitchFamily="49" charset="0"/>
                <a:cs typeface="Consolas" panose="020B0609020204030204" pitchFamily="49" charset="0"/>
              </a:rPr>
              <a:t>ARTIRILMIŞ GERÇEKLİK</a:t>
            </a:r>
          </a:p>
        </p:txBody>
      </p:sp>
      <p:sp>
        <p:nvSpPr>
          <p:cNvPr id="2" name="Metin kutusu 1">
            <a:extLst>
              <a:ext uri="{FF2B5EF4-FFF2-40B4-BE49-F238E27FC236}">
                <a16:creationId xmlns:a16="http://schemas.microsoft.com/office/drawing/2014/main" id="{8F762A0C-BBE9-0966-C885-85AF93DD09BB}"/>
              </a:ext>
            </a:extLst>
          </p:cNvPr>
          <p:cNvSpPr txBox="1"/>
          <p:nvPr/>
        </p:nvSpPr>
        <p:spPr>
          <a:xfrm>
            <a:off x="2990335" y="4707924"/>
            <a:ext cx="6301946" cy="646331"/>
          </a:xfrm>
          <a:prstGeom prst="rect">
            <a:avLst/>
          </a:prstGeom>
          <a:noFill/>
        </p:spPr>
        <p:txBody>
          <a:bodyPr wrap="square" rtlCol="0">
            <a:spAutoFit/>
          </a:bodyPr>
          <a:lstStyle/>
          <a:p>
            <a:pPr algn="ctr"/>
            <a:r>
              <a:rPr lang="tr-TR" sz="3600" dirty="0">
                <a:latin typeface="Consolas" panose="020B0609020204030204" pitchFamily="49" charset="0"/>
                <a:cs typeface="Consolas" panose="020B0609020204030204" pitchFamily="49" charset="0"/>
              </a:rPr>
              <a:t>QUİVER VISION UYGULAMASI</a:t>
            </a:r>
          </a:p>
        </p:txBody>
      </p:sp>
    </p:spTree>
    <p:extLst>
      <p:ext uri="{BB962C8B-B14F-4D97-AF65-F5344CB8AC3E}">
        <p14:creationId xmlns:p14="http://schemas.microsoft.com/office/powerpoint/2010/main" val="3723273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8A227-983D-A505-277D-AC9A9E8B5D53}"/>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18A11234-1494-B849-CBFA-442CF48C4D78}"/>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6AE1E6A6-12AF-52D5-7201-09F7977ADC84}"/>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CD634B4A-8D69-B08E-6B96-E40BED03E8EA}"/>
              </a:ext>
            </a:extLst>
          </p:cNvPr>
          <p:cNvSpPr txBox="1"/>
          <p:nvPr/>
        </p:nvSpPr>
        <p:spPr>
          <a:xfrm>
            <a:off x="135924" y="328828"/>
            <a:ext cx="10540314" cy="646331"/>
          </a:xfrm>
          <a:prstGeom prst="rect">
            <a:avLst/>
          </a:prstGeom>
          <a:noFill/>
        </p:spPr>
        <p:txBody>
          <a:bodyPr wrap="square" rtlCol="0">
            <a:spAutoFit/>
          </a:bodyPr>
          <a:lstStyle/>
          <a:p>
            <a:r>
              <a:rPr lang="tr-TR" sz="3600" b="1" dirty="0">
                <a:latin typeface="Consolas" panose="020B0609020204030204" pitchFamily="49" charset="0"/>
                <a:cs typeface="Consolas" panose="020B0609020204030204" pitchFamily="49" charset="0"/>
              </a:rPr>
              <a:t>ARTIRILMIŞ GERÇEKLİK(AR)</a:t>
            </a:r>
          </a:p>
        </p:txBody>
      </p:sp>
      <p:sp>
        <p:nvSpPr>
          <p:cNvPr id="7" name="Metin kutusu 6">
            <a:extLst>
              <a:ext uri="{FF2B5EF4-FFF2-40B4-BE49-F238E27FC236}">
                <a16:creationId xmlns:a16="http://schemas.microsoft.com/office/drawing/2014/main" id="{BEDD878A-FEC3-B1A4-718F-518ECEEC8FDE}"/>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24</a:t>
            </a:r>
          </a:p>
        </p:txBody>
      </p:sp>
      <p:sp>
        <p:nvSpPr>
          <p:cNvPr id="12" name="Metin kutusu 11">
            <a:extLst>
              <a:ext uri="{FF2B5EF4-FFF2-40B4-BE49-F238E27FC236}">
                <a16:creationId xmlns:a16="http://schemas.microsoft.com/office/drawing/2014/main" id="{05CE51FA-44B0-67B7-9CCC-3A6B8A3862AF}"/>
              </a:ext>
            </a:extLst>
          </p:cNvPr>
          <p:cNvSpPr txBox="1"/>
          <p:nvPr/>
        </p:nvSpPr>
        <p:spPr>
          <a:xfrm>
            <a:off x="204910" y="1730971"/>
            <a:ext cx="8421854" cy="4247317"/>
          </a:xfrm>
          <a:prstGeom prst="rect">
            <a:avLst/>
          </a:prstGeom>
          <a:noFill/>
        </p:spPr>
        <p:txBody>
          <a:bodyPr wrap="square" rtlCol="0">
            <a:spAutoFit/>
          </a:bodyPr>
          <a:lstStyle/>
          <a:p>
            <a:pPr algn="just"/>
            <a:r>
              <a:rPr lang="tr-TR" b="1" dirty="0">
                <a:latin typeface="Consolas" panose="020B0609020204030204" pitchFamily="49" charset="0"/>
                <a:cs typeface="Consolas" panose="020B0609020204030204" pitchFamily="49" charset="0"/>
              </a:rPr>
              <a:t>Artırılmış gerçeklik (İngilizce: </a:t>
            </a:r>
            <a:r>
              <a:rPr lang="tr-TR" b="1" dirty="0" err="1">
                <a:latin typeface="Consolas" panose="020B0609020204030204" pitchFamily="49" charset="0"/>
                <a:cs typeface="Consolas" panose="020B0609020204030204" pitchFamily="49" charset="0"/>
              </a:rPr>
              <a:t>Augmented</a:t>
            </a:r>
            <a:r>
              <a:rPr lang="tr-TR" b="1" dirty="0">
                <a:latin typeface="Consolas" panose="020B0609020204030204" pitchFamily="49" charset="0"/>
                <a:cs typeface="Consolas" panose="020B0609020204030204" pitchFamily="49" charset="0"/>
              </a:rPr>
              <a:t> </a:t>
            </a:r>
            <a:r>
              <a:rPr lang="tr-TR" b="1" dirty="0" err="1">
                <a:latin typeface="Consolas" panose="020B0609020204030204" pitchFamily="49" charset="0"/>
                <a:cs typeface="Consolas" panose="020B0609020204030204" pitchFamily="49" charset="0"/>
              </a:rPr>
              <a:t>reality</a:t>
            </a:r>
            <a:r>
              <a:rPr lang="tr-TR" b="1" dirty="0">
                <a:latin typeface="Consolas" panose="020B0609020204030204" pitchFamily="49" charset="0"/>
                <a:cs typeface="Consolas" panose="020B0609020204030204" pitchFamily="49" charset="0"/>
              </a:rPr>
              <a:t>; AR), </a:t>
            </a:r>
            <a:r>
              <a:rPr lang="tr-TR" dirty="0">
                <a:latin typeface="Consolas" panose="020B0609020204030204" pitchFamily="49" charset="0"/>
                <a:cs typeface="Consolas" panose="020B0609020204030204" pitchFamily="49" charset="0"/>
              </a:rPr>
              <a:t>gerçek dünyadaki çevrenin ve içindekilerin, bilgisayar tarafından üretilen; ses, görüntü, grafik ve GPS verileriyle zenginleştirilerek meydana getirilen canlı veya dolaylı fiziksel görünümüdür. Bu kavram kısaca gerçekliğin bilgisayar tarafından değiştirilmesi ve artırılmasıdır. Teknoloji kişinin gerçekliğini zenginleştirme işlevini görür. </a:t>
            </a:r>
          </a:p>
          <a:p>
            <a:pPr algn="just"/>
            <a:endParaRPr lang="tr-TR" dirty="0">
              <a:latin typeface="Consolas" panose="020B0609020204030204" pitchFamily="49" charset="0"/>
              <a:cs typeface="Consolas" panose="020B0609020204030204" pitchFamily="49" charset="0"/>
            </a:endParaRPr>
          </a:p>
          <a:p>
            <a:pPr algn="just"/>
            <a:endParaRPr lang="tr-TR" dirty="0">
              <a:latin typeface="Consolas" panose="020B0609020204030204" pitchFamily="49" charset="0"/>
              <a:cs typeface="Consolas" panose="020B0609020204030204" pitchFamily="49" charset="0"/>
            </a:endParaRPr>
          </a:p>
          <a:p>
            <a:pPr algn="just"/>
            <a:endParaRPr lang="tr-TR" dirty="0">
              <a:latin typeface="Consolas" panose="020B0609020204030204" pitchFamily="49" charset="0"/>
              <a:cs typeface="Consolas" panose="020B0609020204030204" pitchFamily="49" charset="0"/>
            </a:endParaRPr>
          </a:p>
          <a:p>
            <a:pPr algn="just"/>
            <a:endParaRPr lang="tr-TR" dirty="0">
              <a:latin typeface="Consolas" panose="020B0609020204030204" pitchFamily="49" charset="0"/>
              <a:cs typeface="Consolas" panose="020B0609020204030204" pitchFamily="49" charset="0"/>
            </a:endParaRPr>
          </a:p>
          <a:p>
            <a:pPr algn="just"/>
            <a:endParaRPr lang="tr-TR" dirty="0">
              <a:latin typeface="Consolas" panose="020B0609020204030204" pitchFamily="49" charset="0"/>
              <a:cs typeface="Consolas" panose="020B0609020204030204" pitchFamily="49" charset="0"/>
            </a:endParaRPr>
          </a:p>
          <a:p>
            <a:pPr algn="just"/>
            <a:r>
              <a:rPr lang="tr-TR" dirty="0">
                <a:latin typeface="Consolas" panose="020B0609020204030204" pitchFamily="49" charset="0"/>
                <a:cs typeface="Consolas" panose="020B0609020204030204" pitchFamily="49" charset="0"/>
              </a:rPr>
              <a:t>Karıştırılmaması gereken diğer gerçeklik türü olan </a:t>
            </a:r>
            <a:r>
              <a:rPr lang="tr-TR" b="1" dirty="0">
                <a:latin typeface="Consolas" panose="020B0609020204030204" pitchFamily="49" charset="0"/>
                <a:cs typeface="Consolas" panose="020B0609020204030204" pitchFamily="49" charset="0"/>
              </a:rPr>
              <a:t>sanal gerçeklikte (</a:t>
            </a:r>
            <a:r>
              <a:rPr lang="tr-TR" b="1" dirty="0" err="1">
                <a:latin typeface="Consolas" panose="020B0609020204030204" pitchFamily="49" charset="0"/>
                <a:cs typeface="Consolas" panose="020B0609020204030204" pitchFamily="49" charset="0"/>
              </a:rPr>
              <a:t>İngilizce:Virtual</a:t>
            </a:r>
            <a:r>
              <a:rPr lang="tr-TR" b="1" dirty="0">
                <a:latin typeface="Consolas" panose="020B0609020204030204" pitchFamily="49" charset="0"/>
                <a:cs typeface="Consolas" panose="020B0609020204030204" pitchFamily="49" charset="0"/>
              </a:rPr>
              <a:t> </a:t>
            </a:r>
            <a:r>
              <a:rPr lang="tr-TR" b="1" dirty="0" err="1">
                <a:latin typeface="Consolas" panose="020B0609020204030204" pitchFamily="49" charset="0"/>
                <a:cs typeface="Consolas" panose="020B0609020204030204" pitchFamily="49" charset="0"/>
              </a:rPr>
              <a:t>Reality</a:t>
            </a:r>
            <a:r>
              <a:rPr lang="tr-TR" b="1" dirty="0">
                <a:latin typeface="Consolas" panose="020B0609020204030204" pitchFamily="49" charset="0"/>
                <a:cs typeface="Consolas" panose="020B0609020204030204" pitchFamily="49" charset="0"/>
              </a:rPr>
              <a:t>; VR)</a:t>
            </a:r>
            <a:r>
              <a:rPr lang="tr-TR" dirty="0">
                <a:latin typeface="Consolas" panose="020B0609020204030204" pitchFamily="49" charset="0"/>
                <a:cs typeface="Consolas" panose="020B0609020204030204" pitchFamily="49" charset="0"/>
              </a:rPr>
              <a:t> ise gerçek dünya yerine tasarlanıp canlandırılmış bir dünya vardır.</a:t>
            </a:r>
          </a:p>
        </p:txBody>
      </p:sp>
      <p:pic>
        <p:nvPicPr>
          <p:cNvPr id="3" name="Resim 2" descr="tasarım içeren bir resim&#10;&#10;Açıklama otomatik olarak oluşturuldu">
            <a:extLst>
              <a:ext uri="{FF2B5EF4-FFF2-40B4-BE49-F238E27FC236}">
                <a16:creationId xmlns:a16="http://schemas.microsoft.com/office/drawing/2014/main" id="{F511D6DF-1539-7832-4F6E-DABFC86D9909}"/>
              </a:ext>
            </a:extLst>
          </p:cNvPr>
          <p:cNvPicPr>
            <a:picLocks noChangeAspect="1"/>
          </p:cNvPicPr>
          <p:nvPr/>
        </p:nvPicPr>
        <p:blipFill>
          <a:blip r:embed="rId3"/>
          <a:stretch>
            <a:fillRect/>
          </a:stretch>
        </p:blipFill>
        <p:spPr>
          <a:xfrm>
            <a:off x="8952367" y="1234603"/>
            <a:ext cx="3034723" cy="3034723"/>
          </a:xfrm>
          <a:prstGeom prst="rect">
            <a:avLst/>
          </a:prstGeom>
        </p:spPr>
      </p:pic>
      <p:pic>
        <p:nvPicPr>
          <p:cNvPr id="9" name="Resim 8" descr="siyah, karanlık içeren bir resim&#10;&#10;Açıklama otomatik olarak oluşturuldu">
            <a:extLst>
              <a:ext uri="{FF2B5EF4-FFF2-40B4-BE49-F238E27FC236}">
                <a16:creationId xmlns:a16="http://schemas.microsoft.com/office/drawing/2014/main" id="{BAB93CE9-EF3D-7EF4-3247-6A83F25DD471}"/>
              </a:ext>
            </a:extLst>
          </p:cNvPr>
          <p:cNvPicPr>
            <a:picLocks noChangeAspect="1"/>
          </p:cNvPicPr>
          <p:nvPr/>
        </p:nvPicPr>
        <p:blipFill>
          <a:blip r:embed="rId4"/>
          <a:stretch>
            <a:fillRect/>
          </a:stretch>
        </p:blipFill>
        <p:spPr>
          <a:xfrm>
            <a:off x="9279103" y="4394629"/>
            <a:ext cx="2381250" cy="2381250"/>
          </a:xfrm>
          <a:prstGeom prst="rect">
            <a:avLst/>
          </a:prstGeom>
        </p:spPr>
      </p:pic>
    </p:spTree>
    <p:extLst>
      <p:ext uri="{BB962C8B-B14F-4D97-AF65-F5344CB8AC3E}">
        <p14:creationId xmlns:p14="http://schemas.microsoft.com/office/powerpoint/2010/main" val="43367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26E59A5-A841-2E4C-8464-D015BDFA2780}"/>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8A62DAE9-D7D8-4E78-44FE-0405CF525677}"/>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5FC56852-6256-C187-36EC-F7F2AED9C687}"/>
              </a:ext>
            </a:extLst>
          </p:cNvPr>
          <p:cNvSpPr txBox="1"/>
          <p:nvPr/>
        </p:nvSpPr>
        <p:spPr>
          <a:xfrm>
            <a:off x="135924" y="328828"/>
            <a:ext cx="10540314" cy="646331"/>
          </a:xfrm>
          <a:prstGeom prst="rect">
            <a:avLst/>
          </a:prstGeom>
          <a:noFill/>
        </p:spPr>
        <p:txBody>
          <a:bodyPr wrap="square" rtlCol="0">
            <a:spAutoFit/>
          </a:bodyPr>
          <a:lstStyle/>
          <a:p>
            <a:r>
              <a:rPr lang="tr-TR" sz="3600" b="1" dirty="0">
                <a:latin typeface="Consolas" panose="020B0609020204030204" pitchFamily="49" charset="0"/>
                <a:cs typeface="Consolas" panose="020B0609020204030204" pitchFamily="49" charset="0"/>
              </a:rPr>
              <a:t>ARTIRILMIŞ GERÇEKLİK</a:t>
            </a:r>
          </a:p>
        </p:txBody>
      </p:sp>
      <p:sp>
        <p:nvSpPr>
          <p:cNvPr id="7" name="Metin kutusu 6">
            <a:extLst>
              <a:ext uri="{FF2B5EF4-FFF2-40B4-BE49-F238E27FC236}">
                <a16:creationId xmlns:a16="http://schemas.microsoft.com/office/drawing/2014/main" id="{0153BAE1-5747-5328-DFB3-2D715AC31A8F}"/>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25</a:t>
            </a:r>
          </a:p>
        </p:txBody>
      </p:sp>
      <p:sp>
        <p:nvSpPr>
          <p:cNvPr id="12" name="Metin kutusu 11">
            <a:extLst>
              <a:ext uri="{FF2B5EF4-FFF2-40B4-BE49-F238E27FC236}">
                <a16:creationId xmlns:a16="http://schemas.microsoft.com/office/drawing/2014/main" id="{104803D5-59A3-9185-126D-F8529F3667FC}"/>
              </a:ext>
            </a:extLst>
          </p:cNvPr>
          <p:cNvSpPr txBox="1"/>
          <p:nvPr/>
        </p:nvSpPr>
        <p:spPr>
          <a:xfrm>
            <a:off x="204910" y="2405226"/>
            <a:ext cx="8421854" cy="3508653"/>
          </a:xfrm>
          <a:prstGeom prst="rect">
            <a:avLst/>
          </a:prstGeom>
          <a:noFill/>
        </p:spPr>
        <p:txBody>
          <a:bodyPr wrap="square" rtlCol="0">
            <a:spAutoFit/>
          </a:bodyPr>
          <a:lstStyle/>
          <a:p>
            <a:r>
              <a:rPr lang="tr-TR" sz="2400" b="1" dirty="0">
                <a:latin typeface="Consolas" panose="020B0609020204030204" pitchFamily="49" charset="0"/>
                <a:cs typeface="Consolas" panose="020B0609020204030204" pitchFamily="49" charset="0"/>
              </a:rPr>
              <a:t>QUIVER UYGULAMASI (</a:t>
            </a:r>
            <a:r>
              <a:rPr lang="tr-TR" sz="2400" b="1" dirty="0" err="1">
                <a:latin typeface="Consolas" panose="020B0609020204030204" pitchFamily="49" charset="0"/>
                <a:cs typeface="Consolas" panose="020B0609020204030204" pitchFamily="49" charset="0"/>
              </a:rPr>
              <a:t>Quiver</a:t>
            </a:r>
            <a:r>
              <a:rPr lang="tr-TR" sz="2400" b="1" dirty="0">
                <a:latin typeface="Consolas" panose="020B0609020204030204" pitchFamily="49" charset="0"/>
                <a:cs typeface="Consolas" panose="020B0609020204030204" pitchFamily="49" charset="0"/>
              </a:rPr>
              <a:t> </a:t>
            </a:r>
            <a:r>
              <a:rPr lang="tr-TR" sz="2400" b="1" dirty="0" err="1">
                <a:latin typeface="Consolas" panose="020B0609020204030204" pitchFamily="49" charset="0"/>
                <a:cs typeface="Consolas" panose="020B0609020204030204" pitchFamily="49" charset="0"/>
              </a:rPr>
              <a:t>App</a:t>
            </a:r>
            <a:r>
              <a:rPr lang="tr-TR" sz="2400" b="1" dirty="0">
                <a:latin typeface="Consolas" panose="020B0609020204030204" pitchFamily="49" charset="0"/>
                <a:cs typeface="Consolas" panose="020B0609020204030204" pitchFamily="49" charset="0"/>
              </a:rPr>
              <a:t>)</a:t>
            </a:r>
          </a:p>
          <a:p>
            <a:endParaRPr lang="tr-TR" dirty="0">
              <a:latin typeface="Consolas" panose="020B0609020204030204" pitchFamily="49" charset="0"/>
              <a:cs typeface="Consolas" panose="020B0609020204030204" pitchFamily="49" charset="0"/>
            </a:endParaRPr>
          </a:p>
          <a:p>
            <a:pPr algn="just"/>
            <a:r>
              <a:rPr lang="tr-TR" b="0" i="0" u="none" strike="noStrike" dirty="0" err="1">
                <a:effectLst/>
                <a:latin typeface="Consolas" panose="020B0609020204030204" pitchFamily="49" charset="0"/>
                <a:cs typeface="Consolas" panose="020B0609020204030204" pitchFamily="49" charset="0"/>
              </a:rPr>
              <a:t>Quiver</a:t>
            </a:r>
            <a:r>
              <a:rPr lang="tr-TR" b="0" i="0" u="none" strike="noStrike" dirty="0">
                <a:effectLst/>
                <a:latin typeface="Consolas" panose="020B0609020204030204" pitchFamily="49" charset="0"/>
                <a:cs typeface="Consolas" panose="020B0609020204030204" pitchFamily="49" charset="0"/>
              </a:rPr>
              <a:t> Uygulaması ve web sitesi, öğrencilerin çeşitli öğrenme konularını daha iyi görselleştirmelerine ve anlamalarına yardımcı olan bir eğitim platformu sunar.</a:t>
            </a:r>
          </a:p>
          <a:p>
            <a:pPr algn="just"/>
            <a:endParaRPr lang="tr-TR" dirty="0">
              <a:latin typeface="Consolas" panose="020B0609020204030204" pitchFamily="49" charset="0"/>
              <a:cs typeface="Consolas" panose="020B0609020204030204" pitchFamily="49" charset="0"/>
            </a:endParaRPr>
          </a:p>
          <a:p>
            <a:pPr algn="just"/>
            <a:r>
              <a:rPr lang="tr-TR" dirty="0">
                <a:latin typeface="Consolas" panose="020B0609020204030204" pitchFamily="49" charset="0"/>
                <a:cs typeface="Consolas" panose="020B0609020204030204" pitchFamily="49" charset="0"/>
              </a:rPr>
              <a:t>QUIVER öğrencilerimizle kullanabileceğiniz artırılmış gerçeklik içeren eğlenceli bir web 2.0 aracıdır. Öğrenciler çıktısını aldığımız dosyalar üzerinde çalışmalarını yaptıktan sonra telefonumuzdaki uygulamayı açıp dosyaların üzerine tuttuğumuzda 3 veya 4 boyutlu olarak resimleri gözlemleyebiliyoruz.</a:t>
            </a:r>
          </a:p>
          <a:p>
            <a:pPr algn="just"/>
            <a:endParaRPr lang="tr-TR" dirty="0">
              <a:latin typeface="Consolas" panose="020B0609020204030204" pitchFamily="49" charset="0"/>
              <a:cs typeface="Consolas" panose="020B0609020204030204" pitchFamily="49" charset="0"/>
            </a:endParaRPr>
          </a:p>
        </p:txBody>
      </p:sp>
      <p:pic>
        <p:nvPicPr>
          <p:cNvPr id="8" name="Resim 7" descr="kırpıntı çizim, grafik, logo, grafik tasarım içeren bir resim&#10;&#10;Açıklama otomatik olarak oluşturuldu">
            <a:extLst>
              <a:ext uri="{FF2B5EF4-FFF2-40B4-BE49-F238E27FC236}">
                <a16:creationId xmlns:a16="http://schemas.microsoft.com/office/drawing/2014/main" id="{77BD4FD2-A7B0-E089-8BFF-42C8537C93A3}"/>
              </a:ext>
            </a:extLst>
          </p:cNvPr>
          <p:cNvPicPr>
            <a:picLocks noChangeAspect="1"/>
          </p:cNvPicPr>
          <p:nvPr/>
        </p:nvPicPr>
        <p:blipFill>
          <a:blip r:embed="rId2"/>
          <a:stretch>
            <a:fillRect/>
          </a:stretch>
        </p:blipFill>
        <p:spPr>
          <a:xfrm>
            <a:off x="8626764" y="2445052"/>
            <a:ext cx="3429000" cy="3429000"/>
          </a:xfrm>
          <a:prstGeom prst="rect">
            <a:avLst/>
          </a:prstGeom>
        </p:spPr>
      </p:pic>
    </p:spTree>
    <p:extLst>
      <p:ext uri="{BB962C8B-B14F-4D97-AF65-F5344CB8AC3E}">
        <p14:creationId xmlns:p14="http://schemas.microsoft.com/office/powerpoint/2010/main" val="3823249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F0B1A-7A9A-7515-076E-9B2B2D6858AC}"/>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1E713E12-67DD-E10B-E179-22E9F1C8D459}"/>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537925F6-25A1-E00A-F89F-7FFA524AD831}"/>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2493899C-1A98-03DB-C3DB-BA66627D1DD9}"/>
              </a:ext>
            </a:extLst>
          </p:cNvPr>
          <p:cNvSpPr txBox="1"/>
          <p:nvPr/>
        </p:nvSpPr>
        <p:spPr>
          <a:xfrm>
            <a:off x="135924" y="328828"/>
            <a:ext cx="10540314" cy="646331"/>
          </a:xfrm>
          <a:prstGeom prst="rect">
            <a:avLst/>
          </a:prstGeom>
          <a:noFill/>
        </p:spPr>
        <p:txBody>
          <a:bodyPr wrap="square" rtlCol="0">
            <a:spAutoFit/>
          </a:bodyPr>
          <a:lstStyle/>
          <a:p>
            <a:r>
              <a:rPr lang="tr-TR" sz="3600" b="1" dirty="0">
                <a:latin typeface="Consolas" panose="020B0609020204030204" pitchFamily="49" charset="0"/>
                <a:cs typeface="Consolas" panose="020B0609020204030204" pitchFamily="49" charset="0"/>
              </a:rPr>
              <a:t>ARTIRILMIŞ GERÇEKLİK</a:t>
            </a:r>
          </a:p>
        </p:txBody>
      </p:sp>
      <p:sp>
        <p:nvSpPr>
          <p:cNvPr id="7" name="Metin kutusu 6">
            <a:extLst>
              <a:ext uri="{FF2B5EF4-FFF2-40B4-BE49-F238E27FC236}">
                <a16:creationId xmlns:a16="http://schemas.microsoft.com/office/drawing/2014/main" id="{38896858-09EF-8F11-414A-F6C22C983648}"/>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26</a:t>
            </a:r>
          </a:p>
        </p:txBody>
      </p:sp>
      <p:sp>
        <p:nvSpPr>
          <p:cNvPr id="12" name="Metin kutusu 11">
            <a:extLst>
              <a:ext uri="{FF2B5EF4-FFF2-40B4-BE49-F238E27FC236}">
                <a16:creationId xmlns:a16="http://schemas.microsoft.com/office/drawing/2014/main" id="{AF75A847-B9AF-0843-9372-546C38C06F65}"/>
              </a:ext>
            </a:extLst>
          </p:cNvPr>
          <p:cNvSpPr txBox="1"/>
          <p:nvPr/>
        </p:nvSpPr>
        <p:spPr>
          <a:xfrm>
            <a:off x="4154911" y="3024063"/>
            <a:ext cx="7639925" cy="1477328"/>
          </a:xfrm>
          <a:prstGeom prst="rect">
            <a:avLst/>
          </a:prstGeom>
          <a:noFill/>
        </p:spPr>
        <p:txBody>
          <a:bodyPr wrap="square" rtlCol="0">
            <a:spAutoFit/>
          </a:bodyPr>
          <a:lstStyle/>
          <a:p>
            <a:r>
              <a:rPr lang="tr-TR" dirty="0">
                <a:solidFill>
                  <a:srgbClr val="0E0E0E"/>
                </a:solidFill>
                <a:effectLst/>
                <a:latin typeface="Consolas" panose="020B0609020204030204" pitchFamily="49" charset="0"/>
                <a:cs typeface="Consolas" panose="020B0609020204030204" pitchFamily="49" charset="0"/>
              </a:rPr>
              <a:t>Yapmanız gereken tek şey </a:t>
            </a:r>
            <a:r>
              <a:rPr lang="tr-TR" dirty="0" err="1">
                <a:solidFill>
                  <a:srgbClr val="0E0E0E"/>
                </a:solidFill>
                <a:effectLst/>
                <a:latin typeface="Consolas" panose="020B0609020204030204" pitchFamily="49" charset="0"/>
                <a:cs typeface="Consolas" panose="020B0609020204030204" pitchFamily="49" charset="0"/>
              </a:rPr>
              <a:t>Quiver’ın</a:t>
            </a:r>
            <a:r>
              <a:rPr lang="tr-TR" dirty="0">
                <a:solidFill>
                  <a:srgbClr val="0E0E0E"/>
                </a:solidFill>
                <a:effectLst/>
                <a:latin typeface="Consolas" panose="020B0609020204030204" pitchFamily="49" charset="0"/>
                <a:cs typeface="Consolas" panose="020B0609020204030204" pitchFamily="49" charset="0"/>
              </a:rPr>
              <a:t> web sayfasında bulunan görsellerden ders içeriğinize uygun olanını yazdırıp çalışma kağıtları hazırlamak ve </a:t>
            </a:r>
            <a:r>
              <a:rPr lang="tr-TR" dirty="0" err="1">
                <a:solidFill>
                  <a:srgbClr val="0E0E0E"/>
                </a:solidFill>
                <a:effectLst/>
                <a:latin typeface="Consolas" panose="020B0609020204030204" pitchFamily="49" charset="0"/>
                <a:cs typeface="Consolas" panose="020B0609020204030204" pitchFamily="49" charset="0"/>
              </a:rPr>
              <a:t>Quiver</a:t>
            </a:r>
            <a:r>
              <a:rPr lang="tr-TR" dirty="0">
                <a:solidFill>
                  <a:srgbClr val="0E0E0E"/>
                </a:solidFill>
                <a:effectLst/>
                <a:latin typeface="Consolas" panose="020B0609020204030204" pitchFamily="49" charset="0"/>
                <a:cs typeface="Consolas" panose="020B0609020204030204" pitchFamily="49" charset="0"/>
              </a:rPr>
              <a:t> uygulamasını akıllı</a:t>
            </a:r>
          </a:p>
          <a:p>
            <a:r>
              <a:rPr lang="tr-TR" dirty="0">
                <a:solidFill>
                  <a:srgbClr val="0E0E0E"/>
                </a:solidFill>
                <a:effectLst/>
                <a:latin typeface="Consolas" panose="020B0609020204030204" pitchFamily="49" charset="0"/>
                <a:cs typeface="Consolas" panose="020B0609020204030204" pitchFamily="49" charset="0"/>
              </a:rPr>
              <a:t>telefonunuza ya da tabletinize indirmek.</a:t>
            </a:r>
          </a:p>
          <a:p>
            <a:pPr algn="just"/>
            <a:endParaRPr lang="tr-TR" dirty="0">
              <a:latin typeface="Consolas" panose="020B0609020204030204" pitchFamily="49" charset="0"/>
              <a:cs typeface="Consolas" panose="020B0609020204030204" pitchFamily="49" charset="0"/>
            </a:endParaRPr>
          </a:p>
        </p:txBody>
      </p:sp>
      <p:pic>
        <p:nvPicPr>
          <p:cNvPr id="2" name="Resim 1" descr="kırpıntı çizim, grafik, logo, grafik tasarım içeren bir resim&#10;&#10;Açıklama otomatik olarak oluşturuldu">
            <a:extLst>
              <a:ext uri="{FF2B5EF4-FFF2-40B4-BE49-F238E27FC236}">
                <a16:creationId xmlns:a16="http://schemas.microsoft.com/office/drawing/2014/main" id="{32E1060D-8BAF-D1F7-98B7-9F18B9317BC3}"/>
              </a:ext>
            </a:extLst>
          </p:cNvPr>
          <p:cNvPicPr>
            <a:picLocks noChangeAspect="1"/>
          </p:cNvPicPr>
          <p:nvPr/>
        </p:nvPicPr>
        <p:blipFill>
          <a:blip r:embed="rId2"/>
          <a:stretch>
            <a:fillRect/>
          </a:stretch>
        </p:blipFill>
        <p:spPr>
          <a:xfrm>
            <a:off x="397164" y="2186726"/>
            <a:ext cx="3429000" cy="3429000"/>
          </a:xfrm>
          <a:prstGeom prst="rect">
            <a:avLst/>
          </a:prstGeom>
        </p:spPr>
      </p:pic>
    </p:spTree>
    <p:extLst>
      <p:ext uri="{BB962C8B-B14F-4D97-AF65-F5344CB8AC3E}">
        <p14:creationId xmlns:p14="http://schemas.microsoft.com/office/powerpoint/2010/main" val="850909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9CAB3-4ECE-7BF3-22F9-AA568BA131C2}"/>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30B9036F-3AD8-EA90-C22D-696052D24F54}"/>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7DE5D688-3611-0B29-DC14-2269763A18FC}"/>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6339D425-D7CB-E9C3-A901-03F3AA435163}"/>
              </a:ext>
            </a:extLst>
          </p:cNvPr>
          <p:cNvSpPr txBox="1"/>
          <p:nvPr/>
        </p:nvSpPr>
        <p:spPr>
          <a:xfrm>
            <a:off x="135924" y="328828"/>
            <a:ext cx="10540314" cy="646331"/>
          </a:xfrm>
          <a:prstGeom prst="rect">
            <a:avLst/>
          </a:prstGeom>
          <a:noFill/>
        </p:spPr>
        <p:txBody>
          <a:bodyPr wrap="square" rtlCol="0">
            <a:spAutoFit/>
          </a:bodyPr>
          <a:lstStyle/>
          <a:p>
            <a:r>
              <a:rPr lang="tr-TR" sz="3600" b="1" dirty="0">
                <a:latin typeface="Consolas" panose="020B0609020204030204" pitchFamily="49" charset="0"/>
                <a:cs typeface="Consolas" panose="020B0609020204030204" pitchFamily="49" charset="0"/>
              </a:rPr>
              <a:t>ARTIRILMIŞ GERÇEKLİK</a:t>
            </a:r>
          </a:p>
        </p:txBody>
      </p:sp>
      <p:sp>
        <p:nvSpPr>
          <p:cNvPr id="7" name="Metin kutusu 6">
            <a:extLst>
              <a:ext uri="{FF2B5EF4-FFF2-40B4-BE49-F238E27FC236}">
                <a16:creationId xmlns:a16="http://schemas.microsoft.com/office/drawing/2014/main" id="{E2FB2DC2-3880-5144-4D0D-8719AE9CC7DE}"/>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27</a:t>
            </a:r>
          </a:p>
        </p:txBody>
      </p:sp>
      <p:sp>
        <p:nvSpPr>
          <p:cNvPr id="12" name="Metin kutusu 11">
            <a:extLst>
              <a:ext uri="{FF2B5EF4-FFF2-40B4-BE49-F238E27FC236}">
                <a16:creationId xmlns:a16="http://schemas.microsoft.com/office/drawing/2014/main" id="{F90F8DC1-3D53-F495-C2C3-0D4645433692}"/>
              </a:ext>
            </a:extLst>
          </p:cNvPr>
          <p:cNvSpPr txBox="1"/>
          <p:nvPr/>
        </p:nvSpPr>
        <p:spPr>
          <a:xfrm>
            <a:off x="135924" y="2168934"/>
            <a:ext cx="7639925" cy="3416320"/>
          </a:xfrm>
          <a:prstGeom prst="rect">
            <a:avLst/>
          </a:prstGeom>
          <a:noFill/>
        </p:spPr>
        <p:txBody>
          <a:bodyPr wrap="square" rtlCol="0">
            <a:spAutoFit/>
          </a:bodyPr>
          <a:lstStyle/>
          <a:p>
            <a:r>
              <a:rPr lang="tr-TR" dirty="0">
                <a:solidFill>
                  <a:srgbClr val="BC0A13"/>
                </a:solidFill>
                <a:effectLst/>
                <a:latin typeface="Consolas" panose="020B0609020204030204" pitchFamily="49" charset="0"/>
                <a:cs typeface="Consolas" panose="020B0609020204030204" pitchFamily="49" charset="0"/>
              </a:rPr>
              <a:t>http://</a:t>
            </a:r>
            <a:r>
              <a:rPr lang="tr-TR" dirty="0" err="1">
                <a:solidFill>
                  <a:srgbClr val="BC0A13"/>
                </a:solidFill>
                <a:effectLst/>
                <a:latin typeface="Consolas" panose="020B0609020204030204" pitchFamily="49" charset="0"/>
                <a:cs typeface="Consolas" panose="020B0609020204030204" pitchFamily="49" charset="0"/>
              </a:rPr>
              <a:t>www.quivervision.com</a:t>
            </a:r>
            <a:r>
              <a:rPr lang="tr-TR" dirty="0">
                <a:solidFill>
                  <a:srgbClr val="BC0A13"/>
                </a:solidFill>
                <a:effectLst/>
                <a:latin typeface="Consolas" panose="020B0609020204030204" pitchFamily="49" charset="0"/>
                <a:cs typeface="Consolas" panose="020B0609020204030204" pitchFamily="49" charset="0"/>
              </a:rPr>
              <a:t>/</a:t>
            </a:r>
            <a:r>
              <a:rPr lang="tr-TR" dirty="0">
                <a:solidFill>
                  <a:srgbClr val="0E0E0E"/>
                </a:solidFill>
                <a:effectLst/>
                <a:latin typeface="Consolas" panose="020B0609020204030204" pitchFamily="49" charset="0"/>
                <a:cs typeface="Consolas" panose="020B0609020204030204" pitchFamily="49" charset="0"/>
              </a:rPr>
              <a:t> sitesindeki ücretsiz etkileşimli görselimizi indirip telefon</a:t>
            </a:r>
          </a:p>
          <a:p>
            <a:r>
              <a:rPr lang="tr-TR" dirty="0">
                <a:solidFill>
                  <a:srgbClr val="0E0E0E"/>
                </a:solidFill>
                <a:effectLst/>
                <a:latin typeface="Consolas" panose="020B0609020204030204" pitchFamily="49" charset="0"/>
                <a:cs typeface="Consolas" panose="020B0609020204030204" pitchFamily="49" charset="0"/>
              </a:rPr>
              <a:t>veya tabletimize yükleyeceğimiz uygulamayla görselimizi gözlemlememiz yeterlidir.</a:t>
            </a:r>
          </a:p>
          <a:p>
            <a:endParaRPr lang="tr-TR" dirty="0">
              <a:solidFill>
                <a:srgbClr val="0E0E0E"/>
              </a:solidFill>
              <a:effectLst/>
              <a:latin typeface="Consolas" panose="020B0609020204030204" pitchFamily="49" charset="0"/>
              <a:cs typeface="Consolas" panose="020B0609020204030204" pitchFamily="49" charset="0"/>
            </a:endParaRPr>
          </a:p>
          <a:p>
            <a:r>
              <a:rPr lang="tr-TR" dirty="0">
                <a:solidFill>
                  <a:srgbClr val="0E0E0E"/>
                </a:solidFill>
                <a:effectLst/>
                <a:latin typeface="Consolas" panose="020B0609020204030204" pitchFamily="49" charset="0"/>
                <a:cs typeface="Consolas" panose="020B0609020204030204" pitchFamily="49" charset="0"/>
              </a:rPr>
              <a:t>Akıllı telefon veya tabletinizin ekranında görselimizdeki </a:t>
            </a:r>
            <a:r>
              <a:rPr lang="tr-TR" dirty="0">
                <a:solidFill>
                  <a:srgbClr val="2749FF"/>
                </a:solidFill>
                <a:effectLst/>
                <a:latin typeface="Consolas" panose="020B0609020204030204" pitchFamily="49" charset="0"/>
                <a:cs typeface="Consolas" panose="020B0609020204030204" pitchFamily="49" charset="0"/>
              </a:rPr>
              <a:t>karakterin canlandığını</a:t>
            </a:r>
            <a:r>
              <a:rPr lang="tr-TR" dirty="0">
                <a:solidFill>
                  <a:srgbClr val="0E0E0E"/>
                </a:solidFill>
                <a:effectLst/>
                <a:latin typeface="Consolas" panose="020B0609020204030204" pitchFamily="49" charset="0"/>
                <a:cs typeface="Consolas" panose="020B0609020204030204" pitchFamily="49" charset="0"/>
              </a:rPr>
              <a:t> hatta sizden gelen etkilere tepki verdiğini göreceksiniz. </a:t>
            </a:r>
            <a:r>
              <a:rPr lang="tr-TR" dirty="0" err="1">
                <a:solidFill>
                  <a:srgbClr val="0E0E0E"/>
                </a:solidFill>
                <a:effectLst/>
                <a:latin typeface="Consolas" panose="020B0609020204030204" pitchFamily="49" charset="0"/>
                <a:cs typeface="Consolas" panose="020B0609020204030204" pitchFamily="49" charset="0"/>
              </a:rPr>
              <a:t>Quiver</a:t>
            </a:r>
            <a:r>
              <a:rPr lang="tr-TR" dirty="0">
                <a:solidFill>
                  <a:srgbClr val="0E0E0E"/>
                </a:solidFill>
                <a:effectLst/>
                <a:latin typeface="Consolas" panose="020B0609020204030204" pitchFamily="49" charset="0"/>
                <a:cs typeface="Consolas" panose="020B0609020204030204" pitchFamily="49" charset="0"/>
              </a:rPr>
              <a:t> uygulamasıyla kullanacağınız</a:t>
            </a:r>
          </a:p>
          <a:p>
            <a:r>
              <a:rPr lang="tr-TR" dirty="0">
                <a:solidFill>
                  <a:srgbClr val="0E0E0E"/>
                </a:solidFill>
                <a:effectLst/>
                <a:latin typeface="Consolas" panose="020B0609020204030204" pitchFamily="49" charset="0"/>
                <a:cs typeface="Consolas" panose="020B0609020204030204" pitchFamily="49" charset="0"/>
              </a:rPr>
              <a:t>görsellerle önce boyama çalışması yapıp daha sonra </a:t>
            </a:r>
            <a:r>
              <a:rPr lang="tr-TR" dirty="0" err="1">
                <a:solidFill>
                  <a:srgbClr val="0E0E0E"/>
                </a:solidFill>
                <a:effectLst/>
                <a:latin typeface="Consolas" panose="020B0609020204030204" pitchFamily="49" charset="0"/>
                <a:cs typeface="Consolas" panose="020B0609020204030204" pitchFamily="49" charset="0"/>
              </a:rPr>
              <a:t>Quiver</a:t>
            </a:r>
            <a:r>
              <a:rPr lang="tr-TR" dirty="0">
                <a:solidFill>
                  <a:srgbClr val="0E0E0E"/>
                </a:solidFill>
                <a:effectLst/>
                <a:latin typeface="Consolas" panose="020B0609020204030204" pitchFamily="49" charset="0"/>
                <a:cs typeface="Consolas" panose="020B0609020204030204" pitchFamily="49" charset="0"/>
              </a:rPr>
              <a:t> uygulamasıyla etkileşimli hale getirirseniz, siz </a:t>
            </a:r>
            <a:r>
              <a:rPr lang="tr-TR" dirty="0">
                <a:solidFill>
                  <a:srgbClr val="2749FF"/>
                </a:solidFill>
                <a:effectLst/>
                <a:latin typeface="Consolas" panose="020B0609020204030204" pitchFamily="49" charset="0"/>
                <a:cs typeface="Consolas" panose="020B0609020204030204" pitchFamily="49" charset="0"/>
              </a:rPr>
              <a:t>görseli hangi renge boyadıysanız canlanan karakterde sizin boyadığınız renkte canlanacaktır.</a:t>
            </a:r>
          </a:p>
        </p:txBody>
      </p:sp>
      <p:pic>
        <p:nvPicPr>
          <p:cNvPr id="2" name="Resim 1" descr="kırpıntı çizim, grafik, logo, grafik tasarım içeren bir resim&#10;&#10;Açıklama otomatik olarak oluşturuldu">
            <a:extLst>
              <a:ext uri="{FF2B5EF4-FFF2-40B4-BE49-F238E27FC236}">
                <a16:creationId xmlns:a16="http://schemas.microsoft.com/office/drawing/2014/main" id="{FBB015AF-8896-94AC-1206-DA1568428DA5}"/>
              </a:ext>
            </a:extLst>
          </p:cNvPr>
          <p:cNvPicPr>
            <a:picLocks noChangeAspect="1"/>
          </p:cNvPicPr>
          <p:nvPr/>
        </p:nvPicPr>
        <p:blipFill>
          <a:blip r:embed="rId2"/>
          <a:stretch>
            <a:fillRect/>
          </a:stretch>
        </p:blipFill>
        <p:spPr>
          <a:xfrm>
            <a:off x="7882509" y="2644951"/>
            <a:ext cx="3429000" cy="3429000"/>
          </a:xfrm>
          <a:prstGeom prst="rect">
            <a:avLst/>
          </a:prstGeom>
        </p:spPr>
      </p:pic>
    </p:spTree>
    <p:extLst>
      <p:ext uri="{BB962C8B-B14F-4D97-AF65-F5344CB8AC3E}">
        <p14:creationId xmlns:p14="http://schemas.microsoft.com/office/powerpoint/2010/main" val="1672183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84C23-24B9-3086-3986-237D1016F9BB}"/>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073E296A-70C8-A670-6CFD-1224A17AD41A}"/>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96F6F3EB-A249-A1A4-3474-B0D7F854B6E4}"/>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9F32ADB3-4EB9-2B9C-99D9-BB7520633AA0}"/>
              </a:ext>
            </a:extLst>
          </p:cNvPr>
          <p:cNvSpPr txBox="1"/>
          <p:nvPr/>
        </p:nvSpPr>
        <p:spPr>
          <a:xfrm>
            <a:off x="135924" y="328828"/>
            <a:ext cx="10540314" cy="646331"/>
          </a:xfrm>
          <a:prstGeom prst="rect">
            <a:avLst/>
          </a:prstGeom>
          <a:noFill/>
        </p:spPr>
        <p:txBody>
          <a:bodyPr wrap="square" rtlCol="0">
            <a:spAutoFit/>
          </a:bodyPr>
          <a:lstStyle/>
          <a:p>
            <a:r>
              <a:rPr lang="tr-TR" sz="3600" b="1" dirty="0">
                <a:latin typeface="Consolas" panose="020B0609020204030204" pitchFamily="49" charset="0"/>
                <a:cs typeface="Consolas" panose="020B0609020204030204" pitchFamily="49" charset="0"/>
              </a:rPr>
              <a:t>ARTIRILMIŞ GERÇEKLİK</a:t>
            </a:r>
          </a:p>
        </p:txBody>
      </p:sp>
      <p:sp>
        <p:nvSpPr>
          <p:cNvPr id="7" name="Metin kutusu 6">
            <a:extLst>
              <a:ext uri="{FF2B5EF4-FFF2-40B4-BE49-F238E27FC236}">
                <a16:creationId xmlns:a16="http://schemas.microsoft.com/office/drawing/2014/main" id="{8142C227-EE52-52C1-2D41-28E55417E310}"/>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28</a:t>
            </a:r>
          </a:p>
        </p:txBody>
      </p:sp>
      <p:sp>
        <p:nvSpPr>
          <p:cNvPr id="12" name="Metin kutusu 11">
            <a:extLst>
              <a:ext uri="{FF2B5EF4-FFF2-40B4-BE49-F238E27FC236}">
                <a16:creationId xmlns:a16="http://schemas.microsoft.com/office/drawing/2014/main" id="{288D2661-9A0C-9BC2-F91F-D7AFEBE01168}"/>
              </a:ext>
            </a:extLst>
          </p:cNvPr>
          <p:cNvSpPr txBox="1"/>
          <p:nvPr/>
        </p:nvSpPr>
        <p:spPr>
          <a:xfrm>
            <a:off x="255274" y="3105777"/>
            <a:ext cx="11286836" cy="3970318"/>
          </a:xfrm>
          <a:prstGeom prst="rect">
            <a:avLst/>
          </a:prstGeom>
          <a:noFill/>
        </p:spPr>
        <p:txBody>
          <a:bodyPr wrap="square" rtlCol="0">
            <a:spAutoFit/>
          </a:bodyPr>
          <a:lstStyle/>
          <a:p>
            <a:endParaRPr lang="tr-TR" dirty="0">
              <a:solidFill>
                <a:srgbClr val="0E0E0E"/>
              </a:solidFill>
              <a:effectLst/>
              <a:latin typeface="Consolas" panose="020B0609020204030204" pitchFamily="49" charset="0"/>
              <a:cs typeface="Consolas" panose="020B0609020204030204" pitchFamily="49" charset="0"/>
            </a:endParaRPr>
          </a:p>
          <a:p>
            <a:r>
              <a:rPr lang="tr-TR" dirty="0">
                <a:solidFill>
                  <a:srgbClr val="0E0E0E"/>
                </a:solidFill>
                <a:effectLst/>
                <a:latin typeface="Consolas" panose="020B0609020204030204" pitchFamily="49" charset="0"/>
                <a:cs typeface="Consolas" panose="020B0609020204030204" pitchFamily="49" charset="0"/>
              </a:rPr>
              <a:t>● Bir akıllı cihaz</a:t>
            </a:r>
          </a:p>
          <a:p>
            <a:r>
              <a:rPr lang="tr-TR" dirty="0">
                <a:solidFill>
                  <a:srgbClr val="0E0E0E"/>
                </a:solidFill>
                <a:effectLst/>
                <a:latin typeface="Consolas" panose="020B0609020204030204" pitchFamily="49" charset="0"/>
                <a:cs typeface="Consolas" panose="020B0609020204030204" pitchFamily="49" charset="0"/>
              </a:rPr>
              <a:t>● Dijital mağazalardan akıllı cihazınıza indirdiğiniz </a:t>
            </a:r>
            <a:r>
              <a:rPr lang="tr-TR" dirty="0" err="1">
                <a:solidFill>
                  <a:srgbClr val="0E0E0E"/>
                </a:solidFill>
                <a:effectLst/>
                <a:latin typeface="Consolas" panose="020B0609020204030204" pitchFamily="49" charset="0"/>
                <a:cs typeface="Consolas" panose="020B0609020204030204" pitchFamily="49" charset="0"/>
              </a:rPr>
              <a:t>Quiver</a:t>
            </a:r>
            <a:r>
              <a:rPr lang="tr-TR" dirty="0">
                <a:solidFill>
                  <a:srgbClr val="0E0E0E"/>
                </a:solidFill>
                <a:effectLst/>
                <a:latin typeface="Consolas" panose="020B0609020204030204" pitchFamily="49" charset="0"/>
                <a:cs typeface="Consolas" panose="020B0609020204030204" pitchFamily="49" charset="0"/>
              </a:rPr>
              <a:t> uygulaması.</a:t>
            </a:r>
          </a:p>
          <a:p>
            <a:r>
              <a:rPr lang="tr-TR" dirty="0">
                <a:solidFill>
                  <a:srgbClr val="0E0E0E"/>
                </a:solidFill>
                <a:effectLst/>
                <a:latin typeface="Consolas" panose="020B0609020204030204" pitchFamily="49" charset="0"/>
                <a:cs typeface="Consolas" panose="020B0609020204030204" pitchFamily="49" charset="0"/>
              </a:rPr>
              <a:t>● A4 kağıdı.</a:t>
            </a:r>
          </a:p>
          <a:p>
            <a:r>
              <a:rPr lang="tr-TR" dirty="0">
                <a:solidFill>
                  <a:srgbClr val="0E0E0E"/>
                </a:solidFill>
                <a:effectLst/>
                <a:latin typeface="Consolas" panose="020B0609020204030204" pitchFamily="49" charset="0"/>
                <a:cs typeface="Consolas" panose="020B0609020204030204" pitchFamily="49" charset="0"/>
              </a:rPr>
              <a:t>● http://</a:t>
            </a:r>
            <a:r>
              <a:rPr lang="tr-TR" dirty="0" err="1">
                <a:solidFill>
                  <a:srgbClr val="0E0E0E"/>
                </a:solidFill>
                <a:effectLst/>
                <a:latin typeface="Consolas" panose="020B0609020204030204" pitchFamily="49" charset="0"/>
                <a:cs typeface="Consolas" panose="020B0609020204030204" pitchFamily="49" charset="0"/>
              </a:rPr>
              <a:t>www.quivervision.com</a:t>
            </a:r>
            <a:r>
              <a:rPr lang="tr-TR" dirty="0">
                <a:solidFill>
                  <a:srgbClr val="0E0E0E"/>
                </a:solidFill>
                <a:effectLst/>
                <a:latin typeface="Consolas" panose="020B0609020204030204" pitchFamily="49" charset="0"/>
                <a:cs typeface="Consolas" panose="020B0609020204030204" pitchFamily="49" charset="0"/>
              </a:rPr>
              <a:t>/</a:t>
            </a:r>
            <a:r>
              <a:rPr lang="tr-TR" dirty="0" err="1">
                <a:solidFill>
                  <a:srgbClr val="0E0E0E"/>
                </a:solidFill>
                <a:effectLst/>
                <a:latin typeface="Consolas" panose="020B0609020204030204" pitchFamily="49" charset="0"/>
                <a:cs typeface="Consolas" panose="020B0609020204030204" pitchFamily="49" charset="0"/>
              </a:rPr>
              <a:t>coloring-packs</a:t>
            </a:r>
            <a:r>
              <a:rPr lang="tr-TR" dirty="0">
                <a:solidFill>
                  <a:srgbClr val="0E0E0E"/>
                </a:solidFill>
                <a:effectLst/>
                <a:latin typeface="Consolas" panose="020B0609020204030204" pitchFamily="49" charset="0"/>
                <a:cs typeface="Consolas" panose="020B0609020204030204" pitchFamily="49" charset="0"/>
              </a:rPr>
              <a:t> adresinden konunuza uygun seçtiğiniz bir etkinlik.</a:t>
            </a:r>
          </a:p>
          <a:p>
            <a:endParaRPr lang="tr-TR" dirty="0">
              <a:solidFill>
                <a:srgbClr val="0E0E0E"/>
              </a:solidFill>
              <a:effectLst/>
              <a:latin typeface="Consolas" panose="020B0609020204030204" pitchFamily="49" charset="0"/>
              <a:cs typeface="Consolas" panose="020B0609020204030204" pitchFamily="49" charset="0"/>
            </a:endParaRPr>
          </a:p>
          <a:p>
            <a:endParaRPr lang="tr-TR" dirty="0">
              <a:solidFill>
                <a:srgbClr val="0E0E0E"/>
              </a:solidFill>
              <a:effectLst/>
              <a:latin typeface="Consolas" panose="020B0609020204030204" pitchFamily="49" charset="0"/>
              <a:cs typeface="Consolas" panose="020B0609020204030204" pitchFamily="49" charset="0"/>
            </a:endParaRPr>
          </a:p>
          <a:p>
            <a:r>
              <a:rPr lang="tr-TR" dirty="0" err="1">
                <a:solidFill>
                  <a:srgbClr val="0E0E0E"/>
                </a:solidFill>
                <a:effectLst/>
                <a:latin typeface="Consolas" panose="020B0609020204030204" pitchFamily="49" charset="0"/>
                <a:cs typeface="Consolas" panose="020B0609020204030204" pitchFamily="49" charset="0"/>
              </a:rPr>
              <a:t>Quiver</a:t>
            </a:r>
            <a:r>
              <a:rPr lang="tr-TR" dirty="0">
                <a:solidFill>
                  <a:srgbClr val="0E0E0E"/>
                </a:solidFill>
                <a:effectLst/>
                <a:latin typeface="Consolas" panose="020B0609020204030204" pitchFamily="49" charset="0"/>
                <a:cs typeface="Consolas" panose="020B0609020204030204" pitchFamily="49" charset="0"/>
              </a:rPr>
              <a:t>, http://</a:t>
            </a:r>
            <a:r>
              <a:rPr lang="tr-TR" dirty="0" err="1">
                <a:solidFill>
                  <a:srgbClr val="0E0E0E"/>
                </a:solidFill>
                <a:effectLst/>
                <a:latin typeface="Consolas" panose="020B0609020204030204" pitchFamily="49" charset="0"/>
                <a:cs typeface="Consolas" panose="020B0609020204030204" pitchFamily="49" charset="0"/>
              </a:rPr>
              <a:t>www.quivervision.com</a:t>
            </a:r>
            <a:r>
              <a:rPr lang="tr-TR" dirty="0">
                <a:solidFill>
                  <a:srgbClr val="0E0E0E"/>
                </a:solidFill>
                <a:effectLst/>
                <a:latin typeface="Consolas" panose="020B0609020204030204" pitchFamily="49" charset="0"/>
                <a:cs typeface="Consolas" panose="020B0609020204030204" pitchFamily="49" charset="0"/>
              </a:rPr>
              <a:t>/</a:t>
            </a:r>
            <a:r>
              <a:rPr lang="tr-TR" dirty="0" err="1">
                <a:solidFill>
                  <a:srgbClr val="0E0E0E"/>
                </a:solidFill>
                <a:effectLst/>
                <a:latin typeface="Consolas" panose="020B0609020204030204" pitchFamily="49" charset="0"/>
                <a:cs typeface="Consolas" panose="020B0609020204030204" pitchFamily="49" charset="0"/>
              </a:rPr>
              <a:t>coloring-packs</a:t>
            </a:r>
            <a:r>
              <a:rPr lang="tr-TR" dirty="0">
                <a:solidFill>
                  <a:srgbClr val="0E0E0E"/>
                </a:solidFill>
                <a:effectLst/>
                <a:latin typeface="Consolas" panose="020B0609020204030204" pitchFamily="49" charset="0"/>
                <a:cs typeface="Consolas" panose="020B0609020204030204" pitchFamily="49" charset="0"/>
              </a:rPr>
              <a:t> sitesinden çıktı alarak, boyadığınız renkleri tamamen aynı olacak şekilde akıllı cihazınızda canlandırmanıza yarayan 3D Arttırılmış Gerçeklik uygulamasıdır. Yani bir kağıt çıktısı ile bir tabletin </a:t>
            </a:r>
            <a:r>
              <a:rPr lang="tr-TR" dirty="0" err="1">
                <a:solidFill>
                  <a:srgbClr val="0E0E0E"/>
                </a:solidFill>
                <a:effectLst/>
                <a:latin typeface="Consolas" panose="020B0609020204030204" pitchFamily="49" charset="0"/>
                <a:cs typeface="Consolas" panose="020B0609020204030204" pitchFamily="49" charset="0"/>
              </a:rPr>
              <a:t>hibrit</a:t>
            </a:r>
            <a:r>
              <a:rPr lang="tr-TR" dirty="0">
                <a:solidFill>
                  <a:srgbClr val="0E0E0E"/>
                </a:solidFill>
                <a:effectLst/>
                <a:latin typeface="Consolas" panose="020B0609020204030204" pitchFamily="49" charset="0"/>
                <a:cs typeface="Consolas" panose="020B0609020204030204" pitchFamily="49" charset="0"/>
              </a:rPr>
              <a:t> şekilde kullanılarak etkileşime geçtiği bir uygulamadır.</a:t>
            </a:r>
          </a:p>
          <a:p>
            <a:endParaRPr lang="tr-TR" dirty="0">
              <a:solidFill>
                <a:srgbClr val="0E0E0E"/>
              </a:solidFill>
              <a:effectLst/>
              <a:latin typeface="Consolas" panose="020B0609020204030204" pitchFamily="49" charset="0"/>
              <a:cs typeface="Consolas" panose="020B0609020204030204" pitchFamily="49" charset="0"/>
            </a:endParaRPr>
          </a:p>
          <a:p>
            <a:pPr algn="just"/>
            <a:endParaRPr lang="tr-TR" dirty="0">
              <a:latin typeface="Consolas" panose="020B0609020204030204" pitchFamily="49" charset="0"/>
              <a:cs typeface="Consolas" panose="020B0609020204030204" pitchFamily="49" charset="0"/>
            </a:endParaRPr>
          </a:p>
        </p:txBody>
      </p:sp>
      <p:sp>
        <p:nvSpPr>
          <p:cNvPr id="3" name="Metin kutusu 2">
            <a:extLst>
              <a:ext uri="{FF2B5EF4-FFF2-40B4-BE49-F238E27FC236}">
                <a16:creationId xmlns:a16="http://schemas.microsoft.com/office/drawing/2014/main" id="{862CE870-155E-1AA3-EC97-69B7FCCFF4D2}"/>
              </a:ext>
            </a:extLst>
          </p:cNvPr>
          <p:cNvSpPr txBox="1"/>
          <p:nvPr/>
        </p:nvSpPr>
        <p:spPr>
          <a:xfrm>
            <a:off x="255274" y="1669416"/>
            <a:ext cx="11185236" cy="1200329"/>
          </a:xfrm>
          <a:prstGeom prst="rect">
            <a:avLst/>
          </a:prstGeom>
          <a:noFill/>
        </p:spPr>
        <p:txBody>
          <a:bodyPr wrap="square" rtlCol="0">
            <a:spAutoFit/>
          </a:bodyPr>
          <a:lstStyle/>
          <a:p>
            <a:r>
              <a:rPr lang="tr-TR" dirty="0">
                <a:solidFill>
                  <a:srgbClr val="0E0E0E"/>
                </a:solidFill>
                <a:effectLst/>
                <a:latin typeface="Consolas" panose="020B0609020204030204" pitchFamily="49" charset="0"/>
                <a:cs typeface="Consolas" panose="020B0609020204030204" pitchFamily="49" charset="0"/>
              </a:rPr>
              <a:t>Öğrencileriniz çalışma kağıtları üzerindeki görevlerini tamamladıktan sonra telefonunuza indirmiş olduğunuz </a:t>
            </a:r>
            <a:r>
              <a:rPr lang="tr-TR" dirty="0" err="1">
                <a:solidFill>
                  <a:srgbClr val="0E0E0E"/>
                </a:solidFill>
                <a:effectLst/>
                <a:latin typeface="Consolas" panose="020B0609020204030204" pitchFamily="49" charset="0"/>
                <a:cs typeface="Consolas" panose="020B0609020204030204" pitchFamily="49" charset="0"/>
              </a:rPr>
              <a:t>Quiver</a:t>
            </a:r>
            <a:r>
              <a:rPr lang="tr-TR" dirty="0">
                <a:solidFill>
                  <a:srgbClr val="0E0E0E"/>
                </a:solidFill>
                <a:effectLst/>
                <a:latin typeface="Consolas" panose="020B0609020204030204" pitchFamily="49" charset="0"/>
                <a:cs typeface="Consolas" panose="020B0609020204030204" pitchFamily="49" charset="0"/>
              </a:rPr>
              <a:t> uygulamasını açarak kağıdın üzerine tutuyorsunuz ve görseli artırılmış gerçeklik sayesinde inceleyebiliyorsunuz. </a:t>
            </a:r>
            <a:r>
              <a:rPr lang="tr-TR" dirty="0" err="1">
                <a:solidFill>
                  <a:srgbClr val="0E0E0E"/>
                </a:solidFill>
                <a:effectLst/>
                <a:latin typeface="Consolas" panose="020B0609020204030204" pitchFamily="49" charset="0"/>
                <a:cs typeface="Consolas" panose="020B0609020204030204" pitchFamily="49" charset="0"/>
              </a:rPr>
              <a:t>Quiver’la</a:t>
            </a:r>
            <a:r>
              <a:rPr lang="tr-TR" dirty="0">
                <a:solidFill>
                  <a:srgbClr val="0E0E0E"/>
                </a:solidFill>
                <a:effectLst/>
                <a:latin typeface="Consolas" panose="020B0609020204030204" pitchFamily="49" charset="0"/>
                <a:cs typeface="Consolas" panose="020B0609020204030204" pitchFamily="49" charset="0"/>
              </a:rPr>
              <a:t> etkinlik yapmak için nelere ihtiyacım var?</a:t>
            </a:r>
            <a:endParaRPr lang="tr-TR" dirty="0"/>
          </a:p>
        </p:txBody>
      </p:sp>
    </p:spTree>
    <p:extLst>
      <p:ext uri="{BB962C8B-B14F-4D97-AF65-F5344CB8AC3E}">
        <p14:creationId xmlns:p14="http://schemas.microsoft.com/office/powerpoint/2010/main" val="1290340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26E59A5-A841-2E4C-8464-D015BDFA2780}"/>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8A62DAE9-D7D8-4E78-44FE-0405CF525677}"/>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5FC56852-6256-C187-36EC-F7F2AED9C687}"/>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KURS İÇERİĞİ</a:t>
            </a:r>
          </a:p>
        </p:txBody>
      </p:sp>
      <p:sp>
        <p:nvSpPr>
          <p:cNvPr id="7" name="Metin kutusu 6">
            <a:extLst>
              <a:ext uri="{FF2B5EF4-FFF2-40B4-BE49-F238E27FC236}">
                <a16:creationId xmlns:a16="http://schemas.microsoft.com/office/drawing/2014/main" id="{0153BAE1-5747-5328-DFB3-2D715AC31A8F}"/>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2</a:t>
            </a:r>
          </a:p>
        </p:txBody>
      </p:sp>
      <p:sp>
        <p:nvSpPr>
          <p:cNvPr id="9" name="Metin kutusu 8">
            <a:extLst>
              <a:ext uri="{FF2B5EF4-FFF2-40B4-BE49-F238E27FC236}">
                <a16:creationId xmlns:a16="http://schemas.microsoft.com/office/drawing/2014/main" id="{8D55FA56-20EE-1B21-7100-94214159AD80}"/>
              </a:ext>
            </a:extLst>
          </p:cNvPr>
          <p:cNvSpPr txBox="1"/>
          <p:nvPr/>
        </p:nvSpPr>
        <p:spPr>
          <a:xfrm>
            <a:off x="135924" y="2214724"/>
            <a:ext cx="11950973" cy="3071418"/>
          </a:xfrm>
          <a:prstGeom prst="rect">
            <a:avLst/>
          </a:prstGeom>
          <a:noFill/>
        </p:spPr>
        <p:txBody>
          <a:bodyPr wrap="square">
            <a:spAutoFit/>
          </a:bodyPr>
          <a:lstStyle/>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Teknolojik materyallerle etkinlikler planlar.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Dijital içerikleri kullanarak öykü oluşturur.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Dijital içerikleri kullanarak poster hazırlar.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Günlük hayat problemlerine karşı algoritmalar üretir.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Problem çözme mantığını kavrar.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Online blok tabanlı uygulamayla kodlama mantığını açıklar.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Tekrar yapılarını kullanarak algoritma tasarlar.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41850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6C53F-B501-892F-5E10-31A6E721A150}"/>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BDD49493-2F1A-6B61-7CC3-D8FA40E42B7F}"/>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363FF0BF-1ADA-1452-DD60-1913FA5B0284}"/>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59B64FD5-D474-BFBE-4C96-A763C4FE5BF9}"/>
              </a:ext>
            </a:extLst>
          </p:cNvPr>
          <p:cNvSpPr txBox="1"/>
          <p:nvPr/>
        </p:nvSpPr>
        <p:spPr>
          <a:xfrm>
            <a:off x="135924" y="328828"/>
            <a:ext cx="10540314" cy="646331"/>
          </a:xfrm>
          <a:prstGeom prst="rect">
            <a:avLst/>
          </a:prstGeom>
          <a:noFill/>
        </p:spPr>
        <p:txBody>
          <a:bodyPr wrap="square" rtlCol="0">
            <a:spAutoFit/>
          </a:bodyPr>
          <a:lstStyle/>
          <a:p>
            <a:r>
              <a:rPr lang="tr-TR" sz="3600" b="1" dirty="0">
                <a:latin typeface="Consolas" panose="020B0609020204030204" pitchFamily="49" charset="0"/>
                <a:cs typeface="Consolas" panose="020B0609020204030204" pitchFamily="49" charset="0"/>
              </a:rPr>
              <a:t>ARTIRILMIŞ GERÇEKLİK</a:t>
            </a:r>
          </a:p>
        </p:txBody>
      </p:sp>
      <p:sp>
        <p:nvSpPr>
          <p:cNvPr id="7" name="Metin kutusu 6">
            <a:extLst>
              <a:ext uri="{FF2B5EF4-FFF2-40B4-BE49-F238E27FC236}">
                <a16:creationId xmlns:a16="http://schemas.microsoft.com/office/drawing/2014/main" id="{042BACEB-1169-240D-15A0-8E496DD2CAA3}"/>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29</a:t>
            </a:r>
          </a:p>
        </p:txBody>
      </p:sp>
      <p:sp>
        <p:nvSpPr>
          <p:cNvPr id="12" name="Metin kutusu 11">
            <a:extLst>
              <a:ext uri="{FF2B5EF4-FFF2-40B4-BE49-F238E27FC236}">
                <a16:creationId xmlns:a16="http://schemas.microsoft.com/office/drawing/2014/main" id="{08A54739-3BF5-FA8C-AAF8-D5D3D3E59117}"/>
              </a:ext>
            </a:extLst>
          </p:cNvPr>
          <p:cNvSpPr txBox="1"/>
          <p:nvPr/>
        </p:nvSpPr>
        <p:spPr>
          <a:xfrm>
            <a:off x="498765" y="3045635"/>
            <a:ext cx="11286836" cy="646331"/>
          </a:xfrm>
          <a:prstGeom prst="rect">
            <a:avLst/>
          </a:prstGeom>
          <a:noFill/>
        </p:spPr>
        <p:txBody>
          <a:bodyPr wrap="square" rtlCol="0">
            <a:spAutoFit/>
          </a:bodyPr>
          <a:lstStyle/>
          <a:p>
            <a:endParaRPr lang="tr-TR" dirty="0">
              <a:solidFill>
                <a:srgbClr val="0E0E0E"/>
              </a:solidFill>
              <a:effectLst/>
              <a:latin typeface="Consolas" panose="020B0609020204030204" pitchFamily="49" charset="0"/>
              <a:cs typeface="Consolas" panose="020B0609020204030204" pitchFamily="49" charset="0"/>
            </a:endParaRPr>
          </a:p>
          <a:p>
            <a:pPr algn="just"/>
            <a:endParaRPr lang="tr-TR" dirty="0">
              <a:latin typeface="Consolas" panose="020B0609020204030204" pitchFamily="49" charset="0"/>
              <a:cs typeface="Consolas" panose="020B0609020204030204" pitchFamily="49" charset="0"/>
            </a:endParaRPr>
          </a:p>
        </p:txBody>
      </p:sp>
      <p:sp>
        <p:nvSpPr>
          <p:cNvPr id="3" name="Metin kutusu 2">
            <a:extLst>
              <a:ext uri="{FF2B5EF4-FFF2-40B4-BE49-F238E27FC236}">
                <a16:creationId xmlns:a16="http://schemas.microsoft.com/office/drawing/2014/main" id="{39002C35-01D4-6CFA-3F92-5F108FB52425}"/>
              </a:ext>
            </a:extLst>
          </p:cNvPr>
          <p:cNvSpPr txBox="1"/>
          <p:nvPr/>
        </p:nvSpPr>
        <p:spPr>
          <a:xfrm>
            <a:off x="135924" y="1450859"/>
            <a:ext cx="11185236" cy="5355312"/>
          </a:xfrm>
          <a:prstGeom prst="rect">
            <a:avLst/>
          </a:prstGeom>
          <a:noFill/>
        </p:spPr>
        <p:txBody>
          <a:bodyPr wrap="square" rtlCol="0">
            <a:spAutoFit/>
          </a:bodyPr>
          <a:lstStyle/>
          <a:p>
            <a:r>
              <a:rPr lang="tr-TR" b="1" dirty="0" err="1">
                <a:solidFill>
                  <a:srgbClr val="0E0E0E"/>
                </a:solidFill>
                <a:effectLst/>
                <a:latin typeface="Consolas" panose="020B0609020204030204" pitchFamily="49" charset="0"/>
                <a:cs typeface="Consolas" panose="020B0609020204030204" pitchFamily="49" charset="0"/>
              </a:rPr>
              <a:t>Quiver</a:t>
            </a:r>
            <a:r>
              <a:rPr lang="tr-TR" b="1" dirty="0">
                <a:solidFill>
                  <a:srgbClr val="0E0E0E"/>
                </a:solidFill>
                <a:effectLst/>
                <a:latin typeface="Consolas" panose="020B0609020204030204" pitchFamily="49" charset="0"/>
                <a:cs typeface="Consolas" panose="020B0609020204030204" pitchFamily="49" charset="0"/>
              </a:rPr>
              <a:t> kullanmak için hangi adımları izlemeliyim?</a:t>
            </a:r>
          </a:p>
          <a:p>
            <a:endParaRPr lang="tr-TR" b="1" dirty="0">
              <a:solidFill>
                <a:srgbClr val="0E0E0E"/>
              </a:solidFill>
              <a:effectLst/>
              <a:latin typeface="Consolas" panose="020B0609020204030204" pitchFamily="49" charset="0"/>
              <a:cs typeface="Consolas" panose="020B0609020204030204" pitchFamily="49" charset="0"/>
            </a:endParaRPr>
          </a:p>
          <a:p>
            <a:r>
              <a:rPr lang="tr-TR" dirty="0">
                <a:solidFill>
                  <a:srgbClr val="0E0E0E"/>
                </a:solidFill>
                <a:effectLst/>
                <a:latin typeface="Consolas" panose="020B0609020204030204" pitchFamily="49" charset="0"/>
                <a:cs typeface="Consolas" panose="020B0609020204030204" pitchFamily="49" charset="0"/>
              </a:rPr>
              <a:t>1. http://</a:t>
            </a:r>
            <a:r>
              <a:rPr lang="tr-TR" dirty="0" err="1">
                <a:solidFill>
                  <a:srgbClr val="0E0E0E"/>
                </a:solidFill>
                <a:effectLst/>
                <a:latin typeface="Consolas" panose="020B0609020204030204" pitchFamily="49" charset="0"/>
                <a:cs typeface="Consolas" panose="020B0609020204030204" pitchFamily="49" charset="0"/>
              </a:rPr>
              <a:t>www.quivervision.com</a:t>
            </a:r>
            <a:r>
              <a:rPr lang="tr-TR" dirty="0">
                <a:solidFill>
                  <a:srgbClr val="0E0E0E"/>
                </a:solidFill>
                <a:effectLst/>
                <a:latin typeface="Consolas" panose="020B0609020204030204" pitchFamily="49" charset="0"/>
                <a:cs typeface="Consolas" panose="020B0609020204030204" pitchFamily="49" charset="0"/>
              </a:rPr>
              <a:t>/</a:t>
            </a:r>
            <a:r>
              <a:rPr lang="tr-TR" dirty="0" err="1">
                <a:solidFill>
                  <a:srgbClr val="0E0E0E"/>
                </a:solidFill>
                <a:effectLst/>
                <a:latin typeface="Consolas" panose="020B0609020204030204" pitchFamily="49" charset="0"/>
                <a:cs typeface="Consolas" panose="020B0609020204030204" pitchFamily="49" charset="0"/>
              </a:rPr>
              <a:t>coloring-packs</a:t>
            </a:r>
            <a:r>
              <a:rPr lang="tr-TR" dirty="0">
                <a:solidFill>
                  <a:srgbClr val="0E0E0E"/>
                </a:solidFill>
                <a:effectLst/>
                <a:latin typeface="Consolas" panose="020B0609020204030204" pitchFamily="49" charset="0"/>
                <a:cs typeface="Consolas" panose="020B0609020204030204" pitchFamily="49" charset="0"/>
              </a:rPr>
              <a:t> adresinden bir etkinliği seçilir. Burada ücretsiz ve ücretli olan etkinliklere dikkat edilebilir. Yanında $ işareti olanlar ücretli olup yeşil </a:t>
            </a:r>
            <a:r>
              <a:rPr lang="tr-TR" dirty="0" err="1">
                <a:solidFill>
                  <a:srgbClr val="0E0E0E"/>
                </a:solidFill>
                <a:effectLst/>
                <a:latin typeface="Consolas" panose="020B0609020204030204" pitchFamily="49" charset="0"/>
                <a:cs typeface="Consolas" panose="020B0609020204030204" pitchFamily="49" charset="0"/>
              </a:rPr>
              <a:t>free</a:t>
            </a:r>
            <a:r>
              <a:rPr lang="tr-TR" dirty="0">
                <a:solidFill>
                  <a:srgbClr val="0E0E0E"/>
                </a:solidFill>
                <a:effectLst/>
                <a:latin typeface="Consolas" panose="020B0609020204030204" pitchFamily="49" charset="0"/>
                <a:cs typeface="Consolas" panose="020B0609020204030204" pitchFamily="49" charset="0"/>
              </a:rPr>
              <a:t> yazanları ücretsiz baskı alabilirsiniz. Baskı için normal A4 kağıdı veya ihtiyaç olursa A3 kağıdına baskı alabilirsiniz.</a:t>
            </a:r>
            <a:br>
              <a:rPr lang="tr-TR" dirty="0">
                <a:solidFill>
                  <a:srgbClr val="0E0E0E"/>
                </a:solidFill>
                <a:effectLst/>
                <a:latin typeface="Consolas" panose="020B0609020204030204" pitchFamily="49" charset="0"/>
                <a:cs typeface="Consolas" panose="020B0609020204030204" pitchFamily="49" charset="0"/>
              </a:rPr>
            </a:br>
            <a:endParaRPr lang="tr-TR" dirty="0">
              <a:solidFill>
                <a:srgbClr val="0E0E0E"/>
              </a:solidFill>
              <a:effectLst/>
              <a:latin typeface="Consolas" panose="020B0609020204030204" pitchFamily="49" charset="0"/>
              <a:cs typeface="Consolas" panose="020B0609020204030204" pitchFamily="49" charset="0"/>
            </a:endParaRPr>
          </a:p>
          <a:p>
            <a:r>
              <a:rPr lang="tr-TR" dirty="0">
                <a:solidFill>
                  <a:srgbClr val="0E0E0E"/>
                </a:solidFill>
                <a:effectLst/>
                <a:latin typeface="Consolas" panose="020B0609020204030204" pitchFamily="49" charset="0"/>
                <a:cs typeface="Consolas" panose="020B0609020204030204" pitchFamily="49" charset="0"/>
              </a:rPr>
              <a:t>2. Etkinlik amacınızı açıkladıktan sonra öğrencileriniz renkli kalemlerle </a:t>
            </a:r>
            <a:r>
              <a:rPr lang="tr-TR" dirty="0" err="1">
                <a:solidFill>
                  <a:srgbClr val="0E0E0E"/>
                </a:solidFill>
                <a:effectLst/>
                <a:latin typeface="Consolas" panose="020B0609020204030204" pitchFamily="49" charset="0"/>
                <a:cs typeface="Consolas" panose="020B0609020204030204" pitchFamily="49" charset="0"/>
              </a:rPr>
              <a:t>Quiver</a:t>
            </a:r>
            <a:r>
              <a:rPr lang="tr-TR" dirty="0">
                <a:solidFill>
                  <a:srgbClr val="0E0E0E"/>
                </a:solidFill>
                <a:effectLst/>
                <a:latin typeface="Consolas" panose="020B0609020204030204" pitchFamily="49" charset="0"/>
                <a:cs typeface="Consolas" panose="020B0609020204030204" pitchFamily="49" charset="0"/>
              </a:rPr>
              <a:t> objelerini boyamaya geçebilir. Boya seçimi için kuru veya keçeli kalem kullanılabilir.</a:t>
            </a:r>
            <a:br>
              <a:rPr lang="tr-TR" dirty="0">
                <a:solidFill>
                  <a:srgbClr val="0E0E0E"/>
                </a:solidFill>
                <a:effectLst/>
                <a:latin typeface="Consolas" panose="020B0609020204030204" pitchFamily="49" charset="0"/>
                <a:cs typeface="Consolas" panose="020B0609020204030204" pitchFamily="49" charset="0"/>
              </a:rPr>
            </a:br>
            <a:endParaRPr lang="tr-TR" dirty="0">
              <a:solidFill>
                <a:srgbClr val="0E0E0E"/>
              </a:solidFill>
              <a:effectLst/>
              <a:latin typeface="Consolas" panose="020B0609020204030204" pitchFamily="49" charset="0"/>
              <a:cs typeface="Consolas" panose="020B0609020204030204" pitchFamily="49" charset="0"/>
            </a:endParaRPr>
          </a:p>
          <a:p>
            <a:r>
              <a:rPr lang="tr-TR" dirty="0">
                <a:solidFill>
                  <a:srgbClr val="0E0E0E"/>
                </a:solidFill>
                <a:effectLst/>
                <a:latin typeface="Consolas" panose="020B0609020204030204" pitchFamily="49" charset="0"/>
                <a:cs typeface="Consolas" panose="020B0609020204030204" pitchFamily="49" charset="0"/>
              </a:rPr>
              <a:t>3. Akıllı cihazları ile kağıdı okutun. Çıkan ekranda İNDİR butonuna basarak dijital kağıdı cihaza indirin.</a:t>
            </a:r>
            <a:br>
              <a:rPr lang="tr-TR" dirty="0">
                <a:solidFill>
                  <a:srgbClr val="0E0E0E"/>
                </a:solidFill>
                <a:effectLst/>
                <a:latin typeface="Consolas" panose="020B0609020204030204" pitchFamily="49" charset="0"/>
                <a:cs typeface="Consolas" panose="020B0609020204030204" pitchFamily="49" charset="0"/>
              </a:rPr>
            </a:br>
            <a:endParaRPr lang="tr-TR" dirty="0">
              <a:solidFill>
                <a:srgbClr val="0E0E0E"/>
              </a:solidFill>
              <a:effectLst/>
              <a:latin typeface="Consolas" panose="020B0609020204030204" pitchFamily="49" charset="0"/>
              <a:cs typeface="Consolas" panose="020B0609020204030204" pitchFamily="49" charset="0"/>
            </a:endParaRPr>
          </a:p>
          <a:p>
            <a:r>
              <a:rPr lang="tr-TR" dirty="0">
                <a:solidFill>
                  <a:srgbClr val="0E0E0E"/>
                </a:solidFill>
                <a:effectLst/>
                <a:latin typeface="Consolas" panose="020B0609020204030204" pitchFamily="49" charset="0"/>
                <a:cs typeface="Consolas" panose="020B0609020204030204" pitchFamily="49" charset="0"/>
              </a:rPr>
              <a:t>4. İndirme tamamlandıktan sonra </a:t>
            </a:r>
            <a:r>
              <a:rPr lang="tr-TR" dirty="0" err="1">
                <a:solidFill>
                  <a:srgbClr val="0E0E0E"/>
                </a:solidFill>
                <a:effectLst/>
                <a:latin typeface="Consolas" panose="020B0609020204030204" pitchFamily="49" charset="0"/>
                <a:cs typeface="Consolas" panose="020B0609020204030204" pitchFamily="49" charset="0"/>
              </a:rPr>
              <a:t>Quiver</a:t>
            </a:r>
            <a:r>
              <a:rPr lang="tr-TR" dirty="0">
                <a:solidFill>
                  <a:srgbClr val="0E0E0E"/>
                </a:solidFill>
                <a:effectLst/>
                <a:latin typeface="Consolas" panose="020B0609020204030204" pitchFamily="49" charset="0"/>
                <a:cs typeface="Consolas" panose="020B0609020204030204" pitchFamily="49" charset="0"/>
              </a:rPr>
              <a:t> kağıdını cihaza tutun ve lacivert dikdörtgen</a:t>
            </a:r>
          </a:p>
          <a:p>
            <a:r>
              <a:rPr lang="tr-TR" dirty="0">
                <a:solidFill>
                  <a:srgbClr val="0E0E0E"/>
                </a:solidFill>
                <a:effectLst/>
                <a:latin typeface="Consolas" panose="020B0609020204030204" pitchFamily="49" charset="0"/>
                <a:cs typeface="Consolas" panose="020B0609020204030204" pitchFamily="49" charset="0"/>
              </a:rPr>
              <a:t>oluşmasını bekleyin. Ekrandaki dikdörtgen kırmızı ise muhtemelen elinizde tuttuğunuz</a:t>
            </a:r>
          </a:p>
          <a:p>
            <a:r>
              <a:rPr lang="tr-TR" dirty="0">
                <a:solidFill>
                  <a:srgbClr val="0E0E0E"/>
                </a:solidFill>
                <a:effectLst/>
                <a:latin typeface="Consolas" panose="020B0609020204030204" pitchFamily="49" charset="0"/>
                <a:cs typeface="Consolas" panose="020B0609020204030204" pitchFamily="49" charset="0"/>
              </a:rPr>
              <a:t>kağıt/tablet hareket halindedir yada kağıt, cihazın görüş açısında değildir.</a:t>
            </a:r>
            <a:br>
              <a:rPr lang="tr-TR" dirty="0">
                <a:solidFill>
                  <a:srgbClr val="0E0E0E"/>
                </a:solidFill>
                <a:effectLst/>
                <a:latin typeface="Consolas" panose="020B0609020204030204" pitchFamily="49" charset="0"/>
                <a:cs typeface="Consolas" panose="020B0609020204030204" pitchFamily="49" charset="0"/>
              </a:rPr>
            </a:br>
            <a:endParaRPr lang="tr-TR" dirty="0">
              <a:solidFill>
                <a:srgbClr val="0E0E0E"/>
              </a:solidFill>
              <a:effectLst/>
              <a:latin typeface="Consolas" panose="020B0609020204030204" pitchFamily="49" charset="0"/>
              <a:cs typeface="Consolas" panose="020B0609020204030204" pitchFamily="49" charset="0"/>
            </a:endParaRPr>
          </a:p>
          <a:p>
            <a:r>
              <a:rPr lang="tr-TR" dirty="0">
                <a:solidFill>
                  <a:srgbClr val="0E0E0E"/>
                </a:solidFill>
                <a:effectLst/>
                <a:latin typeface="Consolas" panose="020B0609020204030204" pitchFamily="49" charset="0"/>
                <a:cs typeface="Consolas" panose="020B0609020204030204" pitchFamily="49" charset="0"/>
              </a:rPr>
              <a:t>5. Lacivert dikdörtgen oluştuktan sonra 5–10 saniye kadar bekleyin ve kağıtta boyadığınız renklerin akıllı cihazınızda canlanmasını izleyin!</a:t>
            </a:r>
          </a:p>
        </p:txBody>
      </p:sp>
    </p:spTree>
    <p:extLst>
      <p:ext uri="{BB962C8B-B14F-4D97-AF65-F5344CB8AC3E}">
        <p14:creationId xmlns:p14="http://schemas.microsoft.com/office/powerpoint/2010/main" val="1039776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BA240-8FF0-C877-F535-9B594980B162}"/>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A0EC53C0-CED4-0B35-6F05-1CC216F5E8FB}"/>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F963D293-0CCB-42F5-33C0-B816AA40A88D}"/>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B15AB267-0409-DBA4-008E-B4F0921DA9CD}"/>
              </a:ext>
            </a:extLst>
          </p:cNvPr>
          <p:cNvSpPr txBox="1"/>
          <p:nvPr/>
        </p:nvSpPr>
        <p:spPr>
          <a:xfrm>
            <a:off x="135924" y="328828"/>
            <a:ext cx="10540314" cy="646331"/>
          </a:xfrm>
          <a:prstGeom prst="rect">
            <a:avLst/>
          </a:prstGeom>
          <a:noFill/>
        </p:spPr>
        <p:txBody>
          <a:bodyPr wrap="square" rtlCol="0">
            <a:spAutoFit/>
          </a:bodyPr>
          <a:lstStyle/>
          <a:p>
            <a:r>
              <a:rPr lang="tr-TR" sz="3600" b="1" dirty="0">
                <a:latin typeface="Consolas" panose="020B0609020204030204" pitchFamily="49" charset="0"/>
                <a:cs typeface="Consolas" panose="020B0609020204030204" pitchFamily="49" charset="0"/>
              </a:rPr>
              <a:t>ARTIRILMIŞ GERÇEKLİK</a:t>
            </a:r>
          </a:p>
        </p:txBody>
      </p:sp>
      <p:sp>
        <p:nvSpPr>
          <p:cNvPr id="7" name="Metin kutusu 6">
            <a:extLst>
              <a:ext uri="{FF2B5EF4-FFF2-40B4-BE49-F238E27FC236}">
                <a16:creationId xmlns:a16="http://schemas.microsoft.com/office/drawing/2014/main" id="{5FC5F45A-BE64-B995-FD68-BFB6F3C0CB0F}"/>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30</a:t>
            </a:r>
          </a:p>
        </p:txBody>
      </p:sp>
      <p:pic>
        <p:nvPicPr>
          <p:cNvPr id="8" name="Resim 7" descr="kalıp, desen, düzen, grafik, piksel, tasarım içeren bir resim&#10;&#10;Açıklama otomatik olarak oluşturuldu">
            <a:extLst>
              <a:ext uri="{FF2B5EF4-FFF2-40B4-BE49-F238E27FC236}">
                <a16:creationId xmlns:a16="http://schemas.microsoft.com/office/drawing/2014/main" id="{5E73A10F-8E79-A886-68D3-D9AF7468A06F}"/>
              </a:ext>
            </a:extLst>
          </p:cNvPr>
          <p:cNvPicPr>
            <a:picLocks noChangeAspect="1"/>
          </p:cNvPicPr>
          <p:nvPr/>
        </p:nvPicPr>
        <p:blipFill>
          <a:blip r:embed="rId2"/>
          <a:stretch>
            <a:fillRect/>
          </a:stretch>
        </p:blipFill>
        <p:spPr>
          <a:xfrm>
            <a:off x="7248236" y="1730971"/>
            <a:ext cx="4943764" cy="4943764"/>
          </a:xfrm>
          <a:prstGeom prst="rect">
            <a:avLst/>
          </a:prstGeom>
        </p:spPr>
      </p:pic>
      <p:sp>
        <p:nvSpPr>
          <p:cNvPr id="9" name="Metin kutusu 8">
            <a:extLst>
              <a:ext uri="{FF2B5EF4-FFF2-40B4-BE49-F238E27FC236}">
                <a16:creationId xmlns:a16="http://schemas.microsoft.com/office/drawing/2014/main" id="{C74881E7-0E08-31D1-39E8-B28EC532DB65}"/>
              </a:ext>
            </a:extLst>
          </p:cNvPr>
          <p:cNvSpPr txBox="1"/>
          <p:nvPr/>
        </p:nvSpPr>
        <p:spPr>
          <a:xfrm>
            <a:off x="858982" y="2607362"/>
            <a:ext cx="6031345" cy="3046988"/>
          </a:xfrm>
          <a:prstGeom prst="rect">
            <a:avLst/>
          </a:prstGeom>
          <a:noFill/>
        </p:spPr>
        <p:txBody>
          <a:bodyPr wrap="square" rtlCol="0">
            <a:spAutoFit/>
          </a:bodyPr>
          <a:lstStyle/>
          <a:p>
            <a:r>
              <a:rPr lang="tr-TR" sz="2400" dirty="0" err="1">
                <a:latin typeface="Consolas" panose="020B0609020204030204" pitchFamily="49" charset="0"/>
                <a:cs typeface="Consolas" panose="020B0609020204030204" pitchFamily="49" charset="0"/>
              </a:rPr>
              <a:t>Karekodu</a:t>
            </a:r>
            <a:r>
              <a:rPr lang="tr-TR" sz="2400" dirty="0">
                <a:latin typeface="Consolas" panose="020B0609020204030204" pitchFamily="49" charset="0"/>
                <a:cs typeface="Consolas" panose="020B0609020204030204" pitchFamily="49" charset="0"/>
              </a:rPr>
              <a:t> tarayarak uygulamayı telefonunuza veya tabletinize yükleyiniz.</a:t>
            </a:r>
          </a:p>
          <a:p>
            <a:endParaRPr lang="tr-TR" sz="2400" dirty="0">
              <a:latin typeface="Consolas" panose="020B0609020204030204" pitchFamily="49" charset="0"/>
              <a:cs typeface="Consolas" panose="020B0609020204030204" pitchFamily="49" charset="0"/>
            </a:endParaRPr>
          </a:p>
          <a:p>
            <a:endParaRPr lang="tr-TR" sz="2400" dirty="0">
              <a:latin typeface="Consolas" panose="020B0609020204030204" pitchFamily="49" charset="0"/>
              <a:cs typeface="Consolas" panose="020B0609020204030204" pitchFamily="49" charset="0"/>
            </a:endParaRPr>
          </a:p>
          <a:p>
            <a:r>
              <a:rPr lang="tr-TR" sz="2400" dirty="0">
                <a:latin typeface="Consolas" panose="020B0609020204030204" pitchFamily="49" charset="0"/>
                <a:cs typeface="Consolas" panose="020B0609020204030204" pitchFamily="49" charset="0"/>
              </a:rPr>
              <a:t>Google </a:t>
            </a:r>
            <a:r>
              <a:rPr lang="tr-TR" sz="2400" dirty="0" err="1">
                <a:latin typeface="Consolas" panose="020B0609020204030204" pitchFamily="49" charset="0"/>
                <a:cs typeface="Consolas" panose="020B0609020204030204" pitchFamily="49" charset="0"/>
              </a:rPr>
              <a:t>playstore</a:t>
            </a:r>
            <a:r>
              <a:rPr lang="tr-TR" sz="2400" dirty="0">
                <a:latin typeface="Consolas" panose="020B0609020204030204" pitchFamily="49" charset="0"/>
                <a:cs typeface="Consolas" panose="020B0609020204030204" pitchFamily="49" charset="0"/>
              </a:rPr>
              <a:t> veya </a:t>
            </a:r>
            <a:r>
              <a:rPr lang="tr-TR" sz="2400" dirty="0" err="1">
                <a:latin typeface="Consolas" panose="020B0609020204030204" pitchFamily="49" charset="0"/>
                <a:cs typeface="Consolas" panose="020B0609020204030204" pitchFamily="49" charset="0"/>
              </a:rPr>
              <a:t>Appstore’a</a:t>
            </a:r>
            <a:r>
              <a:rPr lang="tr-TR" sz="2400" dirty="0">
                <a:latin typeface="Consolas" panose="020B0609020204030204" pitchFamily="49" charset="0"/>
                <a:cs typeface="Consolas" panose="020B0609020204030204" pitchFamily="49" charset="0"/>
              </a:rPr>
              <a:t> girerek </a:t>
            </a:r>
            <a:r>
              <a:rPr lang="tr-TR" sz="2400" dirty="0" err="1">
                <a:latin typeface="Consolas" panose="020B0609020204030204" pitchFamily="49" charset="0"/>
                <a:cs typeface="Consolas" panose="020B0609020204030204" pitchFamily="49" charset="0"/>
              </a:rPr>
              <a:t>Quiver</a:t>
            </a:r>
            <a:r>
              <a:rPr lang="tr-TR" sz="2400" dirty="0">
                <a:latin typeface="Consolas" panose="020B0609020204030204" pitchFamily="49" charset="0"/>
                <a:cs typeface="Consolas" panose="020B0609020204030204" pitchFamily="49" charset="0"/>
              </a:rPr>
              <a:t> uygulamasını da indirebilirsiniz.</a:t>
            </a:r>
          </a:p>
        </p:txBody>
      </p:sp>
    </p:spTree>
    <p:extLst>
      <p:ext uri="{BB962C8B-B14F-4D97-AF65-F5344CB8AC3E}">
        <p14:creationId xmlns:p14="http://schemas.microsoft.com/office/powerpoint/2010/main" val="883733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FA20E-9B4D-F220-FA9B-6FF2019E1B28}"/>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FD6ADEA6-857D-0269-DED8-DD145E07BB1F}"/>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996D5DE5-0A83-925C-7F30-828DA63E288D}"/>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51A53F37-2162-11C7-714C-F69350403C72}"/>
              </a:ext>
            </a:extLst>
          </p:cNvPr>
          <p:cNvSpPr txBox="1"/>
          <p:nvPr/>
        </p:nvSpPr>
        <p:spPr>
          <a:xfrm>
            <a:off x="135924" y="328828"/>
            <a:ext cx="10540314" cy="646331"/>
          </a:xfrm>
          <a:prstGeom prst="rect">
            <a:avLst/>
          </a:prstGeom>
          <a:noFill/>
        </p:spPr>
        <p:txBody>
          <a:bodyPr wrap="square" rtlCol="0">
            <a:spAutoFit/>
          </a:bodyPr>
          <a:lstStyle/>
          <a:p>
            <a:r>
              <a:rPr lang="tr-TR" sz="3600" b="1" dirty="0">
                <a:latin typeface="Consolas" panose="020B0609020204030204" pitchFamily="49" charset="0"/>
                <a:cs typeface="Consolas" panose="020B0609020204030204" pitchFamily="49" charset="0"/>
              </a:rPr>
              <a:t>ARTIRILMIŞ GERÇEKLİK</a:t>
            </a:r>
          </a:p>
        </p:txBody>
      </p:sp>
      <p:sp>
        <p:nvSpPr>
          <p:cNvPr id="7" name="Metin kutusu 6">
            <a:extLst>
              <a:ext uri="{FF2B5EF4-FFF2-40B4-BE49-F238E27FC236}">
                <a16:creationId xmlns:a16="http://schemas.microsoft.com/office/drawing/2014/main" id="{1F95C7DF-5DF6-BBC0-BF98-5145C0D8FAC5}"/>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31</a:t>
            </a:r>
          </a:p>
        </p:txBody>
      </p:sp>
      <p:sp>
        <p:nvSpPr>
          <p:cNvPr id="9" name="Metin kutusu 8">
            <a:extLst>
              <a:ext uri="{FF2B5EF4-FFF2-40B4-BE49-F238E27FC236}">
                <a16:creationId xmlns:a16="http://schemas.microsoft.com/office/drawing/2014/main" id="{6F1283B3-DF3F-8532-DB67-E5126A7F739E}"/>
              </a:ext>
            </a:extLst>
          </p:cNvPr>
          <p:cNvSpPr txBox="1"/>
          <p:nvPr/>
        </p:nvSpPr>
        <p:spPr>
          <a:xfrm>
            <a:off x="6028001" y="3078417"/>
            <a:ext cx="5412509" cy="1569660"/>
          </a:xfrm>
          <a:prstGeom prst="rect">
            <a:avLst/>
          </a:prstGeom>
          <a:noFill/>
        </p:spPr>
        <p:txBody>
          <a:bodyPr wrap="square" rtlCol="0">
            <a:spAutoFit/>
          </a:bodyPr>
          <a:lstStyle/>
          <a:p>
            <a:r>
              <a:rPr lang="tr-TR" sz="2400" dirty="0">
                <a:latin typeface="Consolas" panose="020B0609020204030204" pitchFamily="49" charset="0"/>
                <a:cs typeface="Consolas" panose="020B0609020204030204" pitchFamily="49" charset="0"/>
              </a:rPr>
              <a:t>Uygulamayı açarak size verilen A4 kağıtlarındaki kare kodu okutarak tek boyutlu görüntüyü 3 boyutlu görüntüye çeviriniz.</a:t>
            </a:r>
          </a:p>
        </p:txBody>
      </p:sp>
      <p:pic>
        <p:nvPicPr>
          <p:cNvPr id="3" name="Resim 2" descr="metin, ekran görüntüsü, taslak, tasarım içeren bir resim&#10;&#10;Açıklama otomatik olarak oluşturuldu">
            <a:extLst>
              <a:ext uri="{FF2B5EF4-FFF2-40B4-BE49-F238E27FC236}">
                <a16:creationId xmlns:a16="http://schemas.microsoft.com/office/drawing/2014/main" id="{05D5438A-4F73-2A97-6CE5-89ED538D65F3}"/>
              </a:ext>
            </a:extLst>
          </p:cNvPr>
          <p:cNvPicPr>
            <a:picLocks noChangeAspect="1"/>
          </p:cNvPicPr>
          <p:nvPr/>
        </p:nvPicPr>
        <p:blipFill>
          <a:blip r:embed="rId2"/>
          <a:stretch>
            <a:fillRect/>
          </a:stretch>
        </p:blipFill>
        <p:spPr>
          <a:xfrm>
            <a:off x="508000" y="2095500"/>
            <a:ext cx="4762500" cy="4762500"/>
          </a:xfrm>
          <a:prstGeom prst="rect">
            <a:avLst/>
          </a:prstGeom>
        </p:spPr>
      </p:pic>
    </p:spTree>
    <p:extLst>
      <p:ext uri="{BB962C8B-B14F-4D97-AF65-F5344CB8AC3E}">
        <p14:creationId xmlns:p14="http://schemas.microsoft.com/office/powerpoint/2010/main" val="534357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592AE-5103-CCF6-5EBB-214D501DDCBA}"/>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0952B62C-4C7C-C66D-9095-C11608EBFE4B}"/>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F0C3D6C9-6379-DE5E-5955-8C468D725D23}"/>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BD836BA-19D3-FB3E-9C93-3F0A06330F61}"/>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KURS İÇERİĞİ</a:t>
            </a:r>
          </a:p>
        </p:txBody>
      </p:sp>
      <p:sp>
        <p:nvSpPr>
          <p:cNvPr id="7" name="Metin kutusu 6">
            <a:extLst>
              <a:ext uri="{FF2B5EF4-FFF2-40B4-BE49-F238E27FC236}">
                <a16:creationId xmlns:a16="http://schemas.microsoft.com/office/drawing/2014/main" id="{B5CFF03B-526D-8939-3F4E-71F252AD1487}"/>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3</a:t>
            </a:r>
          </a:p>
        </p:txBody>
      </p:sp>
      <p:sp>
        <p:nvSpPr>
          <p:cNvPr id="9" name="Metin kutusu 8">
            <a:extLst>
              <a:ext uri="{FF2B5EF4-FFF2-40B4-BE49-F238E27FC236}">
                <a16:creationId xmlns:a16="http://schemas.microsoft.com/office/drawing/2014/main" id="{FBBB84CA-9C17-3DDE-921B-68BFF7D6A697}"/>
              </a:ext>
            </a:extLst>
          </p:cNvPr>
          <p:cNvSpPr txBox="1"/>
          <p:nvPr/>
        </p:nvSpPr>
        <p:spPr>
          <a:xfrm>
            <a:off x="241027" y="1669416"/>
            <a:ext cx="11950973" cy="4858574"/>
          </a:xfrm>
          <a:prstGeom prst="rect">
            <a:avLst/>
          </a:prstGeom>
          <a:noFill/>
        </p:spPr>
        <p:txBody>
          <a:bodyPr wrap="square">
            <a:spAutoFit/>
          </a:bodyPr>
          <a:lstStyle/>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Koşul yapılarını kullanarak algoritma tasarlar.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Hazırladığı algoritmada hata ayıklar.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Kendi oyununu tasarlar.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Alanı ile ilgili konu ve kavramları analiz eder.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Alanı ile ilgili bilgi ve veri kaynaklarını sınıflandırır.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Sağlıklı güvenli ve estetik öğrenme ortamları düzenler.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Öğrencilerin üst düzey bilişsel becerilerini geliştirici öğrenme ortamları oluşturur.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Alanının eğitim ve öğretimi için gerekli olan becerileri sergiler.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Öğretme ve öğrenme sürecinde bilgi ve iletişim teknolojilerini etkin olarak kullanır.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Meslektaşlarıyla bilgi ve deneyim paylaşımına açıktır.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800100" lvl="1" indent="-342900">
              <a:lnSpc>
                <a:spcPct val="115000"/>
              </a:lnSpc>
              <a:spcAft>
                <a:spcPts val="1000"/>
              </a:spcAft>
              <a:buFont typeface="Arial" panose="020B0604020202020204" pitchFamily="34" charset="0"/>
              <a:buChar char="●"/>
              <a:tabLst>
                <a:tab pos="360680" algn="l"/>
              </a:tabLst>
            </a:pPr>
            <a:r>
              <a:rPr lang="tr-TR" u="none" strike="noStrike"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Kişisel ve mesleki yönden kendisini geliştirmeye yönelik faaliyetlerde bulunur.</a:t>
            </a:r>
            <a:endParaRPr lang="tr-TR" u="none" strike="noStrike"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661934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02CAD-6201-9573-4ACA-2B198AA65CAC}"/>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5C318A76-E10A-CABD-7CC9-729A216045B6}"/>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1C9350F2-9A0A-FB5D-8288-C50549192C01}"/>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BC58C249-ED64-212E-F029-A6DA48F549FD}"/>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KURS İÇERİĞİ</a:t>
            </a:r>
          </a:p>
        </p:txBody>
      </p:sp>
      <p:sp>
        <p:nvSpPr>
          <p:cNvPr id="9" name="Metin kutusu 8">
            <a:extLst>
              <a:ext uri="{FF2B5EF4-FFF2-40B4-BE49-F238E27FC236}">
                <a16:creationId xmlns:a16="http://schemas.microsoft.com/office/drawing/2014/main" id="{D7381400-F321-A4CF-9862-01BB2AFCA08D}"/>
              </a:ext>
            </a:extLst>
          </p:cNvPr>
          <p:cNvSpPr txBox="1"/>
          <p:nvPr/>
        </p:nvSpPr>
        <p:spPr>
          <a:xfrm>
            <a:off x="4157245" y="2131744"/>
            <a:ext cx="7835058" cy="3453510"/>
          </a:xfrm>
          <a:prstGeom prst="rect">
            <a:avLst/>
          </a:prstGeom>
          <a:noFill/>
        </p:spPr>
        <p:txBody>
          <a:bodyPr wrap="square">
            <a:spAutoFit/>
          </a:bodyPr>
          <a:lstStyle/>
          <a:p>
            <a:pPr lvl="0">
              <a:lnSpc>
                <a:spcPct val="115000"/>
              </a:lnSpc>
              <a:spcAft>
                <a:spcPts val="1000"/>
              </a:spcAft>
            </a:pPr>
            <a:r>
              <a:rPr lang="tr-TR" sz="1800" b="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ÖLÇME VE DEĞERLENDİRME</a:t>
            </a:r>
            <a:endParaRPr lang="tr-TR"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457200">
              <a:lnSpc>
                <a:spcPct val="115000"/>
              </a:lnSpc>
              <a:spcAft>
                <a:spcPts val="1000"/>
              </a:spcAft>
            </a:pPr>
            <a:endParaRPr lang="tr-TR"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342900" lvl="0" indent="-342900" algn="just">
              <a:lnSpc>
                <a:spcPct val="115000"/>
              </a:lnSpc>
              <a:spcAft>
                <a:spcPts val="1000"/>
              </a:spcAft>
              <a:buFont typeface="Wingdings" pitchFamily="2" charset="2"/>
              <a:buChar char="v"/>
            </a:pPr>
            <a:r>
              <a:rPr lang="tr-TR"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Kursiyerlerin başarısını değerlendirmek amacıyla; süreç değerlendirmesinin yanı sıra 40 sorudan oluşan süreç değerlendirmesinin yanı sıra çoktan seçmeli test sınavı uygulanacaktır. 50 ve daha üzeri not alanlar başarılı kabul edilecektir.</a:t>
            </a:r>
            <a:endParaRPr lang="tr-TR" sz="1800" dirty="0">
              <a:solidFill>
                <a:srgbClr val="000000"/>
              </a:solidFill>
              <a:effectLst/>
              <a:latin typeface="Consolas" panose="020B0609020204030204" pitchFamily="49" charset="0"/>
              <a:ea typeface="Arial" panose="020B0604020202020204" pitchFamily="34" charset="0"/>
              <a:cs typeface="Consolas" panose="020B0609020204030204" pitchFamily="49" charset="0"/>
            </a:endParaRPr>
          </a:p>
          <a:p>
            <a:pPr marL="342900" lvl="0" indent="-342900" algn="just">
              <a:lnSpc>
                <a:spcPct val="115000"/>
              </a:lnSpc>
              <a:spcAft>
                <a:spcPts val="1000"/>
              </a:spcAft>
              <a:buFont typeface="Wingdings" pitchFamily="2" charset="2"/>
              <a:buChar char="v"/>
            </a:pPr>
            <a:r>
              <a:rPr lang="tr-TR"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Başarılı olanlara “Kurs Belgesi” (Sertifika) verilecektir.</a:t>
            </a:r>
            <a:endParaRPr lang="tr-TR" sz="1800" dirty="0">
              <a:solidFill>
                <a:srgbClr val="000000"/>
              </a:solidFill>
              <a:effectLst/>
              <a:latin typeface="Consolas" panose="020B0609020204030204" pitchFamily="49" charset="0"/>
              <a:ea typeface="Arial" panose="020B0604020202020204" pitchFamily="34" charset="0"/>
              <a:cs typeface="Consolas" panose="020B0609020204030204" pitchFamily="49" charset="0"/>
            </a:endParaRPr>
          </a:p>
          <a:p>
            <a:pPr lvl="0">
              <a:lnSpc>
                <a:spcPct val="115000"/>
              </a:lnSpc>
              <a:spcAft>
                <a:spcPts val="1000"/>
              </a:spcAft>
              <a:tabLst>
                <a:tab pos="360680" algn="l"/>
              </a:tabLst>
            </a:pPr>
            <a:endParaRPr lang="tr-TR" sz="1800" u="none" strike="noStrike" dirty="0">
              <a:solidFill>
                <a:srgbClr val="000000"/>
              </a:solidFill>
              <a:effectLst/>
              <a:latin typeface="Calibri" panose="020F0502020204030204" pitchFamily="34" charset="0"/>
              <a:ea typeface="Calibri" panose="020F0502020204030204" pitchFamily="34" charset="0"/>
            </a:endParaRPr>
          </a:p>
        </p:txBody>
      </p:sp>
      <p:sp>
        <p:nvSpPr>
          <p:cNvPr id="3" name="Metin kutusu 2">
            <a:extLst>
              <a:ext uri="{FF2B5EF4-FFF2-40B4-BE49-F238E27FC236}">
                <a16:creationId xmlns:a16="http://schemas.microsoft.com/office/drawing/2014/main" id="{3975EFA7-BDB5-457F-735E-BAF5EE3A5876}"/>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4</a:t>
            </a:r>
          </a:p>
        </p:txBody>
      </p:sp>
      <p:pic>
        <p:nvPicPr>
          <p:cNvPr id="10" name="Resim 9" descr="saat, daire, çizim, tasarım içeren bir resim&#10;&#10;Açıklama otomatik olarak oluşturuldu">
            <a:extLst>
              <a:ext uri="{FF2B5EF4-FFF2-40B4-BE49-F238E27FC236}">
                <a16:creationId xmlns:a16="http://schemas.microsoft.com/office/drawing/2014/main" id="{AE48D2C7-481F-EBE5-C296-784436B29384}"/>
              </a:ext>
            </a:extLst>
          </p:cNvPr>
          <p:cNvPicPr>
            <a:picLocks noChangeAspect="1"/>
          </p:cNvPicPr>
          <p:nvPr/>
        </p:nvPicPr>
        <p:blipFill>
          <a:blip r:embed="rId2"/>
          <a:stretch>
            <a:fillRect/>
          </a:stretch>
        </p:blipFill>
        <p:spPr>
          <a:xfrm>
            <a:off x="389659" y="2131744"/>
            <a:ext cx="3281836" cy="3281836"/>
          </a:xfrm>
          <a:prstGeom prst="rect">
            <a:avLst/>
          </a:prstGeom>
        </p:spPr>
      </p:pic>
    </p:spTree>
    <p:extLst>
      <p:ext uri="{BB962C8B-B14F-4D97-AF65-F5344CB8AC3E}">
        <p14:creationId xmlns:p14="http://schemas.microsoft.com/office/powerpoint/2010/main" val="3316926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AC06A-5E7B-ED86-67C8-89D5AEBEDAEF}"/>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1E25A931-6AA0-3E18-744C-92260B94BEA5}"/>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61986F3F-563A-1FA0-7DC7-BE90053C45E3}"/>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7C62FB62-B861-35E8-7B2F-C52FBFE06E71}"/>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KURS İÇERİĞİ</a:t>
            </a:r>
          </a:p>
        </p:txBody>
      </p:sp>
      <p:sp>
        <p:nvSpPr>
          <p:cNvPr id="9" name="Metin kutusu 8">
            <a:extLst>
              <a:ext uri="{FF2B5EF4-FFF2-40B4-BE49-F238E27FC236}">
                <a16:creationId xmlns:a16="http://schemas.microsoft.com/office/drawing/2014/main" id="{E2E209C2-C2CB-E389-954E-ACB9D448B5F6}"/>
              </a:ext>
            </a:extLst>
          </p:cNvPr>
          <p:cNvSpPr txBox="1"/>
          <p:nvPr/>
        </p:nvSpPr>
        <p:spPr>
          <a:xfrm>
            <a:off x="434108" y="1974216"/>
            <a:ext cx="5754256" cy="3966470"/>
          </a:xfrm>
          <a:prstGeom prst="rect">
            <a:avLst/>
          </a:prstGeom>
          <a:noFill/>
        </p:spPr>
        <p:txBody>
          <a:bodyPr wrap="square">
            <a:spAutoFit/>
          </a:bodyPr>
          <a:lstStyle/>
          <a:p>
            <a:pPr lvl="0">
              <a:lnSpc>
                <a:spcPct val="115000"/>
              </a:lnSpc>
              <a:spcAft>
                <a:spcPts val="1000"/>
              </a:spcAft>
            </a:pPr>
            <a:r>
              <a:rPr lang="tr-TR" sz="1800" b="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KURS BAŞLIKLARI</a:t>
            </a:r>
          </a:p>
          <a:p>
            <a:pPr lvl="0">
              <a:lnSpc>
                <a:spcPct val="115000"/>
              </a:lnSpc>
              <a:spcAft>
                <a:spcPts val="1000"/>
              </a:spcAft>
            </a:pPr>
            <a:endParaRPr lang="tr-TR" sz="1800" b="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342900" lvl="0" indent="-342900">
              <a:lnSpc>
                <a:spcPct val="115000"/>
              </a:lnSpc>
              <a:spcAft>
                <a:spcPts val="1000"/>
              </a:spcAft>
              <a:buFont typeface="+mj-lt"/>
              <a:buAutoNum type="arabicPeriod"/>
            </a:pPr>
            <a:r>
              <a:rPr lang="tr-TR" dirty="0">
                <a:solidFill>
                  <a:srgbClr val="000000"/>
                </a:solidFill>
                <a:latin typeface="Consolas" panose="020B0609020204030204" pitchFamily="49" charset="0"/>
                <a:ea typeface="Arial" panose="020B0604020202020204" pitchFamily="34" charset="0"/>
                <a:cs typeface="Consolas" panose="020B0609020204030204" pitchFamily="49" charset="0"/>
              </a:rPr>
              <a:t>TEKNOLOJİK ARAÇLAR</a:t>
            </a:r>
          </a:p>
          <a:p>
            <a:pPr marL="342900" lvl="0" indent="-342900">
              <a:lnSpc>
                <a:spcPct val="115000"/>
              </a:lnSpc>
              <a:spcAft>
                <a:spcPts val="1000"/>
              </a:spcAft>
              <a:buFont typeface="+mj-lt"/>
              <a:buAutoNum type="arabicPeriod"/>
            </a:pPr>
            <a:r>
              <a:rPr lang="tr-TR" dirty="0">
                <a:solidFill>
                  <a:srgbClr val="000000"/>
                </a:solidFill>
                <a:latin typeface="Consolas" panose="020B0609020204030204" pitchFamily="49" charset="0"/>
                <a:ea typeface="Arial" panose="020B0604020202020204" pitchFamily="34" charset="0"/>
                <a:cs typeface="Consolas" panose="020B0609020204030204" pitchFamily="49" charset="0"/>
              </a:rPr>
              <a:t>TEKNOLOJİNİN DOĞRU VE GÜVENLİ KULLANIMI</a:t>
            </a:r>
          </a:p>
          <a:p>
            <a:pPr marL="342900" lvl="0" indent="-342900">
              <a:lnSpc>
                <a:spcPct val="115000"/>
              </a:lnSpc>
              <a:spcAft>
                <a:spcPts val="1000"/>
              </a:spcAft>
              <a:buFont typeface="+mj-lt"/>
              <a:buAutoNum type="arabicPeriod"/>
            </a:pPr>
            <a:r>
              <a:rPr lang="tr-TR" dirty="0">
                <a:solidFill>
                  <a:srgbClr val="000000"/>
                </a:solidFill>
                <a:latin typeface="Consolas" panose="020B0609020204030204" pitchFamily="49" charset="0"/>
                <a:ea typeface="Arial" panose="020B0604020202020204" pitchFamily="34" charset="0"/>
                <a:cs typeface="Consolas" panose="020B0609020204030204" pitchFamily="49" charset="0"/>
              </a:rPr>
              <a:t>DİJİTAL İÇERİK ÜRETİMİ</a:t>
            </a:r>
          </a:p>
          <a:p>
            <a:pPr marL="342900" lvl="0" indent="-342900">
              <a:lnSpc>
                <a:spcPct val="115000"/>
              </a:lnSpc>
              <a:spcAft>
                <a:spcPts val="1000"/>
              </a:spcAft>
              <a:buFont typeface="+mj-lt"/>
              <a:buAutoNum type="arabicPeriod"/>
            </a:pPr>
            <a:r>
              <a:rPr lang="tr-TR" dirty="0">
                <a:solidFill>
                  <a:srgbClr val="000000"/>
                </a:solidFill>
                <a:latin typeface="Consolas" panose="020B0609020204030204" pitchFamily="49" charset="0"/>
                <a:ea typeface="Arial" panose="020B0604020202020204" pitchFamily="34" charset="0"/>
                <a:cs typeface="Consolas" panose="020B0609020204030204" pitchFamily="49" charset="0"/>
              </a:rPr>
              <a:t>ALGORİTMA VE PROBLEM ÇÖZME</a:t>
            </a:r>
          </a:p>
          <a:p>
            <a:pPr marL="342900" lvl="0" indent="-342900">
              <a:lnSpc>
                <a:spcPct val="115000"/>
              </a:lnSpc>
              <a:spcAft>
                <a:spcPts val="1000"/>
              </a:spcAft>
              <a:buFont typeface="+mj-lt"/>
              <a:buAutoNum type="arabicPeriod"/>
            </a:pPr>
            <a:r>
              <a:rPr lang="tr-TR" dirty="0">
                <a:solidFill>
                  <a:srgbClr val="000000"/>
                </a:solidFill>
                <a:latin typeface="Consolas" panose="020B0609020204030204" pitchFamily="49" charset="0"/>
                <a:ea typeface="Arial" panose="020B0604020202020204" pitchFamily="34" charset="0"/>
                <a:cs typeface="Consolas" panose="020B0609020204030204" pitchFamily="49" charset="0"/>
              </a:rPr>
              <a:t>ÖLÇME VE DEĞERLENDİRME</a:t>
            </a:r>
          </a:p>
          <a:p>
            <a:pPr lvl="0">
              <a:lnSpc>
                <a:spcPct val="115000"/>
              </a:lnSpc>
              <a:spcAft>
                <a:spcPts val="1000"/>
              </a:spcAft>
            </a:pPr>
            <a:endParaRPr lang="tr-TR" sz="1800" dirty="0">
              <a:solidFill>
                <a:srgbClr val="000000"/>
              </a:solidFill>
              <a:effectLst/>
              <a:latin typeface="Consolas" panose="020B0609020204030204" pitchFamily="49" charset="0"/>
              <a:ea typeface="Arial" panose="020B0604020202020204" pitchFamily="34" charset="0"/>
              <a:cs typeface="Consolas" panose="020B0609020204030204" pitchFamily="49" charset="0"/>
            </a:endParaRPr>
          </a:p>
          <a:p>
            <a:pPr lvl="0">
              <a:lnSpc>
                <a:spcPct val="115000"/>
              </a:lnSpc>
              <a:spcAft>
                <a:spcPts val="1000"/>
              </a:spcAft>
              <a:tabLst>
                <a:tab pos="360680" algn="l"/>
              </a:tabLst>
            </a:pPr>
            <a:endParaRPr lang="tr-TR" sz="1800" u="none" strike="noStrike" dirty="0">
              <a:solidFill>
                <a:srgbClr val="000000"/>
              </a:solidFill>
              <a:effectLst/>
              <a:latin typeface="Calibri" panose="020F0502020204030204" pitchFamily="34" charset="0"/>
              <a:ea typeface="Calibri" panose="020F0502020204030204" pitchFamily="34" charset="0"/>
            </a:endParaRPr>
          </a:p>
        </p:txBody>
      </p:sp>
      <p:sp>
        <p:nvSpPr>
          <p:cNvPr id="3" name="Metin kutusu 2">
            <a:extLst>
              <a:ext uri="{FF2B5EF4-FFF2-40B4-BE49-F238E27FC236}">
                <a16:creationId xmlns:a16="http://schemas.microsoft.com/office/drawing/2014/main" id="{8264C5B6-7E44-E74E-CEC2-6ABFFC7EF7F3}"/>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5</a:t>
            </a:r>
          </a:p>
        </p:txBody>
      </p:sp>
      <p:pic>
        <p:nvPicPr>
          <p:cNvPr id="7" name="Resim 6" descr="ekran görüntüsü, grafik, simge, sembol, tasarım içeren bir resim&#10;&#10;Açıklama otomatik olarak oluşturuldu">
            <a:extLst>
              <a:ext uri="{FF2B5EF4-FFF2-40B4-BE49-F238E27FC236}">
                <a16:creationId xmlns:a16="http://schemas.microsoft.com/office/drawing/2014/main" id="{0CBF37EE-3F6C-AE02-0E89-A8263DF6C501}"/>
              </a:ext>
            </a:extLst>
          </p:cNvPr>
          <p:cNvPicPr>
            <a:picLocks noChangeAspect="1"/>
          </p:cNvPicPr>
          <p:nvPr/>
        </p:nvPicPr>
        <p:blipFill>
          <a:blip r:embed="rId2"/>
          <a:stretch>
            <a:fillRect/>
          </a:stretch>
        </p:blipFill>
        <p:spPr>
          <a:xfrm>
            <a:off x="7025909" y="1500331"/>
            <a:ext cx="4762500" cy="4762500"/>
          </a:xfrm>
          <a:prstGeom prst="rect">
            <a:avLst/>
          </a:prstGeom>
        </p:spPr>
      </p:pic>
    </p:spTree>
    <p:extLst>
      <p:ext uri="{BB962C8B-B14F-4D97-AF65-F5344CB8AC3E}">
        <p14:creationId xmlns:p14="http://schemas.microsoft.com/office/powerpoint/2010/main" val="1171834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26E59A5-A841-2E4C-8464-D015BDFA2780}"/>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8A62DAE9-D7D8-4E78-44FE-0405CF525677}"/>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5FC56852-6256-C187-36EC-F7F2AED9C687}"/>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TEKNOLOJİK ARAÇLAR</a:t>
            </a:r>
          </a:p>
        </p:txBody>
      </p:sp>
      <p:sp>
        <p:nvSpPr>
          <p:cNvPr id="7" name="Metin kutusu 6">
            <a:extLst>
              <a:ext uri="{FF2B5EF4-FFF2-40B4-BE49-F238E27FC236}">
                <a16:creationId xmlns:a16="http://schemas.microsoft.com/office/drawing/2014/main" id="{0153BAE1-5747-5328-DFB3-2D715AC31A8F}"/>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6</a:t>
            </a:r>
          </a:p>
        </p:txBody>
      </p:sp>
      <p:sp>
        <p:nvSpPr>
          <p:cNvPr id="12" name="Metin kutusu 11">
            <a:extLst>
              <a:ext uri="{FF2B5EF4-FFF2-40B4-BE49-F238E27FC236}">
                <a16:creationId xmlns:a16="http://schemas.microsoft.com/office/drawing/2014/main" id="{BB25A005-A019-C8BB-7C7F-8E0F1F4498C8}"/>
              </a:ext>
            </a:extLst>
          </p:cNvPr>
          <p:cNvSpPr txBox="1"/>
          <p:nvPr/>
        </p:nvSpPr>
        <p:spPr>
          <a:xfrm>
            <a:off x="335317" y="1823776"/>
            <a:ext cx="7681847" cy="3363678"/>
          </a:xfrm>
          <a:prstGeom prst="rect">
            <a:avLst/>
          </a:prstGeom>
          <a:noFill/>
        </p:spPr>
        <p:txBody>
          <a:bodyPr wrap="square">
            <a:spAutoFit/>
          </a:bodyPr>
          <a:lstStyle/>
          <a:p>
            <a:pPr lvl="0">
              <a:lnSpc>
                <a:spcPct val="107000"/>
              </a:lnSpc>
              <a:spcBef>
                <a:spcPts val="1200"/>
              </a:spcBef>
            </a:pPr>
            <a:r>
              <a:rPr lang="tr-TR" sz="2000" b="1" kern="0" dirty="0">
                <a:effectLst/>
                <a:latin typeface="Consolas" panose="020B0609020204030204" pitchFamily="49" charset="0"/>
                <a:ea typeface="Times New Roman" panose="02020603050405020304" pitchFamily="18" charset="0"/>
                <a:cs typeface="Consolas" panose="020B0609020204030204" pitchFamily="49" charset="0"/>
              </a:rPr>
              <a:t>Çevremizdeki Teknolojik Araçların Çalışma Prensipleri</a:t>
            </a:r>
          </a:p>
          <a:p>
            <a:pPr lvl="0">
              <a:lnSpc>
                <a:spcPct val="107000"/>
              </a:lnSpc>
              <a:spcBef>
                <a:spcPts val="1200"/>
              </a:spcBef>
            </a:pPr>
            <a:br>
              <a:rPr lang="tr-TR" sz="2800" b="1" kern="0" dirty="0">
                <a:solidFill>
                  <a:srgbClr val="2F5496"/>
                </a:solidFill>
                <a:effectLst/>
                <a:latin typeface="Consolas" panose="020B0609020204030204" pitchFamily="49" charset="0"/>
                <a:ea typeface="Times New Roman" panose="02020603050405020304" pitchFamily="18" charset="0"/>
                <a:cs typeface="Consolas" panose="020B0609020204030204" pitchFamily="49" charset="0"/>
              </a:rPr>
            </a:br>
            <a:endParaRPr lang="tr-TR" sz="2800" b="1" kern="0" dirty="0">
              <a:solidFill>
                <a:srgbClr val="2F5496"/>
              </a:solidFill>
              <a:effectLst/>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Çevremizdeki teknolojik araçların çalışma prensipleri, temel olarak fizik ve kimyanın yasalarına dayanır. Bu yasalara göre, enerjinin korunumu, maddenin korunumu, hareketin korunumu, dönüşüm ve kuvvet yasaları gibi temel kavramlar, teknolojik araçların çalışmasını mümkün kılar.</a:t>
            </a:r>
          </a:p>
          <a:p>
            <a:pPr>
              <a:lnSpc>
                <a:spcPct val="107000"/>
              </a:lnSpc>
              <a:spcAft>
                <a:spcPts val="800"/>
              </a:spcAft>
            </a:pPr>
            <a:endParaRPr lang="tr-TR" sz="1800" dirty="0">
              <a:effectLst/>
              <a:latin typeface="Consolas" panose="020B0609020204030204" pitchFamily="49" charset="0"/>
              <a:ea typeface="Calibri" panose="020F0502020204030204" pitchFamily="34" charset="0"/>
              <a:cs typeface="Consolas" panose="020B0609020204030204" pitchFamily="49" charset="0"/>
            </a:endParaRPr>
          </a:p>
        </p:txBody>
      </p:sp>
      <p:pic>
        <p:nvPicPr>
          <p:cNvPr id="14" name="Resim 13" descr="çizgi film, kişi, şahıs, ayakkabı içeren bir resim&#10;&#10;Açıklama otomatik olarak oluşturuldu">
            <a:extLst>
              <a:ext uri="{FF2B5EF4-FFF2-40B4-BE49-F238E27FC236}">
                <a16:creationId xmlns:a16="http://schemas.microsoft.com/office/drawing/2014/main" id="{757EB8BA-D2CA-3DD9-5433-DF95ED595D46}"/>
              </a:ext>
            </a:extLst>
          </p:cNvPr>
          <p:cNvPicPr>
            <a:picLocks noChangeAspect="1"/>
          </p:cNvPicPr>
          <p:nvPr/>
        </p:nvPicPr>
        <p:blipFill>
          <a:blip r:embed="rId2"/>
          <a:stretch>
            <a:fillRect/>
          </a:stretch>
        </p:blipFill>
        <p:spPr>
          <a:xfrm>
            <a:off x="7429500" y="1669416"/>
            <a:ext cx="4762500" cy="4762500"/>
          </a:xfrm>
          <a:prstGeom prst="rect">
            <a:avLst/>
          </a:prstGeom>
        </p:spPr>
      </p:pic>
    </p:spTree>
    <p:extLst>
      <p:ext uri="{BB962C8B-B14F-4D97-AF65-F5344CB8AC3E}">
        <p14:creationId xmlns:p14="http://schemas.microsoft.com/office/powerpoint/2010/main" val="438200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CA8D0-A781-6794-69F6-06FA1F6CC793}"/>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B4149538-D9E9-8711-8451-1387089BC782}"/>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8E79856F-8910-B3D7-452D-3D486AAE4A87}"/>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4A47F111-BAA8-7795-2C31-669666197529}"/>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TEKNOLOJİK ARAÇLAR</a:t>
            </a:r>
          </a:p>
        </p:txBody>
      </p:sp>
      <p:sp>
        <p:nvSpPr>
          <p:cNvPr id="7" name="Metin kutusu 6">
            <a:extLst>
              <a:ext uri="{FF2B5EF4-FFF2-40B4-BE49-F238E27FC236}">
                <a16:creationId xmlns:a16="http://schemas.microsoft.com/office/drawing/2014/main" id="{B1522633-FDFB-EDFB-7969-8837149B885D}"/>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7</a:t>
            </a:r>
          </a:p>
        </p:txBody>
      </p:sp>
      <p:sp>
        <p:nvSpPr>
          <p:cNvPr id="12" name="Metin kutusu 11">
            <a:extLst>
              <a:ext uri="{FF2B5EF4-FFF2-40B4-BE49-F238E27FC236}">
                <a16:creationId xmlns:a16="http://schemas.microsoft.com/office/drawing/2014/main" id="{97ACA7E8-017A-E7A9-5E25-0D734B1B4765}"/>
              </a:ext>
            </a:extLst>
          </p:cNvPr>
          <p:cNvSpPr txBox="1"/>
          <p:nvPr/>
        </p:nvSpPr>
        <p:spPr>
          <a:xfrm>
            <a:off x="5406081" y="2350219"/>
            <a:ext cx="6037774" cy="2847511"/>
          </a:xfrm>
          <a:prstGeom prst="rect">
            <a:avLst/>
          </a:prstGeom>
          <a:noFill/>
        </p:spPr>
        <p:txBody>
          <a:bodyPr wrap="square">
            <a:spAutoFit/>
          </a:bodyPr>
          <a:lstStyle/>
          <a:p>
            <a:pPr>
              <a:lnSpc>
                <a:spcPct val="107000"/>
              </a:lnSpc>
              <a:spcAft>
                <a:spcPts val="800"/>
              </a:spcAft>
            </a:pPr>
            <a:endParaRPr lang="tr-TR" sz="1800" dirty="0">
              <a:effectLst/>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Örneğin, bir elektrikli motorun çalışma prensibi, elektrik enerjisinin mekanik enerjiye dönüşümüne dayanır. Elektrik motoru, bir elektrik devresinden geçen akımın yarattığı manyetik alanı kullanarak, bir milin dönmesini sağlar. Bu mil, bağlı olduğu bir mekanizmayı harekete geçirerek, elektrik enerjisini mekanik enerjiye dönüştürür.</a:t>
            </a:r>
          </a:p>
        </p:txBody>
      </p:sp>
      <p:pic>
        <p:nvPicPr>
          <p:cNvPr id="14" name="Resim 13" descr="çizgi film, kişi, şahıs, ayakkabı içeren bir resim&#10;&#10;Açıklama otomatik olarak oluşturuldu">
            <a:extLst>
              <a:ext uri="{FF2B5EF4-FFF2-40B4-BE49-F238E27FC236}">
                <a16:creationId xmlns:a16="http://schemas.microsoft.com/office/drawing/2014/main" id="{7B5CCA6B-604A-3885-EB3A-633A8BB3C04F}"/>
              </a:ext>
            </a:extLst>
          </p:cNvPr>
          <p:cNvPicPr>
            <a:picLocks noChangeAspect="1"/>
          </p:cNvPicPr>
          <p:nvPr/>
        </p:nvPicPr>
        <p:blipFill>
          <a:blip r:embed="rId2"/>
          <a:stretch>
            <a:fillRect/>
          </a:stretch>
        </p:blipFill>
        <p:spPr>
          <a:xfrm>
            <a:off x="409864" y="1669416"/>
            <a:ext cx="4762500" cy="4762500"/>
          </a:xfrm>
          <a:prstGeom prst="rect">
            <a:avLst/>
          </a:prstGeom>
        </p:spPr>
      </p:pic>
    </p:spTree>
    <p:extLst>
      <p:ext uri="{BB962C8B-B14F-4D97-AF65-F5344CB8AC3E}">
        <p14:creationId xmlns:p14="http://schemas.microsoft.com/office/powerpoint/2010/main" val="970004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46297-5FC2-DF5D-355F-1ECB970BE6AC}"/>
            </a:ext>
          </a:extLst>
        </p:cNvPr>
        <p:cNvGrpSpPr/>
        <p:nvPr/>
      </p:nvGrpSpPr>
      <p:grpSpPr>
        <a:xfrm>
          <a:off x="0" y="0"/>
          <a:ext cx="0" cy="0"/>
          <a:chOff x="0" y="0"/>
          <a:chExt cx="0" cy="0"/>
        </a:xfrm>
      </p:grpSpPr>
      <p:sp>
        <p:nvSpPr>
          <p:cNvPr id="4" name="Dikdörtgen 3">
            <a:extLst>
              <a:ext uri="{FF2B5EF4-FFF2-40B4-BE49-F238E27FC236}">
                <a16:creationId xmlns:a16="http://schemas.microsoft.com/office/drawing/2014/main" id="{8E887FCB-26E6-8D4D-EB36-747035BB1D36}"/>
              </a:ext>
            </a:extLst>
          </p:cNvPr>
          <p:cNvSpPr/>
          <p:nvPr/>
        </p:nvSpPr>
        <p:spPr>
          <a:xfrm>
            <a:off x="135924" y="1272746"/>
            <a:ext cx="10540314" cy="1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a:extLst>
              <a:ext uri="{FF2B5EF4-FFF2-40B4-BE49-F238E27FC236}">
                <a16:creationId xmlns:a16="http://schemas.microsoft.com/office/drawing/2014/main" id="{297219E1-A16A-9C75-76A1-C11FD6B0FD30}"/>
              </a:ext>
            </a:extLst>
          </p:cNvPr>
          <p:cNvSpPr/>
          <p:nvPr/>
        </p:nvSpPr>
        <p:spPr>
          <a:xfrm>
            <a:off x="10794124" y="1272746"/>
            <a:ext cx="1292773" cy="1606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5A71A8FF-FF06-B16A-729A-599045596568}"/>
              </a:ext>
            </a:extLst>
          </p:cNvPr>
          <p:cNvSpPr txBox="1"/>
          <p:nvPr/>
        </p:nvSpPr>
        <p:spPr>
          <a:xfrm>
            <a:off x="135924" y="328828"/>
            <a:ext cx="10540314" cy="707886"/>
          </a:xfrm>
          <a:prstGeom prst="rect">
            <a:avLst/>
          </a:prstGeom>
          <a:noFill/>
        </p:spPr>
        <p:txBody>
          <a:bodyPr wrap="square" rtlCol="0">
            <a:spAutoFit/>
          </a:bodyPr>
          <a:lstStyle/>
          <a:p>
            <a:r>
              <a:rPr lang="tr-TR" sz="4000" b="1" dirty="0">
                <a:latin typeface="Consolas" panose="020B0609020204030204" pitchFamily="49" charset="0"/>
                <a:cs typeface="Consolas" panose="020B0609020204030204" pitchFamily="49" charset="0"/>
              </a:rPr>
              <a:t>TEKNOLOJİK ARAÇLAR</a:t>
            </a:r>
          </a:p>
        </p:txBody>
      </p:sp>
      <p:sp>
        <p:nvSpPr>
          <p:cNvPr id="7" name="Metin kutusu 6">
            <a:extLst>
              <a:ext uri="{FF2B5EF4-FFF2-40B4-BE49-F238E27FC236}">
                <a16:creationId xmlns:a16="http://schemas.microsoft.com/office/drawing/2014/main" id="{A8DE0B84-2E50-739F-E126-C1FF90B576ED}"/>
              </a:ext>
            </a:extLst>
          </p:cNvPr>
          <p:cNvSpPr txBox="1"/>
          <p:nvPr/>
        </p:nvSpPr>
        <p:spPr>
          <a:xfrm>
            <a:off x="10794124" y="328828"/>
            <a:ext cx="1198179" cy="707886"/>
          </a:xfrm>
          <a:prstGeom prst="rect">
            <a:avLst/>
          </a:prstGeom>
          <a:noFill/>
        </p:spPr>
        <p:txBody>
          <a:bodyPr wrap="square" rtlCol="0">
            <a:spAutoFit/>
          </a:bodyPr>
          <a:lstStyle/>
          <a:p>
            <a:pPr algn="ctr"/>
            <a:r>
              <a:rPr lang="tr-TR" sz="4000" dirty="0">
                <a:latin typeface="Consolas" panose="020B0609020204030204" pitchFamily="49" charset="0"/>
                <a:cs typeface="Consolas" panose="020B0609020204030204" pitchFamily="49" charset="0"/>
              </a:rPr>
              <a:t>8</a:t>
            </a:r>
          </a:p>
        </p:txBody>
      </p:sp>
      <p:sp>
        <p:nvSpPr>
          <p:cNvPr id="12" name="Metin kutusu 11">
            <a:extLst>
              <a:ext uri="{FF2B5EF4-FFF2-40B4-BE49-F238E27FC236}">
                <a16:creationId xmlns:a16="http://schemas.microsoft.com/office/drawing/2014/main" id="{F0AFDA06-077D-0520-4246-AC3CFAFA46D6}"/>
              </a:ext>
            </a:extLst>
          </p:cNvPr>
          <p:cNvSpPr txBox="1"/>
          <p:nvPr/>
        </p:nvSpPr>
        <p:spPr>
          <a:xfrm>
            <a:off x="344553" y="2553449"/>
            <a:ext cx="6056247" cy="2744919"/>
          </a:xfrm>
          <a:prstGeom prst="rect">
            <a:avLst/>
          </a:prstGeom>
          <a:noFill/>
        </p:spPr>
        <p:txBody>
          <a:bodyPr wrap="square">
            <a:spAutoFit/>
          </a:bodyPr>
          <a:lstStyle/>
          <a:p>
            <a:pPr>
              <a:lnSpc>
                <a:spcPct val="107000"/>
              </a:lnSpc>
              <a:spcAft>
                <a:spcPts val="800"/>
              </a:spcAft>
            </a:pPr>
            <a:r>
              <a:rPr lang="tr-TR" sz="1800" dirty="0">
                <a:effectLst/>
                <a:latin typeface="Consolas" panose="020B0609020204030204" pitchFamily="49" charset="0"/>
                <a:ea typeface="Calibri" panose="020F0502020204030204" pitchFamily="34" charset="0"/>
                <a:cs typeface="Consolas" panose="020B0609020204030204" pitchFamily="49" charset="0"/>
              </a:rPr>
              <a:t>Bir bilgisayarın çalışma prensibi, bilginin dijital olarak temsil edilmesine ve işlenmesine dayanır. Bilgisayar, bir dizi </a:t>
            </a:r>
            <a:r>
              <a:rPr lang="tr-TR" sz="1800" b="1" dirty="0">
                <a:effectLst/>
                <a:latin typeface="Consolas" panose="020B0609020204030204" pitchFamily="49" charset="0"/>
                <a:ea typeface="Calibri" panose="020F0502020204030204" pitchFamily="34" charset="0"/>
                <a:cs typeface="Consolas" panose="020B0609020204030204" pitchFamily="49" charset="0"/>
              </a:rPr>
              <a:t>ikili sayı (0 ve 1) </a:t>
            </a:r>
            <a:r>
              <a:rPr lang="tr-TR" sz="1800" dirty="0">
                <a:effectLst/>
                <a:latin typeface="Consolas" panose="020B0609020204030204" pitchFamily="49" charset="0"/>
                <a:ea typeface="Calibri" panose="020F0502020204030204" pitchFamily="34" charset="0"/>
                <a:cs typeface="Consolas" panose="020B0609020204030204" pitchFamily="49" charset="0"/>
              </a:rPr>
              <a:t>ile temsil edilen verileri işler. Bu veriler, bilgisayarın hafızasında depolanır ve işlem birimi tarafından işlenir. İşlem birimi, verileri aritmetik ve mantıksal işlemler yoluyla işler ve sonuçları çıkış birimine gönderir.</a:t>
            </a:r>
          </a:p>
        </p:txBody>
      </p:sp>
      <p:pic>
        <p:nvPicPr>
          <p:cNvPr id="8" name="Resim 7" descr="yazı tipi, ekran görüntüsü, grafik, metin içeren bir resim&#10;&#10;Açıklama otomatik olarak oluşturuldu">
            <a:extLst>
              <a:ext uri="{FF2B5EF4-FFF2-40B4-BE49-F238E27FC236}">
                <a16:creationId xmlns:a16="http://schemas.microsoft.com/office/drawing/2014/main" id="{66207F0A-9425-F848-7FC7-7A8F30AB4B7F}"/>
              </a:ext>
            </a:extLst>
          </p:cNvPr>
          <p:cNvPicPr>
            <a:picLocks noChangeAspect="1"/>
          </p:cNvPicPr>
          <p:nvPr/>
        </p:nvPicPr>
        <p:blipFill>
          <a:blip r:embed="rId2"/>
          <a:stretch>
            <a:fillRect/>
          </a:stretch>
        </p:blipFill>
        <p:spPr>
          <a:xfrm>
            <a:off x="6630713" y="1669416"/>
            <a:ext cx="4762500" cy="4762500"/>
          </a:xfrm>
          <a:prstGeom prst="rect">
            <a:avLst/>
          </a:prstGeom>
        </p:spPr>
      </p:pic>
    </p:spTree>
    <p:extLst>
      <p:ext uri="{BB962C8B-B14F-4D97-AF65-F5344CB8AC3E}">
        <p14:creationId xmlns:p14="http://schemas.microsoft.com/office/powerpoint/2010/main" val="2665677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{89CC74BA-FA7F-1D46-8A35-D4ABA8E11E4D}tf10001121</Template>
  <TotalTime>434</TotalTime>
  <Words>1559</Words>
  <Application>Microsoft Macintosh PowerPoint</Application>
  <PresentationFormat>Geniş ekran</PresentationFormat>
  <Paragraphs>188</Paragraphs>
  <Slides>32</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32</vt:i4>
      </vt:variant>
    </vt:vector>
  </HeadingPairs>
  <TitlesOfParts>
    <vt:vector size="40" baseType="lpstr">
      <vt:lpstr>Arial</vt:lpstr>
      <vt:lpstr>Calibri</vt:lpstr>
      <vt:lpstr>Calibri Light</vt:lpstr>
      <vt:lpstr>Consolas</vt:lpstr>
      <vt:lpstr>Helvetica</vt:lpstr>
      <vt:lpstr>Times New Roman</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ALİ B. 222803084</dc:creator>
  <cp:lastModifiedBy>ALİ B. 222803084</cp:lastModifiedBy>
  <cp:revision>11</cp:revision>
  <dcterms:created xsi:type="dcterms:W3CDTF">2023-03-26T17:34:21Z</dcterms:created>
  <dcterms:modified xsi:type="dcterms:W3CDTF">2024-02-11T21:22:54Z</dcterms:modified>
</cp:coreProperties>
</file>