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</p:sldIdLst>
  <p:sldSz cx="3779838" cy="5327650"/>
  <p:notesSz cx="6858000" cy="9144000"/>
  <p:defaultTextStyle>
    <a:defPPr>
      <a:defRPr lang="zh-TW"/>
    </a:defPPr>
    <a:lvl1pPr marL="0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1pPr>
    <a:lvl2pPr marL="218542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2pPr>
    <a:lvl3pPr marL="437083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3pPr>
    <a:lvl4pPr marL="655625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4pPr>
    <a:lvl5pPr marL="874166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5pPr>
    <a:lvl6pPr marL="1092708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6pPr>
    <a:lvl7pPr marL="1311250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7pPr>
    <a:lvl8pPr marL="1529791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8pPr>
    <a:lvl9pPr marL="1748333" algn="l" defTabSz="437083" rtl="0" eaLnBrk="1" latinLnBrk="0" hangingPunct="1">
      <a:defRPr sz="8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78" userDrawn="1">
          <p15:clr>
            <a:srgbClr val="A4A3A4"/>
          </p15:clr>
        </p15:guide>
        <p15:guide id="2" pos="11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3606" y="330"/>
      </p:cViewPr>
      <p:guideLst>
        <p:guide orient="horz" pos="1678"/>
        <p:guide pos="1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76B07-3575-4A4C-8D07-30D727A187B2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1143000"/>
            <a:ext cx="2190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861C9-2BF7-4C0C-99DE-964C8913B6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42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25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謙虛退讓、謙卑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72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7B146-D371-25DD-16C2-2AE32B70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CEA2BCE-669F-E2FC-BE10-E52A958E5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2F0879-8E8B-6C3F-A873-111280FB3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887172-17A3-1643-0AB6-3D10EE2CE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78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7269D-FC6A-083F-B3FC-F31C100E5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6401E31-A6F3-75E5-466A-E25B124D9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0F92BF1-6375-BBCC-17D4-29F28C784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541E89-CC61-D88E-2CEB-72B8D51F6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27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81637-F3C5-318D-1E48-9B8C2A67B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C525836-74C6-EBC9-E406-29F296E9B4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4B0B55F-F171-CE49-95A0-4105C3E8F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8C2197-D566-5975-24D7-E4FB6D36C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29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AC8C-7C7E-D3FC-00BC-AE782457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7BD3AB-9406-5B39-9D88-8C8300692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E6378E1-EABC-BA34-A87E-F27BF5386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66A8DC-36CB-05D3-1FC2-CE2D43543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861C9-2BF7-4C0C-99DE-964C8913B65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847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D0D457-B26E-5707-F81D-2A5A5C9D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480" y="871910"/>
            <a:ext cx="2834879" cy="1854811"/>
          </a:xfrm>
        </p:spPr>
        <p:txBody>
          <a:bodyPr anchor="b"/>
          <a:lstStyle>
            <a:lvl1pPr algn="ctr">
              <a:defRPr sz="186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4660C6-353C-DD5F-0B49-C54C7CAE3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80" y="2798250"/>
            <a:ext cx="2834879" cy="1286282"/>
          </a:xfrm>
        </p:spPr>
        <p:txBody>
          <a:bodyPr/>
          <a:lstStyle>
            <a:lvl1pPr marL="0" indent="0" algn="ctr">
              <a:buNone/>
              <a:defRPr sz="744"/>
            </a:lvl1pPr>
            <a:lvl2pPr marL="141732" indent="0" algn="ctr">
              <a:buNone/>
              <a:defRPr sz="620"/>
            </a:lvl2pPr>
            <a:lvl3pPr marL="283464" indent="0" algn="ctr">
              <a:buNone/>
              <a:defRPr sz="558"/>
            </a:lvl3pPr>
            <a:lvl4pPr marL="425196" indent="0" algn="ctr">
              <a:buNone/>
              <a:defRPr sz="496"/>
            </a:lvl4pPr>
            <a:lvl5pPr marL="566928" indent="0" algn="ctr">
              <a:buNone/>
              <a:defRPr sz="496"/>
            </a:lvl5pPr>
            <a:lvl6pPr marL="708660" indent="0" algn="ctr">
              <a:buNone/>
              <a:defRPr sz="496"/>
            </a:lvl6pPr>
            <a:lvl7pPr marL="850392" indent="0" algn="ctr">
              <a:buNone/>
              <a:defRPr sz="496"/>
            </a:lvl7pPr>
            <a:lvl8pPr marL="992124" indent="0" algn="ctr">
              <a:buNone/>
              <a:defRPr sz="496"/>
            </a:lvl8pPr>
            <a:lvl9pPr marL="1133856" indent="0" algn="ctr">
              <a:buNone/>
              <a:defRPr sz="496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0CC6A3-A5FE-CE9B-B0AB-36F0C931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30CBAE-9ECB-A35C-678A-59B0A9F8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BBE69-2626-C583-8FE2-533ED597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1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6BFC2B-EDEE-3EE5-C9E9-72A0741D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02415C-9EC8-F842-9BA9-0C97661B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FDC5C7-4FC5-A954-0F16-97AC1944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6A1617-6A98-5595-ACEB-886B65CD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1233C1-478E-6997-B79A-734EF3CD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340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3A58C6-ECEC-8F35-2698-2C8307626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704946" y="283648"/>
            <a:ext cx="815028" cy="45149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A9B304-8E54-1F47-0B60-740BB12C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9864" y="283648"/>
            <a:ext cx="2397835" cy="45149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23DEF9-DFBC-E4D9-5A20-3085DA210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08752C-2336-8EEB-8801-8DBDFFF0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A97385-6033-72B7-5978-A7CB5712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32C1-2B07-CDF3-2D1B-4FB805B5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E526B7-1866-E04D-22D8-C20E52BB2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818C4B-398E-3742-2917-F7B09AAB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EE1E06-FDBE-E3CA-3513-7C7FC3F2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C21A77-C691-6062-CB38-9D0A7D8E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6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FBD0A-5BE8-D8D0-CA4C-9E7BDDEF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95" y="1328214"/>
            <a:ext cx="3260110" cy="2216154"/>
          </a:xfrm>
        </p:spPr>
        <p:txBody>
          <a:bodyPr anchor="b"/>
          <a:lstStyle>
            <a:lvl1pPr>
              <a:defRPr sz="186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9448A2-BA18-D0DE-C036-082D4B7D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895" y="3565333"/>
            <a:ext cx="3260110" cy="1165423"/>
          </a:xfrm>
        </p:spPr>
        <p:txBody>
          <a:bodyPr/>
          <a:lstStyle>
            <a:lvl1pPr marL="0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1pPr>
            <a:lvl2pPr marL="141732" indent="0">
              <a:buNone/>
              <a:defRPr sz="620">
                <a:solidFill>
                  <a:schemeClr val="tx1">
                    <a:tint val="82000"/>
                  </a:schemeClr>
                </a:solidFill>
              </a:defRPr>
            </a:lvl2pPr>
            <a:lvl3pPr marL="283464" indent="0">
              <a:buNone/>
              <a:defRPr sz="558">
                <a:solidFill>
                  <a:schemeClr val="tx1">
                    <a:tint val="82000"/>
                  </a:schemeClr>
                </a:solidFill>
              </a:defRPr>
            </a:lvl3pPr>
            <a:lvl4pPr marL="425196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4pPr>
            <a:lvl5pPr marL="566928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5pPr>
            <a:lvl6pPr marL="708660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6pPr>
            <a:lvl7pPr marL="850392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7pPr>
            <a:lvl8pPr marL="992124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8pPr>
            <a:lvl9pPr marL="1133856" indent="0">
              <a:buNone/>
              <a:defRPr sz="4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6539-0A62-AC00-5872-59E021EE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7A002C-E64C-B079-73E5-CEB45900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84B44-8499-7562-16AE-6B134796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59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75A21-E44D-E718-DEAF-CB32EBCF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051D8B-8BAB-4347-0F04-FBD47CBC0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864" y="1418240"/>
            <a:ext cx="1606431" cy="3380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F0841D-7388-0FDB-4B7E-5793C749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3543" y="1418240"/>
            <a:ext cx="1606431" cy="338034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E92592-6A0B-0552-1934-754F4A46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8B72-97D1-69F9-0272-039104680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83FE45-9B60-12FA-FB3A-3135C2F9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3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57E8A-9534-CA41-3B97-462790F2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" y="283648"/>
            <a:ext cx="3260110" cy="102976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8458A7-523E-A28E-2000-76F25896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357" y="1306014"/>
            <a:ext cx="1599048" cy="640058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32" indent="0">
              <a:buNone/>
              <a:defRPr sz="620" b="1"/>
            </a:lvl2pPr>
            <a:lvl3pPr marL="283464" indent="0">
              <a:buNone/>
              <a:defRPr sz="558" b="1"/>
            </a:lvl3pPr>
            <a:lvl4pPr marL="425196" indent="0">
              <a:buNone/>
              <a:defRPr sz="496" b="1"/>
            </a:lvl4pPr>
            <a:lvl5pPr marL="566928" indent="0">
              <a:buNone/>
              <a:defRPr sz="496" b="1"/>
            </a:lvl5pPr>
            <a:lvl6pPr marL="708660" indent="0">
              <a:buNone/>
              <a:defRPr sz="496" b="1"/>
            </a:lvl6pPr>
            <a:lvl7pPr marL="850392" indent="0">
              <a:buNone/>
              <a:defRPr sz="496" b="1"/>
            </a:lvl7pPr>
            <a:lvl8pPr marL="992124" indent="0">
              <a:buNone/>
              <a:defRPr sz="496" b="1"/>
            </a:lvl8pPr>
            <a:lvl9pPr marL="1133856" indent="0">
              <a:buNone/>
              <a:defRPr sz="49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A867E2-3B76-3513-46B5-9963CC4A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0357" y="1946072"/>
            <a:ext cx="1599048" cy="2862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B642578-4090-D294-E5F1-2DFD60125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13543" y="1306014"/>
            <a:ext cx="1606923" cy="640058"/>
          </a:xfrm>
        </p:spPr>
        <p:txBody>
          <a:bodyPr anchor="b"/>
          <a:lstStyle>
            <a:lvl1pPr marL="0" indent="0">
              <a:buNone/>
              <a:defRPr sz="744" b="1"/>
            </a:lvl1pPr>
            <a:lvl2pPr marL="141732" indent="0">
              <a:buNone/>
              <a:defRPr sz="620" b="1"/>
            </a:lvl2pPr>
            <a:lvl3pPr marL="283464" indent="0">
              <a:buNone/>
              <a:defRPr sz="558" b="1"/>
            </a:lvl3pPr>
            <a:lvl4pPr marL="425196" indent="0">
              <a:buNone/>
              <a:defRPr sz="496" b="1"/>
            </a:lvl4pPr>
            <a:lvl5pPr marL="566928" indent="0">
              <a:buNone/>
              <a:defRPr sz="496" b="1"/>
            </a:lvl5pPr>
            <a:lvl6pPr marL="708660" indent="0">
              <a:buNone/>
              <a:defRPr sz="496" b="1"/>
            </a:lvl6pPr>
            <a:lvl7pPr marL="850392" indent="0">
              <a:buNone/>
              <a:defRPr sz="496" b="1"/>
            </a:lvl7pPr>
            <a:lvl8pPr marL="992124" indent="0">
              <a:buNone/>
              <a:defRPr sz="496" b="1"/>
            </a:lvl8pPr>
            <a:lvl9pPr marL="1133856" indent="0">
              <a:buNone/>
              <a:defRPr sz="496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0BFF55-CAC7-C66B-0229-7C1D4E260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913543" y="1946072"/>
            <a:ext cx="1606923" cy="2862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2DDE83-DF6F-FCB2-FAAD-4D47C87C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F8AEADD-5F14-E455-8245-89D58DA8C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2DC62EE-E53F-25D5-ED8D-CCC1C6AC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57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26828-8FE0-A65B-CE6B-996349BC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AC26CF-3A21-B772-50C4-CD8628595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A1428C-2BA5-228A-1FCC-63DA6D11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82921AB-0179-72FA-99D5-E7AD1DFA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43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8D6E96-ADFE-076B-C43A-876CC3A8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892F5D0-28A5-D5D6-F0F5-EB61E3FC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CDE5B9-4578-C252-6DB8-3E1E18B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353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53DACC-EE10-454B-3F37-8135CD75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" y="355177"/>
            <a:ext cx="1219096" cy="1243118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0FB838-8A67-3756-02CB-93B7E984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923" y="767083"/>
            <a:ext cx="1913543" cy="3786085"/>
          </a:xfrm>
        </p:spPr>
        <p:txBody>
          <a:bodyPr/>
          <a:lstStyle>
            <a:lvl1pPr>
              <a:defRPr sz="992"/>
            </a:lvl1pPr>
            <a:lvl2pPr>
              <a:defRPr sz="868"/>
            </a:lvl2pPr>
            <a:lvl3pPr>
              <a:defRPr sz="744"/>
            </a:lvl3pPr>
            <a:lvl4pPr>
              <a:defRPr sz="620"/>
            </a:lvl4pPr>
            <a:lvl5pPr>
              <a:defRPr sz="620"/>
            </a:lvl5pPr>
            <a:lvl6pPr>
              <a:defRPr sz="620"/>
            </a:lvl6pPr>
            <a:lvl7pPr>
              <a:defRPr sz="620"/>
            </a:lvl7pPr>
            <a:lvl8pPr>
              <a:defRPr sz="620"/>
            </a:lvl8pPr>
            <a:lvl9pPr>
              <a:defRPr sz="62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5F63EC-6CE4-1C88-3E3B-31C472B1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356" y="1598295"/>
            <a:ext cx="1219096" cy="2961039"/>
          </a:xfrm>
        </p:spPr>
        <p:txBody>
          <a:bodyPr/>
          <a:lstStyle>
            <a:lvl1pPr marL="0" indent="0">
              <a:buNone/>
              <a:defRPr sz="496"/>
            </a:lvl1pPr>
            <a:lvl2pPr marL="141732" indent="0">
              <a:buNone/>
              <a:defRPr sz="434"/>
            </a:lvl2pPr>
            <a:lvl3pPr marL="283464" indent="0">
              <a:buNone/>
              <a:defRPr sz="372"/>
            </a:lvl3pPr>
            <a:lvl4pPr marL="425196" indent="0">
              <a:buNone/>
              <a:defRPr sz="310"/>
            </a:lvl4pPr>
            <a:lvl5pPr marL="566928" indent="0">
              <a:buNone/>
              <a:defRPr sz="310"/>
            </a:lvl5pPr>
            <a:lvl6pPr marL="708660" indent="0">
              <a:buNone/>
              <a:defRPr sz="310"/>
            </a:lvl6pPr>
            <a:lvl7pPr marL="850392" indent="0">
              <a:buNone/>
              <a:defRPr sz="310"/>
            </a:lvl7pPr>
            <a:lvl8pPr marL="992124" indent="0">
              <a:buNone/>
              <a:defRPr sz="310"/>
            </a:lvl8pPr>
            <a:lvl9pPr marL="1133856" indent="0">
              <a:buNone/>
              <a:defRPr sz="31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924431-2E10-FEF4-9B31-D56DB811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C955825-5D32-5297-4583-641064D9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555D52-D140-D333-04EC-E585FB43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4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728C0-5D1F-CC7C-36A5-7E986FDBF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6" y="355177"/>
            <a:ext cx="1219096" cy="1243118"/>
          </a:xfrm>
        </p:spPr>
        <p:txBody>
          <a:bodyPr anchor="b"/>
          <a:lstStyle>
            <a:lvl1pPr>
              <a:defRPr sz="992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13D9202-AC7A-5F9C-904D-AC0F8B5B2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606923" y="767083"/>
            <a:ext cx="1913543" cy="3786085"/>
          </a:xfrm>
        </p:spPr>
        <p:txBody>
          <a:bodyPr/>
          <a:lstStyle>
            <a:lvl1pPr marL="0" indent="0">
              <a:buNone/>
              <a:defRPr sz="992"/>
            </a:lvl1pPr>
            <a:lvl2pPr marL="141732" indent="0">
              <a:buNone/>
              <a:defRPr sz="868"/>
            </a:lvl2pPr>
            <a:lvl3pPr marL="283464" indent="0">
              <a:buNone/>
              <a:defRPr sz="744"/>
            </a:lvl3pPr>
            <a:lvl4pPr marL="425196" indent="0">
              <a:buNone/>
              <a:defRPr sz="620"/>
            </a:lvl4pPr>
            <a:lvl5pPr marL="566928" indent="0">
              <a:buNone/>
              <a:defRPr sz="620"/>
            </a:lvl5pPr>
            <a:lvl6pPr marL="708660" indent="0">
              <a:buNone/>
              <a:defRPr sz="620"/>
            </a:lvl6pPr>
            <a:lvl7pPr marL="850392" indent="0">
              <a:buNone/>
              <a:defRPr sz="620"/>
            </a:lvl7pPr>
            <a:lvl8pPr marL="992124" indent="0">
              <a:buNone/>
              <a:defRPr sz="620"/>
            </a:lvl8pPr>
            <a:lvl9pPr marL="1133856" indent="0">
              <a:buNone/>
              <a:defRPr sz="62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E2E98F-AEFC-D2D6-C30D-4FF4ABA7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0356" y="1598295"/>
            <a:ext cx="1219096" cy="2961039"/>
          </a:xfrm>
        </p:spPr>
        <p:txBody>
          <a:bodyPr/>
          <a:lstStyle>
            <a:lvl1pPr marL="0" indent="0">
              <a:buNone/>
              <a:defRPr sz="496"/>
            </a:lvl1pPr>
            <a:lvl2pPr marL="141732" indent="0">
              <a:buNone/>
              <a:defRPr sz="434"/>
            </a:lvl2pPr>
            <a:lvl3pPr marL="283464" indent="0">
              <a:buNone/>
              <a:defRPr sz="372"/>
            </a:lvl3pPr>
            <a:lvl4pPr marL="425196" indent="0">
              <a:buNone/>
              <a:defRPr sz="310"/>
            </a:lvl4pPr>
            <a:lvl5pPr marL="566928" indent="0">
              <a:buNone/>
              <a:defRPr sz="310"/>
            </a:lvl5pPr>
            <a:lvl6pPr marL="708660" indent="0">
              <a:buNone/>
              <a:defRPr sz="310"/>
            </a:lvl6pPr>
            <a:lvl7pPr marL="850392" indent="0">
              <a:buNone/>
              <a:defRPr sz="310"/>
            </a:lvl7pPr>
            <a:lvl8pPr marL="992124" indent="0">
              <a:buNone/>
              <a:defRPr sz="310"/>
            </a:lvl8pPr>
            <a:lvl9pPr marL="1133856" indent="0">
              <a:buNone/>
              <a:defRPr sz="31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6E47F4-485A-17FC-9320-100086E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3E0045-0212-B071-AF60-DD09AACB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F199B9-7DC8-468F-1240-E50F7B88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50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EA67D1-6D65-3F63-79E3-96CF30A98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64" y="283648"/>
            <a:ext cx="326011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95F05F-044C-5E65-8924-BE020412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864" y="1418240"/>
            <a:ext cx="326011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272871-7956-F3C5-ACAD-CE6215CB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9864" y="4937943"/>
            <a:ext cx="850464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DC8DB-88EA-4AC8-968E-F3079E74EA2F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93620-CF6E-00F8-1D78-6FFEC86E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52072" y="4937943"/>
            <a:ext cx="1275695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252F7C-BDD7-68D0-7487-017FDDC96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69510" y="4937943"/>
            <a:ext cx="850464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032B3-7E09-4023-85A6-8D30765393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938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3464" rtl="0" eaLnBrk="1" latinLnBrk="0" hangingPunct="1">
        <a:lnSpc>
          <a:spcPct val="90000"/>
        </a:lnSpc>
        <a:spcBef>
          <a:spcPct val="0"/>
        </a:spcBef>
        <a:buNone/>
        <a:defRPr sz="13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866" indent="-70866" algn="l" defTabSz="283464" rtl="0" eaLnBrk="1" latinLnBrk="0" hangingPunct="1">
        <a:lnSpc>
          <a:spcPct val="90000"/>
        </a:lnSpc>
        <a:spcBef>
          <a:spcPts val="310"/>
        </a:spcBef>
        <a:buFont typeface="Arial" panose="020B0604020202020204" pitchFamily="34" charset="0"/>
        <a:buChar char="•"/>
        <a:defRPr sz="868" kern="1200">
          <a:solidFill>
            <a:schemeClr val="tx1"/>
          </a:solidFill>
          <a:latin typeface="+mn-lt"/>
          <a:ea typeface="+mn-ea"/>
          <a:cs typeface="+mn-cs"/>
        </a:defRPr>
      </a:lvl1pPr>
      <a:lvl2pPr marL="212598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54330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620" kern="1200">
          <a:solidFill>
            <a:schemeClr val="tx1"/>
          </a:solidFill>
          <a:latin typeface="+mn-lt"/>
          <a:ea typeface="+mn-ea"/>
          <a:cs typeface="+mn-cs"/>
        </a:defRPr>
      </a:lvl3pPr>
      <a:lvl4pPr marL="496062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79526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921258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1062990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204722" indent="-70866" algn="l" defTabSz="283464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1pPr>
      <a:lvl2pPr marL="141732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2pPr>
      <a:lvl3pPr marL="283464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3pPr>
      <a:lvl4pPr marL="425196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4pPr>
      <a:lvl5pPr marL="566928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5pPr>
      <a:lvl6pPr marL="708660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6pPr>
      <a:lvl7pPr marL="850392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7pPr>
      <a:lvl8pPr marL="992124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8pPr>
      <a:lvl9pPr marL="1133856" algn="l" defTabSz="283464" rtl="0" eaLnBrk="1" latinLnBrk="0" hangingPunct="1">
        <a:defRPr sz="5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zh.wikipedia.org/wiki/File:Iching-hexagram-08.svg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zh.wikipedia.org/wiki/File:Iching-hexagram-09.svg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zh.wikipedia.org/wiki/File:Iching-hexagram-10.sv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zh.wikipedia.org/wiki/File:Iching-hexagram-11.svg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zh.wikipedia.org/wiki/File:Iching-hexagram-12.svg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zh.wikipedia.org/wiki/File:Iching-hexagram-13.svg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zh.wikipedia.org/wiki/File:Iching-hexagram-14.svg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File:Iching-hexagram-15.sv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File:Iching-hexagram-16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File:Iching-hexagram-17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File:Iching-hexagram-18.sv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File:Iching-hexagram-19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zh.wikipedia.org/wiki/File:Iching-hexagram-20.sv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zh.wikipedia.org/wiki/File:Iching-hexagram-21.svg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zh.wikipedia.org/wiki/File:Iching-hexagram-22.svg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zh.wikipedia.org/wiki/File:Iching-hexagram-23.svg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zh.wikipedia.org/wiki/File:Iching-hexagram-24.svg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zh.wikipedia.org/wiki/File:Iching-hexagram-25.svg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zh.wikipedia.org/wiki/File:Iching-hexagram-26.svg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zh.wikipedia.org/wiki/File:Iching-hexagram-27.sv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h.wikipedia.org/wiki/File:Iching-hexagram-01.svg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zh.wikipedia.org/wiki/File:Iching-hexagram-28.svg" TargetMode="Externa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zh.wikipedia.org/wiki/File:Iching-hexagram-29.svg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zh.wikipedia.org/wiki/File:Iching-hexagram-30.svg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zh.wikipedia.org/wiki/File:Iching-hexagram-02.svg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zh.wikipedia.org/wiki/File:Iching-hexagram-03.sv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zh.wikipedia.org/wiki/File:Iching-hexagram-04.sv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.wikipedia.org/wiki/File:Iching-hexagram-05.sv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zh.wikipedia.org/wiki/File:Iching-hexagram-06.sv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wikipedia.org/wiki/File:Iching-hexagram-07.svg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767C-49B2-6AA0-C018-F11C8C90C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BE916AD-BE14-4CF2-977F-9BB66258D80F}"/>
              </a:ext>
            </a:extLst>
          </p:cNvPr>
          <p:cNvSpPr txBox="1"/>
          <p:nvPr/>
        </p:nvSpPr>
        <p:spPr>
          <a:xfrm>
            <a:off x="0" y="400110"/>
            <a:ext cx="38020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乾為天，天地否，天澤履，天山遯，天火同人，天水訟，天雷无妄，天風姤；</a:t>
            </a:r>
          </a:p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地天泰，坤為地，地澤臨，地山謙，地火明夷，地水師，地雷復，地風升；</a:t>
            </a:r>
          </a:p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澤天夬，澤地萃，兌為澤，澤山咸，澤火革，澤水困，澤雷隨，澤風大過；</a:t>
            </a:r>
          </a:p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山天大畜，山地剝，山澤損，艮為山，山火賁，山水蒙，山雷頤，山風蠱；</a:t>
            </a:r>
          </a:p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火天大有，火地晉，火澤睽，火山旅，離為火，火水未濟，火雷噬嗑，火風鼎；</a:t>
            </a:r>
          </a:p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水天需，水地比，水澤節，水山蹇，水火既濟，坎為水，水雷屯，水風井；</a:t>
            </a:r>
          </a:p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雷天大壯，雷地豫，雷澤歸妹，雷山小過，雷火豐，雷水解，震為雷，雷風恒；</a:t>
            </a:r>
          </a:p>
          <a:p>
            <a:r>
              <a:rPr lang="zh-TW" altLang="en-US" sz="1200" b="0" i="0" dirty="0">
                <a:solidFill>
                  <a:srgbClr val="000000"/>
                </a:solidFill>
                <a:effectLst/>
                <a:latin typeface="FangSong" panose="02010609060101010101" pitchFamily="49" charset="-122"/>
                <a:ea typeface="FangSong" panose="02010609060101010101" pitchFamily="49" charset="-122"/>
              </a:rPr>
              <a:t>風天小畜，風地觀，風澤中孚，風山漸，風火家人，風水渙，風雷益，巽為風。</a:t>
            </a:r>
            <a:endParaRPr lang="zh-TW" altLang="en-US" sz="1200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1A0505-AB9B-6494-5531-1CCA72B3DA5C}"/>
              </a:ext>
            </a:extLst>
          </p:cNvPr>
          <p:cNvSpPr txBox="1"/>
          <p:nvPr/>
        </p:nvSpPr>
        <p:spPr>
          <a:xfrm>
            <a:off x="1600965" y="0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  <a:t>口訣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FD5D72-0BA2-8A49-DD98-7CF5AB57E80C}"/>
              </a:ext>
            </a:extLst>
          </p:cNvPr>
          <p:cNvSpPr txBox="1"/>
          <p:nvPr/>
        </p:nvSpPr>
        <p:spPr>
          <a:xfrm>
            <a:off x="569136" y="3447098"/>
            <a:ext cx="2663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/>
              <a:t>乾三連，坤六斷，震仰盂，艮覆碗，離中虛，坎中滿，兌上缺，巽下斷。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616CB53-7358-CB9A-4F49-9F92D9B6CA0A}"/>
              </a:ext>
            </a:extLst>
          </p:cNvPr>
          <p:cNvSpPr txBox="1"/>
          <p:nvPr/>
        </p:nvSpPr>
        <p:spPr>
          <a:xfrm>
            <a:off x="270564" y="3908763"/>
            <a:ext cx="3260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None/>
            </a:pPr>
            <a:r>
              <a:rPr lang="zh-TW" alt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八卦所屬</a:t>
            </a:r>
          </a:p>
          <a:p>
            <a:pPr algn="l" fontAlgn="base">
              <a:buNone/>
            </a:pPr>
            <a:r>
              <a:rPr lang="zh-TW" altLang="en-US" sz="1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乾、兌（金）；震、巽（木）；坤、艮（土）；離（火）；坎（水）。</a:t>
            </a:r>
          </a:p>
        </p:txBody>
      </p:sp>
    </p:spTree>
    <p:extLst>
      <p:ext uri="{BB962C8B-B14F-4D97-AF65-F5344CB8AC3E}">
        <p14:creationId xmlns:p14="http://schemas.microsoft.com/office/powerpoint/2010/main" val="3834212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E0860-2805-D3A1-AFE9-58190300F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AC26CAC6-9992-26D5-7EAD-75F0C6883855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6F9A327-7AD9-FAA6-8878-1BDB2A21C012}"/>
              </a:ext>
            </a:extLst>
          </p:cNvPr>
          <p:cNvSpPr txBox="1"/>
          <p:nvPr/>
        </p:nvSpPr>
        <p:spPr>
          <a:xfrm>
            <a:off x="150672" y="1254347"/>
            <a:ext cx="34784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比，吉。原筮元永貞，无咎。不寧方來，後夫凶。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初六，有孚比之，无咎。有孚盈缶，終來有它吉。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六二，比之自內，貞吉。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六三，比之匪人。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六四，外比之，貞吉。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九五，顯比，王用三驅，失前禽。邑人不誡，吉。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上六，比之无首，凶。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3E13C1E-F47D-6F13-A7E7-3A4E7C40B009}"/>
              </a:ext>
            </a:extLst>
          </p:cNvPr>
          <p:cNvSpPr txBox="1"/>
          <p:nvPr/>
        </p:nvSpPr>
        <p:spPr>
          <a:xfrm>
            <a:off x="301343" y="2639342"/>
            <a:ext cx="31771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曰：比，吉也。比，輔也，下順從也。原筮元永貞，无咎，以剛中也。不寧方來，上下應也。後夫凶，其道窮也。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地上有水，比。先王以建萬國，親諸侯。比之初六，有它吉也。比之自內，不自失也。比之匪人，不亦傷乎。外比於賢，以從上也。顯比之吉，位正中也。舍逆取順，失前禽也。邑人不誡，上使中也。比之无首，无所終也。</a:t>
            </a:r>
          </a:p>
        </p:txBody>
      </p:sp>
      <p:pic>
        <p:nvPicPr>
          <p:cNvPr id="7" name="Picture 3">
            <a:hlinkClick r:id="rId2"/>
            <a:extLst>
              <a:ext uri="{FF2B5EF4-FFF2-40B4-BE49-F238E27FC236}">
                <a16:creationId xmlns:a16="http://schemas.microsoft.com/office/drawing/2014/main" id="{C3A8C9D4-3AAD-E63D-B0C7-6CE4D4FB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96968"/>
            <a:ext cx="638272" cy="6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226C6-F621-BCA8-BCEF-EECACFC5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6F600BC-B507-FD90-B905-B583D942312F}"/>
              </a:ext>
            </a:extLst>
          </p:cNvPr>
          <p:cNvSpPr txBox="1"/>
          <p:nvPr/>
        </p:nvSpPr>
        <p:spPr>
          <a:xfrm>
            <a:off x="1547518" y="17775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小蓄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27338C0-0C2E-B7A3-36B4-ECEDAD89A380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小畜，亨。密雲不雨，自我西郊。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初九，復自道，何其咎？吉。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九二，牽復，吉。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九三，輿說輻，夫妻反目。　 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說，音義同「脫」</a:t>
            </a:r>
            <a:endParaRPr lang="zh-TW" altLang="en-US" sz="120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六四，有孚，血去惕出，无咎。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九五，有孚攣如，富以其鄰。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上九，既雨既處，尚德載，婦貞厲。月幾望，君子征凶。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87EB658-CB34-6EE5-3750-38B941C84105}"/>
              </a:ext>
            </a:extLst>
          </p:cNvPr>
          <p:cNvSpPr txBox="1"/>
          <p:nvPr/>
        </p:nvSpPr>
        <p:spPr>
          <a:xfrm>
            <a:off x="301344" y="2841576"/>
            <a:ext cx="3177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曰：小畜，柔得位而上下應之，曰小畜。健而巽，剛中而志行，乃亨。密雲不雨，尚往也；自我西郊，施未行也。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曰：風行天上，小畜，君子以懿文德。復自道，其義吉也。牽復在中，亦不自失也。夫妻反目，不能正室也。有孚惕出，上合志也。有孚攣如，不獨富也。既雨既處，德積載也。君子征凶，有所疑也。</a:t>
            </a:r>
          </a:p>
        </p:txBody>
      </p:sp>
      <p:pic>
        <p:nvPicPr>
          <p:cNvPr id="8" name="Picture 3">
            <a:hlinkClick r:id="rId2"/>
            <a:extLst>
              <a:ext uri="{FF2B5EF4-FFF2-40B4-BE49-F238E27FC236}">
                <a16:creationId xmlns:a16="http://schemas.microsoft.com/office/drawing/2014/main" id="{018FE361-0DD7-0B6E-265F-44343C288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96968"/>
            <a:ext cx="638272" cy="6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D8668-9C9E-E93E-C067-45B2A413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5D5780B-E9CB-CCD5-CAFF-921561A8297C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履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7E0AE2-BFEF-FD7B-1F52-31B7746F8EC1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履虎尾，不咥人，亨。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初九，素履，往，无咎。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九二，履道坦坦，幽人貞吉。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六三，眇能視，跛能履。履虎尾，咥人，凶。武人為于大君。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九四，履虎尾，愬愬，終吉。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九五，夬履，貞厲。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上九，視履，考祥其旋，元吉。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AE58EA-3635-F1D1-534B-EF80DFDDAAFE}"/>
              </a:ext>
            </a:extLst>
          </p:cNvPr>
          <p:cNvSpPr txBox="1"/>
          <p:nvPr/>
        </p:nvSpPr>
        <p:spPr>
          <a:xfrm>
            <a:off x="301343" y="2841576"/>
            <a:ext cx="31771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曰：履，柔履剛也。說而應乎乾，是以履虎尾，不咥人，亨。剛中正，履帝位而不疚，光明也。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上天下澤，履，君子以辯上下，定民志。素履之往，獨行願也。幽人貞吉，中不自亂也。眇能視，不足以有明也；跛能履，不足以與行也。咥人之凶，位不當也。武人為于大君，志剛也。愬愬終吉，志行也。夬履貞厲，位正當也。元吉在上，大有慶也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3414F62-B633-D86B-92D6-765E0C65BCFB}"/>
              </a:ext>
            </a:extLst>
          </p:cNvPr>
          <p:cNvSpPr txBox="1"/>
          <p:nvPr/>
        </p:nvSpPr>
        <p:spPr>
          <a:xfrm>
            <a:off x="200604" y="4618931"/>
            <a:ext cx="337863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或讀作「視履考祥，其旋元吉」。</a:t>
            </a:r>
            <a:br>
              <a:rPr lang="zh-TW" altLang="en-US" sz="1100" dirty="0"/>
            </a:br>
            <a:r>
              <a:rPr lang="zh-TW" altLang="en-US" sz="1100" dirty="0">
                <a:solidFill>
                  <a:srgbClr val="1B1C1D"/>
                </a:solidFill>
                <a:latin typeface="Google Sans"/>
              </a:rPr>
              <a:t>前</a:t>
            </a:r>
            <a:r>
              <a:rPr lang="zh-TW" altLang="en-US" sz="1100" b="0" i="0" dirty="0">
                <a:solidFill>
                  <a:srgbClr val="1B1C1D"/>
                </a:solidFill>
                <a:effectLst/>
                <a:latin typeface="Google Sans"/>
              </a:rPr>
              <a:t>者表行為的觀察、過程的考察，以及最終的結果。</a:t>
            </a:r>
            <a:r>
              <a:rPr lang="zh-TW" altLang="en-US" sz="1100" dirty="0">
                <a:solidFill>
                  <a:srgbClr val="1B1C1D"/>
                </a:solidFill>
                <a:latin typeface="Google Sans"/>
              </a:rPr>
              <a:t>後</a:t>
            </a:r>
            <a:r>
              <a:rPr lang="zh-TW" altLang="en-US" sz="1100" b="0" i="0" dirty="0">
                <a:solidFill>
                  <a:srgbClr val="1B1C1D"/>
                </a:solidFill>
                <a:effectLst/>
                <a:latin typeface="Google Sans"/>
              </a:rPr>
              <a:t>者表行為的審慎與結果的吉祥。</a:t>
            </a:r>
            <a:endParaRPr lang="zh-TW" altLang="en-US" sz="1100" dirty="0"/>
          </a:p>
        </p:txBody>
      </p:sp>
      <p:pic>
        <p:nvPicPr>
          <p:cNvPr id="10" name="Picture 3">
            <a:hlinkClick r:id="rId2"/>
            <a:extLst>
              <a:ext uri="{FF2B5EF4-FFF2-40B4-BE49-F238E27FC236}">
                <a16:creationId xmlns:a16="http://schemas.microsoft.com/office/drawing/2014/main" id="{9BAF1BFD-3C2E-A64E-946D-2331385DA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96968"/>
            <a:ext cx="638272" cy="6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86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ABBA2-A9FB-BF5C-DCA2-F9E75BEB8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B042B94-B0CF-F5AB-98CD-13214B86580C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泰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ACB583B-14FE-6180-3E3A-453B597A1836}"/>
              </a:ext>
            </a:extLst>
          </p:cNvPr>
          <p:cNvSpPr txBox="1"/>
          <p:nvPr/>
        </p:nvSpPr>
        <p:spPr>
          <a:xfrm>
            <a:off x="301343" y="1271916"/>
            <a:ext cx="3177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泰，小往大來，吉亨。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初九，拔茅茹，以其彙，征吉。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九二，包荒，用馮河，不遐遺，朋亡，得尚于中行。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九三，无平不陂，无往不復。艱貞，无咎。勿恤其孚，于食有福。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六四，翩翩，不富以其鄰，不戒以孚。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六五，帝乙歸妹，以祉元吉。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上六，城復于隍，勿用師。自邑告命，貞吝。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D31F7F-FD67-32AC-69E7-6CBDBA88282E}"/>
              </a:ext>
            </a:extLst>
          </p:cNvPr>
          <p:cNvSpPr txBox="1"/>
          <p:nvPr/>
        </p:nvSpPr>
        <p:spPr>
          <a:xfrm>
            <a:off x="301343" y="3026242"/>
            <a:ext cx="31771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曰：泰，小往大來，吉亨，則是天地交而萬物通也，上下交而其志同也。內陽而外陰，內健而外順，內君子而外小人。君子道長，小人道消也。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天地交，泰。后以財成天地之道，輔相天地之宜，以左右民。拔茅征吉，志在外也。包荒得尚于中行，以光大也。无往不復，天地際也。翩翩不富，皆失實也。不戒以孚，中心願也。以祉元吉，中以行願也。城復于隍，其命亂也。</a:t>
            </a:r>
          </a:p>
        </p:txBody>
      </p:sp>
      <p:pic>
        <p:nvPicPr>
          <p:cNvPr id="7" name="Picture 2">
            <a:hlinkClick r:id="rId2"/>
            <a:extLst>
              <a:ext uri="{FF2B5EF4-FFF2-40B4-BE49-F238E27FC236}">
                <a16:creationId xmlns:a16="http://schemas.microsoft.com/office/drawing/2014/main" id="{F05C0C94-0F78-73BD-8CA7-677ACFFF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96968"/>
            <a:ext cx="638272" cy="6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9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2AAE0-4CF3-2F53-87B2-51E92E784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0B538B6-F9AB-6154-A89F-DA273D05928D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否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75806B-C097-99B0-F51B-4D921D6B109B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否之匪人，不利君子貞，大往小來。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初六，拔茅茹，以其彙，貞吉，亨。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六二，包承，小人吉，大人否亨。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六三，包羞。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九四，有命无咎，疇離祉。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九五，休否，大人吉。其亡其亡，繫于苞桑。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上九，傾否，先否後喜。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A92EC1-14FA-EC56-E273-E53444098F5B}"/>
              </a:ext>
            </a:extLst>
          </p:cNvPr>
          <p:cNvSpPr txBox="1"/>
          <p:nvPr/>
        </p:nvSpPr>
        <p:spPr>
          <a:xfrm>
            <a:off x="301344" y="2656911"/>
            <a:ext cx="3177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曰：否之匪人，不利君子貞，大往小來，則是天地不交而萬物不通也，上下不交而天下无邦也。內陰而外陽，內柔而外剛，內小人而外君子。小人道長，君子道消也。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曰：天地不交，否。君子以儉德辟難，不可榮以祿。拔茅貞吉，志在君也。大人否亨，不亂群也。包羞，位不當也。有命无咎，志行也。大人之吉，位正當也。否終則傾，何可長也。</a:t>
            </a:r>
          </a:p>
        </p:txBody>
      </p:sp>
      <p:pic>
        <p:nvPicPr>
          <p:cNvPr id="8" name="Picture 3">
            <a:hlinkClick r:id="rId2"/>
            <a:extLst>
              <a:ext uri="{FF2B5EF4-FFF2-40B4-BE49-F238E27FC236}">
                <a16:creationId xmlns:a16="http://schemas.microsoft.com/office/drawing/2014/main" id="{F6D0FBD7-628B-C08A-3594-02AAD111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4" y="596967"/>
            <a:ext cx="638271" cy="6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209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CDC8A-8F1B-C50E-677F-3D44E5740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D704ACA-32DA-8989-0ADE-7CFF3A31FC32}"/>
              </a:ext>
            </a:extLst>
          </p:cNvPr>
          <p:cNvSpPr txBox="1"/>
          <p:nvPr/>
        </p:nvSpPr>
        <p:spPr>
          <a:xfrm>
            <a:off x="1547518" y="17775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同人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5F3F01-4463-D140-8EC6-796C36F4F211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同人于野，亨。利涉大川，利君子貞。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初九，同人于門，无咎。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六二，同人于宗，吝。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九三，伏戎于莽，升其高陵，三歲不興。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九四，乘其墉，弗克攻，吉。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九五，同人，先號咷而後笑，大師克相遇。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上九，同人于郊，无悔。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8AAC18F-5CDE-93C9-70D5-202740C64162}"/>
              </a:ext>
            </a:extLst>
          </p:cNvPr>
          <p:cNvSpPr txBox="1"/>
          <p:nvPr/>
        </p:nvSpPr>
        <p:spPr>
          <a:xfrm>
            <a:off x="301344" y="2656911"/>
            <a:ext cx="3177151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曰：同人，柔得位得中而應乎乾，曰同人。同人曰：同人于野，亨，利涉大川，乾行也。文明以健，中正而應，君子正也。唯君子為能通天下之志。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曰：天與火，同人，君子以類族辨物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[1]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。出門同人，又誰咎也？同人于宗，吝道也。伏戎于莽，敵剛也；三歲不興，安行也？乘其墉，義弗克也。其吉，則困而反則也。同人之先，以中直也。大師相遇，言相克也。同人于郊，志未得也。</a:t>
            </a:r>
          </a:p>
        </p:txBody>
      </p:sp>
      <p:pic>
        <p:nvPicPr>
          <p:cNvPr id="7" name="Picture 3">
            <a:hlinkClick r:id="rId2"/>
            <a:extLst>
              <a:ext uri="{FF2B5EF4-FFF2-40B4-BE49-F238E27FC236}">
                <a16:creationId xmlns:a16="http://schemas.microsoft.com/office/drawing/2014/main" id="{A9E69AB9-C527-14B9-9A4E-B4B515B89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4" y="596966"/>
            <a:ext cx="638271" cy="6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17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68B67-0A1D-59B8-CA77-5F4E8108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3A5C50C-5B44-25BC-D325-476363C7413E}"/>
              </a:ext>
            </a:extLst>
          </p:cNvPr>
          <p:cNvSpPr txBox="1"/>
          <p:nvPr/>
        </p:nvSpPr>
        <p:spPr>
          <a:xfrm>
            <a:off x="1547518" y="17775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大有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0F122D-2F52-6434-B333-B3AB80761116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大有，元亨。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初九，无交害，匪咎，艱則无咎。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九二，大車以載，有攸往，无咎。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九三，公用亨于天子，小人弗克。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九四，匪其彭，无咎。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六五，厥孚交如，威如，吉。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上九，自天祐之，吉，无不利。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725839-68BF-680E-12D8-F8C07999441E}"/>
              </a:ext>
            </a:extLst>
          </p:cNvPr>
          <p:cNvSpPr txBox="1"/>
          <p:nvPr/>
        </p:nvSpPr>
        <p:spPr>
          <a:xfrm>
            <a:off x="301344" y="2656911"/>
            <a:ext cx="3177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曰：大有，柔得尊位，大中而上下應之，曰大有。其德剛健而文明，應乎天而時行，是以元亨。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火在天上，大有。君子以遏惡揚善，順天休命。大有初九，无交害也。大車以載，積中不敗也。公用亨于天子，小人害也。匪其彭无咎，明辨晢也。厥孚交如，信以發志也。威如之吉，易而无備也。大有上吉，自天祐也。</a:t>
            </a:r>
          </a:p>
        </p:txBody>
      </p:sp>
      <p:pic>
        <p:nvPicPr>
          <p:cNvPr id="9" name="Picture 5">
            <a:hlinkClick r:id="rId2"/>
            <a:extLst>
              <a:ext uri="{FF2B5EF4-FFF2-40B4-BE49-F238E27FC236}">
                <a16:creationId xmlns:a16="http://schemas.microsoft.com/office/drawing/2014/main" id="{54B2CC57-8C17-862C-42D3-1E528EE8A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4" y="596965"/>
            <a:ext cx="638271" cy="63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63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5562F-E544-6481-CD31-BAC19C12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1748556-5D29-CCB3-DD07-67DC0043CC60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A66915F-F91D-57A3-4240-6E44F7243193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謙，亨，君子有終。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初六，謙謙君子，用涉大川，吉。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六二，鳴謙，貞吉。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九三，勞謙，君子有終，吉。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六四，无不利，撝謙。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六五，不富以其鄰，利用侵伐，无不利。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上六，鳴謙，利用行師，征邑國。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9D6C259-C8C1-27F0-3EF1-7D7D04CFACFD}"/>
              </a:ext>
            </a:extLst>
          </p:cNvPr>
          <p:cNvSpPr txBox="1"/>
          <p:nvPr/>
        </p:nvSpPr>
        <p:spPr>
          <a:xfrm>
            <a:off x="301343" y="2656911"/>
            <a:ext cx="31771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曰：謙亨，天道下濟而光明，地道卑而上行；天道虧盈而益謙，地道變盈而流謙；鬼神害盈而福謙，人道惡盈而好謙。謙尊而光，卑而不可踰，君子之終也。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曰：地中有山，謙，君子以裒多益寡，稱物平施。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[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裒，音掊，聚、取也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]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謙謙君子，卑以自牧也。鳴謙貞吉，中心得也。勞謙君子，萬民服也。无不利，撝謙，不違則也。利用侵伐，征不服也。鳴謙，志未得也。可用行師，征邑國也。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840CA0E-D429-348F-CD25-085B608AB842}"/>
              </a:ext>
            </a:extLst>
          </p:cNvPr>
          <p:cNvSpPr txBox="1"/>
          <p:nvPr/>
        </p:nvSpPr>
        <p:spPr>
          <a:xfrm>
            <a:off x="301343" y="4442015"/>
            <a:ext cx="31771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此段或讀作「勞謙君子，有終，吉」。</a:t>
            </a:r>
            <a:endParaRPr lang="zh-TW" altLang="en-US" sz="1100" dirty="0"/>
          </a:p>
        </p:txBody>
      </p:sp>
      <p:pic>
        <p:nvPicPr>
          <p:cNvPr id="10" name="Picture 3">
            <a:hlinkClick r:id="rId3"/>
            <a:extLst>
              <a:ext uri="{FF2B5EF4-FFF2-40B4-BE49-F238E27FC236}">
                <a16:creationId xmlns:a16="http://schemas.microsoft.com/office/drawing/2014/main" id="{13A9DE6B-519B-FAA6-5D56-54190C96B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4" y="601600"/>
            <a:ext cx="638270" cy="63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378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5F924-81F1-72BB-70C9-0D39AA86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DF863D6-A078-A390-8BF9-7BAA3A866E41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F5EA42-754D-F86F-8356-3C2259EEA63D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豫，利建侯、行師。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初六，鳴豫，凶。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六二，介于石，不終日，貞吉。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盱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豫，悔，遲有悔。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九四，由豫，大有得。勿疑，朋盍簪。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六五，貞疾，恆不死。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上六，冥豫，成有渝，无咎。</a:t>
            </a:r>
          </a:p>
        </p:txBody>
      </p:sp>
      <p:pic>
        <p:nvPicPr>
          <p:cNvPr id="2" name="Picture 3">
            <a:hlinkClick r:id="rId3"/>
            <a:extLst>
              <a:ext uri="{FF2B5EF4-FFF2-40B4-BE49-F238E27FC236}">
                <a16:creationId xmlns:a16="http://schemas.microsoft.com/office/drawing/2014/main" id="{56089921-070E-D1B7-0F77-8AF49E38A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5" y="601599"/>
            <a:ext cx="638269" cy="6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2FD196F-9377-03D3-8B1D-5DDC2D1EA710}"/>
              </a:ext>
            </a:extLst>
          </p:cNvPr>
          <p:cNvSpPr txBox="1"/>
          <p:nvPr/>
        </p:nvSpPr>
        <p:spPr>
          <a:xfrm>
            <a:off x="301343" y="2656911"/>
            <a:ext cx="31771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曰：豫，剛應而志行，順以動，豫。豫順以動，故天地如之，而況建侯行師乎？天地以順動，故日月不過，而四時不忒。聖人以順動，則刑罰清而民服。豫之時義大矣哉。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雷出地奮，豫。先王以作樂崇德，殷薦之上帝，以配祖考。初六鳴豫，志窮凶也。不終日貞吉，以中正也。盱豫有悔，位不當也。由豫大有得，志大行也。六五貞疾，乘剛也。恆不死，中未亡也。冥豫在上，何可長也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CC4E9B-E8A7-7CC1-7468-291FDE1EAA1E}"/>
              </a:ext>
            </a:extLst>
          </p:cNvPr>
          <p:cNvSpPr txBox="1"/>
          <p:nvPr/>
        </p:nvSpPr>
        <p:spPr>
          <a:xfrm>
            <a:off x="301343" y="4442015"/>
            <a:ext cx="31771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悔，遲有悔：或連讀作「悔遲有悔」。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955262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EB5BB-D5D7-2B15-114E-C6A3B064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0A90301-741C-76CA-92B2-0220BD632151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DB1373-1D2A-C8D8-9535-EA6582435301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隨，元亨利貞，无咎。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初九，官有渝，貞吉。出門交有功。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六二，係小子，失丈夫。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六三，係丈夫，失小子。隨有求得，利居貞。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九四，隨有獲，貞凶。有孚在道以明，何咎？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九五，孚于嘉，吉。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上六，拘係之，乃從維之，王用亨于西山。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52B167-29A2-3475-5AEA-41380F842B36}"/>
              </a:ext>
            </a:extLst>
          </p:cNvPr>
          <p:cNvSpPr txBox="1"/>
          <p:nvPr/>
        </p:nvSpPr>
        <p:spPr>
          <a:xfrm>
            <a:off x="301344" y="2663825"/>
            <a:ext cx="3177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曰：隨，剛來而下柔，動而說，隨。大亨貞，无咎，而天下隨時，隨時之義大矣哉。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曰：澤中有雷，隨。君子以嚮晦入宴息。官有渝，從正吉也。出門交有功，不失也。係小子，弗兼與也。係丈夫，志舍下也。隨有獲，其義凶也。有孚在道，明功也。孚于嘉吉，位正中也。拘係之。上窮也。</a:t>
            </a:r>
          </a:p>
        </p:txBody>
      </p:sp>
      <p:pic>
        <p:nvPicPr>
          <p:cNvPr id="8" name="Picture 3">
            <a:hlinkClick r:id="rId3"/>
            <a:extLst>
              <a:ext uri="{FF2B5EF4-FFF2-40B4-BE49-F238E27FC236}">
                <a16:creationId xmlns:a16="http://schemas.microsoft.com/office/drawing/2014/main" id="{CC10B95C-5489-8444-3C38-E03B3A7A5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5" y="608300"/>
            <a:ext cx="638268" cy="6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07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72021-2242-A46B-8D1F-372FF8D1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563A1AF-081D-5426-DD99-D6D9FDFA0718}"/>
              </a:ext>
            </a:extLst>
          </p:cNvPr>
          <p:cNvSpPr txBox="1"/>
          <p:nvPr/>
        </p:nvSpPr>
        <p:spPr>
          <a:xfrm>
            <a:off x="1573166" y="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辰宇落雁體 2.0 Thin" panose="02000203000000000000" pitchFamily="2" charset="-120"/>
                <a:ea typeface="辰宇落雁體 2.0 Thin" panose="02000203000000000000" pitchFamily="2" charset="-120"/>
              </a:rPr>
              <a:t>含意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F8DEBC-64F9-C161-2175-CA44CBCB2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902848"/>
              </p:ext>
            </p:extLst>
          </p:nvPr>
        </p:nvGraphicFramePr>
        <p:xfrm>
          <a:off x="219932" y="402998"/>
          <a:ext cx="3339974" cy="4521654"/>
        </p:xfrm>
        <a:graphic>
          <a:graphicData uri="http://schemas.openxmlformats.org/drawingml/2006/table">
            <a:tbl>
              <a:tblPr/>
              <a:tblGrid>
                <a:gridCol w="303634">
                  <a:extLst>
                    <a:ext uri="{9D8B030D-6E8A-4147-A177-3AD203B41FA5}">
                      <a16:colId xmlns:a16="http://schemas.microsoft.com/office/drawing/2014/main" val="830476828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822400149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77346976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2978213859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2978850601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4049961774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1187575603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3083423307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1481799233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2329604079"/>
                    </a:ext>
                  </a:extLst>
                </a:gridCol>
                <a:gridCol w="303634">
                  <a:extLst>
                    <a:ext uri="{9D8B030D-6E8A-4147-A177-3AD203B41FA5}">
                      <a16:colId xmlns:a16="http://schemas.microsoft.com/office/drawing/2014/main" val="3953390796"/>
                    </a:ext>
                  </a:extLst>
                </a:gridCol>
              </a:tblGrid>
              <a:tr h="1102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effectLst/>
                        </a:rPr>
                        <a:t>卦象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0" dirty="0">
                          <a:effectLst/>
                        </a:rPr>
                        <a:t>卦名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effectLst/>
                        </a:rPr>
                        <a:t>自然象徵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effectLst/>
                        </a:rPr>
                        <a:t>性情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effectLst/>
                        </a:rPr>
                        <a:t>家族關係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effectLst/>
                        </a:rPr>
                        <a:t>動物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effectLst/>
                        </a:rPr>
                        <a:t>身體部位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dirty="0">
                          <a:effectLst/>
                        </a:rPr>
                        <a:t>器官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effectLst/>
                        </a:rPr>
                        <a:t>先天八卦方位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>
                          <a:effectLst/>
                        </a:rPr>
                        <a:t>後天八卦方位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u="none" strike="noStrike" dirty="0">
                          <a:effectLst/>
                        </a:rPr>
                        <a:t>五行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844506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☰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u="none" strike="noStrike" dirty="0">
                          <a:effectLst/>
                        </a:rPr>
                        <a:t>乾</a:t>
                      </a:r>
                      <a:endParaRPr lang="zh-TW" altLang="en-US" sz="1200" dirty="0">
                        <a:effectLst/>
                      </a:endParaRP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天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健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父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馬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頭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腦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西北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金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563719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☱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兌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澤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悅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少女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羊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口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肺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東南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西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金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390493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☲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離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火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中女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雉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目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心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東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火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2619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☳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震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雷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動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長男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龍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足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肝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東北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東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木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912336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☴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巽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風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入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長女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雞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股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膽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西南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東南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木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018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☵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坎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水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陷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中男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豕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耳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腎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西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水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063669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☶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艮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山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止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少男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手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胃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西北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東北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土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352220"/>
                  </a:ext>
                </a:extLst>
              </a:tr>
              <a:tr h="413709"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☷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283464" rtl="0" eaLnBrk="1" latinLnBrk="0" hangingPunct="1"/>
                      <a:r>
                        <a:rPr lang="zh-TW" altLang="en-US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坤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地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順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母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牛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腹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脾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effectLst/>
                        </a:rPr>
                        <a:t>西南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effectLst/>
                        </a:rPr>
                        <a:t>土</a:t>
                      </a:r>
                    </a:p>
                  </a:txBody>
                  <a:tcPr marL="55367" marR="55367" marT="27683" marB="276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946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759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D364A9-4373-28FC-9BD1-390573232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3991EDC-E3CD-16AE-E693-4C989ED4E43D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蠱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60A599-A73D-D9B2-6492-E5CA91145041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蠱，元亨，利涉大川。先甲三日，後甲三日。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初六，幹父之蠱。有子，考无咎，厲，終吉。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九二，幹母之蠱，不可貞。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九三，幹父之蠱，小有悔，无大咎。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六四，裕父之蠱，往見吝。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六五，幹父之蠱，用譽。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上九，不事王侯，高尚其事。</a:t>
            </a:r>
          </a:p>
        </p:txBody>
      </p:sp>
      <p:pic>
        <p:nvPicPr>
          <p:cNvPr id="2" name="Picture 3">
            <a:hlinkClick r:id="rId3"/>
            <a:extLst>
              <a:ext uri="{FF2B5EF4-FFF2-40B4-BE49-F238E27FC236}">
                <a16:creationId xmlns:a16="http://schemas.microsoft.com/office/drawing/2014/main" id="{EC02B94C-81B4-39E7-530E-B5AC1E83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5" y="603209"/>
            <a:ext cx="638268" cy="6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59B1DB7-FA24-9EB0-45F5-4F066A77078D}"/>
              </a:ext>
            </a:extLst>
          </p:cNvPr>
          <p:cNvSpPr txBox="1"/>
          <p:nvPr/>
        </p:nvSpPr>
        <p:spPr>
          <a:xfrm>
            <a:off x="301343" y="2656911"/>
            <a:ext cx="317715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曰：蠱，剛上而柔下，巽而止，蠱。蠱，元亨，而天下治也。利涉大川，往有事也。先甲三日，後甲三日，終則有始，天行也。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曰：山下有風，蠱。君子以振民育德。幹父之蠱，意承考也。幹母之蠱，得中道也。幹父之蠱，終无咎也。裕父之蠱，往未得也。幹父用譽，承以德也。不事王侯，志可則也。</a:t>
            </a:r>
          </a:p>
        </p:txBody>
      </p:sp>
    </p:spTree>
    <p:extLst>
      <p:ext uri="{BB962C8B-B14F-4D97-AF65-F5344CB8AC3E}">
        <p14:creationId xmlns:p14="http://schemas.microsoft.com/office/powerpoint/2010/main" val="2545554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9C1692-DEE9-51C6-E500-3318FCD58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6939996-F7B0-4A5A-18E0-0DFA19ADC4FA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C6E65B-A45B-C7A1-41AE-0DCFAED8A714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臨，元亨利貞，至于八月有凶。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初九，咸臨，貞吉。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九二，咸臨，吉，无不利。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六三，甘臨，无攸利，既憂之，无咎。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六四，至臨，无咎。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六五，知臨，大君之宜，吉。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上六，敦臨，吉，无咎。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08B49A7-9B04-A885-2CB3-CBABA1E52B57}"/>
              </a:ext>
            </a:extLst>
          </p:cNvPr>
          <p:cNvSpPr txBox="1"/>
          <p:nvPr/>
        </p:nvSpPr>
        <p:spPr>
          <a:xfrm>
            <a:off x="301344" y="2656911"/>
            <a:ext cx="3177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曰：臨，剛浸而長，說而順，剛中而應，大亨以正，天之道也。至于八月有凶，消不久也。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曰：澤上有地，臨。君子以教思无窮，容保民无疆。咸臨貞吉，志行正也。咸臨吉无不利，未順命也。甘臨，位不當也。既憂之，咎不長也。至臨无咎，位當也。大君之宜，行中之謂也。敦臨之吉，志在內也。</a:t>
            </a:r>
          </a:p>
        </p:txBody>
      </p:sp>
      <p:pic>
        <p:nvPicPr>
          <p:cNvPr id="8" name="Picture 3">
            <a:hlinkClick r:id="rId3"/>
            <a:extLst>
              <a:ext uri="{FF2B5EF4-FFF2-40B4-BE49-F238E27FC236}">
                <a16:creationId xmlns:a16="http://schemas.microsoft.com/office/drawing/2014/main" id="{E2C8E335-AEF2-78D6-4481-8261F944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6" y="603208"/>
            <a:ext cx="638267" cy="6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690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356228-E6A5-4805-8AAB-9E9AC6D5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8BE502-BEE7-E4A7-6049-D62D728355E1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觀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6C8312-56A7-989B-C4F0-DBDB63A50315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觀，盥而不薦，有孚顒若。　</a:t>
            </a:r>
            <a:endParaRPr lang="en-US" altLang="zh-TW" sz="1200" b="1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en-US" altLang="zh-TW" sz="1000" dirty="0">
                <a:solidFill>
                  <a:srgbClr val="3B3B3B"/>
                </a:solidFill>
                <a:latin typeface="芫荽" pitchFamily="2" charset="-120"/>
                <a:ea typeface="芫荽" pitchFamily="2" charset="-120"/>
                <a:cs typeface="芫荽" pitchFamily="2" charset="-120"/>
              </a:rPr>
              <a:t>(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顒，音</a:t>
            </a:r>
            <a:r>
              <a:rPr lang="zh-CN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ㄩㄥˊ</a:t>
            </a:r>
            <a:r>
              <a:rPr lang="en-US" altLang="zh-CN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, </a:t>
            </a:r>
            <a:r>
              <a:rPr lang="en-US" altLang="zh-CN" sz="1000" i="0" dirty="0" err="1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yóng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，莊重虔誠貌</a:t>
            </a:r>
            <a:r>
              <a:rPr lang="en-US" altLang="zh-TW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)</a:t>
            </a:r>
            <a:endParaRPr lang="zh-TW" altLang="en-US" sz="100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初六，童觀，小人无咎，君子吝。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六二，闚觀，利女貞。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六三，觀我生，進退。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六四，觀國之光，利用賓于王。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九五，觀我生，君子无咎。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上九，觀其生，君子无咎。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8A60DC-8A30-C05E-9182-155D9EF925A9}"/>
              </a:ext>
            </a:extLst>
          </p:cNvPr>
          <p:cNvSpPr txBox="1"/>
          <p:nvPr/>
        </p:nvSpPr>
        <p:spPr>
          <a:xfrm>
            <a:off x="301344" y="2841576"/>
            <a:ext cx="3177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曰：大觀在上，順而巽，中正以觀天下。觀，盥而不薦，有孚顒若，下觀而化也。觀天之神道，而四時不忒。聖人以神道設教，而天下服矣。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曰：風行地上，觀，先王以省方，觀民設教。初六童觀，小人道也。闚觀女貞，亦可醜也。觀我生進退，未失道也。觀國之光，尚賓也。觀我生，觀民也。觀其生，志未平也。</a:t>
            </a:r>
          </a:p>
        </p:txBody>
      </p:sp>
      <p:pic>
        <p:nvPicPr>
          <p:cNvPr id="7" name="Picture 3">
            <a:hlinkClick r:id="rId2"/>
            <a:extLst>
              <a:ext uri="{FF2B5EF4-FFF2-40B4-BE49-F238E27FC236}">
                <a16:creationId xmlns:a16="http://schemas.microsoft.com/office/drawing/2014/main" id="{71BCE101-5281-C4F2-F536-D72581AEC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77860"/>
            <a:ext cx="638275" cy="6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5C1709A-112C-9804-F503-C8DFBD5093EF}"/>
              </a:ext>
            </a:extLst>
          </p:cNvPr>
          <p:cNvSpPr txBox="1"/>
          <p:nvPr/>
        </p:nvSpPr>
        <p:spPr>
          <a:xfrm>
            <a:off x="301344" y="4457403"/>
            <a:ext cx="3177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1 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此依朱熹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本義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，言灌禮當潔手而不輕用薦，以示慎重虔誠。盥，洗手。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注疏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讀作「觀盥而不薦」，言灌禮只觀前半的灌禮而不觀後段薦牲之禮，盥通灌。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7985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DE34AA-4E52-82FE-306E-5E31FE1D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8BB4E9A-F43E-5259-6FF6-4B3D90363594}"/>
              </a:ext>
            </a:extLst>
          </p:cNvPr>
          <p:cNvSpPr txBox="1"/>
          <p:nvPr/>
        </p:nvSpPr>
        <p:spPr>
          <a:xfrm>
            <a:off x="1547518" y="177751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噬嗑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9F0BAD4-550B-2ADD-CAAA-4DD2EF01BB54}"/>
              </a:ext>
            </a:extLst>
          </p:cNvPr>
          <p:cNvSpPr txBox="1"/>
          <p:nvPr/>
        </p:nvSpPr>
        <p:spPr>
          <a:xfrm>
            <a:off x="301343" y="1271916"/>
            <a:ext cx="3177152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噬嗑，亨，利用獄。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初九，屨校滅趾，无咎。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校，音教，四聲。足械</a:t>
            </a:r>
            <a:endParaRPr lang="zh-TW" altLang="en-US" sz="120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六二，噬膚滅鼻，无咎。　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膚，膚肉，軟嫩易食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六三，噬腊肉，遇毒。小吝，无咎。</a:t>
            </a:r>
            <a:endParaRPr lang="en-US" altLang="zh-TW" sz="1200" b="1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en-US" altLang="zh-TW" sz="1000" dirty="0">
                <a:solidFill>
                  <a:srgbClr val="3B3B3B"/>
                </a:solidFill>
                <a:latin typeface="芫荽" pitchFamily="2" charset="-120"/>
                <a:ea typeface="芫荽" pitchFamily="2" charset="-120"/>
                <a:cs typeface="芫荽" pitchFamily="2" charset="-120"/>
              </a:rPr>
              <a:t>(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腊，音昔，乾肉</a:t>
            </a:r>
            <a:r>
              <a:rPr lang="en-US" altLang="zh-TW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)</a:t>
            </a:r>
            <a:endParaRPr lang="zh-TW" altLang="en-US" sz="100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九四，噬乾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胏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，得金矢。利艱貞，吉。　</a:t>
            </a:r>
            <a:endParaRPr lang="en-US" altLang="zh-TW" sz="1200" b="1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en-US" altLang="zh-TW" sz="1000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(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胏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，音梓，帶骨的肉</a:t>
            </a:r>
            <a:r>
              <a:rPr lang="en-US" altLang="zh-TW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)</a:t>
            </a:r>
            <a:endParaRPr lang="zh-TW" altLang="en-US" sz="100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六五，噬乾肉，得黃金。貞厲，无咎。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上九，何校滅耳，凶。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BE4D94-DBCF-7B00-5853-86B459009A82}"/>
              </a:ext>
            </a:extLst>
          </p:cNvPr>
          <p:cNvSpPr txBox="1"/>
          <p:nvPr/>
        </p:nvSpPr>
        <p:spPr>
          <a:xfrm>
            <a:off x="301343" y="2949298"/>
            <a:ext cx="317715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曰：頤中有物，曰噬嗑。噬嗑而亨，剛柔分，動而明，雷電合而章。柔得中而上行，雖不當位，利用獄也。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曰：雷電，噬嗑，先王以明罰敕法。屨校滅趾，不行也。噬膚滅鼻，乘剛也。遇毒，位不當也。利艱貞吉，未光也。貞厲无咎，得當也。何校滅耳，聰不明也。</a:t>
            </a:r>
          </a:p>
        </p:txBody>
      </p:sp>
      <p:pic>
        <p:nvPicPr>
          <p:cNvPr id="8" name="Picture 3">
            <a:hlinkClick r:id="rId2"/>
            <a:extLst>
              <a:ext uri="{FF2B5EF4-FFF2-40B4-BE49-F238E27FC236}">
                <a16:creationId xmlns:a16="http://schemas.microsoft.com/office/drawing/2014/main" id="{10A6CFD0-E8B5-AF49-3E35-94870A80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77858"/>
            <a:ext cx="638275" cy="6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226F6A-7CDF-ED74-2301-174E739061D4}"/>
              </a:ext>
            </a:extLst>
          </p:cNvPr>
          <p:cNvSpPr txBox="1"/>
          <p:nvPr/>
        </p:nvSpPr>
        <p:spPr>
          <a:xfrm>
            <a:off x="301343" y="4395848"/>
            <a:ext cx="31771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1 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噬嗑，音「誓合」。噬為囓、咬。嗑為合。噬嗑即囓咬之而使合。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6162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81434-BB54-3BB1-7477-51E960D16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5B9984B8-3B32-0D42-016E-08B82503C538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賁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E4AD66A-1ACA-4833-2859-3B9E1E5D0EDB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賁，亨，小利有攸往。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初九，賁其趾，舍車而徒。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六二，賁其須。 　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須，鬚的古字</a:t>
            </a:r>
            <a:endParaRPr lang="zh-TW" altLang="en-US" sz="120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九三，賁如濡如，永貞吉。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六四，賁如皤如，白馬翰如，匪寇婚媾。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六五，賁于丘園，束帛戔戔。吝，終吉。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上九，白賁，无咎。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FFB66B7-BEA3-2EFC-2923-810339357F24}"/>
              </a:ext>
            </a:extLst>
          </p:cNvPr>
          <p:cNvSpPr txBox="1"/>
          <p:nvPr/>
        </p:nvSpPr>
        <p:spPr>
          <a:xfrm>
            <a:off x="301343" y="2656911"/>
            <a:ext cx="31771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曰：賁，亨，柔來而文剛，故亨。分剛上而文柔，故小利有攸往。天文也。文明以止，人文也。觀乎天文，以察時變。觀乎人文，以化成天下。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曰：山下有火，賁。君子以明庶政，无敢折獄。舍車而徒，義弗乘也。賁其須，與上興也。永貞之吉，終莫之陵也。六四當位，疑也。匪寇婚媾，終无尤也。六五之吉，有喜也。白賁无咎，上得志也。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4F87A6C-5A56-4DE5-EE5C-F3B388931437}"/>
              </a:ext>
            </a:extLst>
          </p:cNvPr>
          <p:cNvSpPr txBox="1"/>
          <p:nvPr/>
        </p:nvSpPr>
        <p:spPr>
          <a:xfrm>
            <a:off x="266034" y="4442015"/>
            <a:ext cx="3247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或讀作「亨小，利有攸往」，不正確，觀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彖傳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可知。</a:t>
            </a:r>
            <a:endParaRPr lang="zh-TW" altLang="en-US" sz="1100" dirty="0"/>
          </a:p>
        </p:txBody>
      </p:sp>
      <p:pic>
        <p:nvPicPr>
          <p:cNvPr id="10" name="Picture 3">
            <a:hlinkClick r:id="rId2"/>
            <a:extLst>
              <a:ext uri="{FF2B5EF4-FFF2-40B4-BE49-F238E27FC236}">
                <a16:creationId xmlns:a16="http://schemas.microsoft.com/office/drawing/2014/main" id="{045A10BD-4A0C-83B5-33E0-A6FAC541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77857"/>
            <a:ext cx="638275" cy="6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5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0EC6B-FB3D-A2DA-206C-60D620A9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F4A3204-D46F-3FDC-07F6-E522C555CCA0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剝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498B84-8851-23F1-E8E9-CF8A35A094C7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剝，不利有攸往。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初六，剝牀以足，蔑貞凶。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六二，剝牀以辨，蔑貞凶。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六三，剝之无咎。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六四，剝牀以膚，凶。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六五，貫魚，以宮人寵，无不利。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上九，碩果不食，君子得輿，小人剝廬。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BB4327-D9B9-FA40-5010-8DABA904A756}"/>
              </a:ext>
            </a:extLst>
          </p:cNvPr>
          <p:cNvSpPr txBox="1"/>
          <p:nvPr/>
        </p:nvSpPr>
        <p:spPr>
          <a:xfrm>
            <a:off x="301343" y="2656911"/>
            <a:ext cx="31771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曰：剝，剝也，柔變剛也。不利有攸往，小人長也。順而止之，觀象也。君子尚消息盈虛，天行也。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曰：山附於地，剝，上以厚下安宅。剝牀以足，以滅下也。剝牀以辨，未有與也。剝之无咎，失上下也。剝牀以膚，切近災也。以宮人寵，終无尤也。君子得輿，民所載也。小人剝廬，終不可用也。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F9F3E37-FAB8-83AA-FC59-728CE0F17B33}"/>
              </a:ext>
            </a:extLst>
          </p:cNvPr>
          <p:cNvSpPr txBox="1"/>
          <p:nvPr/>
        </p:nvSpPr>
        <p:spPr>
          <a:xfrm>
            <a:off x="301344" y="4272738"/>
            <a:ext cx="31771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辨，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周易集解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作「辯」，下同。</a:t>
            </a:r>
            <a:endParaRPr lang="zh-TW" altLang="en-US" sz="1100" dirty="0"/>
          </a:p>
        </p:txBody>
      </p:sp>
      <p:pic>
        <p:nvPicPr>
          <p:cNvPr id="11" name="Picture 3">
            <a:hlinkClick r:id="rId2"/>
            <a:extLst>
              <a:ext uri="{FF2B5EF4-FFF2-40B4-BE49-F238E27FC236}">
                <a16:creationId xmlns:a16="http://schemas.microsoft.com/office/drawing/2014/main" id="{CF4F29FE-E34D-355F-C34E-E3E97DA1E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77858"/>
            <a:ext cx="638274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161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0F4F1-FE94-F655-6BEC-A899A022F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E3718DF7-FEB9-3089-B56C-7D0EE481ED02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復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07679F5-46C8-A514-A383-CA6FF5400F3E}"/>
              </a:ext>
            </a:extLst>
          </p:cNvPr>
          <p:cNvSpPr txBox="1"/>
          <p:nvPr/>
        </p:nvSpPr>
        <p:spPr>
          <a:xfrm>
            <a:off x="301343" y="1271916"/>
            <a:ext cx="3177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復，亨。出入无疾，朋來无咎。反復其道，七日來復，利有攸往。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初九，不遠復，无祇悔，元吉。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六二，休復，吉。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六三，頻復，厲，无咎。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六四，中行獨復。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六五，敦復，无悔。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上六，迷復，凶，有災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眚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。用行師，終有大敗。以其國君，凶，至于十年不克征。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7123272-2B9F-2747-5A15-B0B640066407}"/>
              </a:ext>
            </a:extLst>
          </p:cNvPr>
          <p:cNvSpPr txBox="1"/>
          <p:nvPr/>
        </p:nvSpPr>
        <p:spPr>
          <a:xfrm>
            <a:off x="301343" y="3026242"/>
            <a:ext cx="31771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曰：復，亨。剛反，動而以順行，是以出入无疾，朋來无咎。反復其道，七日來復，天行也。利有攸往，剛長也。復，其見天地之心乎。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曰：雷在地中，復，先王以至日閉關，商旅不行，后不省方。不遠之復，以修身也。休復之吉，以下仁也。頻復之厲，義无咎也。中行獨復，以從道也。敦復无悔，中以自考也。迷復之凶，反君道也。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948D7F9-D6B2-E125-2E6E-45A0EF8B44DA}"/>
              </a:ext>
            </a:extLst>
          </p:cNvPr>
          <p:cNvSpPr txBox="1"/>
          <p:nvPr/>
        </p:nvSpPr>
        <p:spPr>
          <a:xfrm>
            <a:off x="301344" y="4642069"/>
            <a:ext cx="31771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祇，依朱熹，音「其」，「抵」的意思。或音支、底、低。坊本字或作「祗」。</a:t>
            </a:r>
            <a:endParaRPr lang="zh-TW" altLang="en-US" sz="1100" dirty="0"/>
          </a:p>
        </p:txBody>
      </p:sp>
      <p:pic>
        <p:nvPicPr>
          <p:cNvPr id="9" name="Picture 3">
            <a:hlinkClick r:id="rId2"/>
            <a:extLst>
              <a:ext uri="{FF2B5EF4-FFF2-40B4-BE49-F238E27FC236}">
                <a16:creationId xmlns:a16="http://schemas.microsoft.com/office/drawing/2014/main" id="{569DE15E-995E-BD19-24FC-5886659DE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77858"/>
            <a:ext cx="638274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33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B266A-D3EB-330F-B82C-4C960C8E8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AB70E25-3D3E-E848-2FDE-8728BF6605FE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无妄，元亨利貞。其匪正有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眚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，不利有攸往。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初九，无妄，往吉。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六二，不耕穫，不菑畬，則利有攸往。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六三，无妄之災，或繫之牛。行人之得，邑人之災。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九四，可貞，无咎。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九五，无妄之疾，勿藥有喜。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上九，无妄，行有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眚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，无攸利。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311BB2-E2A7-E42A-5FFA-3E3EB5F3C9CF}"/>
              </a:ext>
            </a:extLst>
          </p:cNvPr>
          <p:cNvSpPr txBox="1"/>
          <p:nvPr/>
        </p:nvSpPr>
        <p:spPr>
          <a:xfrm>
            <a:off x="301343" y="2841576"/>
            <a:ext cx="3177152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曰：无妄，剛自外來而為主于內。動而健，剛中而應，大亨以正，天之命也。其匪正有眚，不利有攸往。无妄之往，何之矣？天命不祐，行矣哉？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曰：天下雷行，物與无妄。先王以茂對時育萬物。无妄之往，得志也。不耕穫，未富也。行人得牛，邑人災也。可貞无咎，固有之也。无妄之藥，不可試也。无妄之行，窮之災也。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BB2B05-5FFE-1991-5A93-DF0FD6AE3DCA}"/>
              </a:ext>
            </a:extLst>
          </p:cNvPr>
          <p:cNvSpPr txBox="1"/>
          <p:nvPr/>
        </p:nvSpPr>
        <p:spPr>
          <a:xfrm>
            <a:off x="64557" y="4457403"/>
            <a:ext cx="36507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或讀作「无妄往，吉」。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2 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禮記．坊記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引作「不耕穫，不菑畬，凶」。菑，音資，新田。畬，音余，熟田。三歲之田始於菑，終於畬。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3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或讀作「无妄行，有眚」。</a:t>
            </a:r>
            <a:endParaRPr lang="zh-TW" altLang="en-US" sz="1100" dirty="0"/>
          </a:p>
        </p:txBody>
      </p:sp>
      <p:pic>
        <p:nvPicPr>
          <p:cNvPr id="11" name="Picture 3">
            <a:hlinkClick r:id="rId2"/>
            <a:extLst>
              <a:ext uri="{FF2B5EF4-FFF2-40B4-BE49-F238E27FC236}">
                <a16:creationId xmlns:a16="http://schemas.microsoft.com/office/drawing/2014/main" id="{6498A0C7-7E82-68F5-0BC8-9A807E5A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81580"/>
            <a:ext cx="638273" cy="63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E1C5171-D43C-03C0-C036-E0341E39ED89}"/>
              </a:ext>
            </a:extLst>
          </p:cNvPr>
          <p:cNvSpPr txBox="1"/>
          <p:nvPr/>
        </p:nvSpPr>
        <p:spPr>
          <a:xfrm>
            <a:off x="1541106" y="177751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Plus" pitchFamily="2" charset="-120"/>
                <a:ea typeface="隨峰體Plus" pitchFamily="2" charset="-120"/>
              </a:rPr>
              <a:t>无妄</a:t>
            </a:r>
          </a:p>
        </p:txBody>
      </p:sp>
    </p:spTree>
    <p:extLst>
      <p:ext uri="{BB962C8B-B14F-4D97-AF65-F5344CB8AC3E}">
        <p14:creationId xmlns:p14="http://schemas.microsoft.com/office/powerpoint/2010/main" val="128807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39558-27D3-EE44-4C20-16AA5428B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81A79DA-E45C-E93C-7E8F-D35156F00E61}"/>
              </a:ext>
            </a:extLst>
          </p:cNvPr>
          <p:cNvSpPr txBox="1"/>
          <p:nvPr/>
        </p:nvSpPr>
        <p:spPr>
          <a:xfrm>
            <a:off x="1547517" y="177751"/>
            <a:ext cx="68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大畜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6753D73-5967-CFE2-CBDF-A60D8540530E}"/>
              </a:ext>
            </a:extLst>
          </p:cNvPr>
          <p:cNvSpPr txBox="1"/>
          <p:nvPr/>
        </p:nvSpPr>
        <p:spPr>
          <a:xfrm>
            <a:off x="258286" y="1271916"/>
            <a:ext cx="32632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大畜，利貞，不家食吉，利涉大川。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初九，有厲，利已。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九二，輿說輹。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九三，良馬逐，利艱貞。曰閑輿衛，利有攸往。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六四，童牛之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牿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，元吉。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豶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豕之牙，吉。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上九，何天之衢，亨。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0C2EA6C-AEE4-40FC-9454-DFC6CFDD7D2A}"/>
              </a:ext>
            </a:extLst>
          </p:cNvPr>
          <p:cNvSpPr txBox="1"/>
          <p:nvPr/>
        </p:nvSpPr>
        <p:spPr>
          <a:xfrm>
            <a:off x="301343" y="2656911"/>
            <a:ext cx="317715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曰：大畜，剛健篤實，輝光日新其德，剛上而尚賢，能止健，大正也。不家食吉，養賢也。利涉大川，應乎天也。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曰：天在山中，大畜。君子以多識前言往行，以畜其德。有厲利已，不犯災也。輿說輹，中无尤也。利有攸往，上合志也。六四元吉，有喜也。六五之吉，有慶也。何天之衢，道大行也。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C8C0624-BEA2-9CC7-1AAB-4F4DCA3434C8}"/>
              </a:ext>
            </a:extLst>
          </p:cNvPr>
          <p:cNvSpPr txBox="1"/>
          <p:nvPr/>
        </p:nvSpPr>
        <p:spPr>
          <a:xfrm>
            <a:off x="301344" y="4103461"/>
            <a:ext cx="317715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此段諸家讀法不同，如：「大畜剛健，篤實輝光，日新其德，剛上而尚賢。」或：「大畜，剛健篤實，輝光日新，其德剛上而尚賢。」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2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曰閑輿衛，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集解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作「日閑輿衛」，朱熹認為當作日。</a:t>
            </a:r>
            <a:endParaRPr lang="zh-TW" altLang="en-US" sz="1100" dirty="0"/>
          </a:p>
        </p:txBody>
      </p:sp>
      <p:pic>
        <p:nvPicPr>
          <p:cNvPr id="11" name="Picture 2">
            <a:hlinkClick r:id="rId2"/>
            <a:extLst>
              <a:ext uri="{FF2B5EF4-FFF2-40B4-BE49-F238E27FC236}">
                <a16:creationId xmlns:a16="http://schemas.microsoft.com/office/drawing/2014/main" id="{9C3D7593-8CE5-1912-1DBB-BC971E25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77858"/>
            <a:ext cx="638274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99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595735-0261-4917-8679-0AA7C624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6B7D6E4-7A7D-3729-6EDC-02AD31B76F64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頤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87621D-D3DC-B347-8C26-86EB191907A7}"/>
              </a:ext>
            </a:extLst>
          </p:cNvPr>
          <p:cNvSpPr txBox="1"/>
          <p:nvPr/>
        </p:nvSpPr>
        <p:spPr>
          <a:xfrm>
            <a:off x="242787" y="1271916"/>
            <a:ext cx="32942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頤貞吉，觀頤，自求口實。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初九，舍爾靈龜，觀我朵頤，凶。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六二，顛頤，拂經；于丘頤，征凶。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六三，拂頤，貞凶。十年勿用，无攸利。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六四，顛頤，吉。虎視眈眈，其欲逐逐，无咎。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六五，拂經，居貞吉，不可涉大川。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上九，由頤，厲吉，利涉大川。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FC5561-5D7A-657E-F44F-9B756F10ADEF}"/>
              </a:ext>
            </a:extLst>
          </p:cNvPr>
          <p:cNvSpPr txBox="1"/>
          <p:nvPr/>
        </p:nvSpPr>
        <p:spPr>
          <a:xfrm>
            <a:off x="301343" y="2656911"/>
            <a:ext cx="317715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曰：頤貞吉，養正則吉也。觀頤，觀其所養也。自求口實，觀其自養也。天地養萬物，聖人養賢以及萬民，頤之時大矣哉。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曰：山下有雷，頤，君子以慎言語、節飲食。觀我朵頤，亦不足貴也。六二征凶，行失類也。十年勿用，道大悖也。顛頤之吉，上施光也。居貞之吉，順以從上也。由頤厲吉，大有慶也。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D7854E5-0CA6-093F-AA0B-59D6A1F7847A}"/>
              </a:ext>
            </a:extLst>
          </p:cNvPr>
          <p:cNvSpPr txBox="1"/>
          <p:nvPr/>
        </p:nvSpPr>
        <p:spPr>
          <a:xfrm>
            <a:off x="301343" y="4103461"/>
            <a:ext cx="31771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或讀作「頤，貞吉」，此依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彖傳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讀作「頤貞吉」。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2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王弼讀作「顛頤，拂經于丘，頤征凶」。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3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虎視眈眈，坊本或作「虎視耽耽」。</a:t>
            </a:r>
            <a:endParaRPr lang="zh-TW" altLang="en-US" sz="1100" dirty="0"/>
          </a:p>
        </p:txBody>
      </p:sp>
      <p:pic>
        <p:nvPicPr>
          <p:cNvPr id="11" name="Picture 3">
            <a:hlinkClick r:id="rId2"/>
            <a:extLst>
              <a:ext uri="{FF2B5EF4-FFF2-40B4-BE49-F238E27FC236}">
                <a16:creationId xmlns:a16="http://schemas.microsoft.com/office/drawing/2014/main" id="{860BB564-A9FE-D3ED-467D-7D5D63CFB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81580"/>
            <a:ext cx="638273" cy="63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786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005FD-5DAE-4F7B-BB4E-495175923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4ECB7D7-57BB-957E-CCCE-33063BC8A2B6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乾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C006D8-033A-5514-EF32-1CEEE0AEDADE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乾，元亨利貞。</a:t>
            </a:r>
            <a:endParaRPr lang="zh-TW" altLang="en-US" sz="1200" b="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初九，潛龍勿用。</a:t>
            </a:r>
            <a:endParaRPr lang="zh-TW" altLang="en-US" sz="1200" b="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九二，見</a:t>
            </a:r>
            <a:r>
              <a:rPr lang="en-US" altLang="zh-TW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(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ㄒㄧㄢˋ</a:t>
            </a:r>
            <a:r>
              <a:rPr lang="en-US" altLang="zh-TW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)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龍在田，利見</a:t>
            </a:r>
            <a:r>
              <a:rPr lang="en-US" altLang="zh-TW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(</a:t>
            </a:r>
            <a:r>
              <a:rPr lang="zh-TW" altLang="en-US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ㄐㄧㄢˋ</a:t>
            </a:r>
            <a:r>
              <a:rPr lang="en-US" altLang="zh-TW" sz="100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)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大人。</a:t>
            </a:r>
            <a:endParaRPr lang="zh-TW" altLang="en-US" sz="1200" b="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九三，君子終日乾乾，夕惕若，厲，无咎。</a:t>
            </a:r>
            <a:endParaRPr lang="zh-TW" altLang="en-US" sz="1200" b="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九四，或躍在淵，无咎。</a:t>
            </a:r>
            <a:r>
              <a:rPr lang="zh-TW" altLang="en-US" sz="1200" b="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　</a:t>
            </a:r>
            <a:r>
              <a:rPr lang="zh-TW" altLang="en-US" sz="1000" b="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无，古文無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九五，飛龍在天，利見大人。</a:t>
            </a:r>
            <a:endParaRPr lang="zh-TW" altLang="en-US" sz="1200" b="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上九，亢龍有悔。　</a:t>
            </a:r>
            <a:r>
              <a:rPr lang="zh-TW" altLang="en-US" sz="1200" b="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　</a:t>
            </a:r>
            <a:r>
              <a:rPr lang="zh-TW" altLang="en-US" sz="1000" b="0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亢：音抗，高也。</a:t>
            </a:r>
          </a:p>
          <a:p>
            <a:pPr algn="l"/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用九，見群龍无首，吉。</a:t>
            </a:r>
            <a:endParaRPr lang="zh-TW" altLang="en-US" sz="1200" b="0" i="0" dirty="0">
              <a:solidFill>
                <a:srgbClr val="3B3B3B"/>
              </a:solidFill>
              <a:effectLst/>
              <a:latin typeface="芫荽" pitchFamily="2" charset="-120"/>
              <a:ea typeface="芫荽" pitchFamily="2" charset="-120"/>
              <a:cs typeface="芫荽" pitchFamily="2" charset="-120"/>
            </a:endParaRPr>
          </a:p>
        </p:txBody>
      </p:sp>
      <p:pic>
        <p:nvPicPr>
          <p:cNvPr id="1028" name="Picture 4">
            <a:hlinkClick r:id="rId2"/>
            <a:extLst>
              <a:ext uri="{FF2B5EF4-FFF2-40B4-BE49-F238E27FC236}">
                <a16:creationId xmlns:a16="http://schemas.microsoft.com/office/drawing/2014/main" id="{1BB3E285-D2A3-99AC-BAFC-9B9B5F54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1" y="577861"/>
            <a:ext cx="638276" cy="6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B3C24ED-85D3-518B-D402-540F1695291A}"/>
              </a:ext>
            </a:extLst>
          </p:cNvPr>
          <p:cNvSpPr txBox="1"/>
          <p:nvPr/>
        </p:nvSpPr>
        <p:spPr>
          <a:xfrm>
            <a:off x="301343" y="2841576"/>
            <a:ext cx="317715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彖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曰：大哉乾元，萬物資始，乃統天。</a:t>
            </a:r>
          </a:p>
          <a:p>
            <a:pPr algn="l">
              <a:buNone/>
            </a:pP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雲行雨施，品物流形。大明終始，六位時成，時乘六龍以御天。</a:t>
            </a:r>
          </a:p>
          <a:p>
            <a:pPr algn="l">
              <a:buNone/>
            </a:pP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乾道變化，各正性命，保合大和，乃利貞。</a:t>
            </a:r>
            <a:endParaRPr lang="en-US" altLang="zh-TW" sz="1100" b="0" i="0" dirty="0">
              <a:solidFill>
                <a:srgbClr val="3B3B3B"/>
              </a:solidFill>
              <a:effectLst/>
              <a:latin typeface="Georgia" panose="02040502050405020303" pitchFamily="18" charset="0"/>
            </a:endParaRPr>
          </a:p>
          <a:p>
            <a:pPr algn="l">
              <a:buNone/>
            </a:pPr>
            <a:r>
              <a:rPr lang="en-US" altLang="zh-TW" sz="1000" dirty="0">
                <a:solidFill>
                  <a:srgbClr val="3B3B3B"/>
                </a:solidFill>
                <a:latin typeface="Georgia" panose="02040502050405020303" pitchFamily="18" charset="0"/>
              </a:rPr>
              <a:t>(</a:t>
            </a:r>
            <a:r>
              <a:rPr lang="zh-TW" altLang="en-US" sz="10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大和：太和也。</a:t>
            </a:r>
            <a:r>
              <a:rPr lang="en-US" altLang="zh-TW" sz="10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)</a:t>
            </a:r>
            <a:endParaRPr lang="zh-TW" altLang="en-US" sz="1000" b="0" i="0" dirty="0">
              <a:solidFill>
                <a:srgbClr val="3B3B3B"/>
              </a:solidFill>
              <a:effectLst/>
              <a:latin typeface="Georgia" panose="02040502050405020303" pitchFamily="18" charset="0"/>
            </a:endParaRPr>
          </a:p>
          <a:p>
            <a:pPr algn="l">
              <a:buNone/>
            </a:pP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首出庶物，萬國咸寧。</a:t>
            </a:r>
          </a:p>
          <a:p>
            <a:pPr algn="l">
              <a:buNone/>
            </a:pPr>
            <a:endParaRPr lang="en-US" altLang="zh-TW" sz="1100" b="0" i="0" dirty="0">
              <a:solidFill>
                <a:srgbClr val="3B3B3B"/>
              </a:solidFill>
              <a:effectLst/>
              <a:latin typeface="Georgia" panose="02040502050405020303" pitchFamily="18" charset="0"/>
            </a:endParaRPr>
          </a:p>
          <a:p>
            <a:pPr algn="l">
              <a:buNone/>
            </a:pP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象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曰：天行健，君子以自强不息。</a:t>
            </a:r>
          </a:p>
          <a:p>
            <a:pPr algn="l">
              <a:buNone/>
            </a:pP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潛龍勿用，陽在下也。見龍在田，德施普也。</a:t>
            </a:r>
          </a:p>
          <a:p>
            <a:pPr algn="l">
              <a:buNone/>
            </a:pP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終日乾乾，反復道也。或躍在淵，進无咎也。</a:t>
            </a:r>
          </a:p>
          <a:p>
            <a:pPr algn="l">
              <a:buNone/>
            </a:pP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飛龍在天，大人造也。亢龍有悔，盈不可久也。用九，天德不可為首也。</a:t>
            </a:r>
          </a:p>
        </p:txBody>
      </p:sp>
    </p:spTree>
    <p:extLst>
      <p:ext uri="{BB962C8B-B14F-4D97-AF65-F5344CB8AC3E}">
        <p14:creationId xmlns:p14="http://schemas.microsoft.com/office/powerpoint/2010/main" val="1194301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7ABB0-BC7E-976A-EE45-B0EE072D0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900A2A-4D71-B826-5AEE-5DED0580886A}"/>
              </a:ext>
            </a:extLst>
          </p:cNvPr>
          <p:cNvSpPr txBox="1"/>
          <p:nvPr/>
        </p:nvSpPr>
        <p:spPr>
          <a:xfrm>
            <a:off x="1547517" y="177751"/>
            <a:ext cx="684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大過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D01891D-7BA3-CBE3-B44E-565F6292BE5F}"/>
              </a:ext>
            </a:extLst>
          </p:cNvPr>
          <p:cNvSpPr txBox="1"/>
          <p:nvPr/>
        </p:nvSpPr>
        <p:spPr>
          <a:xfrm>
            <a:off x="301343" y="1271916"/>
            <a:ext cx="317715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大過，棟橈。利有攸往，亨。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初六，藉用白茅，无咎。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九二，枯楊生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稊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，老夫得其女妻，无不利。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九三，棟橈，凶。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九四，棟隆，吉，有它吝。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九五，枯楊生華，老婦得其士夫，无咎无譽。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上六，過涉滅頂，凶，无咎。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BC1F2C0-2634-A368-8E7E-F404E0DBD74D}"/>
              </a:ext>
            </a:extLst>
          </p:cNvPr>
          <p:cNvSpPr txBox="1"/>
          <p:nvPr/>
        </p:nvSpPr>
        <p:spPr>
          <a:xfrm>
            <a:off x="301344" y="2656911"/>
            <a:ext cx="3177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曰：大過，大者過也。棟橈，本末弱也。剛過而中，巽而說行，利有攸往，乃亨。大過之時大矣哉！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澤滅木，大過。君子以獨立不懼，遯世无悶。藉用白茅，柔在下也。老夫女妻，過以相與也。棟橈之凶，不可以有輔也。棟隆之吉，不橈乎下也。枯楊生華，何可久也？老婦士夫，亦可醜也。過涉之凶，不可咎也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D9864BF-DC92-ADDF-40DE-1F27CD67C02A}"/>
              </a:ext>
            </a:extLst>
          </p:cNvPr>
          <p:cNvSpPr txBox="1"/>
          <p:nvPr/>
        </p:nvSpPr>
        <p:spPr>
          <a:xfrm>
            <a:off x="301344" y="4272738"/>
            <a:ext cx="3177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橈，木頭彎曲，引申為柔弱。坊本或作「撓」，後同。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2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它，坊本或作「他」。</a:t>
            </a:r>
            <a:endParaRPr lang="zh-TW" altLang="en-US" sz="1100" dirty="0"/>
          </a:p>
        </p:txBody>
      </p:sp>
      <p:pic>
        <p:nvPicPr>
          <p:cNvPr id="11" name="Picture 3">
            <a:hlinkClick r:id="rId2"/>
            <a:extLst>
              <a:ext uri="{FF2B5EF4-FFF2-40B4-BE49-F238E27FC236}">
                <a16:creationId xmlns:a16="http://schemas.microsoft.com/office/drawing/2014/main" id="{A3F8C353-3C64-1A02-6621-BE3510533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77857"/>
            <a:ext cx="638273" cy="63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78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1F3E1-6063-645B-E3EC-12587A695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A212218-F953-310A-5A67-3E46D0A8AD3A}"/>
              </a:ext>
            </a:extLst>
          </p:cNvPr>
          <p:cNvSpPr txBox="1"/>
          <p:nvPr/>
        </p:nvSpPr>
        <p:spPr>
          <a:xfrm>
            <a:off x="1303861" y="177751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坎</a:t>
            </a:r>
            <a:r>
              <a:rPr lang="en-US" altLang="zh-TW" sz="2000" dirty="0">
                <a:latin typeface="隨峰體" pitchFamily="2" charset="-120"/>
                <a:ea typeface="隨峰體" pitchFamily="2" charset="-120"/>
              </a:rPr>
              <a:t>(</a:t>
            </a:r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習坎</a:t>
            </a:r>
            <a:r>
              <a:rPr lang="en-US" altLang="zh-TW" sz="2000" dirty="0">
                <a:latin typeface="隨峰體" pitchFamily="2" charset="-120"/>
                <a:ea typeface="隨峰體" pitchFamily="2" charset="-120"/>
              </a:rPr>
              <a:t>)</a:t>
            </a:r>
            <a:endParaRPr lang="zh-TW" altLang="en-US" sz="2000" dirty="0">
              <a:latin typeface="隨峰體" pitchFamily="2" charset="-120"/>
              <a:ea typeface="隨峰體" pitchFamily="2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176A6C9-6AC6-B320-86AC-A6994FB217DF}"/>
              </a:ext>
            </a:extLst>
          </p:cNvPr>
          <p:cNvSpPr txBox="1"/>
          <p:nvPr/>
        </p:nvSpPr>
        <p:spPr>
          <a:xfrm>
            <a:off x="219539" y="1271916"/>
            <a:ext cx="33407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習坎，有孚，維心亨，行有尚。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初六，習坎，入于坎窞，凶。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九二，坎有險，求小得。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六三，來之坎坎，險且枕。入于坎窞，勿用。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六四，樽酒，簋貳，用缶。納約自牖，終无咎。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九五，坎不盈，祇既平，无咎。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上六，係用徽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纆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，寘于叢棘。三歲不得，凶。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DB036BE-F449-2FF7-BDCF-8DF5C5A81E5C}"/>
              </a:ext>
            </a:extLst>
          </p:cNvPr>
          <p:cNvSpPr txBox="1"/>
          <p:nvPr/>
        </p:nvSpPr>
        <p:spPr>
          <a:xfrm>
            <a:off x="301344" y="2656911"/>
            <a:ext cx="3177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曰：習坎，重險也。水流而不盈，行險而不失其信。維心亨，乃以剛中也。行有尚，往有功也。天險不可升也，地險山川丘陵也。王公設險以守其國，險之時用大矣哉！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曰：水洊至，習坎。君子以常德行，習教事。習坎入坎，失道凶也。求小得，未出中也。來之坎坎，終无功也。樽酒簋貳，剛柔際也。坎不盈，中未大也。上六失道，凶三歲也。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CED65BF-C684-47CD-BE8A-C9FCB358CBA6}"/>
              </a:ext>
            </a:extLst>
          </p:cNvPr>
          <p:cNvSpPr txBox="1"/>
          <p:nvPr/>
        </p:nvSpPr>
        <p:spPr>
          <a:xfrm>
            <a:off x="301344" y="4272738"/>
            <a:ext cx="3177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朱熹讀作「樽酒簋，貳用缶」。此句讀依王弼。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2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祇，坊本或作「祗」。</a:t>
            </a:r>
            <a:br>
              <a:rPr lang="zh-TW" altLang="en-US" sz="1100" dirty="0"/>
            </a:b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3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中未大也，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集解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作「中未光大也」。</a:t>
            </a:r>
            <a:endParaRPr lang="zh-TW" altLang="en-US" sz="1100" dirty="0"/>
          </a:p>
        </p:txBody>
      </p:sp>
      <p:pic>
        <p:nvPicPr>
          <p:cNvPr id="9" name="Picture 3">
            <a:hlinkClick r:id="rId2"/>
            <a:extLst>
              <a:ext uri="{FF2B5EF4-FFF2-40B4-BE49-F238E27FC236}">
                <a16:creationId xmlns:a16="http://schemas.microsoft.com/office/drawing/2014/main" id="{506DB0A9-827E-3195-1B05-7F62651D1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77856"/>
            <a:ext cx="638273" cy="63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3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681BF3-D913-5BC7-48E8-2F54CD54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6F8FDB4-8490-F922-A3B1-3A7559D3DA33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離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C9EA071-256A-BA8D-C327-13941CAD4B7F}"/>
              </a:ext>
            </a:extLst>
          </p:cNvPr>
          <p:cNvSpPr txBox="1"/>
          <p:nvPr/>
        </p:nvSpPr>
        <p:spPr>
          <a:xfrm>
            <a:off x="150671" y="1271916"/>
            <a:ext cx="347849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離，利貞，亨，畜牝牛吉。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初九，履錯然，敬之，无咎。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六二，黃離，元吉。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九三，日昃之離，不鼓缶而歌，則大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耊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之嗟，凶。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九四，突如其來如，焚如，死如，棄如。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六五，出涕沱若，戚嗟若，吉。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上九，王用出征，有嘉折首，獲匪其醜，无咎。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76B651C-6043-542D-9676-036DCCCD13C4}"/>
              </a:ext>
            </a:extLst>
          </p:cNvPr>
          <p:cNvSpPr txBox="1"/>
          <p:nvPr/>
        </p:nvSpPr>
        <p:spPr>
          <a:xfrm>
            <a:off x="301344" y="2651564"/>
            <a:ext cx="3177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曰：離，麗也。日月麗乎天，百穀草木麗乎土，重明以麗乎正，乃化成天下。柔麗乎中正，故亨，是以畜牝牛吉也。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曰：明兩作，離，大人以繼明照于四方。履錯之敬，以辟咎也。黃離元吉，得中道也。日昃之離，何可久也。突如其來如，无所容也。六五之吉，離王公也。王用出征，以正邦也。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8269980-D9DE-E75D-02EB-4C095163BF67}"/>
              </a:ext>
            </a:extLst>
          </p:cNvPr>
          <p:cNvSpPr txBox="1"/>
          <p:nvPr/>
        </p:nvSpPr>
        <p:spPr>
          <a:xfrm>
            <a:off x="301344" y="4098114"/>
            <a:ext cx="31771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耊，音蝶，年八十也，從老省從至。俗作「耋」，上從老。</a:t>
            </a:r>
            <a:endParaRPr lang="zh-TW" altLang="en-US" sz="1100" dirty="0"/>
          </a:p>
        </p:txBody>
      </p:sp>
      <p:pic>
        <p:nvPicPr>
          <p:cNvPr id="16" name="Picture 5">
            <a:hlinkClick r:id="rId2"/>
            <a:extLst>
              <a:ext uri="{FF2B5EF4-FFF2-40B4-BE49-F238E27FC236}">
                <a16:creationId xmlns:a16="http://schemas.microsoft.com/office/drawing/2014/main" id="{3B6BDC22-71C0-4F4E-AE28-7EFD1EF46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77856"/>
            <a:ext cx="638272" cy="6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500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16338-EC39-F9C3-4999-C056D8D43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E815CDA-4499-901A-15DE-4DCA9464D52D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坤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9AC784A-5206-0863-2655-B85270A11579}"/>
              </a:ext>
            </a:extLst>
          </p:cNvPr>
          <p:cNvSpPr txBox="1"/>
          <p:nvPr/>
        </p:nvSpPr>
        <p:spPr>
          <a:xfrm>
            <a:off x="301343" y="1271916"/>
            <a:ext cx="3177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坤，元亨，利牝馬之貞。君子有攸往，先迷後得主利。西南得朋，東北喪朋，安貞吉。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初六，履霜，堅冰至。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六二，直方大，不習，无不利。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六三，含章可貞，或從王事，无成有終。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六四，括囊，无咎无譽。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六五，黃裳，元吉。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上六，龍戰于野，其血玄黃。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用六，利永貞。</a:t>
            </a:r>
          </a:p>
        </p:txBody>
      </p:sp>
      <p:pic>
        <p:nvPicPr>
          <p:cNvPr id="2" name="Picture 3">
            <a:hlinkClick r:id="rId2"/>
            <a:extLst>
              <a:ext uri="{FF2B5EF4-FFF2-40B4-BE49-F238E27FC236}">
                <a16:creationId xmlns:a16="http://schemas.microsoft.com/office/drawing/2014/main" id="{6D0FF507-2437-4C25-8C0B-BD3229541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1" y="596971"/>
            <a:ext cx="638276" cy="63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0D5EE02-6209-8713-2643-A9893B9897F4}"/>
              </a:ext>
            </a:extLst>
          </p:cNvPr>
          <p:cNvSpPr txBox="1"/>
          <p:nvPr/>
        </p:nvSpPr>
        <p:spPr>
          <a:xfrm>
            <a:off x="301344" y="3026242"/>
            <a:ext cx="317715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至哉坤元，萬物資生，乃順承天。坤厚載物，德合无疆。含弘光大，品物咸亨。牝馬地類，行地无疆。柔順利貞，君子攸行。先迷失道，後順得常。西南得朋，乃與類行。東北喪朋，乃終有慶，安貞之吉，應地无疆。</a:t>
            </a:r>
          </a:p>
          <a:p>
            <a:pPr algn="l">
              <a:buNone/>
            </a:pPr>
            <a:endParaRPr lang="en-US" altLang="zh-TW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曰：地勢坤，君子以厚德載物。</a:t>
            </a:r>
          </a:p>
          <a:p>
            <a:pPr algn="l">
              <a:buNone/>
            </a:pP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履霜堅冰，陰始凝也。馴致其道，至堅冰也。六二之動，直以方也。不習无不利，地道光也。含章可貞，以時發也；或從王事，知光大也。括囊无咎，慎不害也。黃裳元吉，文在中也。龍戰于野，其道窮也。用六永貞，以大終也。</a:t>
            </a:r>
          </a:p>
        </p:txBody>
      </p:sp>
    </p:spTree>
    <p:extLst>
      <p:ext uri="{BB962C8B-B14F-4D97-AF65-F5344CB8AC3E}">
        <p14:creationId xmlns:p14="http://schemas.microsoft.com/office/powerpoint/2010/main" val="198292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79D5C-E1E7-2935-2DB2-6B637FBB5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A758ED1-3369-A193-6DFC-8C8360252244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屯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7780C2-B4BC-1155-F6FD-095DAC66B699}"/>
              </a:ext>
            </a:extLst>
          </p:cNvPr>
          <p:cNvSpPr txBox="1"/>
          <p:nvPr/>
        </p:nvSpPr>
        <p:spPr>
          <a:xfrm>
            <a:off x="301343" y="1271916"/>
            <a:ext cx="3177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屯，元亨，利貞。勿用有攸往，利建侯。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初九，磐桓，利居貞，利建侯。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六二，屯如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邅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如，乘馬班如。匪寇婚媾，女子貞不字，十年乃字。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六三，即鹿无虞，惟入于林中。君子幾不如舍，往吝。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六四，乘馬班如，求婚媾。往吉，无不利。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九五，屯其膏，小貞吉，大貞凶。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上六，乘馬班如，泣血漣如。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49F8DB-F90C-AE3E-6A71-008B6132C7C7}"/>
              </a:ext>
            </a:extLst>
          </p:cNvPr>
          <p:cNvSpPr txBox="1"/>
          <p:nvPr/>
        </p:nvSpPr>
        <p:spPr>
          <a:xfrm>
            <a:off x="301344" y="3026242"/>
            <a:ext cx="317715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曰：屯，剛柔始交而難生，動乎險中，大亨貞。雷雨之動滿盈，天造草昧，宜建侯而不寧。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雲雷屯，君子以經綸。雖磐桓，志行正也。以貴下賤，大得民也。六二之難，乘剛也。十年乃字，反常也。即鹿无虞，以從禽也。君子舍之，往吝窮也。求而往明也。屯其膏，施未光也。泣血漣如，何可長也。</a:t>
            </a:r>
          </a:p>
        </p:txBody>
      </p:sp>
      <p:pic>
        <p:nvPicPr>
          <p:cNvPr id="7" name="Picture 3">
            <a:hlinkClick r:id="rId2"/>
            <a:extLst>
              <a:ext uri="{FF2B5EF4-FFF2-40B4-BE49-F238E27FC236}">
                <a16:creationId xmlns:a16="http://schemas.microsoft.com/office/drawing/2014/main" id="{B5EBEA86-A2E6-A235-45BC-8112DCCD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96970"/>
            <a:ext cx="638275" cy="6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0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6A97E-212C-897D-32F5-3AB554620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1441856-5FF9-6E93-FA1D-04C8A016841A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D663304-B614-988E-7700-7BCF445E6474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蒙，亨。匪我求童蒙，童蒙求我。初筮告，再三瀆，瀆則不告，利貞。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初六，發蒙。利用刑人，用說桎梏，以往吝。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九二，包蒙，吉。納婦吉，子克家。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六三，勿用取女，見金夫，不有躬，无攸利。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六四，困蒙，吝。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六五，童蒙，吉。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上九，擊蒙，不利為寇，利禦寇。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61F7276-C73E-82B4-D9A5-B28D2C22E48D}"/>
              </a:ext>
            </a:extLst>
          </p:cNvPr>
          <p:cNvSpPr txBox="1"/>
          <p:nvPr/>
        </p:nvSpPr>
        <p:spPr>
          <a:xfrm>
            <a:off x="301344" y="2841576"/>
            <a:ext cx="31771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曰：蒙，山下有險，險而止，蒙。蒙，亨，以亨行，時中也。匪我求童蒙，童蒙求我，志應也。初筮告，以剛中也。再三瀆，瀆則不告，瀆蒙也。蒙以養正，聖功也。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曰：山下出泉，蒙，君子以果行育德。利用刑人，以正法也。子克家，剛柔接也。勿用取女，行不順也。困蒙之吝，獨遠實也。童蒙之吉，順以巽也。利用禦寇，上下順也。</a:t>
            </a:r>
          </a:p>
        </p:txBody>
      </p:sp>
      <p:pic>
        <p:nvPicPr>
          <p:cNvPr id="8" name="Picture 3">
            <a:hlinkClick r:id="rId2"/>
            <a:extLst>
              <a:ext uri="{FF2B5EF4-FFF2-40B4-BE49-F238E27FC236}">
                <a16:creationId xmlns:a16="http://schemas.microsoft.com/office/drawing/2014/main" id="{A7295CFE-C053-DD53-B972-2C4A116C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2" y="596970"/>
            <a:ext cx="638274" cy="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27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6E2CA-662E-A3ED-91AA-220B5CBB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7FA55176-0E3F-4F30-6D9C-6E21AA579E5E}"/>
              </a:ext>
            </a:extLst>
          </p:cNvPr>
          <p:cNvSpPr txBox="1"/>
          <p:nvPr/>
        </p:nvSpPr>
        <p:spPr>
          <a:xfrm>
            <a:off x="1672552" y="177751"/>
            <a:ext cx="434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需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DC5D8C0-72B4-6785-4ACE-A87F84EE51B9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需，有孚，光亨，貞吉，利涉大川。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初九，需于郊，利用恆，无咎。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九二，需于沙，小有言，終吉。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九三，需于泥，致寇至。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六四，需于血，出自穴。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九五，需于酒食，貞吉。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上六，入于穴，有不速之客三人來。敬之，終吉。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AF824B-6141-03B3-4CBE-B10810B3FCB8}"/>
              </a:ext>
            </a:extLst>
          </p:cNvPr>
          <p:cNvSpPr txBox="1"/>
          <p:nvPr/>
        </p:nvSpPr>
        <p:spPr>
          <a:xfrm>
            <a:off x="301344" y="2841576"/>
            <a:ext cx="317715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曰：需，須也，險在前也。剛健而不陷，其義不困窮矣。需，有孚，光亨，貞吉，位乎天位，以正中也。利涉大川，往有功也。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雲上於天，需，君子以飲食宴樂。需于郊，不犯難行也。利用恆，无咎，未失常也。需于沙，衍在中也。雖小有言，以吉終也。需于泥，災在外也。自我致寇，敬慎不敗也。需于血，順以聽也。酒食貞吉，以中正也。不速之客來，敬之終吉。雖不當位，未大失也。</a:t>
            </a:r>
          </a:p>
        </p:txBody>
      </p:sp>
      <p:pic>
        <p:nvPicPr>
          <p:cNvPr id="7" name="Picture 3">
            <a:hlinkClick r:id="rId2"/>
            <a:extLst>
              <a:ext uri="{FF2B5EF4-FFF2-40B4-BE49-F238E27FC236}">
                <a16:creationId xmlns:a16="http://schemas.microsoft.com/office/drawing/2014/main" id="{A8D1C709-F24E-9AD3-DE02-C257C5350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96969"/>
            <a:ext cx="638273" cy="63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45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4E00C5-1412-96C9-BF57-9DD6435B4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52FA259-72CD-9C5D-8A31-031FB0D5692F}"/>
              </a:ext>
            </a:extLst>
          </p:cNvPr>
          <p:cNvSpPr txBox="1"/>
          <p:nvPr/>
        </p:nvSpPr>
        <p:spPr>
          <a:xfrm>
            <a:off x="1671750" y="177751"/>
            <a:ext cx="436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訟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175876D-DEDC-CDFE-AAB4-8F05042EB8B7}"/>
              </a:ext>
            </a:extLst>
          </p:cNvPr>
          <p:cNvSpPr txBox="1"/>
          <p:nvPr/>
        </p:nvSpPr>
        <p:spPr>
          <a:xfrm>
            <a:off x="250537" y="1271916"/>
            <a:ext cx="32787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訟，有孚，窒惕，中吉，終凶。利見大人，不利涉大川。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初六，不永所事，小有言，終吉。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九二，不克訟，歸而逋其邑，人三百戶，无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LXGW WenKai Mono GB" panose="02020509000000000000" pitchFamily="49" charset="-120"/>
                <a:ea typeface="LXGW WenKai Mono GB" panose="02020509000000000000" pitchFamily="49" charset="-120"/>
                <a:cs typeface="芫荽" pitchFamily="2" charset="-120"/>
              </a:rPr>
              <a:t>眚</a:t>
            </a: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六三，食舊德，貞厲，終吉。或從王事，无成。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九四，不克訟，復即命渝，安貞吉。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九五，訟，元吉。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上九，或錫之鞶帶，終朝三褫之。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9578B2-7656-7671-9A36-0F0C136148B7}"/>
              </a:ext>
            </a:extLst>
          </p:cNvPr>
          <p:cNvSpPr txBox="1"/>
          <p:nvPr/>
        </p:nvSpPr>
        <p:spPr>
          <a:xfrm>
            <a:off x="250537" y="2841576"/>
            <a:ext cx="327876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曰：訟，上剛下險，險而健，訟。訟，有孚，窒惕，中吉，剛來而得中也。終凶，訟不可成也。利見大人，尚中正也。不利涉大川，入于淵也。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天與水違行，訟，君子以作事謀始。不永所事，訟不可長也。雖小有言，其辯明也。不克訟，歸逋竄也。自下訟上，患至掇也。食舊德，從上吉也。復即命渝，安貞不失也。訟元吉，以中正也。以訟受服，亦不足敬也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69426-76C2-B217-E10C-CE177A565083}"/>
              </a:ext>
            </a:extLst>
          </p:cNvPr>
          <p:cNvSpPr txBox="1"/>
          <p:nvPr/>
        </p:nvSpPr>
        <p:spPr>
          <a:xfrm>
            <a:off x="461783" y="4457403"/>
            <a:ext cx="2856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1 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集解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讀作「歸而逋，其邑人三百戶」。</a:t>
            </a:r>
            <a:endParaRPr lang="en-US" altLang="zh-TW" sz="1100" b="0" i="0" dirty="0">
              <a:solidFill>
                <a:srgbClr val="3B3B3B"/>
              </a:solidFill>
              <a:effectLst/>
              <a:latin typeface="Georgia" panose="02040502050405020303" pitchFamily="18" charset="0"/>
            </a:endParaRPr>
          </a:p>
          <a:p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   此依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《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注疏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》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。</a:t>
            </a:r>
            <a:br>
              <a:rPr lang="zh-TW" altLang="en-US" sz="1100" dirty="0"/>
            </a:br>
            <a:r>
              <a:rPr lang="en-US" altLang="zh-TW" sz="1100" dirty="0"/>
              <a:t>2</a:t>
            </a:r>
            <a:r>
              <a:rPr lang="en-US" altLang="zh-TW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「復即命渝，安貞吉」宋明多改讀</a:t>
            </a:r>
            <a:endParaRPr lang="en-US" altLang="zh-TW" sz="1100" b="0" i="0" dirty="0">
              <a:solidFill>
                <a:srgbClr val="3B3B3B"/>
              </a:solidFill>
              <a:effectLst/>
              <a:latin typeface="Georgia" panose="02040502050405020303" pitchFamily="18" charset="0"/>
            </a:endParaRPr>
          </a:p>
          <a:p>
            <a:r>
              <a:rPr lang="zh-TW" altLang="en-US" sz="1100" dirty="0">
                <a:solidFill>
                  <a:srgbClr val="3B3B3B"/>
                </a:solidFill>
                <a:latin typeface="Georgia" panose="02040502050405020303" pitchFamily="18" charset="0"/>
              </a:rPr>
              <a:t>   </a:t>
            </a:r>
            <a:r>
              <a:rPr lang="zh-TW" altLang="en-US" sz="1100" b="0" i="0" dirty="0">
                <a:solidFill>
                  <a:srgbClr val="3B3B3B"/>
                </a:solidFill>
                <a:effectLst/>
                <a:latin typeface="Georgia" panose="02040502050405020303" pitchFamily="18" charset="0"/>
              </a:rPr>
              <a:t>「復即命，渝，安貞，吉」。</a:t>
            </a:r>
            <a:endParaRPr lang="zh-TW" altLang="en-US" sz="1100" dirty="0"/>
          </a:p>
        </p:txBody>
      </p:sp>
      <p:pic>
        <p:nvPicPr>
          <p:cNvPr id="10" name="Picture 3">
            <a:hlinkClick r:id="rId2"/>
            <a:extLst>
              <a:ext uri="{FF2B5EF4-FFF2-40B4-BE49-F238E27FC236}">
                <a16:creationId xmlns:a16="http://schemas.microsoft.com/office/drawing/2014/main" id="{FE653757-58EA-6C7B-E23C-AF2198C0F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97153"/>
            <a:ext cx="638272" cy="63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24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BBC35-8E0D-0106-255F-EA062290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A5058FE-D3F1-DBA0-664E-174F2D3F8A49}"/>
              </a:ext>
            </a:extLst>
          </p:cNvPr>
          <p:cNvSpPr txBox="1"/>
          <p:nvPr/>
        </p:nvSpPr>
        <p:spPr>
          <a:xfrm>
            <a:off x="1672552" y="177751"/>
            <a:ext cx="434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latin typeface="隨峰體" pitchFamily="2" charset="-120"/>
                <a:ea typeface="隨峰體" pitchFamily="2" charset="-120"/>
              </a:rPr>
              <a:t>師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32E815-F680-F2E1-A9F8-A0285465DF10}"/>
              </a:ext>
            </a:extLst>
          </p:cNvPr>
          <p:cNvSpPr txBox="1"/>
          <p:nvPr/>
        </p:nvSpPr>
        <p:spPr>
          <a:xfrm>
            <a:off x="301343" y="1271916"/>
            <a:ext cx="31771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師，貞，丈人吉，无咎。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初六，師出以律，否臧凶。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九二，在師中吉，无咎，王三錫命。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六三，師或輿尸，凶。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六四，師左次，无咎。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六五，田有禽，利執言，无咎。長子帥師，弟子輿尸，貞凶。</a:t>
            </a:r>
          </a:p>
          <a:p>
            <a:pPr algn="l">
              <a:buNone/>
            </a:pPr>
            <a:r>
              <a:rPr lang="zh-TW" altLang="en-US" sz="1200" b="1" i="0" dirty="0">
                <a:solidFill>
                  <a:srgbClr val="3B3B3B"/>
                </a:solidFill>
                <a:effectLst/>
                <a:latin typeface="芫荽" pitchFamily="2" charset="-120"/>
                <a:ea typeface="芫荽" pitchFamily="2" charset="-120"/>
                <a:cs typeface="芫荽" pitchFamily="2" charset="-120"/>
              </a:rPr>
              <a:t>上六，大君有命，開國承家，小人勿用。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B78AC10-FBF9-9375-CF61-5080735C9054}"/>
              </a:ext>
            </a:extLst>
          </p:cNvPr>
          <p:cNvSpPr txBox="1"/>
          <p:nvPr/>
        </p:nvSpPr>
        <p:spPr>
          <a:xfrm>
            <a:off x="301343" y="2837855"/>
            <a:ext cx="31771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彖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曰：師，眾也，貞，正也。 能以眾正，可以王矣。 剛中而應，行險而順。 以此毒天下而民從之，吉，又何咎矣？</a:t>
            </a:r>
          </a:p>
          <a:p>
            <a:pPr algn="l">
              <a:buNone/>
            </a:pPr>
            <a:endParaRPr lang="zh-TW" altLang="en-US" sz="1100" i="0" dirty="0">
              <a:solidFill>
                <a:srgbClr val="3B3B3B"/>
              </a:solidFill>
              <a:effectLst/>
              <a:latin typeface="+mn-ea"/>
              <a:cs typeface="芫荽" pitchFamily="2" charset="-120"/>
            </a:endParaRPr>
          </a:p>
          <a:p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《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象</a:t>
            </a:r>
            <a:r>
              <a:rPr lang="en-US" altLang="zh-TW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》</a:t>
            </a:r>
            <a:r>
              <a:rPr lang="zh-TW" altLang="en-US" sz="1100" i="0" dirty="0">
                <a:solidFill>
                  <a:srgbClr val="3B3B3B"/>
                </a:solidFill>
                <a:effectLst/>
                <a:latin typeface="+mn-ea"/>
                <a:cs typeface="芫荽" pitchFamily="2" charset="-120"/>
              </a:rPr>
              <a:t>曰：地中有水，師，君子以容民畜眾。師出以律，失律凶也。在師中吉，承天寵也。王三錫命，懷萬邦也。師或輿尸，大无功也。左次无咎，未失常也。長子帥師，以中行也。弟子輿尸，使不當也。大君有命，以正功也。小人勿用，必亂邦也。</a:t>
            </a:r>
          </a:p>
        </p:txBody>
      </p:sp>
      <p:pic>
        <p:nvPicPr>
          <p:cNvPr id="8" name="Picture 3">
            <a:hlinkClick r:id="rId2"/>
            <a:extLst>
              <a:ext uri="{FF2B5EF4-FFF2-40B4-BE49-F238E27FC236}">
                <a16:creationId xmlns:a16="http://schemas.microsoft.com/office/drawing/2014/main" id="{593825D8-2EED-A9F9-C2BC-A1D734437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83" y="596968"/>
            <a:ext cx="638273" cy="63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10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8159</Words>
  <Application>Microsoft Office PowerPoint</Application>
  <PresentationFormat>自訂</PresentationFormat>
  <Paragraphs>479</Paragraphs>
  <Slides>32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5" baseType="lpstr">
      <vt:lpstr>FangSong</vt:lpstr>
      <vt:lpstr>Google Sans</vt:lpstr>
      <vt:lpstr>LXGW WenKai Mono GB</vt:lpstr>
      <vt:lpstr>辰宇落雁體 2.0 Thin</vt:lpstr>
      <vt:lpstr>芫荽</vt:lpstr>
      <vt:lpstr>隨峰體</vt:lpstr>
      <vt:lpstr>隨峰體Plus</vt:lpstr>
      <vt:lpstr>Aptos</vt:lpstr>
      <vt:lpstr>Aptos Display</vt:lpstr>
      <vt:lpstr>Arial</vt:lpstr>
      <vt:lpstr>Georgia</vt:lpstr>
      <vt:lpstr>Open Sans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 duh</dc:creator>
  <cp:lastModifiedBy>品鋒 杜</cp:lastModifiedBy>
  <cp:revision>19</cp:revision>
  <dcterms:created xsi:type="dcterms:W3CDTF">2025-03-12T15:37:05Z</dcterms:created>
  <dcterms:modified xsi:type="dcterms:W3CDTF">2025-03-24T21:06:53Z</dcterms:modified>
</cp:coreProperties>
</file>