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260" r:id="rId3"/>
    <p:sldId id="281" r:id="rId4"/>
    <p:sldId id="282" r:id="rId5"/>
  </p:sldIdLst>
  <p:sldSz cx="3779838" cy="5327650"/>
  <p:notesSz cx="6858000" cy="9144000"/>
  <p:defaultTextStyle>
    <a:defPPr>
      <a:defRPr lang="zh-TW"/>
    </a:defPPr>
    <a:lvl1pPr marL="0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1pPr>
    <a:lvl2pPr marL="218542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2pPr>
    <a:lvl3pPr marL="437083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3pPr>
    <a:lvl4pPr marL="655625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4pPr>
    <a:lvl5pPr marL="874166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5pPr>
    <a:lvl6pPr marL="1092708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6pPr>
    <a:lvl7pPr marL="1311250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7pPr>
    <a:lvl8pPr marL="1529791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8pPr>
    <a:lvl9pPr marL="1748333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191" userDrawn="1">
          <p15:clr>
            <a:srgbClr val="A4A3A4"/>
          </p15:clr>
        </p15:guide>
        <p15:guide id="3" orient="horz" pos="1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3606" y="330"/>
      </p:cViewPr>
      <p:guideLst>
        <p:guide pos="1191"/>
        <p:guide orient="horz" pos="16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6B07-3575-4A4C-8D07-30D727A187B2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43000"/>
            <a:ext cx="219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861C9-2BF7-4C0C-99DE-964C8913B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F7467-8CBA-8A7D-AD96-0E897C38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BF1DFB6-6B42-5B03-84AB-2E382868E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06AAB7A-F25A-1DAA-0C6C-156DFD8DB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8A3A03-6FBB-D7F4-B5A3-FD468D9C6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567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5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0D457-B26E-5707-F81D-2A5A5C9D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80" y="871910"/>
            <a:ext cx="2834879" cy="1854811"/>
          </a:xfrm>
        </p:spPr>
        <p:txBody>
          <a:bodyPr anchor="b"/>
          <a:lstStyle>
            <a:lvl1pPr algn="ctr">
              <a:defRPr sz="186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4660C6-353C-DD5F-0B49-C54C7CAE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80" y="2798250"/>
            <a:ext cx="2834879" cy="1286282"/>
          </a:xfrm>
        </p:spPr>
        <p:txBody>
          <a:bodyPr/>
          <a:lstStyle>
            <a:lvl1pPr marL="0" indent="0" algn="ctr">
              <a:buNone/>
              <a:defRPr sz="744"/>
            </a:lvl1pPr>
            <a:lvl2pPr marL="141732" indent="0" algn="ctr">
              <a:buNone/>
              <a:defRPr sz="620"/>
            </a:lvl2pPr>
            <a:lvl3pPr marL="283464" indent="0" algn="ctr">
              <a:buNone/>
              <a:defRPr sz="558"/>
            </a:lvl3pPr>
            <a:lvl4pPr marL="425196" indent="0" algn="ctr">
              <a:buNone/>
              <a:defRPr sz="496"/>
            </a:lvl4pPr>
            <a:lvl5pPr marL="566928" indent="0" algn="ctr">
              <a:buNone/>
              <a:defRPr sz="496"/>
            </a:lvl5pPr>
            <a:lvl6pPr marL="708660" indent="0" algn="ctr">
              <a:buNone/>
              <a:defRPr sz="496"/>
            </a:lvl6pPr>
            <a:lvl7pPr marL="850392" indent="0" algn="ctr">
              <a:buNone/>
              <a:defRPr sz="496"/>
            </a:lvl7pPr>
            <a:lvl8pPr marL="992124" indent="0" algn="ctr">
              <a:buNone/>
              <a:defRPr sz="496"/>
            </a:lvl8pPr>
            <a:lvl9pPr marL="1133856" indent="0" algn="ctr">
              <a:buNone/>
              <a:defRPr sz="496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CC6A3-A5FE-CE9B-B0AB-36F0C931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0CBAE-9ECB-A35C-678A-59B0A9F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BBE69-2626-C583-8FE2-533ED597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BFC2B-EDEE-3EE5-C9E9-72A0741D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02415C-9EC8-F842-9BA9-0C97661B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DC5C7-4FC5-A954-0F16-97AC1944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A1617-6A98-5595-ACEB-886B65CD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33C1-478E-6997-B79A-734EF3CD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3A58C6-ECEC-8F35-2698-2C8307626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04946" y="283648"/>
            <a:ext cx="815028" cy="45149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A9B304-8E54-1F47-0B60-740BB12C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9864" y="283648"/>
            <a:ext cx="2397835" cy="45149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3DEF9-DFBC-E4D9-5A20-3085DA2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8752C-2336-8EEB-8801-8DBDFFF0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97385-6033-72B7-5978-A7CB5712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32C1-2B07-CDF3-2D1B-4FB805B5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526B7-1866-E04D-22D8-C20E52BB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818C4B-398E-3742-2917-F7B09AAB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E1E06-FDBE-E3CA-3513-7C7FC3F2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C21A77-C691-6062-CB38-9D0A7D8E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6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FBD0A-5BE8-D8D0-CA4C-9E7BDDEF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95" y="1328214"/>
            <a:ext cx="3260110" cy="2216154"/>
          </a:xfrm>
        </p:spPr>
        <p:txBody>
          <a:bodyPr anchor="b"/>
          <a:lstStyle>
            <a:lvl1pPr>
              <a:defRPr sz="186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448A2-BA18-D0DE-C036-082D4B7D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95" y="3565333"/>
            <a:ext cx="3260110" cy="1165423"/>
          </a:xfrm>
        </p:spPr>
        <p:txBody>
          <a:bodyPr/>
          <a:lstStyle>
            <a:lvl1pPr marL="0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1pPr>
            <a:lvl2pPr marL="141732" indent="0">
              <a:buNone/>
              <a:defRPr sz="620">
                <a:solidFill>
                  <a:schemeClr val="tx1">
                    <a:tint val="82000"/>
                  </a:schemeClr>
                </a:solidFill>
              </a:defRPr>
            </a:lvl2pPr>
            <a:lvl3pPr marL="283464" indent="0">
              <a:buNone/>
              <a:defRPr sz="558">
                <a:solidFill>
                  <a:schemeClr val="tx1">
                    <a:tint val="82000"/>
                  </a:schemeClr>
                </a:solidFill>
              </a:defRPr>
            </a:lvl3pPr>
            <a:lvl4pPr marL="425196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4pPr>
            <a:lvl5pPr marL="566928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5pPr>
            <a:lvl6pPr marL="708660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6pPr>
            <a:lvl7pPr marL="850392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7pPr>
            <a:lvl8pPr marL="99212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8pPr>
            <a:lvl9pPr marL="1133856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6539-0A62-AC00-5872-59E021E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A002C-E64C-B079-73E5-CEB45900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84B44-8499-7562-16AE-6B134796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5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75A21-E44D-E718-DEAF-CB32EBCF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051D8B-8BAB-4347-0F04-FBD47CBC0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64" y="1418240"/>
            <a:ext cx="1606431" cy="3380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F0841D-7388-0FDB-4B7E-5793C749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3543" y="1418240"/>
            <a:ext cx="1606431" cy="3380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92592-6A0B-0552-1934-754F4A46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8B72-97D1-69F9-0272-03910468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83FE45-9B60-12FA-FB3A-3135C2F9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3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57E8A-9534-CA41-3B97-462790F2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283648"/>
            <a:ext cx="3260110" cy="102976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8458A7-523E-A28E-2000-76F25896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357" y="1306014"/>
            <a:ext cx="1599048" cy="640058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32" indent="0">
              <a:buNone/>
              <a:defRPr sz="620" b="1"/>
            </a:lvl2pPr>
            <a:lvl3pPr marL="283464" indent="0">
              <a:buNone/>
              <a:defRPr sz="558" b="1"/>
            </a:lvl3pPr>
            <a:lvl4pPr marL="425196" indent="0">
              <a:buNone/>
              <a:defRPr sz="496" b="1"/>
            </a:lvl4pPr>
            <a:lvl5pPr marL="566928" indent="0">
              <a:buNone/>
              <a:defRPr sz="496" b="1"/>
            </a:lvl5pPr>
            <a:lvl6pPr marL="708660" indent="0">
              <a:buNone/>
              <a:defRPr sz="496" b="1"/>
            </a:lvl6pPr>
            <a:lvl7pPr marL="850392" indent="0">
              <a:buNone/>
              <a:defRPr sz="496" b="1"/>
            </a:lvl7pPr>
            <a:lvl8pPr marL="992124" indent="0">
              <a:buNone/>
              <a:defRPr sz="496" b="1"/>
            </a:lvl8pPr>
            <a:lvl9pPr marL="1133856" indent="0">
              <a:buNone/>
              <a:defRPr sz="49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A867E2-3B76-3513-46B5-9963CC4A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357" y="1946072"/>
            <a:ext cx="1599048" cy="2862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642578-4090-D294-E5F1-2DFD60125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13543" y="1306014"/>
            <a:ext cx="1606923" cy="640058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32" indent="0">
              <a:buNone/>
              <a:defRPr sz="620" b="1"/>
            </a:lvl2pPr>
            <a:lvl3pPr marL="283464" indent="0">
              <a:buNone/>
              <a:defRPr sz="558" b="1"/>
            </a:lvl3pPr>
            <a:lvl4pPr marL="425196" indent="0">
              <a:buNone/>
              <a:defRPr sz="496" b="1"/>
            </a:lvl4pPr>
            <a:lvl5pPr marL="566928" indent="0">
              <a:buNone/>
              <a:defRPr sz="496" b="1"/>
            </a:lvl5pPr>
            <a:lvl6pPr marL="708660" indent="0">
              <a:buNone/>
              <a:defRPr sz="496" b="1"/>
            </a:lvl6pPr>
            <a:lvl7pPr marL="850392" indent="0">
              <a:buNone/>
              <a:defRPr sz="496" b="1"/>
            </a:lvl7pPr>
            <a:lvl8pPr marL="992124" indent="0">
              <a:buNone/>
              <a:defRPr sz="496" b="1"/>
            </a:lvl8pPr>
            <a:lvl9pPr marL="1133856" indent="0">
              <a:buNone/>
              <a:defRPr sz="49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0BFF55-CAC7-C66B-0229-7C1D4E260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13543" y="1946072"/>
            <a:ext cx="1606923" cy="2862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2DDE83-DF6F-FCB2-FAAD-4D47C87C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8AEADD-5F14-E455-8245-89D58DA8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DC62EE-E53F-25D5-ED8D-CCC1C6AC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5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26828-8FE0-A65B-CE6B-996349B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AC26CF-3A21-B772-50C4-CD862859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A1428C-2BA5-228A-1FCC-63DA6D11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2921AB-0179-72FA-99D5-E7AD1DFA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8D6E96-ADFE-076B-C43A-876CC3A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92F5D0-28A5-D5D6-F0F5-EB61E3FC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CDE5B9-4578-C252-6DB8-3E1E18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3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3DACC-EE10-454B-3F37-8135CD75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355177"/>
            <a:ext cx="1219096" cy="1243118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FB838-8A67-3756-02CB-93B7E984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23" y="767083"/>
            <a:ext cx="1913543" cy="3786085"/>
          </a:xfrm>
        </p:spPr>
        <p:txBody>
          <a:bodyPr/>
          <a:lstStyle>
            <a:lvl1pPr>
              <a:defRPr sz="992"/>
            </a:lvl1pPr>
            <a:lvl2pPr>
              <a:defRPr sz="868"/>
            </a:lvl2pPr>
            <a:lvl3pPr>
              <a:defRPr sz="744"/>
            </a:lvl3pPr>
            <a:lvl4pPr>
              <a:defRPr sz="620"/>
            </a:lvl4pPr>
            <a:lvl5pPr>
              <a:defRPr sz="620"/>
            </a:lvl5pPr>
            <a:lvl6pPr>
              <a:defRPr sz="620"/>
            </a:lvl6pPr>
            <a:lvl7pPr>
              <a:defRPr sz="620"/>
            </a:lvl7pPr>
            <a:lvl8pPr>
              <a:defRPr sz="620"/>
            </a:lvl8pPr>
            <a:lvl9pPr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5F63EC-6CE4-1C88-3E3B-31C472B1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356" y="1598295"/>
            <a:ext cx="1219096" cy="2961039"/>
          </a:xfrm>
        </p:spPr>
        <p:txBody>
          <a:bodyPr/>
          <a:lstStyle>
            <a:lvl1pPr marL="0" indent="0">
              <a:buNone/>
              <a:defRPr sz="496"/>
            </a:lvl1pPr>
            <a:lvl2pPr marL="141732" indent="0">
              <a:buNone/>
              <a:defRPr sz="434"/>
            </a:lvl2pPr>
            <a:lvl3pPr marL="283464" indent="0">
              <a:buNone/>
              <a:defRPr sz="372"/>
            </a:lvl3pPr>
            <a:lvl4pPr marL="425196" indent="0">
              <a:buNone/>
              <a:defRPr sz="310"/>
            </a:lvl4pPr>
            <a:lvl5pPr marL="566928" indent="0">
              <a:buNone/>
              <a:defRPr sz="310"/>
            </a:lvl5pPr>
            <a:lvl6pPr marL="708660" indent="0">
              <a:buNone/>
              <a:defRPr sz="310"/>
            </a:lvl6pPr>
            <a:lvl7pPr marL="850392" indent="0">
              <a:buNone/>
              <a:defRPr sz="310"/>
            </a:lvl7pPr>
            <a:lvl8pPr marL="992124" indent="0">
              <a:buNone/>
              <a:defRPr sz="310"/>
            </a:lvl8pPr>
            <a:lvl9pPr marL="1133856" indent="0">
              <a:buNone/>
              <a:defRPr sz="31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24431-2E10-FEF4-9B31-D56DB811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955825-5D32-5297-4583-641064D9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555D52-D140-D333-04EC-E585FB43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28C0-5D1F-CC7C-36A5-7E986FDB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355177"/>
            <a:ext cx="1219096" cy="1243118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3D9202-AC7A-5F9C-904D-AC0F8B5B2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06923" y="767083"/>
            <a:ext cx="1913543" cy="3786085"/>
          </a:xfrm>
        </p:spPr>
        <p:txBody>
          <a:bodyPr/>
          <a:lstStyle>
            <a:lvl1pPr marL="0" indent="0">
              <a:buNone/>
              <a:defRPr sz="992"/>
            </a:lvl1pPr>
            <a:lvl2pPr marL="141732" indent="0">
              <a:buNone/>
              <a:defRPr sz="868"/>
            </a:lvl2pPr>
            <a:lvl3pPr marL="283464" indent="0">
              <a:buNone/>
              <a:defRPr sz="744"/>
            </a:lvl3pPr>
            <a:lvl4pPr marL="425196" indent="0">
              <a:buNone/>
              <a:defRPr sz="620"/>
            </a:lvl4pPr>
            <a:lvl5pPr marL="566928" indent="0">
              <a:buNone/>
              <a:defRPr sz="620"/>
            </a:lvl5pPr>
            <a:lvl6pPr marL="708660" indent="0">
              <a:buNone/>
              <a:defRPr sz="620"/>
            </a:lvl6pPr>
            <a:lvl7pPr marL="850392" indent="0">
              <a:buNone/>
              <a:defRPr sz="620"/>
            </a:lvl7pPr>
            <a:lvl8pPr marL="992124" indent="0">
              <a:buNone/>
              <a:defRPr sz="620"/>
            </a:lvl8pPr>
            <a:lvl9pPr marL="1133856" indent="0">
              <a:buNone/>
              <a:defRPr sz="62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E2E98F-AEFC-D2D6-C30D-4FF4ABA7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356" y="1598295"/>
            <a:ext cx="1219096" cy="2961039"/>
          </a:xfrm>
        </p:spPr>
        <p:txBody>
          <a:bodyPr/>
          <a:lstStyle>
            <a:lvl1pPr marL="0" indent="0">
              <a:buNone/>
              <a:defRPr sz="496"/>
            </a:lvl1pPr>
            <a:lvl2pPr marL="141732" indent="0">
              <a:buNone/>
              <a:defRPr sz="434"/>
            </a:lvl2pPr>
            <a:lvl3pPr marL="283464" indent="0">
              <a:buNone/>
              <a:defRPr sz="372"/>
            </a:lvl3pPr>
            <a:lvl4pPr marL="425196" indent="0">
              <a:buNone/>
              <a:defRPr sz="310"/>
            </a:lvl4pPr>
            <a:lvl5pPr marL="566928" indent="0">
              <a:buNone/>
              <a:defRPr sz="310"/>
            </a:lvl5pPr>
            <a:lvl6pPr marL="708660" indent="0">
              <a:buNone/>
              <a:defRPr sz="310"/>
            </a:lvl6pPr>
            <a:lvl7pPr marL="850392" indent="0">
              <a:buNone/>
              <a:defRPr sz="310"/>
            </a:lvl7pPr>
            <a:lvl8pPr marL="992124" indent="0">
              <a:buNone/>
              <a:defRPr sz="310"/>
            </a:lvl8pPr>
            <a:lvl9pPr marL="1133856" indent="0">
              <a:buNone/>
              <a:defRPr sz="31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6E47F4-485A-17FC-9320-100086E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3E0045-0212-B071-AF60-DD09AAC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F199B9-7DC8-468F-1240-E50F7B8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50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EA67D1-6D65-3F63-79E3-96CF30A9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64" y="283648"/>
            <a:ext cx="326011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95F05F-044C-5E65-8924-BE020412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864" y="1418240"/>
            <a:ext cx="326011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72871-7956-F3C5-ACAD-CE6215CB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9864" y="4937943"/>
            <a:ext cx="850464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DC8DB-88EA-4AC8-968E-F3079E74EA2F}" type="datetimeFigureOut">
              <a:rPr lang="zh-TW" altLang="en-US" smtClean="0"/>
              <a:t>2025/3/23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93620-CF6E-00F8-1D78-6FFEC86E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2072" y="4937943"/>
            <a:ext cx="127569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252F7C-BDD7-68D0-7487-017FDDC96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9510" y="4937943"/>
            <a:ext cx="850464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3464" rtl="0" eaLnBrk="1" latinLnBrk="0" hangingPunct="1">
        <a:lnSpc>
          <a:spcPct val="90000"/>
        </a:lnSpc>
        <a:spcBef>
          <a:spcPct val="0"/>
        </a:spcBef>
        <a:buNone/>
        <a:defRPr sz="13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" indent="-70866" algn="l" defTabSz="283464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68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A7DC7-A6C5-3DC9-D52B-DB04EC4F7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F3B60B-4354-8547-9788-393EC1B15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94" y="28863"/>
            <a:ext cx="27109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一、時間管理表（6/1~6/30，每日執行）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939BAF9-2677-2661-4A0D-D36313EDF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94" y="244306"/>
            <a:ext cx="3779838" cy="188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100" b="1" dirty="0">
                <a:solidFill>
                  <a:srgbClr val="404040"/>
                </a:solidFill>
                <a:latin typeface="Arial" panose="020B0604020202020204" pitchFamily="34" charset="0"/>
                <a:ea typeface="Inter"/>
              </a:rPr>
              <a:t>二</a:t>
            </a: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、監督與反饋機制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自我監督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每日填寫「學習日誌」，記錄完成進度、錯題數、專注時長。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每週末進行「總檢討」，分析弱科並調整下週計畫。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外部支援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組建3~5人「線上讀書會」，每日互相回報進度，每週一次線上解題會議。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聯繫學校老師，約定每週一次Email提問或返校諮詢時段。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392FCCE1-A522-3E53-2330-F878583C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94" y="2125584"/>
            <a:ext cx="378982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四、環境與心態管理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學校圖書館（6/1~6/30）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</a:t>
            </a:r>
            <a:b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</a:b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選擇固定座位，遠離出入口；將手機設定為「飛航模式」，僅用計時功能。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七月備案（7/1後）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</a:t>
            </a:r>
            <a:b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</a:b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轉移至公立圖書館（如國家圖書館）或社區自修室，提前確認開放時間與防疫規定。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心態調整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</a:t>
            </a:r>
            <a:b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</a:b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每日早晨寫下「今日目標」與「激勵語錄」（如：「堅持37天，換未來4年！」），避免負面思考。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75D3F06-3669-146D-1CA0-ABBFEA48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994" y="3910688"/>
            <a:ext cx="37798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五、差異化優勢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彈性更高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：可依個人弱點動態調整科目比重，不受制於固定課表。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成本為零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：善用免費資源，省下補習費用。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自主性強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：透過嚴格自律與同儕監督，培養獨立學習能力，此能力將受益終身。</a:t>
            </a:r>
          </a:p>
        </p:txBody>
      </p:sp>
    </p:spTree>
    <p:extLst>
      <p:ext uri="{BB962C8B-B14F-4D97-AF65-F5344CB8AC3E}">
        <p14:creationId xmlns:p14="http://schemas.microsoft.com/office/powerpoint/2010/main" val="249279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72021-2242-A46B-8D1F-372FF8D1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2BCE61BA-7CE5-776B-D1F7-564618618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384" y="4084539"/>
            <a:ext cx="334707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最後提醒</a:t>
            </a:r>
            <a:r>
              <a:rPr kumimoji="0" lang="zh-TW" altLang="zh-TW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：衝刺期間避免盲目追求時長，重視「有效學習時間」。若感到疲憊，可微調作息（如午休延長15分鐘），但絕不中斷計畫。相信自己的準備，七月考場見真章！ 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F8CF2796-D8AC-B245-3085-1B3D14B39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73074"/>
              </p:ext>
            </p:extLst>
          </p:nvPr>
        </p:nvGraphicFramePr>
        <p:xfrm>
          <a:off x="216384" y="473670"/>
          <a:ext cx="1673535" cy="3579159"/>
        </p:xfrm>
        <a:graphic>
          <a:graphicData uri="http://schemas.openxmlformats.org/drawingml/2006/table">
            <a:tbl>
              <a:tblPr/>
              <a:tblGrid>
                <a:gridCol w="914401">
                  <a:extLst>
                    <a:ext uri="{9D8B030D-6E8A-4147-A177-3AD203B41FA5}">
                      <a16:colId xmlns:a16="http://schemas.microsoft.com/office/drawing/2014/main" val="1548172598"/>
                    </a:ext>
                  </a:extLst>
                </a:gridCol>
                <a:gridCol w="759134">
                  <a:extLst>
                    <a:ext uri="{9D8B030D-6E8A-4147-A177-3AD203B41FA5}">
                      <a16:colId xmlns:a16="http://schemas.microsoft.com/office/drawing/2014/main" val="2857203639"/>
                    </a:ext>
                  </a:extLst>
                </a:gridCol>
              </a:tblGrid>
              <a:tr h="28249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 dirty="0">
                          <a:effectLst/>
                        </a:rPr>
                        <a:t>時間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effectLst/>
                        </a:rPr>
                        <a:t>內容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73700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07:50~08:40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模考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838918"/>
                  </a:ext>
                </a:extLst>
              </a:tr>
              <a:tr h="446049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08:50~10:20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自習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23751"/>
                  </a:ext>
                </a:extLst>
              </a:tr>
              <a:tr h="104078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10:30~12:00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自習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8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12:00~12:30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午餐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8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12:30~13:05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午休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75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13:10~14:40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自習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8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15:00~16:30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自習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85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16:30~17:00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晚餐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1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17:00~17:30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晚休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55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17:30~21:00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>
                          <a:effectLst/>
                        </a:rPr>
                        <a:t>魔鬼自習</a:t>
                      </a:r>
                      <a:endParaRPr lang="zh-TW" altLang="en-US" sz="110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2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21:00~22:00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返家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19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>
                          <a:effectLst/>
                        </a:rPr>
                        <a:t>22:00~23:00</a:t>
                      </a:r>
                      <a:endParaRPr lang="zh-TW" altLang="en-US" sz="110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複習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541380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C54D4A6F-5EC6-FD6D-35B0-97DF2A1E9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77882"/>
              </p:ext>
            </p:extLst>
          </p:nvPr>
        </p:nvGraphicFramePr>
        <p:xfrm>
          <a:off x="1889919" y="473669"/>
          <a:ext cx="1673535" cy="3579159"/>
        </p:xfrm>
        <a:graphic>
          <a:graphicData uri="http://schemas.openxmlformats.org/drawingml/2006/table">
            <a:tbl>
              <a:tblPr/>
              <a:tblGrid>
                <a:gridCol w="914401">
                  <a:extLst>
                    <a:ext uri="{9D8B030D-6E8A-4147-A177-3AD203B41FA5}">
                      <a16:colId xmlns:a16="http://schemas.microsoft.com/office/drawing/2014/main" val="1548172598"/>
                    </a:ext>
                  </a:extLst>
                </a:gridCol>
                <a:gridCol w="759134">
                  <a:extLst>
                    <a:ext uri="{9D8B030D-6E8A-4147-A177-3AD203B41FA5}">
                      <a16:colId xmlns:a16="http://schemas.microsoft.com/office/drawing/2014/main" val="2857203639"/>
                    </a:ext>
                  </a:extLst>
                </a:gridCol>
              </a:tblGrid>
              <a:tr h="28249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 dirty="0">
                          <a:effectLst/>
                        </a:rPr>
                        <a:t>時間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100" b="1">
                          <a:effectLst/>
                        </a:rPr>
                        <a:t>內容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73700"/>
                  </a:ext>
                </a:extLst>
              </a:tr>
              <a:tr h="416312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08:00~08:50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模考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838918"/>
                  </a:ext>
                </a:extLst>
              </a:tr>
              <a:tr h="446049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09:00~10:30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自習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23751"/>
                  </a:ext>
                </a:extLst>
              </a:tr>
              <a:tr h="104078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10:40~12:00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自習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8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12:00~12:30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午餐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889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12:30~13:05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午休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75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13:10~14:40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自習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58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15:00~16:30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自習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085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16:30~16:50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 dirty="0">
                          <a:effectLst/>
                        </a:rPr>
                        <a:t>晚餐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61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17:00~17:20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晚休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557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17:30~21:00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b="1">
                          <a:effectLst/>
                        </a:rPr>
                        <a:t>魔鬼自習</a:t>
                      </a:r>
                      <a:endParaRPr lang="zh-TW" altLang="en-US" sz="110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2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 dirty="0">
                          <a:effectLst/>
                        </a:rPr>
                        <a:t>21:00~22:00</a:t>
                      </a:r>
                      <a:endParaRPr lang="zh-TW" altLang="en-US" sz="1100" dirty="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返家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19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100" b="1">
                          <a:effectLst/>
                        </a:rPr>
                        <a:t>22:00~23:00</a:t>
                      </a:r>
                      <a:endParaRPr lang="zh-TW" altLang="en-US" sz="1100">
                        <a:effectLst/>
                      </a:endParaRP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複習</a:t>
                      </a:r>
                    </a:p>
                  </a:txBody>
                  <a:tcPr marL="75790" marR="75790" marT="37895" marB="378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541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59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C05169-0E8A-A163-25FD-2278F887D705}"/>
              </a:ext>
            </a:extLst>
          </p:cNvPr>
          <p:cNvSpPr txBox="1"/>
          <p:nvPr/>
        </p:nvSpPr>
        <p:spPr>
          <a:xfrm>
            <a:off x="86519" y="0"/>
            <a:ext cx="3693319" cy="4876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buNone/>
            </a:pPr>
            <a:r>
              <a:rPr lang="zh-CN" altLang="en-US" sz="1200" b="1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日期：</a:t>
            </a:r>
            <a:r>
              <a:rPr lang="zh-TW" altLang="en-US" sz="1200" b="1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　　　　</a:t>
            </a:r>
            <a:r>
              <a:rPr lang="zh-CN" altLang="en-US" sz="1200" b="1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星期：</a:t>
            </a:r>
            <a:r>
              <a:rPr lang="zh-TW" altLang="en-US" sz="1200" b="1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　　　</a:t>
            </a:r>
            <a:endParaRPr lang="zh-CN" altLang="en-US" sz="1200" b="1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CN" altLang="en-US" sz="1200" b="1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今日心情表情包</a:t>
            </a:r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：😤 🧠 💪 🥱</a:t>
            </a:r>
            <a:endParaRPr lang="en-US" altLang="zh-CN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 </a:t>
            </a:r>
            <a:r>
              <a:rPr lang="zh-TW" altLang="en-US" sz="1200" dirty="0">
                <a:solidFill>
                  <a:srgbClr val="40404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１．</a:t>
            </a:r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核心目標</a:t>
            </a:r>
          </a:p>
          <a:p>
            <a:pPr algn="l"/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主任務：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________________</a:t>
            </a:r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（例：徹底掌握三角函數應用題）</a:t>
            </a:r>
          </a:p>
          <a:p>
            <a:pPr algn="l"/>
            <a:endParaRPr lang="zh-CN" altLang="en-US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副任務：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________________</a:t>
            </a:r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（例：背熟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30</a:t>
            </a:r>
            <a:r>
              <a:rPr lang="zh-CN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個英文高頻單字）</a:t>
            </a:r>
            <a:endParaRPr lang="en-US" altLang="zh-CN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TW" altLang="en-US" sz="1200" dirty="0">
                <a:solidFill>
                  <a:srgbClr val="40404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２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．戰績清單</a:t>
            </a:r>
            <a:endParaRPr lang="en-US" altLang="zh-TW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完成事項：</a:t>
            </a: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✅ 數學模考得分 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72/100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（比昨日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+4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分！）</a:t>
            </a: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✅ 搞懂「電場計算」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3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大題型（見錯題本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P.15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）</a:t>
            </a:r>
          </a:p>
          <a:p>
            <a:pPr algn="l"/>
            <a:endParaRPr lang="zh-TW" altLang="en-US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未完成事項：</a:t>
            </a: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❌ 英文作文大綱（拖延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1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小時，明日優先處理！）</a:t>
            </a:r>
            <a:endParaRPr lang="en-US" altLang="zh-TW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TW" altLang="en-US" sz="1200" dirty="0">
                <a:solidFill>
                  <a:srgbClr val="40404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４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．</a:t>
            </a:r>
            <a:r>
              <a:rPr lang="zh-TW" altLang="en-US" sz="1200" dirty="0">
                <a:solidFill>
                  <a:srgbClr val="404040"/>
                </a:solidFill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３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秒激勵區</a:t>
            </a: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今日小勝利：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________________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（例：連續專注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45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分鐘！）</a:t>
            </a:r>
          </a:p>
          <a:p>
            <a:pPr algn="l"/>
            <a:endParaRPr lang="zh-TW" altLang="en-US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明日預告：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________________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（例：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6:30</a:t>
            </a:r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早起挑戰！）</a:t>
            </a:r>
          </a:p>
          <a:p>
            <a:pPr algn="l"/>
            <a:endParaRPr lang="zh-TW" altLang="en-US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芫荽" pitchFamily="2" charset="-120"/>
              </a:rPr>
              <a:t>寫給自己的一句話：🔥 「跑得慢不代表輸，停下來才是！」</a:t>
            </a:r>
            <a:endParaRPr lang="zh-CN" altLang="en-US" sz="1200" i="0" dirty="0">
              <a:solidFill>
                <a:srgbClr val="40404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芫荽" pitchFamily="2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9F316CC-BCF1-DCF7-DEB7-F674375B2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859077"/>
              </p:ext>
            </p:extLst>
          </p:nvPr>
        </p:nvGraphicFramePr>
        <p:xfrm>
          <a:off x="239995" y="3964800"/>
          <a:ext cx="3301435" cy="1219200"/>
        </p:xfrm>
        <a:graphic>
          <a:graphicData uri="http://schemas.openxmlformats.org/drawingml/2006/table">
            <a:tbl>
              <a:tblPr/>
              <a:tblGrid>
                <a:gridCol w="660287">
                  <a:extLst>
                    <a:ext uri="{9D8B030D-6E8A-4147-A177-3AD203B41FA5}">
                      <a16:colId xmlns:a16="http://schemas.microsoft.com/office/drawing/2014/main" val="1091400458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284687699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1688859622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2757732163"/>
                    </a:ext>
                  </a:extLst>
                </a:gridCol>
                <a:gridCol w="660287">
                  <a:extLst>
                    <a:ext uri="{9D8B030D-6E8A-4147-A177-3AD203B41FA5}">
                      <a16:colId xmlns:a16="http://schemas.microsoft.com/office/drawing/2014/main" val="3233788877"/>
                    </a:ext>
                  </a:extLst>
                </a:gridCol>
              </a:tblGrid>
              <a:tr h="176467">
                <a:tc gridSpan="5">
                  <a:txBody>
                    <a:bodyPr/>
                    <a:lstStyle/>
                    <a:p>
                      <a:pPr algn="l"/>
                      <a:r>
                        <a:rPr lang="zh-TW" altLang="en-US" sz="800" b="1" dirty="0">
                          <a:effectLst/>
                        </a:rPr>
                        <a:t>時間黑洞追蹤表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600" b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6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58858"/>
                  </a:ext>
                </a:extLst>
              </a:tr>
              <a:tr h="176467"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b="1" dirty="0">
                          <a:effectLst/>
                        </a:rPr>
                        <a:t>時段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b="1">
                          <a:effectLst/>
                        </a:rPr>
                        <a:t>計劃內容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b="1">
                          <a:effectLst/>
                        </a:rPr>
                        <a:t>實際行動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b="1" dirty="0">
                          <a:effectLst/>
                        </a:rPr>
                        <a:t>分心原因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800" b="1">
                          <a:effectLst/>
                        </a:rPr>
                        <a:t>改進策略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369893"/>
                  </a:ext>
                </a:extLst>
              </a:tr>
              <a:tr h="261493"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08:00-10:00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dirty="0">
                          <a:effectLst/>
                        </a:rPr>
                        <a:t>模考數學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dirty="0">
                          <a:effectLst/>
                        </a:rPr>
                        <a:t>寫一半滑</a:t>
                      </a:r>
                      <a:r>
                        <a:rPr lang="en-US" sz="800" dirty="0">
                          <a:effectLst/>
                        </a:rPr>
                        <a:t>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>
                          <a:effectLst/>
                        </a:rPr>
                        <a:t>手機震動提醒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>
                          <a:effectLst/>
                        </a:rPr>
                        <a:t>明天改用飛航模式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40564"/>
                  </a:ext>
                </a:extLst>
              </a:tr>
              <a:tr h="261493"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effectLst/>
                        </a:rPr>
                        <a:t>13:00-15:00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dirty="0">
                          <a:effectLst/>
                        </a:rPr>
                        <a:t>物理刷題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dirty="0">
                          <a:effectLst/>
                        </a:rPr>
                        <a:t>發呆</a:t>
                      </a:r>
                      <a:r>
                        <a:rPr lang="en-US" altLang="zh-TW" sz="800" dirty="0">
                          <a:effectLst/>
                        </a:rPr>
                        <a:t>+</a:t>
                      </a:r>
                      <a:r>
                        <a:rPr lang="zh-TW" altLang="en-US" sz="800" dirty="0">
                          <a:effectLst/>
                        </a:rPr>
                        <a:t>畫課本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dirty="0">
                          <a:effectLst/>
                        </a:rPr>
                        <a:t>任務太模糊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800" dirty="0">
                          <a:effectLst/>
                        </a:rPr>
                        <a:t>拆解為「</a:t>
                      </a:r>
                      <a:r>
                        <a:rPr lang="en-US" altLang="zh-TW" sz="800" dirty="0">
                          <a:effectLst/>
                        </a:rPr>
                        <a:t>10</a:t>
                      </a:r>
                      <a:r>
                        <a:rPr lang="zh-TW" altLang="en-US" sz="800" dirty="0">
                          <a:effectLst/>
                        </a:rPr>
                        <a:t>題一組」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6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17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995E8-AE6A-5427-0103-229A2B012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2249B9C-C367-883F-6264-D58500231DB5}"/>
              </a:ext>
            </a:extLst>
          </p:cNvPr>
          <p:cNvSpPr txBox="1"/>
          <p:nvPr/>
        </p:nvSpPr>
        <p:spPr>
          <a:xfrm>
            <a:off x="-2907" y="111512"/>
            <a:ext cx="3785652" cy="29373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>
              <a:buNone/>
            </a:pPr>
            <a:r>
              <a:rPr lang="zh-CN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日期：</a:t>
            </a:r>
            <a:r>
              <a:rPr lang="zh-TW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　　　　</a:t>
            </a:r>
            <a:r>
              <a:rPr lang="zh-CN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星期：</a:t>
            </a:r>
            <a:r>
              <a:rPr lang="zh-TW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　　　</a:t>
            </a:r>
            <a:endParaRPr lang="zh-CN" altLang="en-US" sz="1200" b="1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 algn="l"/>
            <a:r>
              <a:rPr lang="zh-CN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今日心情表情包</a:t>
            </a:r>
            <a:r>
              <a:rPr lang="zh-CN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：😤 🧠 💪 🥱</a:t>
            </a:r>
            <a:endParaRPr lang="en-US" altLang="zh-CN" sz="1200" dirty="0">
              <a:solidFill>
                <a:srgbClr val="404040"/>
              </a:solidFill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 algn="l"/>
            <a:r>
              <a:rPr lang="zh-CN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核心目標</a:t>
            </a:r>
          </a:p>
          <a:p>
            <a:pPr>
              <a:lnSpc>
                <a:spcPct val="150000"/>
              </a:lnSpc>
            </a:pPr>
            <a:r>
              <a:rPr lang="zh-CN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主任務：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__________________________</a:t>
            </a:r>
            <a:endParaRPr lang="zh-CN" altLang="en-US" sz="1200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副任務：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__________________________</a:t>
            </a:r>
          </a:p>
          <a:p>
            <a:pPr algn="l"/>
            <a:r>
              <a:rPr lang="zh-TW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戰績清單</a:t>
            </a:r>
            <a:endParaRPr lang="en-US" altLang="zh-TW" sz="1200" b="1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完成事項：</a:t>
            </a:r>
            <a:endParaRPr lang="en-US" altLang="zh-TW" sz="1200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_____________________________________</a:t>
            </a:r>
          </a:p>
          <a:p>
            <a:pPr>
              <a:lnSpc>
                <a:spcPct val="150000"/>
              </a:lnSpc>
            </a:pPr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_____________________________________</a:t>
            </a:r>
            <a:endParaRPr lang="zh-TW" altLang="en-US" sz="1200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 algn="l"/>
            <a:r>
              <a:rPr lang="zh-TW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未完成事項：</a:t>
            </a:r>
          </a:p>
          <a:p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_____________________________________</a:t>
            </a:r>
            <a:endParaRPr lang="en-US" altLang="zh-TW" sz="1200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 algn="l"/>
            <a:r>
              <a:rPr lang="zh-TW" altLang="en-US" sz="1200" b="1" dirty="0">
                <a:solidFill>
                  <a:srgbClr val="404040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３</a:t>
            </a:r>
            <a:r>
              <a:rPr lang="zh-TW" altLang="en-US" sz="1200" b="1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秒激勵區</a:t>
            </a:r>
          </a:p>
          <a:p>
            <a:pPr>
              <a:lnSpc>
                <a:spcPct val="150000"/>
              </a:lnSpc>
            </a:pPr>
            <a:r>
              <a:rPr lang="zh-TW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今日小勝利：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</a:t>
            </a:r>
          </a:p>
          <a:p>
            <a:pPr>
              <a:lnSpc>
                <a:spcPct val="150000"/>
              </a:lnSpc>
            </a:pPr>
            <a:r>
              <a:rPr lang="zh-TW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明日預告：</a:t>
            </a:r>
            <a:r>
              <a:rPr lang="en-US" altLang="zh-TW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________________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</a:t>
            </a:r>
            <a:endParaRPr lang="zh-TW" altLang="en-US" sz="1200" i="0" dirty="0">
              <a:solidFill>
                <a:srgbClr val="404040"/>
              </a:solidFill>
              <a:effectLst/>
              <a:latin typeface="STZhongsong" panose="02010600040101010101" pitchFamily="2" charset="-122"/>
              <a:ea typeface="STZhongsong" panose="02010600040101010101" pitchFamily="2" charset="-122"/>
              <a:cs typeface="芫荽" pitchFamily="2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寫給自己的一句話：</a:t>
            </a:r>
            <a:r>
              <a:rPr lang="en-US" altLang="zh-CN" sz="1200" i="0" dirty="0">
                <a:solidFill>
                  <a:srgbClr val="404040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  <a:cs typeface="芫荽" pitchFamily="2" charset="-120"/>
              </a:rPr>
              <a:t>_____________ _____________________________________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69186AA-21F8-3E7B-54CA-AED8EF50D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79456"/>
              </p:ext>
            </p:extLst>
          </p:nvPr>
        </p:nvGraphicFramePr>
        <p:xfrm>
          <a:off x="128026" y="3048827"/>
          <a:ext cx="3523785" cy="1524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241">
                  <a:extLst>
                    <a:ext uri="{9D8B030D-6E8A-4147-A177-3AD203B41FA5}">
                      <a16:colId xmlns:a16="http://schemas.microsoft.com/office/drawing/2014/main" val="3817961182"/>
                    </a:ext>
                  </a:extLst>
                </a:gridCol>
                <a:gridCol w="1223241">
                  <a:extLst>
                    <a:ext uri="{9D8B030D-6E8A-4147-A177-3AD203B41FA5}">
                      <a16:colId xmlns:a16="http://schemas.microsoft.com/office/drawing/2014/main" val="1443077101"/>
                    </a:ext>
                  </a:extLst>
                </a:gridCol>
                <a:gridCol w="810874">
                  <a:extLst>
                    <a:ext uri="{9D8B030D-6E8A-4147-A177-3AD203B41FA5}">
                      <a16:colId xmlns:a16="http://schemas.microsoft.com/office/drawing/2014/main" val="174653721"/>
                    </a:ext>
                  </a:extLst>
                </a:gridCol>
                <a:gridCol w="266429">
                  <a:extLst>
                    <a:ext uri="{9D8B030D-6E8A-4147-A177-3AD203B41FA5}">
                      <a16:colId xmlns:a16="http://schemas.microsoft.com/office/drawing/2014/main" val="1256260621"/>
                    </a:ext>
                  </a:extLst>
                </a:gridCol>
              </a:tblGrid>
              <a:tr h="234635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時段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時間黑洞追蹤表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510598"/>
                  </a:ext>
                </a:extLst>
              </a:tr>
              <a:tr h="312449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計畫內容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735737"/>
                  </a:ext>
                </a:extLst>
              </a:tr>
              <a:tr h="312449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實際行動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557951"/>
                  </a:ext>
                </a:extLst>
              </a:tr>
              <a:tr h="312449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分心原因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023806"/>
                  </a:ext>
                </a:extLst>
              </a:tr>
              <a:tr h="312449"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STZhongsong" panose="02010600040101010101" pitchFamily="2" charset="-122"/>
                        <a:ea typeface="STZhongsong" panose="02010600040101010101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latin typeface="STZhongsong" panose="02010600040101010101" pitchFamily="2" charset="-122"/>
                          <a:ea typeface="STZhongsong" panose="02010600040101010101" pitchFamily="2" charset="-122"/>
                        </a:rPr>
                        <a:t>改進策略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0233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46A664D-C2A0-2C83-C485-637F94296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21503"/>
              </p:ext>
            </p:extLst>
          </p:nvPr>
        </p:nvGraphicFramePr>
        <p:xfrm>
          <a:off x="43259" y="4846433"/>
          <a:ext cx="3693320" cy="369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660">
                  <a:extLst>
                    <a:ext uri="{9D8B030D-6E8A-4147-A177-3AD203B41FA5}">
                      <a16:colId xmlns:a16="http://schemas.microsoft.com/office/drawing/2014/main" val="3817961182"/>
                    </a:ext>
                  </a:extLst>
                </a:gridCol>
                <a:gridCol w="1846660">
                  <a:extLst>
                    <a:ext uri="{9D8B030D-6E8A-4147-A177-3AD203B41FA5}">
                      <a16:colId xmlns:a16="http://schemas.microsoft.com/office/drawing/2014/main" val="174653721"/>
                    </a:ext>
                  </a:extLst>
                </a:gridCol>
              </a:tblGrid>
              <a:tr h="369705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51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59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665</Words>
  <Application>Microsoft Office PowerPoint</Application>
  <PresentationFormat>自訂</PresentationFormat>
  <Paragraphs>127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STZhongsong</vt:lpstr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 duh</dc:creator>
  <cp:lastModifiedBy>品鋒 杜</cp:lastModifiedBy>
  <cp:revision>18</cp:revision>
  <dcterms:created xsi:type="dcterms:W3CDTF">2025-03-12T15:37:05Z</dcterms:created>
  <dcterms:modified xsi:type="dcterms:W3CDTF">2025-03-23T13:10:04Z</dcterms:modified>
</cp:coreProperties>
</file>