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T Firs Neue Bold" charset="1" panose="02000803030000020004"/>
      <p:regular r:id="rId14"/>
    </p:embeddedFont>
    <p:embeddedFont>
      <p:font typeface="TT Firs Neue" charset="1" panose="02000503030000020004"/>
      <p:regular r:id="rId15"/>
    </p:embeddedFont>
    <p:embeddedFont>
      <p:font typeface="TT Hoves Bold" charset="1" panose="02000003020000060003"/>
      <p:regular r:id="rId16"/>
    </p:embeddedFont>
    <p:embeddedFont>
      <p:font typeface="Open Sans Bold" charset="1" panose="020B0806030504020204"/>
      <p:regular r:id="rId17"/>
    </p:embeddedFont>
    <p:embeddedFont>
      <p:font typeface="TT Hoves" charset="1" panose="02000003020000060003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0321" y="1181262"/>
            <a:ext cx="6668979" cy="7924476"/>
          </a:xfrm>
          <a:custGeom>
            <a:avLst/>
            <a:gdLst/>
            <a:ahLst/>
            <a:cxnLst/>
            <a:rect r="r" b="b" t="t" l="l"/>
            <a:pathLst>
              <a:path h="7924476" w="6668979">
                <a:moveTo>
                  <a:pt x="0" y="0"/>
                </a:moveTo>
                <a:lnTo>
                  <a:pt x="6668979" y="0"/>
                </a:lnTo>
                <a:lnTo>
                  <a:pt x="6668979" y="7924476"/>
                </a:lnTo>
                <a:lnTo>
                  <a:pt x="0" y="7924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94805" y="1622669"/>
            <a:ext cx="2436514" cy="2639556"/>
          </a:xfrm>
          <a:custGeom>
            <a:avLst/>
            <a:gdLst/>
            <a:ahLst/>
            <a:cxnLst/>
            <a:rect r="r" b="b" t="t" l="l"/>
            <a:pathLst>
              <a:path h="2639556" w="2436514">
                <a:moveTo>
                  <a:pt x="0" y="0"/>
                </a:moveTo>
                <a:lnTo>
                  <a:pt x="2436514" y="0"/>
                </a:lnTo>
                <a:lnTo>
                  <a:pt x="2436514" y="2639556"/>
                </a:lnTo>
                <a:lnTo>
                  <a:pt x="0" y="26395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69399" y="5849433"/>
            <a:ext cx="3266551" cy="3256305"/>
          </a:xfrm>
          <a:custGeom>
            <a:avLst/>
            <a:gdLst/>
            <a:ahLst/>
            <a:cxnLst/>
            <a:rect r="r" b="b" t="t" l="l"/>
            <a:pathLst>
              <a:path h="3256305" w="3266551">
                <a:moveTo>
                  <a:pt x="0" y="0"/>
                </a:moveTo>
                <a:lnTo>
                  <a:pt x="3266551" y="0"/>
                </a:lnTo>
                <a:lnTo>
                  <a:pt x="3266551" y="3256305"/>
                </a:lnTo>
                <a:lnTo>
                  <a:pt x="0" y="32563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430962"/>
            <a:ext cx="9561621" cy="68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4"/>
              </a:lnSpc>
            </a:pPr>
            <a:r>
              <a:rPr lang="en-US" sz="406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COMPUTER VISION-EXAMEN-L3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3891" y="5418496"/>
            <a:ext cx="8770109" cy="147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4"/>
              </a:lnSpc>
            </a:pPr>
            <a:r>
              <a:rPr lang="en-US" sz="2817" spc="284">
                <a:solidFill>
                  <a:srgbClr val="FFFFFF"/>
                </a:solidFill>
                <a:latin typeface="TT Firs Neue"/>
                <a:ea typeface="TT Firs Neue"/>
                <a:cs typeface="TT Firs Neue"/>
                <a:sym typeface="TT Firs Neue"/>
              </a:rPr>
              <a:t>PROJET : FINE-TUNING CLASSIFICATION D’IMAGE EN UTILISANT UUN MODELE DE DEEP LEARNING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3891" y="9039063"/>
            <a:ext cx="6826151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Realisé par : Mamadou Aliou BA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21017"/>
            <a:ext cx="5394482" cy="8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1"/>
              </a:lnSpc>
            </a:pPr>
            <a:r>
              <a:rPr lang="en-US" sz="475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5776" y="5530630"/>
            <a:ext cx="9145520" cy="324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5" indent="-269872" lvl="1">
              <a:lnSpc>
                <a:spcPts val="2724"/>
              </a:lnSpc>
              <a:buFont typeface="Arial"/>
              <a:buChar char="•"/>
            </a:pPr>
            <a:r>
              <a:rPr lang="en-US" sz="2499" spc="-9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Objectif du Projet :</a:t>
            </a:r>
          </a:p>
          <a:p>
            <a:pPr algn="just" marL="1079489" indent="-359830" lvl="2">
              <a:lnSpc>
                <a:spcPts val="2724"/>
              </a:lnSpc>
              <a:buFont typeface="Arial"/>
              <a:buChar char="⚬"/>
            </a:pPr>
            <a:r>
              <a:rPr lang="en-US" sz="2499" spc="-9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Fine-tuner un modèle de deep learning pré-entraîné (ResNet50) pour classer des images de fruits.</a:t>
            </a:r>
          </a:p>
          <a:p>
            <a:pPr algn="just" marL="1079489" indent="-359830" lvl="2">
              <a:lnSpc>
                <a:spcPts val="2724"/>
              </a:lnSpc>
              <a:buFont typeface="Arial"/>
              <a:buChar char="⚬"/>
            </a:pPr>
            <a:r>
              <a:rPr lang="en-US" sz="2499" spc="-9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Utiliser le dataset "PedroSampaio/fruits-360" disponible sur Hugging Face.</a:t>
            </a:r>
          </a:p>
          <a:p>
            <a:pPr algn="just" marL="539745" indent="-269872" lvl="1">
              <a:lnSpc>
                <a:spcPts val="2724"/>
              </a:lnSpc>
              <a:buFont typeface="Arial"/>
              <a:buChar char="•"/>
            </a:pPr>
            <a:r>
              <a:rPr lang="en-US" sz="2499" spc="-9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Problématique :</a:t>
            </a:r>
          </a:p>
          <a:p>
            <a:pPr algn="just" marL="1079489" indent="-359830" lvl="2">
              <a:lnSpc>
                <a:spcPts val="2724"/>
              </a:lnSpc>
              <a:buFont typeface="Arial"/>
              <a:buChar char="⚬"/>
            </a:pPr>
            <a:r>
              <a:rPr lang="en-US" sz="2499" spc="-97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Adapter un modèle pré-entraîné à un nouveau problème de classification.</a:t>
            </a:r>
          </a:p>
          <a:p>
            <a:pPr algn="just" marL="388618" indent="-194309" lvl="1">
              <a:lnSpc>
                <a:spcPts val="1961"/>
              </a:lnSpc>
              <a:buFont typeface="Arial"/>
              <a:buChar char="•"/>
            </a:pPr>
          </a:p>
          <a:p>
            <a:pPr algn="just" marL="0" indent="0" lvl="0">
              <a:lnSpc>
                <a:spcPts val="1961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02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228436" y="335032"/>
            <a:ext cx="6030377" cy="8445083"/>
          </a:xfrm>
          <a:custGeom>
            <a:avLst/>
            <a:gdLst/>
            <a:ahLst/>
            <a:cxnLst/>
            <a:rect r="r" b="b" t="t" l="l"/>
            <a:pathLst>
              <a:path h="8445083" w="6030377">
                <a:moveTo>
                  <a:pt x="0" y="0"/>
                </a:moveTo>
                <a:lnTo>
                  <a:pt x="6030377" y="0"/>
                </a:lnTo>
                <a:lnTo>
                  <a:pt x="6030377" y="8445083"/>
                </a:lnTo>
                <a:lnTo>
                  <a:pt x="0" y="84450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48736" y="3238662"/>
            <a:ext cx="8350843" cy="6892239"/>
          </a:xfrm>
          <a:custGeom>
            <a:avLst/>
            <a:gdLst/>
            <a:ahLst/>
            <a:cxnLst/>
            <a:rect r="r" b="b" t="t" l="l"/>
            <a:pathLst>
              <a:path h="6892239" w="8350843">
                <a:moveTo>
                  <a:pt x="0" y="0"/>
                </a:moveTo>
                <a:lnTo>
                  <a:pt x="8350843" y="0"/>
                </a:lnTo>
                <a:lnTo>
                  <a:pt x="8350843" y="6892240"/>
                </a:lnTo>
                <a:lnTo>
                  <a:pt x="0" y="68922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963" r="-90849" b="-2710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5776" y="3084561"/>
            <a:ext cx="5394482" cy="1932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1"/>
              </a:lnSpc>
            </a:pPr>
            <a:r>
              <a:rPr lang="en-US" sz="555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PRESENTATIO DU 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776" y="5610321"/>
            <a:ext cx="8858224" cy="3785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1"/>
              </a:lnSpc>
              <a:spcBef>
                <a:spcPct val="0"/>
              </a:spcBef>
            </a:pPr>
            <a:r>
              <a:rPr lang="en-US" b="true" sz="2524" spc="-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Dataset :</a:t>
            </a:r>
          </a:p>
          <a:p>
            <a:pPr algn="ctr">
              <a:lnSpc>
                <a:spcPts val="2751"/>
              </a:lnSpc>
              <a:spcBef>
                <a:spcPct val="0"/>
              </a:spcBef>
            </a:pPr>
            <a:r>
              <a:rPr lang="en-US" b="true" sz="2524" spc="-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"PedroSampaio/fruits-360" : Contient des images de fruits avec des étiquettes.</a:t>
            </a:r>
          </a:p>
          <a:p>
            <a:pPr algn="ctr">
              <a:lnSpc>
                <a:spcPts val="2751"/>
              </a:lnSpc>
              <a:spcBef>
                <a:spcPct val="0"/>
              </a:spcBef>
            </a:pPr>
            <a:r>
              <a:rPr lang="en-US" b="true" sz="2524" spc="-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Transformations Appliquées :</a:t>
            </a:r>
          </a:p>
          <a:p>
            <a:pPr algn="ctr">
              <a:lnSpc>
                <a:spcPts val="2751"/>
              </a:lnSpc>
              <a:spcBef>
                <a:spcPct val="0"/>
              </a:spcBef>
            </a:pPr>
            <a:r>
              <a:rPr lang="en-US" b="true" sz="2524" spc="-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Redimensionnement des images à 96x96 pixels.</a:t>
            </a:r>
          </a:p>
          <a:p>
            <a:pPr algn="ctr">
              <a:lnSpc>
                <a:spcPts val="2751"/>
              </a:lnSpc>
              <a:spcBef>
                <a:spcPct val="0"/>
              </a:spcBef>
            </a:pPr>
            <a:r>
              <a:rPr lang="en-US" b="true" sz="2524" spc="-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Conversion en tenseur PyTorch.</a:t>
            </a:r>
          </a:p>
          <a:p>
            <a:pPr algn="ctr">
              <a:lnSpc>
                <a:spcPts val="2751"/>
              </a:lnSpc>
              <a:spcBef>
                <a:spcPct val="0"/>
              </a:spcBef>
            </a:pPr>
            <a:r>
              <a:rPr lang="en-US" b="true" sz="2524" spc="-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Normalisation des valeurs des pixels.</a:t>
            </a:r>
          </a:p>
          <a:p>
            <a:pPr algn="ctr">
              <a:lnSpc>
                <a:spcPts val="2751"/>
              </a:lnSpc>
              <a:spcBef>
                <a:spcPct val="0"/>
              </a:spcBef>
            </a:pPr>
            <a:r>
              <a:rPr lang="en-US" b="true" sz="2524" spc="-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Visualisation des Images :</a:t>
            </a:r>
          </a:p>
          <a:p>
            <a:pPr algn="ctr" marL="545055" indent="-272528" lvl="1">
              <a:lnSpc>
                <a:spcPts val="275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24" spc="-98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Afficher quelques exemples d'images du dataset (exemple : 20 images avec leurs étiquettes).</a:t>
            </a:r>
          </a:p>
          <a:p>
            <a:pPr algn="ctr">
              <a:lnSpc>
                <a:spcPts val="27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81947" y="2792779"/>
            <a:ext cx="10806053" cy="5925890"/>
          </a:xfrm>
          <a:custGeom>
            <a:avLst/>
            <a:gdLst/>
            <a:ahLst/>
            <a:cxnLst/>
            <a:rect r="r" b="b" t="t" l="l"/>
            <a:pathLst>
              <a:path h="5925890" w="10806053">
                <a:moveTo>
                  <a:pt x="0" y="0"/>
                </a:moveTo>
                <a:lnTo>
                  <a:pt x="10806053" y="0"/>
                </a:lnTo>
                <a:lnTo>
                  <a:pt x="10806053" y="5925890"/>
                </a:lnTo>
                <a:lnTo>
                  <a:pt x="0" y="59258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92" t="0" r="-10592" b="-1548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726104"/>
            <a:ext cx="5838399" cy="132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3"/>
              </a:lnSpc>
            </a:pPr>
            <a:r>
              <a:rPr lang="en-US" sz="3637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CHARGEMENT DU MODÈLE PRÉ-ENTRAÎNÉ</a:t>
            </a:r>
          </a:p>
          <a:p>
            <a:pPr algn="l">
              <a:lnSpc>
                <a:spcPts val="6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4820869"/>
            <a:ext cx="7248914" cy="344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5" indent="-259078" lvl="1">
              <a:lnSpc>
                <a:spcPts val="2615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-93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lModèle Utilisé :</a:t>
            </a:r>
          </a:p>
          <a:p>
            <a:pPr algn="just" marL="1036310" indent="-345437" lvl="2">
              <a:lnSpc>
                <a:spcPts val="2615"/>
              </a:lnSpc>
              <a:spcBef>
                <a:spcPct val="0"/>
              </a:spcBef>
              <a:buFont typeface="Arial"/>
              <a:buChar char="⚬"/>
            </a:pPr>
            <a:r>
              <a:rPr lang="en-US" sz="2399" spc="-93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ResNet50, pré-entraîné sur ImageNet.</a:t>
            </a:r>
          </a:p>
          <a:p>
            <a:pPr algn="just" marL="518155" indent="-259078" lvl="1">
              <a:lnSpc>
                <a:spcPts val="2615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-93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Modification du Modèle :</a:t>
            </a:r>
          </a:p>
          <a:p>
            <a:pPr algn="just" marL="1036310" indent="-345437" lvl="2">
              <a:lnSpc>
                <a:spcPts val="2615"/>
              </a:lnSpc>
              <a:spcBef>
                <a:spcPct val="0"/>
              </a:spcBef>
              <a:buFont typeface="Arial"/>
              <a:buChar char="⚬"/>
            </a:pPr>
            <a:r>
              <a:rPr lang="en-US" sz="2399" spc="-93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Remplacement de la dernière couche pour s'adapter au nombre de classes (131 classes de fruits).</a:t>
            </a:r>
          </a:p>
          <a:p>
            <a:pPr algn="just" marL="518155" indent="-259078" lvl="1">
              <a:lnSpc>
                <a:spcPts val="2615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-93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Matériel :</a:t>
            </a:r>
          </a:p>
          <a:p>
            <a:pPr algn="just" marL="1036310" indent="-345437" lvl="2">
              <a:lnSpc>
                <a:spcPts val="2615"/>
              </a:lnSpc>
              <a:spcBef>
                <a:spcPct val="0"/>
              </a:spcBef>
              <a:buFont typeface="Arial"/>
              <a:buChar char="⚬"/>
            </a:pPr>
            <a:r>
              <a:rPr lang="en-US" sz="2399" spc="-93" strike="noStrike" u="none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Utilisation de GPU (CUDA) pour accélérer l'entraînement.</a:t>
            </a:r>
          </a:p>
          <a:p>
            <a:pPr algn="just" marL="0" indent="0" lvl="0">
              <a:lnSpc>
                <a:spcPts val="403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21270" y="3004239"/>
            <a:ext cx="9128172" cy="3725336"/>
          </a:xfrm>
          <a:custGeom>
            <a:avLst/>
            <a:gdLst/>
            <a:ahLst/>
            <a:cxnLst/>
            <a:rect r="r" b="b" t="t" l="l"/>
            <a:pathLst>
              <a:path h="3725336" w="9128172">
                <a:moveTo>
                  <a:pt x="0" y="0"/>
                </a:moveTo>
                <a:lnTo>
                  <a:pt x="9128173" y="0"/>
                </a:lnTo>
                <a:lnTo>
                  <a:pt x="9128173" y="3725336"/>
                </a:lnTo>
                <a:lnTo>
                  <a:pt x="0" y="37253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387" t="0" r="-3387" b="-4716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7524" y="1923427"/>
            <a:ext cx="7794833" cy="71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1"/>
              </a:lnSpc>
            </a:pPr>
            <a:r>
              <a:rPr lang="en-US" sz="3851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ENTRAÎNEMENT DU MODÈLE</a:t>
            </a:r>
          </a:p>
          <a:p>
            <a:pPr algn="l">
              <a:lnSpc>
                <a:spcPts val="10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40624" y="3380848"/>
            <a:ext cx="8819203" cy="298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6" indent="-248283" lvl="1">
              <a:lnSpc>
                <a:spcPts val="2506"/>
              </a:lnSpc>
              <a:buFont typeface="Arial"/>
              <a:buChar char="•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Fonction de Perte :</a:t>
            </a:r>
          </a:p>
          <a:p>
            <a:pPr algn="just" marL="993131" indent="-331044" lvl="2">
              <a:lnSpc>
                <a:spcPts val="2506"/>
              </a:lnSpc>
              <a:buFont typeface="Arial"/>
              <a:buChar char="⚬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CrossEntropyLoss pour la classification multi-classes.</a:t>
            </a:r>
          </a:p>
          <a:p>
            <a:pPr algn="just" marL="496566" indent="-248283" lvl="1">
              <a:lnSpc>
                <a:spcPts val="2506"/>
              </a:lnSpc>
              <a:buFont typeface="Arial"/>
              <a:buChar char="•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Optimiseur :</a:t>
            </a:r>
          </a:p>
          <a:p>
            <a:pPr algn="just" marL="993131" indent="-331044" lvl="2">
              <a:lnSpc>
                <a:spcPts val="2506"/>
              </a:lnSpc>
              <a:buFont typeface="Arial"/>
              <a:buChar char="⚬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Adam avec un taux d'apprentissage de 0.001.</a:t>
            </a:r>
          </a:p>
          <a:p>
            <a:pPr algn="just" marL="496566" indent="-248283" lvl="1">
              <a:lnSpc>
                <a:spcPts val="2506"/>
              </a:lnSpc>
              <a:buFont typeface="Arial"/>
              <a:buChar char="•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Entraînement :</a:t>
            </a:r>
          </a:p>
          <a:p>
            <a:pPr algn="just" marL="993131" indent="-331044" lvl="2">
              <a:lnSpc>
                <a:spcPts val="2506"/>
              </a:lnSpc>
              <a:buFont typeface="Arial"/>
              <a:buChar char="⚬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5 époques (peut être ajusté en fonction des besoins).</a:t>
            </a:r>
          </a:p>
          <a:p>
            <a:pPr algn="just" marL="993131" indent="-331044" lvl="2">
              <a:lnSpc>
                <a:spcPts val="2506"/>
              </a:lnSpc>
              <a:buFont typeface="Arial"/>
              <a:buChar char="⚬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Affichage de la perte (loss) à chaque époque.</a:t>
            </a:r>
          </a:p>
          <a:p>
            <a:pPr algn="just" marL="993131" indent="-331044" lvl="2">
              <a:lnSpc>
                <a:spcPts val="2506"/>
              </a:lnSpc>
              <a:buFont typeface="Arial"/>
              <a:buChar char="⚬"/>
            </a:pPr>
            <a:r>
              <a:rPr lang="en-US" sz="2299" spc="-8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Exemple de sortie :</a:t>
            </a:r>
          </a:p>
          <a:p>
            <a:pPr algn="just" marL="0" indent="0" lvl="0">
              <a:lnSpc>
                <a:spcPts val="348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55305" y="1631053"/>
            <a:ext cx="10332695" cy="7024893"/>
          </a:xfrm>
          <a:custGeom>
            <a:avLst/>
            <a:gdLst/>
            <a:ahLst/>
            <a:cxnLst/>
            <a:rect r="r" b="b" t="t" l="l"/>
            <a:pathLst>
              <a:path h="7024893" w="10332695">
                <a:moveTo>
                  <a:pt x="0" y="0"/>
                </a:moveTo>
                <a:lnTo>
                  <a:pt x="10332695" y="0"/>
                </a:lnTo>
                <a:lnTo>
                  <a:pt x="10332695" y="7024894"/>
                </a:lnTo>
                <a:lnTo>
                  <a:pt x="0" y="70248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833" t="0" r="-12405" b="-775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15524" y="659438"/>
            <a:ext cx="2921672" cy="971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8"/>
              </a:lnSpc>
            </a:pPr>
            <a:r>
              <a:rPr lang="en-US" sz="3006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DÉPLOIEMENT</a:t>
            </a:r>
          </a:p>
          <a:p>
            <a:pPr algn="l">
              <a:lnSpc>
                <a:spcPts val="360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167215"/>
            <a:ext cx="7744475" cy="3541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85"/>
              </a:lnSpc>
            </a:pPr>
            <a:r>
              <a:rPr lang="en-US" sz="2555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Déploiement</a:t>
            </a:r>
          </a:p>
          <a:p>
            <a:pPr algn="just" marL="551708" indent="-275854" lvl="1">
              <a:lnSpc>
                <a:spcPts val="2785"/>
              </a:lnSpc>
              <a:buFont typeface="Arial"/>
              <a:buChar char="•"/>
            </a:pPr>
            <a:r>
              <a:rPr lang="en-US" sz="2555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API Flask :</a:t>
            </a:r>
          </a:p>
          <a:p>
            <a:pPr algn="just" marL="1103415" indent="-367805" lvl="2">
              <a:lnSpc>
                <a:spcPts val="2785"/>
              </a:lnSpc>
              <a:buFont typeface="Arial"/>
              <a:buChar char="⚬"/>
            </a:pPr>
            <a:r>
              <a:rPr lang="en-US" sz="2555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Déploiement du modèle sous forme d'API pour permettre des prédictions sur de nouvelles images.</a:t>
            </a:r>
          </a:p>
          <a:p>
            <a:pPr algn="just" marL="551708" indent="-275854" lvl="1">
              <a:lnSpc>
                <a:spcPts val="2785"/>
              </a:lnSpc>
              <a:buFont typeface="Arial"/>
              <a:buChar char="•"/>
            </a:pPr>
            <a:r>
              <a:rPr lang="en-US" sz="2555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Utilisation de Flask/Gradio :</a:t>
            </a:r>
          </a:p>
          <a:p>
            <a:pPr algn="just" marL="1103415" indent="-367805" lvl="2">
              <a:lnSpc>
                <a:spcPts val="2785"/>
              </a:lnSpc>
              <a:buFont typeface="Arial"/>
              <a:buChar char="⚬"/>
            </a:pPr>
            <a:r>
              <a:rPr lang="en-US" sz="2555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Exposer l'API localement pour des tests.</a:t>
            </a:r>
          </a:p>
          <a:p>
            <a:pPr algn="just" marL="551708" indent="-275854" lvl="1">
              <a:lnSpc>
                <a:spcPts val="2785"/>
              </a:lnSpc>
              <a:buFont typeface="Arial"/>
              <a:buChar char="•"/>
            </a:pPr>
            <a:r>
              <a:rPr lang="en-US" sz="2555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Exemple de Requête :</a:t>
            </a:r>
          </a:p>
          <a:p>
            <a:pPr algn="just" marL="1103415" indent="-367805" lvl="2">
              <a:lnSpc>
                <a:spcPts val="2785"/>
              </a:lnSpc>
              <a:buFont typeface="Arial"/>
              <a:buChar char="⚬"/>
            </a:pPr>
            <a:r>
              <a:rPr lang="en-US" sz="2555" spc="-9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Envoyer une image à l'API et recevoir la prédiction.</a:t>
            </a:r>
          </a:p>
          <a:p>
            <a:pPr algn="just" marL="0" indent="0" lvl="0">
              <a:lnSpc>
                <a:spcPts val="289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45833" y="933450"/>
            <a:ext cx="5394482" cy="7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1"/>
              </a:lnSpc>
            </a:pPr>
            <a:r>
              <a:rPr lang="en-US" sz="4650" b="true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84034" y="2494133"/>
            <a:ext cx="14237227" cy="6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1261" indent="-315631" lvl="1">
              <a:lnSpc>
                <a:spcPts val="4093"/>
              </a:lnSpc>
              <a:buFont typeface="Arial"/>
              <a:buChar char="•"/>
            </a:pPr>
            <a:r>
              <a:rPr lang="en-US" sz="292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Résultats Obtenus :</a:t>
            </a:r>
          </a:p>
          <a:p>
            <a:pPr algn="ctr" marL="1262523" indent="-420841" lvl="2">
              <a:lnSpc>
                <a:spcPts val="4093"/>
              </a:lnSpc>
              <a:buFont typeface="Arial"/>
              <a:buChar char="⚬"/>
            </a:pPr>
            <a:r>
              <a:rPr lang="en-US" sz="292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Modèle capable de classer les fruits avec une bonne précision.</a:t>
            </a:r>
          </a:p>
          <a:p>
            <a:pPr algn="ctr" marL="1262523" indent="-420841" lvl="2">
              <a:lnSpc>
                <a:spcPts val="4093"/>
              </a:lnSpc>
              <a:buFont typeface="Arial"/>
              <a:buChar char="⚬"/>
            </a:pPr>
            <a:r>
              <a:rPr lang="en-US" sz="292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Matrice de confusion et rapport de classification montrent des performances satisfaisantes.</a:t>
            </a:r>
          </a:p>
          <a:p>
            <a:pPr algn="ctr" marL="631261" indent="-315631" lvl="1">
              <a:lnSpc>
                <a:spcPts val="4093"/>
              </a:lnSpc>
              <a:buFont typeface="Arial"/>
              <a:buChar char="•"/>
            </a:pPr>
            <a:r>
              <a:rPr lang="en-US" sz="292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Améliorations Possibles :</a:t>
            </a:r>
          </a:p>
          <a:p>
            <a:pPr algn="ctr" marL="1262523" indent="-420841" lvl="2">
              <a:lnSpc>
                <a:spcPts val="4093"/>
              </a:lnSpc>
              <a:buFont typeface="Arial"/>
              <a:buChar char="⚬"/>
            </a:pPr>
            <a:r>
              <a:rPr lang="en-US" sz="292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Augmentation des données (data augmentation) pour améliorer la généralisation.</a:t>
            </a:r>
          </a:p>
          <a:p>
            <a:pPr algn="ctr" marL="1262523" indent="-420841" lvl="2">
              <a:lnSpc>
                <a:spcPts val="4093"/>
              </a:lnSpc>
              <a:buFont typeface="Arial"/>
              <a:buChar char="⚬"/>
            </a:pPr>
            <a:r>
              <a:rPr lang="en-US" sz="292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Fine-tuning plus approfondi avec un nombre d'époques plus élevé.</a:t>
            </a:r>
          </a:p>
          <a:p>
            <a:pPr algn="ctr" marL="631261" indent="-315631" lvl="1">
              <a:lnSpc>
                <a:spcPts val="4093"/>
              </a:lnSpc>
              <a:buFont typeface="Arial"/>
              <a:buChar char="•"/>
            </a:pPr>
            <a:r>
              <a:rPr lang="en-US" sz="292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Applications Futures :</a:t>
            </a:r>
          </a:p>
          <a:p>
            <a:pPr algn="ctr" marL="1262523" indent="-420841" lvl="2">
              <a:lnSpc>
                <a:spcPts val="4093"/>
              </a:lnSpc>
              <a:buFont typeface="Arial"/>
              <a:buChar char="⚬"/>
            </a:pPr>
            <a:r>
              <a:rPr lang="en-US" sz="292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Utilisation dans des systèmes de tri automatique de fruits, détection de défauts, etc.</a:t>
            </a:r>
          </a:p>
          <a:p>
            <a:pPr algn="ctr">
              <a:lnSpc>
                <a:spcPts val="276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00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85357" y="-412708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899" y="0"/>
                </a:lnTo>
                <a:lnTo>
                  <a:pt x="8928899" y="8928899"/>
                </a:lnTo>
                <a:lnTo>
                  <a:pt x="0" y="892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08291" y="-8761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0" y="0"/>
                </a:moveTo>
                <a:lnTo>
                  <a:pt x="4784651" y="0"/>
                </a:lnTo>
                <a:lnTo>
                  <a:pt x="47846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43625" y="7048338"/>
            <a:ext cx="4784651" cy="4114800"/>
          </a:xfrm>
          <a:custGeom>
            <a:avLst/>
            <a:gdLst/>
            <a:ahLst/>
            <a:cxnLst/>
            <a:rect r="r" b="b" t="t" l="l"/>
            <a:pathLst>
              <a:path h="4114800" w="4784651">
                <a:moveTo>
                  <a:pt x="478465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84651" y="0"/>
                </a:lnTo>
                <a:lnTo>
                  <a:pt x="478465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178674" y="6362490"/>
            <a:ext cx="8928900" cy="8928900"/>
          </a:xfrm>
          <a:custGeom>
            <a:avLst/>
            <a:gdLst/>
            <a:ahLst/>
            <a:cxnLst/>
            <a:rect r="r" b="b" t="t" l="l"/>
            <a:pathLst>
              <a:path h="8928900" w="8928900">
                <a:moveTo>
                  <a:pt x="0" y="0"/>
                </a:moveTo>
                <a:lnTo>
                  <a:pt x="8928900" y="0"/>
                </a:lnTo>
                <a:lnTo>
                  <a:pt x="8928900" y="8928900"/>
                </a:lnTo>
                <a:lnTo>
                  <a:pt x="0" y="8928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8042" y="3229030"/>
            <a:ext cx="14851916" cy="287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31"/>
              </a:lnSpc>
            </a:pPr>
            <a:r>
              <a:rPr lang="en-US" b="true" sz="16808">
                <a:solidFill>
                  <a:srgbClr val="FFFFFF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346956" y="9277350"/>
            <a:ext cx="912344" cy="22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743"/>
              </a:lnSpc>
              <a:spcBef>
                <a:spcPct val="0"/>
              </a:spcBef>
            </a:pPr>
            <a:r>
              <a:rPr lang="en-US" b="true" sz="1599" spc="-62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Page 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DAGiA5nYpes</dc:identifier>
  <dcterms:modified xsi:type="dcterms:W3CDTF">2011-08-01T06:04:30Z</dcterms:modified>
  <cp:revision>1</cp:revision>
  <dc:title>Blue and Purple Modern Computer Presentation</dc:title>
</cp:coreProperties>
</file>