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000" autoAdjust="0"/>
  </p:normalViewPr>
  <p:slideViewPr>
    <p:cSldViewPr snapToGrid="0">
      <p:cViewPr>
        <p:scale>
          <a:sx n="55" d="100"/>
          <a:sy n="55" d="100"/>
        </p:scale>
        <p:origin x="9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539C6B-9283-445E-BB2D-4925C3EEBF16}" type="datetimeFigureOut">
              <a:rPr lang="fr-CA" smtClean="0"/>
              <a:t>2020-12-06</a:t>
            </a:fld>
            <a:endParaRPr lang="fr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6C8914-B402-43DD-BDDC-7D413874A35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74341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sjardins.com/ressources/pdf/per0515f.pdf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>
                <a:hlinkClick r:id="rId3"/>
              </a:rPr>
              <a:t>per0515f.pdf (desjardins.com)</a:t>
            </a:r>
            <a:endParaRPr lang="fr-CA" dirty="0"/>
          </a:p>
          <a:p>
            <a:endParaRPr lang="fr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6C8914-B402-43DD-BDDC-7D413874A35B}" type="slidenum">
              <a:rPr lang="fr-CA" smtClean="0"/>
              <a:t>3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8100822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B5975-B81E-488D-9667-2916488FF6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0C220E-7903-4A0E-ABC1-113A8184A7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147F0A-59A7-4BD9-ABC1-9507B8E9A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DDE42-45E3-42C4-9CBC-D4311EBCF071}" type="datetimeFigureOut">
              <a:rPr lang="fr-CA" smtClean="0"/>
              <a:t>2020-12-06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B4025A-3B55-4533-AA13-E6C80A1FC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553BCA-AC78-43CA-937D-6E8E306D3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ACD51-FB49-4393-A328-5B6A1C3E929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04546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A8C13-695B-444B-A685-C23DEAEB7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6A946E-C917-40A5-8177-26C0E3E868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82634-E112-4026-B1FF-18764A24E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DDE42-45E3-42C4-9CBC-D4311EBCF071}" type="datetimeFigureOut">
              <a:rPr lang="fr-CA" smtClean="0"/>
              <a:t>2020-12-06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112AE9-C647-44C2-834D-A3A20C8AD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D6300A-B332-4354-8935-90F4643AF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ACD51-FB49-4393-A328-5B6A1C3E929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58955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9CAE0C-8B01-43BE-B02B-28CDABD827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D573C7-2EF6-449E-ACDA-386AC484E6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15598A-EDED-40EA-9235-886C3698D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DDE42-45E3-42C4-9CBC-D4311EBCF071}" type="datetimeFigureOut">
              <a:rPr lang="fr-CA" smtClean="0"/>
              <a:t>2020-12-06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98B0B8-34E7-40E9-8989-967BF6E87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7FCAD0-27B2-457C-A59C-4B073F94A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ACD51-FB49-4393-A328-5B6A1C3E929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572411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07437-949E-4B94-8EF5-5D0C2FFD8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CA8C15-4C96-48CD-B3A9-645402F3E2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DE369C-FF9F-4839-A57F-5718101CE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DDE42-45E3-42C4-9CBC-D4311EBCF071}" type="datetimeFigureOut">
              <a:rPr lang="fr-CA" smtClean="0"/>
              <a:t>2020-12-06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EF8219-925B-4469-8FD6-306BB5B26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847423-0229-49A7-A5E9-98F14AB95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ACD51-FB49-4393-A328-5B6A1C3E929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167009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09E77-A842-4BFC-B76A-F70ECF1ED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EA8258-42BF-4C03-87FA-B9290350E4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1C79C9-1CDD-416F-8B17-4151C60EC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DDE42-45E3-42C4-9CBC-D4311EBCF071}" type="datetimeFigureOut">
              <a:rPr lang="fr-CA" smtClean="0"/>
              <a:t>2020-12-06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5FB4D0-CA29-441F-8B18-8D3F465A0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ED33B7-AA2B-4C8C-89A6-0D1CA0942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ACD51-FB49-4393-A328-5B6A1C3E929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395538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6CFED-ABA1-4153-9903-0EBA34F6C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86AC6-13A8-407A-B815-C975B3468B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7F1FBA-212A-4C23-B7C8-D1DA6D9C0A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BAEFE2-A883-483F-B5B1-CD9ED4E0A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DDE42-45E3-42C4-9CBC-D4311EBCF071}" type="datetimeFigureOut">
              <a:rPr lang="fr-CA" smtClean="0"/>
              <a:t>2020-12-06</a:t>
            </a:fld>
            <a:endParaRPr lang="fr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0A9743-A9CD-48AE-A54E-A78A74123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74A8E5-221C-440F-8894-16B71813D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ACD51-FB49-4393-A328-5B6A1C3E929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500293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C5D9E-8419-43E9-947A-6FFC130EF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34DA21-07F7-4505-A2C0-29C0D49602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1578B-C8AF-49A2-8F60-74578E1CEB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114045-0F35-4CE9-8D74-B3D52B506A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458C91-A148-48AA-B7D1-01B049251C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9EAB80-5ACB-401F-9605-446272691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DDE42-45E3-42C4-9CBC-D4311EBCF071}" type="datetimeFigureOut">
              <a:rPr lang="fr-CA" smtClean="0"/>
              <a:t>2020-12-06</a:t>
            </a:fld>
            <a:endParaRPr lang="fr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5D34FB-A4CE-4FE4-B46E-31D2DB80D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00F2DE-E3B5-4FA9-A4DA-F748A1B71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ACD51-FB49-4393-A328-5B6A1C3E929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691679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AA041-2F80-4366-98AD-4787AAE1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4A277D-873E-4978-A87A-B81C53B35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DDE42-45E3-42C4-9CBC-D4311EBCF071}" type="datetimeFigureOut">
              <a:rPr lang="fr-CA" smtClean="0"/>
              <a:t>2020-12-06</a:t>
            </a:fld>
            <a:endParaRPr lang="fr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074E32-323C-43DE-8413-714EEAF12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7A4EB0-1574-486E-B86B-5D03786C5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ACD51-FB49-4393-A328-5B6A1C3E929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5198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630E7A-8B0C-4136-AEBE-E3EBEB0AA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DDE42-45E3-42C4-9CBC-D4311EBCF071}" type="datetimeFigureOut">
              <a:rPr lang="fr-CA" smtClean="0"/>
              <a:t>2020-12-06</a:t>
            </a:fld>
            <a:endParaRPr lang="fr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82FBED-69A5-4CF3-A5A5-0015D10AF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2033E5-F9DF-4793-94E4-5A4AB6224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ACD51-FB49-4393-A328-5B6A1C3E929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13142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98426-9852-4B32-9565-EE95BF087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30235-6959-4806-9338-66E9F98933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0C3D36-5B7E-4B73-B46D-6025D6641B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60BE5A-A255-44CA-958B-91EDA822E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DDE42-45E3-42C4-9CBC-D4311EBCF071}" type="datetimeFigureOut">
              <a:rPr lang="fr-CA" smtClean="0"/>
              <a:t>2020-12-06</a:t>
            </a:fld>
            <a:endParaRPr lang="fr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B52CA8-5AB4-4B99-9E45-23CF56615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BB59CD-20EC-4639-90B3-C7E009B51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ACD51-FB49-4393-A328-5B6A1C3E929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34280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DBB83-3EC7-48AF-A89E-EE5B3BFC4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F55EA7-0735-48DD-A43C-94604C405E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3404DC-F140-41BA-B662-3238D3AD9B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399EB5-BD4D-4794-875E-B0D3EB1BC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DDE42-45E3-42C4-9CBC-D4311EBCF071}" type="datetimeFigureOut">
              <a:rPr lang="fr-CA" smtClean="0"/>
              <a:t>2020-12-06</a:t>
            </a:fld>
            <a:endParaRPr lang="fr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D51967-C14F-4B70-B1AF-63C7047E9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0FD5FB-38D2-4D09-B55B-7092658EF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ACD51-FB49-4393-A328-5B6A1C3E929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324473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5118B6-1D5C-40E0-AA07-5E55061B3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3A3934-3D35-4F1D-899C-AC6F27CD47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55880D-99E8-48FD-9891-A24080F227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4DDE42-45E3-42C4-9CBC-D4311EBCF071}" type="datetimeFigureOut">
              <a:rPr lang="fr-CA" smtClean="0"/>
              <a:t>2020-12-06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5185EE-A3DA-44D6-AA7F-BE189048EA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FCCC60-A21B-4602-87E8-8795CBB0CD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5ACD51-FB49-4393-A328-5B6A1C3E929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60182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2AF35-C630-4A3C-9294-7FF1BC07BE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A" dirty="0"/>
              <a:t>Real time </a:t>
            </a:r>
            <a:r>
              <a:rPr lang="fr-CA" dirty="0" err="1"/>
              <a:t>optimization</a:t>
            </a:r>
            <a:r>
              <a:rPr lang="fr-CA" dirty="0"/>
              <a:t> of a FTL transportation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0511D9-9950-487A-A3A1-EAAE76FA6D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539570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9C184-3C91-4901-994F-4F3AF71FD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/>
              <a:t>Outline</a:t>
            </a:r>
            <a:endParaRPr lang="fr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5F8B97-AFAE-4F74-91D6-025D41A22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Introduction</a:t>
            </a:r>
          </a:p>
          <a:p>
            <a:r>
              <a:rPr lang="fr-CA" dirty="0"/>
              <a:t>Problem description</a:t>
            </a:r>
          </a:p>
          <a:p>
            <a:r>
              <a:rPr lang="fr-CA" dirty="0" err="1"/>
              <a:t>Literature</a:t>
            </a:r>
            <a:r>
              <a:rPr lang="fr-CA" dirty="0"/>
              <a:t> </a:t>
            </a:r>
            <a:r>
              <a:rPr lang="fr-CA" dirty="0" err="1"/>
              <a:t>review</a:t>
            </a:r>
            <a:endParaRPr lang="fr-CA" dirty="0"/>
          </a:p>
          <a:p>
            <a:r>
              <a:rPr lang="fr-CA" dirty="0"/>
              <a:t> How to solve </a:t>
            </a:r>
            <a:r>
              <a:rPr lang="fr-CA" dirty="0" err="1"/>
              <a:t>this</a:t>
            </a:r>
            <a:r>
              <a:rPr lang="fr-CA" dirty="0"/>
              <a:t> problem?</a:t>
            </a:r>
          </a:p>
          <a:p>
            <a:r>
              <a:rPr lang="fr-CA" dirty="0" err="1"/>
              <a:t>Expected</a:t>
            </a:r>
            <a:r>
              <a:rPr lang="fr-CA" dirty="0"/>
              <a:t> </a:t>
            </a:r>
            <a:r>
              <a:rPr lang="fr-CA" dirty="0" err="1"/>
              <a:t>results</a:t>
            </a:r>
            <a:endParaRPr lang="fr-CA" dirty="0"/>
          </a:p>
          <a:p>
            <a:r>
              <a:rPr lang="fr-CA" dirty="0"/>
              <a:t>Conclusion</a:t>
            </a:r>
          </a:p>
          <a:p>
            <a:endParaRPr lang="fr-CA" dirty="0"/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162002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F66A575-7835-4400-BEDE-89F2EF034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rgbClr val="6229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49792D-7D2A-4191-AA23-0B694CE52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629" y="640080"/>
            <a:ext cx="4225290" cy="55788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Introduction</a:t>
            </a:r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FACF3473-9B5B-457A-88CE-4EBBC3115A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r="3" b="4203"/>
          <a:stretch/>
        </p:blipFill>
        <p:spPr>
          <a:xfrm>
            <a:off x="6096000" y="593781"/>
            <a:ext cx="5459470" cy="557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401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74678-F619-48EE-90BB-3DE129E7B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La construction en chiffres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884396D-448E-4DAD-8EF2-4B444053642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34537" y="5616864"/>
            <a:ext cx="4961463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r>
              <a:rPr kumimoji="0" lang="fr-FR" altLang="fr-FR" sz="1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elle emploie plus de 1,2 million de personnes en 2010</a:t>
            </a:r>
          </a:p>
          <a:p>
            <a:pPr>
              <a:lnSpc>
                <a:spcPct val="100000"/>
              </a:lnSpc>
            </a:pPr>
            <a:r>
              <a:rPr lang="fr-FR" altLang="fr-FR" sz="1500" dirty="0">
                <a:solidFill>
                  <a:srgbClr val="333333"/>
                </a:solidFill>
                <a:cs typeface="Arial" panose="020B0604020202020204" pitchFamily="34" charset="0"/>
              </a:rPr>
              <a:t>6.6 % du Pib en 2015</a:t>
            </a:r>
            <a:endParaRPr kumimoji="0" lang="fr-FR" altLang="fr-FR" sz="15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5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2FDF2F-CFBC-4642-96ED-2345BD85280A}"/>
              </a:ext>
            </a:extLst>
          </p:cNvPr>
          <p:cNvSpPr txBox="1"/>
          <p:nvPr/>
        </p:nvSpPr>
        <p:spPr>
          <a:xfrm>
            <a:off x="838199" y="1928506"/>
            <a:ext cx="1031979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0" i="0" dirty="0">
                <a:solidFill>
                  <a:srgbClr val="484848"/>
                </a:solidFill>
                <a:effectLst/>
                <a:latin typeface="Lato"/>
              </a:rPr>
              <a:t>D’un bout à l’autre du pays, les immeubles dans lesquels nos communautés vivent et travaillent sont responsables de plus de 30 % des émissions de GES du Canada</a:t>
            </a:r>
            <a:endParaRPr lang="fr-CA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1C26AD-E90F-45BD-9125-04A571D0CB0C}"/>
              </a:ext>
            </a:extLst>
          </p:cNvPr>
          <p:cNvSpPr txBox="1"/>
          <p:nvPr/>
        </p:nvSpPr>
        <p:spPr>
          <a:xfrm>
            <a:off x="1034004" y="2716937"/>
            <a:ext cx="10381527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b="0" i="0" dirty="0">
                <a:solidFill>
                  <a:srgbClr val="154285"/>
                </a:solidFill>
                <a:effectLst/>
                <a:latin typeface="Roboto"/>
              </a:rPr>
              <a:t>Ciment-Béton</a:t>
            </a:r>
          </a:p>
          <a:p>
            <a:pPr algn="l"/>
            <a:r>
              <a:rPr lang="fr-FR" b="0" i="0" dirty="0">
                <a:solidFill>
                  <a:srgbClr val="154285"/>
                </a:solidFill>
                <a:effectLst/>
                <a:latin typeface="Roboto"/>
              </a:rPr>
              <a:t>14</a:t>
            </a:r>
          </a:p>
          <a:p>
            <a:pPr algn="l"/>
            <a:r>
              <a:rPr lang="fr-FR" b="0" i="0" dirty="0">
                <a:solidFill>
                  <a:srgbClr val="000000"/>
                </a:solidFill>
                <a:effectLst/>
                <a:latin typeface="Lato"/>
              </a:rPr>
              <a:t>Le nombre d’usines exploitées par les membres de l’ACC.</a:t>
            </a:r>
          </a:p>
          <a:p>
            <a:pPr algn="l"/>
            <a:r>
              <a:rPr lang="fr-FR" b="0" i="0" dirty="0">
                <a:solidFill>
                  <a:srgbClr val="154285"/>
                </a:solidFill>
                <a:effectLst/>
                <a:latin typeface="Roboto"/>
              </a:rPr>
              <a:t>13 millions</a:t>
            </a:r>
          </a:p>
          <a:p>
            <a:pPr algn="l"/>
            <a:r>
              <a:rPr lang="fr-FR" b="0" i="0" dirty="0">
                <a:solidFill>
                  <a:srgbClr val="000000"/>
                </a:solidFill>
                <a:effectLst/>
                <a:latin typeface="Lato"/>
              </a:rPr>
              <a:t>Le nombre de tonnes de ciment produit par les membres de l’ACC en 2014.</a:t>
            </a:r>
          </a:p>
          <a:p>
            <a:pPr algn="l"/>
            <a:r>
              <a:rPr lang="fr-FR" b="0" i="0" dirty="0">
                <a:solidFill>
                  <a:srgbClr val="154285"/>
                </a:solidFill>
                <a:effectLst/>
                <a:latin typeface="Roboto"/>
              </a:rPr>
              <a:t>1,6 milliard $</a:t>
            </a:r>
          </a:p>
          <a:p>
            <a:pPr algn="l"/>
            <a:r>
              <a:rPr lang="fr-FR" b="0" i="0" dirty="0">
                <a:solidFill>
                  <a:srgbClr val="000000"/>
                </a:solidFill>
                <a:effectLst/>
                <a:latin typeface="Lato"/>
              </a:rPr>
              <a:t>L’équivalent en dollars de la production Canadienne de ciment en 2014.</a:t>
            </a:r>
          </a:p>
          <a:p>
            <a:pPr algn="l"/>
            <a:r>
              <a:rPr lang="fr-FR" b="0" i="0" dirty="0">
                <a:solidFill>
                  <a:srgbClr val="154285"/>
                </a:solidFill>
                <a:effectLst/>
                <a:latin typeface="Roboto"/>
              </a:rPr>
              <a:t>460 millions $</a:t>
            </a:r>
          </a:p>
          <a:p>
            <a:pPr algn="l"/>
            <a:r>
              <a:rPr lang="fr-FR" b="0" i="0" dirty="0">
                <a:solidFill>
                  <a:srgbClr val="000000"/>
                </a:solidFill>
                <a:effectLst/>
                <a:latin typeface="Lato"/>
              </a:rPr>
              <a:t>L’équivalant en dollars des exportations de ciment, principalement aux États-Unis, en 2015.</a:t>
            </a:r>
          </a:p>
        </p:txBody>
      </p:sp>
    </p:spTree>
    <p:extLst>
      <p:ext uri="{BB962C8B-B14F-4D97-AF65-F5344CB8AC3E}">
        <p14:creationId xmlns:p14="http://schemas.microsoft.com/office/powerpoint/2010/main" val="359448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D0CE0D4-22AC-4966-BB4F-4FE82567B073}"/>
              </a:ext>
            </a:extLst>
          </p:cNvPr>
          <p:cNvSpPr txBox="1"/>
          <p:nvPr/>
        </p:nvSpPr>
        <p:spPr>
          <a:xfrm>
            <a:off x="546904" y="448931"/>
            <a:ext cx="1046062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b="0" i="0" dirty="0">
                <a:solidFill>
                  <a:srgbClr val="154285"/>
                </a:solidFill>
                <a:effectLst/>
                <a:latin typeface="Roboto"/>
              </a:rPr>
              <a:t>76 milliards $</a:t>
            </a:r>
          </a:p>
          <a:p>
            <a:pPr algn="l"/>
            <a:r>
              <a:rPr lang="fr-FR" b="0" i="0" dirty="0">
                <a:solidFill>
                  <a:srgbClr val="000000"/>
                </a:solidFill>
                <a:effectLst/>
                <a:latin typeface="Lato"/>
              </a:rPr>
              <a:t>L’apport combiné annuel de l’industrie du ciment et du béton à l’économie Canadienne en termes d’impacts directs, indirects et induits.</a:t>
            </a:r>
          </a:p>
          <a:p>
            <a:pPr algn="l"/>
            <a:r>
              <a:rPr lang="fr-FR" b="0" i="0" dirty="0">
                <a:solidFill>
                  <a:srgbClr val="154285"/>
                </a:solidFill>
                <a:effectLst/>
                <a:latin typeface="Roboto"/>
              </a:rPr>
              <a:t>158 000</a:t>
            </a:r>
          </a:p>
          <a:p>
            <a:pPr algn="l"/>
            <a:r>
              <a:rPr lang="fr-FR" b="0" i="0" dirty="0">
                <a:solidFill>
                  <a:srgbClr val="000000"/>
                </a:solidFill>
                <a:effectLst/>
                <a:latin typeface="Lato"/>
              </a:rPr>
              <a:t>L’apport combiné annuel de l’industrie du ciment et du béton à l’économie Canadienne en termes d’emplois directs, indirects et indirects</a:t>
            </a:r>
            <a:r>
              <a:rPr lang="fr-FR" b="0" i="0" strike="sngStrike" dirty="0">
                <a:solidFill>
                  <a:srgbClr val="000000"/>
                </a:solidFill>
                <a:effectLst/>
                <a:latin typeface="Lato"/>
              </a:rPr>
              <a:t>.</a:t>
            </a:r>
            <a:endParaRPr lang="fr-FR" b="0" i="0" dirty="0">
              <a:solidFill>
                <a:srgbClr val="000000"/>
              </a:solidFill>
              <a:effectLst/>
              <a:latin typeface="Lato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E3EC57-B173-4B65-8DA3-D71D2F1F5109}"/>
              </a:ext>
            </a:extLst>
          </p:cNvPr>
          <p:cNvSpPr txBox="1"/>
          <p:nvPr/>
        </p:nvSpPr>
        <p:spPr>
          <a:xfrm>
            <a:off x="546904" y="2277731"/>
            <a:ext cx="859420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0" i="0" dirty="0">
                <a:solidFill>
                  <a:srgbClr val="000000"/>
                </a:solidFill>
                <a:effectLst/>
                <a:latin typeface="Lato"/>
              </a:rPr>
              <a:t>pour ériger nos maisons, nos immeubles d’appartements, nos tours de bureaux et nos places publiques; revêtir nos rues, nos routes, nos trottoirs et nos parcs de stationnement; construire nos canalisations d’égout et nos installations de traitement des eaux; et construire nos ponts, nos ports, nos aéroports, nos barrages, nos centrales électriques et nos puits de pétrole.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804905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206A5-1A84-4BDC-8810-2541A4BC2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Contraintes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90E56-2612-4989-8EE8-BC8D8CBCE1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r>
              <a:rPr lang="fr-CA" dirty="0"/>
              <a:t>Nature du produit</a:t>
            </a:r>
          </a:p>
          <a:p>
            <a:r>
              <a:rPr lang="fr-CA" dirty="0"/>
              <a:t>Plusieurs types de béton</a:t>
            </a:r>
          </a:p>
          <a:p>
            <a:r>
              <a:rPr lang="fr-CA" dirty="0"/>
              <a:t>Différents temps de chargement</a:t>
            </a:r>
          </a:p>
          <a:p>
            <a:r>
              <a:rPr lang="fr-CA" dirty="0"/>
              <a:t>Différents temps de déchargement</a:t>
            </a:r>
          </a:p>
          <a:p>
            <a:r>
              <a:rPr lang="fr-CA" dirty="0"/>
              <a:t>Opération de refroidissement </a:t>
            </a:r>
          </a:p>
          <a:p>
            <a:r>
              <a:rPr lang="fr-CA" dirty="0"/>
              <a:t>Déplacement sur le chantier</a:t>
            </a:r>
          </a:p>
          <a:p>
            <a:r>
              <a:rPr lang="fr-CA" dirty="0"/>
              <a:t>Attente sur le chantier pour le déchargement</a:t>
            </a:r>
          </a:p>
          <a:p>
            <a:r>
              <a:rPr lang="fr-CA" dirty="0"/>
              <a:t>Multiples voyages pour servir le client</a:t>
            </a:r>
          </a:p>
          <a:p>
            <a:r>
              <a:rPr lang="fr-CA" dirty="0"/>
              <a:t>Livraison à une heure donnée  ( Pas avant pas après)</a:t>
            </a: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9704029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310</Words>
  <Application>Microsoft Office PowerPoint</Application>
  <PresentationFormat>Widescreen</PresentationFormat>
  <Paragraphs>39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Lato</vt:lpstr>
      <vt:lpstr>Roboto</vt:lpstr>
      <vt:lpstr>Office Theme</vt:lpstr>
      <vt:lpstr>Real time optimization of a FTL transportation system</vt:lpstr>
      <vt:lpstr>Outline</vt:lpstr>
      <vt:lpstr>Introduction</vt:lpstr>
      <vt:lpstr>La construction en chiffres</vt:lpstr>
      <vt:lpstr>PowerPoint Presentation</vt:lpstr>
      <vt:lpstr>Contraintes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 time optimization of a FTL transportation system</dc:title>
  <dc:creator>Wattara Ali</dc:creator>
  <cp:lastModifiedBy>Wattara Ali</cp:lastModifiedBy>
  <cp:revision>11</cp:revision>
  <dcterms:created xsi:type="dcterms:W3CDTF">2020-12-06T11:44:25Z</dcterms:created>
  <dcterms:modified xsi:type="dcterms:W3CDTF">2020-12-06T16:01:59Z</dcterms:modified>
</cp:coreProperties>
</file>