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76" r:id="rId7"/>
    <p:sldId id="26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6" r:id="rId16"/>
    <p:sldId id="287" r:id="rId17"/>
    <p:sldId id="288" r:id="rId18"/>
    <p:sldId id="289" r:id="rId19"/>
    <p:sldId id="283" r:id="rId20"/>
    <p:sldId id="284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80" d="100"/>
          <a:sy n="80" d="100"/>
        </p:scale>
        <p:origin x="4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Tahmini  Vaka Sayısı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1500</c:v>
                </c:pt>
                <c:pt idx="1">
                  <c:v>1650</c:v>
                </c:pt>
                <c:pt idx="2">
                  <c:v>1700</c:v>
                </c:pt>
                <c:pt idx="3">
                  <c:v>1850</c:v>
                </c:pt>
                <c:pt idx="4">
                  <c:v>1900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E-4CF1-9201-545168206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Tahmini Ölüm Sayısı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200</c:v>
                </c:pt>
                <c:pt idx="1">
                  <c:v>240</c:v>
                </c:pt>
                <c:pt idx="2">
                  <c:v>270</c:v>
                </c:pt>
                <c:pt idx="3">
                  <c:v>300</c:v>
                </c:pt>
                <c:pt idx="4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9-4170-AB08-C656F47CA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8190072"/>
        <c:axId val="738188112"/>
      </c:barChart>
      <c:catAx>
        <c:axId val="738190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38188112"/>
        <c:crosses val="autoZero"/>
        <c:auto val="1"/>
        <c:lblAlgn val="ctr"/>
        <c:lblOffset val="100"/>
        <c:noMultiLvlLbl val="0"/>
      </c:catAx>
      <c:valAx>
        <c:axId val="73818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738190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F5B45D1-63D3-41C5-9A5E-21C89FA70A87}" type="datetime1">
              <a:rPr lang="tr-TR" smtClean="0"/>
              <a:t>27.05.2025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tr-TR" smtClean="0"/>
              <a:pPr algn="r" rtl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A426C1C-3AB1-4C97-B221-5E9B14800468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tr-TR" smtClean="0"/>
              <a:pPr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9956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7" name="Dikdörtgen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3C6A93-2001-4816-9A2D-A1398E7FFEE7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D1CDC2-2CD8-4CCC-AEB7-416C9D069135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68A11BC-CE70-4266-A0AC-BE63AD106DD9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419600" cy="4270375"/>
          </a:xfrm>
        </p:spPr>
        <p:txBody>
          <a:bodyPr rtlCol="0">
            <a:normAutofit/>
          </a:bodyPr>
          <a:lstStyle>
            <a:lvl1pPr algn="l" rtl="0">
              <a:defRPr sz="18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5D5D7D0-5BF3-4B56-80CD-0DC82B15DF16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1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0B18735-9317-4E74-B00E-F1F7CF2A804C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945D80-8630-4F38-9310-D02634682158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2B1E71C-E396-4832-BE37-6DC1F192E362}" type="datetime1">
              <a:rPr lang="tr-TR" smtClean="0"/>
              <a:pPr/>
              <a:t>27.05.2025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5372AA-0E4A-4879-8A99-8B58B571AD84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6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C1C1540-5865-4606-B4AB-053344D0628B}" type="datetime1">
              <a:rPr lang="tr-TR" smtClean="0"/>
              <a:pPr/>
              <a:t>27.05.2025</a:t>
            </a:fld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D6F5E1BD-1D47-4010-975E-B6269BFB8EC7}" type="datetime1">
              <a:rPr lang="tr-TR" noProof="0" smtClean="0"/>
              <a:pPr/>
              <a:t>27.05.2025</a:t>
            </a:fld>
            <a:endParaRPr lang="tr-TR" noProof="0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hyperlink" Target="http://www.buildcircuit.com/resistor-codes/" TargetMode="External"/><Relationship Id="rId3" Type="http://schemas.openxmlformats.org/officeDocument/2006/relationships/hyperlink" Target="http://electronicamade.com/arduino-leonardo/" TargetMode="External"/><Relationship Id="rId7" Type="http://schemas.openxmlformats.org/officeDocument/2006/relationships/hyperlink" Target="https://www.printables.com/model/371201-hepa-fan" TargetMode="External"/><Relationship Id="rId12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11" Type="http://schemas.openxmlformats.org/officeDocument/2006/relationships/hyperlink" Target="https://uelectronics.com/producto/diodo-rectificador-1n4007-4007/" TargetMode="External"/><Relationship Id="rId5" Type="http://schemas.openxmlformats.org/officeDocument/2006/relationships/hyperlink" Target="https://uelectronics.com/producto/2n2222-transistor-bjt-npn-40v-to-92/" TargetMode="External"/><Relationship Id="rId15" Type="http://schemas.openxmlformats.org/officeDocument/2006/relationships/hyperlink" Target="https://uelectronics.com/producto/modulo-ky-023-sensor-joystick/" TargetMode="External"/><Relationship Id="rId10" Type="http://schemas.openxmlformats.org/officeDocument/2006/relationships/image" Target="../media/image6.jpg"/><Relationship Id="rId4" Type="http://schemas.openxmlformats.org/officeDocument/2006/relationships/image" Target="../media/image3.jpg"/><Relationship Id="rId9" Type="http://schemas.openxmlformats.org/officeDocument/2006/relationships/hyperlink" Target="https://uelectronics.com/producto/buzzer-zumbador-5v-pasivo/" TargetMode="External"/><Relationship Id="rId1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66800" y="3140968"/>
            <a:ext cx="10058400" cy="1711037"/>
          </a:xfrm>
        </p:spPr>
        <p:txBody>
          <a:bodyPr rtlCol="0"/>
          <a:lstStyle/>
          <a:p>
            <a:pPr rtl="0"/>
            <a:r>
              <a:rPr lang="tr-TR" b="0" i="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Mikroişlemcili Sistemler ve Laboratuvarları Arduino Projesi</a:t>
            </a:r>
            <a:endParaRPr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27448" y="4941168"/>
            <a:ext cx="10058400" cy="685800"/>
          </a:xfrm>
        </p:spPr>
        <p:txBody>
          <a:bodyPr rtlCol="0"/>
          <a:lstStyle/>
          <a:p>
            <a:pPr rtl="0"/>
            <a:r>
              <a:rPr lang="tr-TR" dirty="0"/>
              <a:t>Prof. Dr. Mustafa Yağcı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B81409-F09D-E054-5CE7-A2691E3C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algn="ctr"/>
            <a:r>
              <a:rPr lang="tr-TR" dirty="0"/>
              <a:t>PROJEMİZDE KULLANILAN KOD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42B50CC-56C2-368B-137E-B33A3F2D9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868" y="1268760"/>
            <a:ext cx="7974264" cy="5280970"/>
          </a:xfr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94313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217767-0CC1-1D14-B3D8-4AEA5248A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2852936"/>
            <a:ext cx="9144000" cy="426720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esikDegeri</a:t>
            </a:r>
            <a:r>
              <a:rPr lang="tr-TR" dirty="0"/>
              <a:t> : Gaz sensöründen gelen değerin bu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eşik değeri </a:t>
            </a:r>
            <a:r>
              <a:rPr lang="tr-TR" dirty="0"/>
              <a:t>aşması durumunda alarm sistemi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çalışacaktır</a:t>
            </a:r>
            <a:r>
              <a:rPr lang="tr-TR" dirty="0"/>
              <a:t>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buzzerPin</a:t>
            </a:r>
            <a:r>
              <a:rPr lang="tr-TR" dirty="0"/>
              <a:t> : </a:t>
            </a:r>
            <a:r>
              <a:rPr lang="tr-TR" dirty="0" err="1"/>
              <a:t>Buzzer'ın</a:t>
            </a:r>
            <a:r>
              <a:rPr lang="tr-TR" dirty="0"/>
              <a:t> bağlandığı dijital pin numarası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D9</a:t>
            </a:r>
            <a:r>
              <a:rPr lang="tr-TR" dirty="0"/>
              <a:t>).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fanPin</a:t>
            </a:r>
            <a:r>
              <a:rPr lang="tr-TR" dirty="0"/>
              <a:t> : Fanın bağlandığı dijital pin numarası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D11</a:t>
            </a:r>
            <a:r>
              <a:rPr lang="tr-TR" dirty="0"/>
              <a:t>).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deger</a:t>
            </a:r>
            <a:r>
              <a:rPr lang="tr-TR" dirty="0"/>
              <a:t> : Gaz sensöründen anlık olarak okunan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analog değer </a:t>
            </a:r>
            <a:r>
              <a:rPr lang="tr-TR" dirty="0"/>
              <a:t>burada tutulur.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3551C6B-BE10-982E-7274-0533CE47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" y="836712"/>
            <a:ext cx="11473902" cy="1512168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289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51B964-912C-E3A5-E5C1-E043F136B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3212976"/>
            <a:ext cx="9793088" cy="426720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setup() fonksiyonu </a:t>
            </a:r>
            <a:r>
              <a:rPr lang="tr-TR" dirty="0"/>
              <a:t>: Arduino açıldığında ya da resetlendiğinde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bir kez </a:t>
            </a:r>
            <a:r>
              <a:rPr lang="tr-TR" dirty="0"/>
              <a:t>çalışır.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pinMode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(pin, OUTPUT) </a:t>
            </a:r>
            <a:r>
              <a:rPr lang="tr-TR" dirty="0"/>
              <a:t>: Belirli pinlerin çıkış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  <a:r>
              <a:rPr lang="tr-TR" dirty="0"/>
              <a:t>) olarak ayarlandığını belirtiyoruz. Çünkü bu pinlerden elektrik sinyali gönderilecek (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buzzer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 ve fanı </a:t>
            </a:r>
            <a:r>
              <a:rPr lang="tr-TR" dirty="0"/>
              <a:t>çalıştırmak için).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1FF049F-C9F3-AC5F-0975-D4EA824F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73" y="908720"/>
            <a:ext cx="10944143" cy="156152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24816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1F8FF8-E32E-7F2D-B805-62FF0F65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2420888"/>
            <a:ext cx="9144000" cy="4267200"/>
          </a:xfrm>
        </p:spPr>
        <p:txBody>
          <a:bodyPr/>
          <a:lstStyle/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loop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fonksiyonu </a:t>
            </a:r>
            <a:r>
              <a:rPr lang="tr-TR" dirty="0"/>
              <a:t>: Arduino çalıştığı sürece sürekli tekrar eder.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analogRead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(A0) komutu </a:t>
            </a:r>
            <a:r>
              <a:rPr lang="tr-TR" dirty="0"/>
              <a:t>: Gaz sensöründen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A0</a:t>
            </a:r>
            <a:r>
              <a:rPr lang="tr-TR" dirty="0"/>
              <a:t> pininden analog veri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0–1023</a:t>
            </a:r>
            <a:r>
              <a:rPr lang="tr-TR" dirty="0"/>
              <a:t>) okur ve bu değeri değer değişkenine atar.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DF016C-5BC4-A9F2-24C2-4E1C348D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43" y="836712"/>
            <a:ext cx="10642020" cy="864096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114494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035802-E146-3507-69F6-D15EFBB19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440" y="3645024"/>
            <a:ext cx="9144000" cy="4267200"/>
          </a:xfrm>
        </p:spPr>
        <p:txBody>
          <a:bodyPr>
            <a:normAutofit/>
          </a:bodyPr>
          <a:lstStyle/>
          <a:p>
            <a:r>
              <a:rPr lang="tr-TR" dirty="0"/>
              <a:t>Eğer </a:t>
            </a:r>
            <a:r>
              <a:rPr lang="tr-TR" dirty="0" err="1"/>
              <a:t>deger</a:t>
            </a:r>
            <a:r>
              <a:rPr lang="tr-TR" dirty="0"/>
              <a:t>, </a:t>
            </a:r>
            <a:r>
              <a:rPr lang="tr-TR" dirty="0" err="1"/>
              <a:t>esikDegeri</a:t>
            </a:r>
            <a:r>
              <a:rPr lang="tr-TR" dirty="0"/>
              <a:t>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150</a:t>
            </a:r>
            <a:r>
              <a:rPr lang="tr-TR" dirty="0"/>
              <a:t>) aşarsa: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digitalWrite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buzzerPin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HIGH) </a:t>
            </a:r>
            <a:r>
              <a:rPr lang="tr-TR" dirty="0"/>
              <a:t>→ </a:t>
            </a:r>
            <a:r>
              <a:rPr lang="tr-TR" dirty="0" err="1"/>
              <a:t>Buzzer</a:t>
            </a:r>
            <a:r>
              <a:rPr lang="tr-TR" dirty="0"/>
              <a:t>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aktif</a:t>
            </a:r>
            <a:r>
              <a:rPr lang="tr-TR" dirty="0"/>
              <a:t> hale gelir.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digitalWrite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fanPin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HIGH) </a:t>
            </a:r>
            <a:r>
              <a:rPr lang="tr-TR" dirty="0"/>
              <a:t>→ Fan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çalışmaya</a:t>
            </a:r>
            <a:r>
              <a:rPr lang="tr-TR" dirty="0"/>
              <a:t> başlar.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delay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(75) </a:t>
            </a:r>
            <a:r>
              <a:rPr lang="tr-TR" dirty="0"/>
              <a:t>→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75</a:t>
            </a:r>
            <a:r>
              <a:rPr lang="tr-TR" dirty="0"/>
              <a:t> milisaniye beklenir.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digitalWrite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buzzerPin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 LOW) </a:t>
            </a:r>
            <a:r>
              <a:rPr lang="tr-TR" dirty="0"/>
              <a:t>→ </a:t>
            </a:r>
            <a:r>
              <a:rPr lang="tr-TR" dirty="0" err="1"/>
              <a:t>Buzzer</a:t>
            </a:r>
            <a:r>
              <a:rPr lang="tr-TR" dirty="0"/>
              <a:t> kısa süreliğine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kapanır</a:t>
            </a:r>
            <a:r>
              <a:rPr lang="tr-TR" dirty="0"/>
              <a:t>.</a:t>
            </a:r>
          </a:p>
          <a:p>
            <a:r>
              <a:rPr lang="tr-TR" dirty="0"/>
              <a:t>Bu sayede </a:t>
            </a:r>
            <a:r>
              <a:rPr lang="tr-TR" dirty="0" err="1"/>
              <a:t>buzzer</a:t>
            </a:r>
            <a:r>
              <a:rPr lang="tr-TR" dirty="0"/>
              <a:t>,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uyarı sesi</a:t>
            </a:r>
            <a:r>
              <a:rPr lang="tr-TR" dirty="0"/>
              <a:t> gibi aralıklı ötmeye başlar.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5CF83F5-92EE-95E2-54F7-E2EFF6DE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366340"/>
            <a:ext cx="9649072" cy="301295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05282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E5CAC-461F-6D5D-E7E8-8011E7C37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841" y="3402360"/>
            <a:ext cx="9144000" cy="4267200"/>
          </a:xfrm>
        </p:spPr>
        <p:txBody>
          <a:bodyPr/>
          <a:lstStyle/>
          <a:p>
            <a:r>
              <a:rPr lang="tr-TR" dirty="0"/>
              <a:t>Eğer ortam gaz seviyesi güvenliyse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eşik değerin altında</a:t>
            </a:r>
            <a:r>
              <a:rPr lang="tr-TR" dirty="0"/>
              <a:t>):</a:t>
            </a:r>
          </a:p>
          <a:p>
            <a:r>
              <a:rPr lang="tr-TR" dirty="0" err="1"/>
              <a:t>Buzzer</a:t>
            </a:r>
            <a:r>
              <a:rPr lang="tr-TR" dirty="0"/>
              <a:t> ve fan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devre</a:t>
            </a:r>
            <a:r>
              <a:rPr lang="tr-TR" dirty="0"/>
              <a:t>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dışı bırakılır</a:t>
            </a:r>
            <a:r>
              <a:rPr lang="tr-TR" dirty="0"/>
              <a:t>, yani kapalı kalır.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6879E0-EBD3-2DEF-C541-F5592D233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41" y="980728"/>
            <a:ext cx="10109918" cy="1728192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92021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643B80-A055-568B-C589-4EDD1B3A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1143000"/>
          </a:xfrm>
        </p:spPr>
        <p:txBody>
          <a:bodyPr/>
          <a:lstStyle/>
          <a:p>
            <a:pPr algn="ctr"/>
            <a:r>
              <a:rPr lang="tr-TR" dirty="0"/>
              <a:t>SONUÇ VE KAZANIMLAR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89B794-F13C-1A46-E37A-F00A2746A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3200" dirty="0"/>
              <a:t>Sistem </a:t>
            </a:r>
            <a:r>
              <a:rPr lang="sv-SE" sz="3200" dirty="0">
                <a:solidFill>
                  <a:schemeClr val="accent2">
                    <a:lumMod val="75000"/>
                  </a:schemeClr>
                </a:solidFill>
              </a:rPr>
              <a:t>düşük maliyetli</a:t>
            </a:r>
            <a:r>
              <a:rPr lang="sv-SE" sz="3200" dirty="0"/>
              <a:t> ve işe yarar</a:t>
            </a:r>
            <a:r>
              <a:rPr lang="tr-TR" sz="3200" dirty="0"/>
              <a:t>.</a:t>
            </a:r>
          </a:p>
          <a:p>
            <a:r>
              <a:rPr lang="tr-TR" sz="3200" dirty="0"/>
              <a:t>Gerçek hayatta </a:t>
            </a:r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uygulanabilirliği</a:t>
            </a:r>
            <a:r>
              <a:rPr lang="tr-TR" sz="3200" dirty="0"/>
              <a:t> yüksek.</a:t>
            </a:r>
          </a:p>
          <a:p>
            <a:r>
              <a:rPr lang="tr-TR" sz="3200" dirty="0"/>
              <a:t>Basit malzemelerle </a:t>
            </a:r>
            <a:r>
              <a:rPr lang="tr-TR" sz="3200" dirty="0">
                <a:solidFill>
                  <a:schemeClr val="accent2">
                    <a:lumMod val="75000"/>
                  </a:schemeClr>
                </a:solidFill>
              </a:rPr>
              <a:t>hayat kurtaran </a:t>
            </a:r>
            <a:r>
              <a:rPr lang="tr-TR" sz="3200" dirty="0"/>
              <a:t>bir çözüm üretildi.</a:t>
            </a:r>
          </a:p>
        </p:txBody>
      </p:sp>
    </p:spTree>
    <p:extLst>
      <p:ext uri="{BB962C8B-B14F-4D97-AF65-F5344CB8AC3E}">
        <p14:creationId xmlns:p14="http://schemas.microsoft.com/office/powerpoint/2010/main" val="259595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0FBBEB-5E4E-A9E4-E8F5-E391CA35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789040"/>
            <a:ext cx="9144000" cy="1143000"/>
          </a:xfrm>
        </p:spPr>
        <p:txBody>
          <a:bodyPr>
            <a:noAutofit/>
          </a:bodyPr>
          <a:lstStyle/>
          <a:p>
            <a:pPr algn="ctr"/>
            <a:r>
              <a:rPr lang="tr-TR" sz="5400" dirty="0"/>
              <a:t>ŞİMDİ SİSTEMİ ÇALIŞTIRALIM</a:t>
            </a:r>
            <a:br>
              <a:rPr lang="tr-TR" sz="5400" dirty="0"/>
            </a:br>
            <a:r>
              <a:rPr lang="tr-TR" sz="9600" dirty="0"/>
              <a:t>→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2F81F4D-844B-C661-986B-805850427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112" y="6165304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solidFill>
                  <a:schemeClr val="tx2">
                    <a:lumMod val="50000"/>
                  </a:schemeClr>
                </a:solidFill>
              </a:rPr>
              <a:t>Bizi dinlediğiniz için teşekkür ederiz.</a:t>
            </a:r>
          </a:p>
        </p:txBody>
      </p:sp>
    </p:spTree>
    <p:extLst>
      <p:ext uri="{BB962C8B-B14F-4D97-AF65-F5344CB8AC3E}">
        <p14:creationId xmlns:p14="http://schemas.microsoft.com/office/powerpoint/2010/main" val="400363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GİRİŞ</a:t>
            </a:r>
            <a:endParaRPr dirty="0"/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 Adı</a:t>
            </a:r>
            <a:r>
              <a:rPr lang="tr-TR" dirty="0"/>
              <a:t>: “Soba Gazı Algılama ve Tahliye Sistemi”</a:t>
            </a:r>
            <a:endParaRPr dirty="0"/>
          </a:p>
          <a:p>
            <a:pPr rtl="0"/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 Başlık</a:t>
            </a:r>
            <a:r>
              <a:rPr lang="tr-TR" dirty="0"/>
              <a:t>: Arduino ile Gaz Sensörlü Otomatik Fan ve Alarm Sistemi</a:t>
            </a:r>
          </a:p>
          <a:p>
            <a:pPr rtl="0"/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Öğrenci Adları</a:t>
            </a:r>
            <a:r>
              <a:rPr lang="tr-TR" dirty="0"/>
              <a:t>:</a:t>
            </a:r>
          </a:p>
          <a:p>
            <a:pPr marL="0" indent="0" rtl="0">
              <a:buNone/>
            </a:pPr>
            <a:r>
              <a:rPr lang="tr-TR" dirty="0"/>
              <a:t>      -</a:t>
            </a: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Ali Özer TEKİN (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222511037</a:t>
            </a: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)</a:t>
            </a:r>
          </a:p>
          <a:p>
            <a:pPr marL="0" indent="0" rtl="0">
              <a:buNone/>
            </a:pP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     -İslam AKSOY (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222511029</a:t>
            </a: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) </a:t>
            </a:r>
          </a:p>
          <a:p>
            <a:pPr marL="0" indent="0" rtl="0">
              <a:buNone/>
            </a:pP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     -Muhammed Yiğit CAN (</a:t>
            </a:r>
            <a:r>
              <a:rPr lang="tr-TR" b="0" i="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B0503030403020204" pitchFamily="34" charset="0"/>
              </a:rPr>
              <a:t>222511013</a:t>
            </a:r>
            <a:r>
              <a:rPr lang="tr-TR" b="0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)</a:t>
            </a:r>
            <a:endParaRPr lang="tr-TR" dirty="0"/>
          </a:p>
          <a:p>
            <a:pPr marL="0" indent="0" rtl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48DDFD-83E5-771D-F989-BDC3D735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SOBA GAZI ZEHİRLENMESİ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1E31A4-1AD3-A76A-3D3C-60585977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Soba gazı zehirlenmesi, genellikle kömür, odun ya da tüple çalışan sobalardan çıkan renksiz, kokusuz ve tatsız olmasıyla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fark edilmesi zor</a:t>
            </a:r>
            <a:r>
              <a:rPr lang="tr-TR" sz="2400" dirty="0"/>
              <a:t> olan karbon monoksit (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CO</a:t>
            </a:r>
            <a:r>
              <a:rPr lang="tr-TR" sz="2400" dirty="0"/>
              <a:t>) gazının solunmasıyla oluşan zehirlenmedir. </a:t>
            </a:r>
          </a:p>
          <a:p>
            <a:r>
              <a:rPr lang="tr-TR" sz="2400" dirty="0"/>
              <a:t>Baş ağrısı, baş dönmesi, bulantı, bilinç kaybı ve hatta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ölüme</a:t>
            </a:r>
            <a:r>
              <a:rPr lang="tr-TR" sz="2400" dirty="0"/>
              <a:t> yol açabilir.</a:t>
            </a:r>
          </a:p>
        </p:txBody>
      </p:sp>
    </p:spTree>
    <p:extLst>
      <p:ext uri="{BB962C8B-B14F-4D97-AF65-F5344CB8AC3E}">
        <p14:creationId xmlns:p14="http://schemas.microsoft.com/office/powerpoint/2010/main" val="418537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43472" y="404664"/>
            <a:ext cx="10044608" cy="1143000"/>
          </a:xfrm>
        </p:spPr>
        <p:txBody>
          <a:bodyPr rtlCol="0"/>
          <a:lstStyle/>
          <a:p>
            <a:pPr rtl="0"/>
            <a:r>
              <a:rPr lang="tr-TR" dirty="0"/>
              <a:t>Türkiye’de CO Kaynaklı Zehirlenme Grafiği</a:t>
            </a:r>
            <a:endParaRPr dirty="0"/>
          </a:p>
        </p:txBody>
      </p:sp>
      <p:graphicFrame>
        <p:nvGraphicFramePr>
          <p:cNvPr id="13" name="İçerik Yer Tutucusu 12" descr="Kümelenmiş Sütun grafiği" title="Grafik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374560"/>
              </p:ext>
            </p:extLst>
          </p:nvPr>
        </p:nvGraphicFramePr>
        <p:xfrm>
          <a:off x="1524000" y="18288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4B282A-2EDE-8822-2518-61F44CE1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PROJEMİZİN AMACI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69685-C7A9-13E3-7184-2255612CE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Zehirlenme riskine karşı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erken uyarı sistemi </a:t>
            </a:r>
            <a:r>
              <a:rPr lang="tr-TR" sz="2400" dirty="0"/>
              <a:t>oluşturmak</a:t>
            </a:r>
          </a:p>
          <a:p>
            <a:r>
              <a:rPr lang="tr-TR" sz="2400" dirty="0" err="1"/>
              <a:t>Buzzer</a:t>
            </a:r>
            <a:r>
              <a:rPr lang="tr-TR" sz="2400" dirty="0"/>
              <a:t> ile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sesli uyarı</a:t>
            </a:r>
            <a:r>
              <a:rPr lang="tr-TR" sz="2400" dirty="0"/>
              <a:t>, fan ile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havalandırma</a:t>
            </a:r>
            <a:r>
              <a:rPr lang="tr-TR" sz="2400" dirty="0"/>
              <a:t> sağlamak</a:t>
            </a:r>
          </a:p>
          <a:p>
            <a:r>
              <a:rPr lang="tr-TR" sz="2400" dirty="0"/>
              <a:t>Evlerde kullanılabilecek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basit</a:t>
            </a:r>
            <a:r>
              <a:rPr lang="tr-TR" sz="2400" dirty="0"/>
              <a:t> ve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ekonomik</a:t>
            </a:r>
            <a:r>
              <a:rPr lang="tr-TR" sz="2400" dirty="0"/>
              <a:t> bir sistem kurmak</a:t>
            </a:r>
          </a:p>
        </p:txBody>
      </p:sp>
    </p:spTree>
    <p:extLst>
      <p:ext uri="{BB962C8B-B14F-4D97-AF65-F5344CB8AC3E}">
        <p14:creationId xmlns:p14="http://schemas.microsoft.com/office/powerpoint/2010/main" val="229274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AB6C97-9EF8-B0F9-B111-5C9C3C18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KULLANILAN MALZEMELER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08BFB1-325A-96EB-248D-A774285F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844824"/>
            <a:ext cx="10332640" cy="4267200"/>
          </a:xfrm>
        </p:spPr>
        <p:txBody>
          <a:bodyPr/>
          <a:lstStyle/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Arduino </a:t>
            </a:r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Uno</a:t>
            </a:r>
            <a:r>
              <a:rPr lang="tr-TR" dirty="0"/>
              <a:t> : Tüm sistemin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beynidir</a:t>
            </a:r>
            <a:r>
              <a:rPr lang="tr-TR" dirty="0"/>
              <a:t>; sensör verilerini okuyarak bağlı cihazları kontrol eder.</a:t>
            </a:r>
          </a:p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MQ-2 Gaz Sensörü </a:t>
            </a:r>
            <a:r>
              <a:rPr lang="tr-TR" dirty="0"/>
              <a:t>: Ortamdaki gaz (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CO,LPG, </a:t>
            </a:r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Propan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, Duman</a:t>
            </a:r>
            <a:r>
              <a:rPr lang="tr-TR" dirty="0"/>
              <a:t>) yoğunluğunu algılar.</a:t>
            </a:r>
          </a:p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5V DC Fan </a:t>
            </a:r>
            <a:r>
              <a:rPr lang="tr-TR" dirty="0"/>
              <a:t>: Ortamdaki zararlı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havanın tahliyesi </a:t>
            </a:r>
            <a:r>
              <a:rPr lang="tr-TR" dirty="0"/>
              <a:t>için kullanılır.</a:t>
            </a:r>
          </a:p>
          <a:p>
            <a:r>
              <a:rPr lang="tr-T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Buzzer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/>
              <a:t>: Gaz tehlikesi durumunda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sesli uyarı </a:t>
            </a:r>
            <a:r>
              <a:rPr lang="tr-TR" dirty="0"/>
              <a:t>vererek kullanıcıyı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ikaz eder</a:t>
            </a:r>
            <a:r>
              <a:rPr lang="tr-TR" dirty="0"/>
              <a:t>.</a:t>
            </a:r>
          </a:p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2N2222 NPN Transistör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: Düşük akımla büyük akımı </a:t>
            </a:r>
            <a:r>
              <a:rPr lang="tr-TR" dirty="0"/>
              <a:t>kontrol etmeye yarayan bir anahtardır.</a:t>
            </a:r>
          </a:p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1N4007 Diyot </a:t>
            </a:r>
            <a:r>
              <a:rPr lang="tr-TR" dirty="0"/>
              <a:t>: Fan gibi indüktif yüklerde oluşan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ters akımı engelleyerek </a:t>
            </a:r>
            <a:r>
              <a:rPr lang="tr-TR" dirty="0"/>
              <a:t>devreyi korur.</a:t>
            </a:r>
          </a:p>
          <a:p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Direnç</a:t>
            </a:r>
            <a:r>
              <a:rPr lang="tr-TR" dirty="0"/>
              <a:t> : Elektrik devrelerinde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akımı sınırlamak </a:t>
            </a:r>
            <a:r>
              <a:rPr lang="tr-TR" dirty="0"/>
              <a:t>veya 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</a:rPr>
              <a:t>voltajı düşürmek </a:t>
            </a:r>
            <a:r>
              <a:rPr lang="tr-TR" dirty="0"/>
              <a:t>için kullanılan bir pasif devre elemanıdır.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9963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61B496-52CB-660E-624D-5741304F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15416"/>
            <a:ext cx="9144000" cy="1143000"/>
          </a:xfrm>
        </p:spPr>
        <p:txBody>
          <a:bodyPr/>
          <a:lstStyle/>
          <a:p>
            <a:r>
              <a:rPr lang="tr-TR" dirty="0"/>
              <a:t>Kullanılan Malzemelerin Görselleri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FD776F8A-811A-5C5B-600B-51EACC3D3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392" y="1124744"/>
            <a:ext cx="2892805" cy="2169604"/>
          </a:xfrm>
          <a:effectLst>
            <a:softEdge rad="165100"/>
          </a:effectLst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F92D136-8931-8A74-BC53-E4C24D642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103883" y="3305634"/>
            <a:ext cx="3213398" cy="3213398"/>
          </a:xfrm>
          <a:prstGeom prst="rect">
            <a:avLst/>
          </a:prstGeom>
          <a:effectLst>
            <a:softEdge rad="685800"/>
          </a:effectLst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211FE510-E8BB-213F-221D-6EE76DBD46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394426" y="3719073"/>
            <a:ext cx="2892804" cy="2738936"/>
          </a:xfrm>
          <a:prstGeom prst="rect">
            <a:avLst/>
          </a:prstGeom>
          <a:effectLst>
            <a:softEdge rad="165100"/>
          </a:effectLst>
        </p:spPr>
      </p:pic>
      <p:pic>
        <p:nvPicPr>
          <p:cNvPr id="20" name="Resim 19">
            <a:extLst>
              <a:ext uri="{FF2B5EF4-FFF2-40B4-BE49-F238E27FC236}">
                <a16:creationId xmlns:a16="http://schemas.microsoft.com/office/drawing/2014/main" id="{D81C6551-143B-9099-224A-D1C2F3AA8A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3432" y="3919837"/>
            <a:ext cx="2232248" cy="223224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254000"/>
          </a:effectLst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5D35B6AD-C63B-F6AC-88F8-D160766E80C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204013" y="946113"/>
            <a:ext cx="2425452" cy="2425452"/>
          </a:xfrm>
          <a:prstGeom prst="rect">
            <a:avLst/>
          </a:prstGeom>
          <a:effectLst>
            <a:softEdge rad="533400"/>
          </a:effectLst>
        </p:spPr>
      </p:pic>
      <p:pic>
        <p:nvPicPr>
          <p:cNvPr id="26" name="Resim 25">
            <a:extLst>
              <a:ext uri="{FF2B5EF4-FFF2-40B4-BE49-F238E27FC236}">
                <a16:creationId xmlns:a16="http://schemas.microsoft.com/office/drawing/2014/main" id="{6EB4F664-AE6C-6A7C-B9E8-2C1C8B9CEC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472264" y="971122"/>
            <a:ext cx="3505572" cy="2228850"/>
          </a:xfrm>
          <a:prstGeom prst="rect">
            <a:avLst/>
          </a:prstGeom>
          <a:effectLst>
            <a:softEdge rad="596900"/>
          </a:effectLst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63567154-DA50-903C-16AB-BE0AD0605D1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3791744" y="1124744"/>
            <a:ext cx="2049084" cy="2049084"/>
          </a:xfrm>
          <a:prstGeom prst="rect">
            <a:avLst/>
          </a:prstGeo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400068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ED6488-2215-3D2A-0EB3-5D1EF078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SİSTEMİN ÇALIŞMA PRENSİBİ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B0E2E2-B761-2344-3850-00425D87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/>
              <a:t>Kısaca;</a:t>
            </a:r>
          </a:p>
          <a:p>
            <a:r>
              <a:rPr lang="tr-TR" sz="2400" dirty="0"/>
              <a:t>Gaz sensörü ortamdaki zehirli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gazı algılar</a:t>
            </a:r>
            <a:r>
              <a:rPr lang="tr-TR" sz="2400" dirty="0"/>
              <a:t>.</a:t>
            </a:r>
          </a:p>
          <a:p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Eşik değeri </a:t>
            </a:r>
            <a:r>
              <a:rPr lang="tr-TR" sz="2400" dirty="0"/>
              <a:t>aşıldığında </a:t>
            </a:r>
            <a:r>
              <a:rPr lang="tr-TR" sz="2400" dirty="0" err="1"/>
              <a:t>buzzer</a:t>
            </a:r>
            <a:r>
              <a:rPr lang="tr-TR" sz="2400" dirty="0"/>
              <a:t>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öter</a:t>
            </a:r>
            <a:r>
              <a:rPr lang="tr-TR" sz="2400" dirty="0"/>
              <a:t> , fan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çalışır</a:t>
            </a:r>
            <a:r>
              <a:rPr lang="tr-TR" sz="2400" dirty="0"/>
              <a:t>.</a:t>
            </a:r>
          </a:p>
          <a:p>
            <a:r>
              <a:rPr lang="tr-TR" sz="2400" dirty="0"/>
              <a:t>Gaz azaldığında sistem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otomatik</a:t>
            </a:r>
            <a:r>
              <a:rPr lang="tr-TR" sz="2400" dirty="0"/>
              <a:t> olarak 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</a:rPr>
              <a:t>kapanır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70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9774D0-8B47-77C1-36EB-AE2726D0C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8640"/>
            <a:ext cx="9144000" cy="1143000"/>
          </a:xfrm>
        </p:spPr>
        <p:txBody>
          <a:bodyPr/>
          <a:lstStyle/>
          <a:p>
            <a:pPr algn="ctr"/>
            <a:r>
              <a:rPr lang="tr-TR" dirty="0"/>
              <a:t>PROTEUS DEVRESİ 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F6FF455-1219-EA01-E9C7-12CA6C7D9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32" y="1600200"/>
            <a:ext cx="8424936" cy="4669517"/>
          </a:xfrm>
          <a:effectLst>
            <a:softEdge rad="177800"/>
          </a:effectLst>
        </p:spPr>
      </p:pic>
    </p:spTree>
    <p:extLst>
      <p:ext uri="{BB962C8B-B14F-4D97-AF65-F5344CB8AC3E}">
        <p14:creationId xmlns:p14="http://schemas.microsoft.com/office/powerpoint/2010/main" val="3765292234"/>
      </p:ext>
    </p:extLst>
  </p:cSld>
  <p:clrMapOvr>
    <a:masterClrMapping/>
  </p:clrMapOvr>
</p:sld>
</file>

<file path=ppt/theme/theme1.xml><?xml version="1.0" encoding="utf-8"?>
<a:theme xmlns:a="http://schemas.openxmlformats.org/drawingml/2006/main" name="Teknik Bilgisayar 16 x 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5_TF02901026_TF02901026" id="{728FEF03-3CB8-4AC0-AC1B-837F13C9D779}" vid="{01870C59-6596-4A72-8484-01995A1215FD}"/>
    </a:ext>
  </a:extLst>
</a:theme>
</file>

<file path=ppt/theme/theme2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İş için teknolojik devre kartı tasarımlı sunu (geniş ekran)</Template>
  <TotalTime>98</TotalTime>
  <Words>530</Words>
  <Application>Microsoft Office PowerPoint</Application>
  <PresentationFormat>Geniş ekran</PresentationFormat>
  <Paragraphs>56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Candara</vt:lpstr>
      <vt:lpstr>Consolas</vt:lpstr>
      <vt:lpstr>Source Sans Pro</vt:lpstr>
      <vt:lpstr>Teknik Bilgisayar 16 x 9</vt:lpstr>
      <vt:lpstr>Mikroişlemcili Sistemler ve Laboratuvarları Arduino Projesi</vt:lpstr>
      <vt:lpstr>GİRİŞ</vt:lpstr>
      <vt:lpstr>SOBA GAZI ZEHİRLENMESİ NEDİR?</vt:lpstr>
      <vt:lpstr>Türkiye’de CO Kaynaklı Zehirlenme Grafiği</vt:lpstr>
      <vt:lpstr>PROJEMİZİN AMACI</vt:lpstr>
      <vt:lpstr>KULLANILAN MALZEMELER</vt:lpstr>
      <vt:lpstr>Kullanılan Malzemelerin Görselleri</vt:lpstr>
      <vt:lpstr>SİSTEMİN ÇALIŞMA PRENSİBİ</vt:lpstr>
      <vt:lpstr>PROTEUS DEVRESİ </vt:lpstr>
      <vt:lpstr>PROJEMİZDE KULLANILAN KOD</vt:lpstr>
      <vt:lpstr>PowerPoint Sunusu</vt:lpstr>
      <vt:lpstr>PowerPoint Sunusu</vt:lpstr>
      <vt:lpstr>PowerPoint Sunusu</vt:lpstr>
      <vt:lpstr>PowerPoint Sunusu</vt:lpstr>
      <vt:lpstr>PowerPoint Sunusu</vt:lpstr>
      <vt:lpstr>SONUÇ VE KAZANIMLAR</vt:lpstr>
      <vt:lpstr>ŞİMDİ SİSTEMİ ÇALIŞTIRALIM 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can</dc:creator>
  <cp:lastModifiedBy>İslam AKSOY</cp:lastModifiedBy>
  <cp:revision>2</cp:revision>
  <dcterms:created xsi:type="dcterms:W3CDTF">2025-05-26T20:06:54Z</dcterms:created>
  <dcterms:modified xsi:type="dcterms:W3CDTF">2025-05-26T22:07:16Z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