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2"/>
  </p:notesMasterIdLst>
  <p:sldIdLst>
    <p:sldId id="256" r:id="rId2"/>
    <p:sldId id="286" r:id="rId3"/>
    <p:sldId id="299" r:id="rId4"/>
    <p:sldId id="257" r:id="rId5"/>
    <p:sldId id="285" r:id="rId6"/>
    <p:sldId id="291" r:id="rId7"/>
    <p:sldId id="277" r:id="rId8"/>
    <p:sldId id="260" r:id="rId9"/>
    <p:sldId id="259" r:id="rId10"/>
    <p:sldId id="261" r:id="rId11"/>
    <p:sldId id="262" r:id="rId12"/>
    <p:sldId id="265" r:id="rId13"/>
    <p:sldId id="264" r:id="rId14"/>
    <p:sldId id="280" r:id="rId15"/>
    <p:sldId id="274" r:id="rId16"/>
    <p:sldId id="297" r:id="rId17"/>
    <p:sldId id="296" r:id="rId18"/>
    <p:sldId id="305" r:id="rId19"/>
    <p:sldId id="295" r:id="rId20"/>
    <p:sldId id="298" r:id="rId21"/>
    <p:sldId id="300" r:id="rId22"/>
    <p:sldId id="301" r:id="rId23"/>
    <p:sldId id="281" r:id="rId24"/>
    <p:sldId id="302" r:id="rId25"/>
    <p:sldId id="304" r:id="rId26"/>
    <p:sldId id="303" r:id="rId27"/>
    <p:sldId id="271" r:id="rId28"/>
    <p:sldId id="267" r:id="rId29"/>
    <p:sldId id="268" r:id="rId30"/>
    <p:sldId id="272" r:id="rId31"/>
    <p:sldId id="275" r:id="rId32"/>
    <p:sldId id="283" r:id="rId33"/>
    <p:sldId id="276" r:id="rId34"/>
    <p:sldId id="279" r:id="rId35"/>
    <p:sldId id="289" r:id="rId36"/>
    <p:sldId id="288" r:id="rId37"/>
    <p:sldId id="293" r:id="rId38"/>
    <p:sldId id="294" r:id="rId39"/>
    <p:sldId id="290" r:id="rId40"/>
    <p:sldId id="28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41BF62"/>
    <a:srgbClr val="C5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83204" autoAdjust="0"/>
  </p:normalViewPr>
  <p:slideViewPr>
    <p:cSldViewPr snapToGrid="0">
      <p:cViewPr varScale="1">
        <p:scale>
          <a:sx n="110" d="100"/>
          <a:sy n="110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04653-AFD2-449B-A4D7-7C4A46C1EAAC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CEC23-9E36-46A5-BFEE-124CBBF908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4107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bug’ları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erkenden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çözmek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kolaydır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zamandan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kaybınız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azdır</a:t>
            </a:r>
            <a:r>
              <a:rPr lang="en-US" baseline="0" dirty="0" smtClean="0"/>
              <a:t>. Her </a:t>
            </a:r>
            <a:r>
              <a:rPr lang="en-US" baseline="0" dirty="0" err="1" smtClean="0"/>
              <a:t>dakika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kazandıran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uygulamanın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çalışmaması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demektir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Amazon’un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birkaç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saatliğine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çalışmaması</a:t>
            </a:r>
            <a:endParaRPr lang="en-US" baseline="0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EC23-9E36-46A5-BFEE-124CBBF908D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9586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Stateler</a:t>
            </a:r>
            <a:r>
              <a:rPr lang="en-US" dirty="0" smtClean="0"/>
              <a:t> </a:t>
            </a:r>
            <a:r>
              <a:rPr lang="en-US" dirty="0" err="1" smtClean="0"/>
              <a:t>arası</a:t>
            </a:r>
            <a:r>
              <a:rPr lang="en-US" dirty="0" smtClean="0"/>
              <a:t> </a:t>
            </a:r>
            <a:r>
              <a:rPr lang="en-US" dirty="0" err="1" smtClean="0"/>
              <a:t>geçişi</a:t>
            </a:r>
            <a:r>
              <a:rPr lang="en-US" dirty="0" smtClean="0"/>
              <a:t> </a:t>
            </a:r>
            <a:r>
              <a:rPr lang="en-US" dirty="0" err="1" smtClean="0"/>
              <a:t>sağlıyoruz</a:t>
            </a:r>
            <a:r>
              <a:rPr lang="en-US" dirty="0" smtClean="0"/>
              <a:t>. </a:t>
            </a:r>
            <a:r>
              <a:rPr lang="en-US" dirty="0" err="1" smtClean="0"/>
              <a:t>Herhangi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test </a:t>
            </a:r>
            <a:r>
              <a:rPr lang="en-US" dirty="0" err="1" smtClean="0"/>
              <a:t>işlemi</a:t>
            </a:r>
            <a:r>
              <a:rPr lang="en-US" dirty="0" smtClean="0"/>
              <a:t> (assertion) yok.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EC23-9E36-46A5-BFEE-124CBBF908D6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999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GraphWalker</a:t>
            </a:r>
            <a:r>
              <a:rPr lang="en-US" dirty="0" smtClean="0"/>
              <a:t> </a:t>
            </a:r>
            <a:r>
              <a:rPr lang="en-US" dirty="0" err="1" smtClean="0"/>
              <a:t>başlangıç</a:t>
            </a:r>
            <a:r>
              <a:rPr lang="en-US" dirty="0" smtClean="0"/>
              <a:t> </a:t>
            </a:r>
            <a:r>
              <a:rPr lang="en-US" dirty="0" err="1" smtClean="0"/>
              <a:t>nesnesinden</a:t>
            </a:r>
            <a:r>
              <a:rPr lang="en-US" dirty="0" smtClean="0"/>
              <a:t> </a:t>
            </a:r>
            <a:r>
              <a:rPr lang="en-US" dirty="0" err="1" smtClean="0"/>
              <a:t>başlayıp</a:t>
            </a:r>
            <a:r>
              <a:rPr lang="en-US" dirty="0" smtClean="0"/>
              <a:t> </a:t>
            </a:r>
            <a:r>
              <a:rPr lang="en-US" dirty="0" err="1" smtClean="0"/>
              <a:t>gidebileceği</a:t>
            </a:r>
            <a:r>
              <a:rPr lang="en-US" baseline="0" dirty="0" smtClean="0"/>
              <a:t> her </a:t>
            </a:r>
            <a:r>
              <a:rPr lang="en-US" baseline="0" dirty="0" err="1" smtClean="0"/>
              <a:t>rotaya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gitmeye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çalışıyor</a:t>
            </a:r>
            <a:r>
              <a:rPr lang="en-US" baseline="0" dirty="0" smtClean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EC23-9E36-46A5-BFEE-124CBBF908D6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367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EC23-9E36-46A5-BFEE-124CBBF908D6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511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EC23-9E36-46A5-BFEE-124CBBF908D6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5113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EC23-9E36-46A5-BFEE-124CBBF908D6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668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70%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kapsamı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yakalamak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ürün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geliştikçe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zorlaşır</a:t>
            </a:r>
            <a:r>
              <a:rPr lang="en-US" baseline="0" dirty="0" smtClean="0"/>
              <a:t>. Test </a:t>
            </a:r>
            <a:r>
              <a:rPr lang="en-US" baseline="0" dirty="0" err="1" smtClean="0"/>
              <a:t>etmeniz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gereken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çok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fazla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ihtimal</a:t>
            </a:r>
            <a:r>
              <a:rPr lang="en-US" baseline="0" dirty="0" smtClean="0"/>
              <a:t> var.</a:t>
            </a:r>
          </a:p>
          <a:p>
            <a:r>
              <a:rPr lang="en-US" baseline="0" dirty="0" smtClean="0"/>
              <a:t>Test </a:t>
            </a:r>
            <a:r>
              <a:rPr lang="en-US" baseline="0" dirty="0" err="1" smtClean="0"/>
              <a:t>kodunun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ürünün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kaliteli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olması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işçilikle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yazılması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gerekir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Çünkü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projenizin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planı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gibidir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Bir</a:t>
            </a:r>
            <a:r>
              <a:rPr lang="en-US" baseline="0" dirty="0" smtClean="0"/>
              <a:t> problem </a:t>
            </a:r>
            <a:r>
              <a:rPr lang="en-US" baseline="0" dirty="0" err="1" smtClean="0"/>
              <a:t>olduğunda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bakıp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sorunlar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çözülür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Flaky test </a:t>
            </a:r>
            <a:r>
              <a:rPr lang="en-US" baseline="0" dirty="0" err="1" smtClean="0"/>
              <a:t>derministik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olmayan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testlere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denir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Testler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normalde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aynı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koşullarda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aynı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sonuçları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vermelidir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Ancak</a:t>
            </a:r>
            <a:r>
              <a:rPr lang="en-US" baseline="0" dirty="0" smtClean="0"/>
              <a:t> flaky </a:t>
            </a:r>
            <a:r>
              <a:rPr lang="en-US" baseline="0" dirty="0" err="1" smtClean="0"/>
              <a:t>testler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vermez</a:t>
            </a:r>
            <a:r>
              <a:rPr lang="en-US" baseline="0" dirty="0" smtClean="0"/>
              <a:t>. Spotify </a:t>
            </a:r>
            <a:r>
              <a:rPr lang="en-US" baseline="0" dirty="0" err="1" smtClean="0"/>
              <a:t>bunu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yakalamak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için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özel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araçlar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geliştirdi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EC23-9E36-46A5-BFEE-124CBBF908D6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7493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yazmak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basit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değil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Zeka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istiyor</a:t>
            </a:r>
            <a:r>
              <a:rPr lang="en-US" baseline="0" dirty="0" smtClean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EC23-9E36-46A5-BFEE-124CBBF908D6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0139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what</a:t>
            </a:r>
            <a:r>
              <a:rPr lang="en-US" baseline="0" dirty="0" smtClean="0"/>
              <a:t> the problem might be in this paradigm.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EC23-9E36-46A5-BFEE-124CBBF908D6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6061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EC23-9E36-46A5-BFEE-124CBBF908D6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273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EC23-9E36-46A5-BFEE-124CBBF908D6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8838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EC23-9E36-46A5-BFEE-124CBBF908D6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8747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EC23-9E36-46A5-BFEE-124CBBF908D6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8903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State’ler</a:t>
            </a:r>
            <a:r>
              <a:rPr lang="en-US" dirty="0" smtClean="0"/>
              <a:t> </a:t>
            </a:r>
            <a:r>
              <a:rPr lang="en-US" dirty="0" err="1" smtClean="0"/>
              <a:t>uygulamanın</a:t>
            </a:r>
            <a:r>
              <a:rPr lang="en-US" dirty="0" smtClean="0"/>
              <a:t> </a:t>
            </a:r>
            <a:r>
              <a:rPr lang="en-US" dirty="0" err="1" smtClean="0"/>
              <a:t>herhangi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zamanda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bulunabiliceği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stabil</a:t>
            </a:r>
            <a:r>
              <a:rPr lang="en-US" baseline="0" dirty="0" smtClean="0"/>
              <a:t> durum. Bu </a:t>
            </a:r>
            <a:r>
              <a:rPr lang="en-US" baseline="0" dirty="0" err="1" smtClean="0"/>
              <a:t>adımda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bütün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testlerimizi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gerçekleştiriyoruz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adımda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olduğumuzu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doğruluyoruz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CEC23-9E36-46A5-BFEE-124CBBF908D6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52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B73-5890-4CB1-AA07-2E55E7EA6343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5755-F5E0-4F75-84BA-C70EAF1859E5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21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B73-5890-4CB1-AA07-2E55E7EA6343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5755-F5E0-4F75-84BA-C70EAF1859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263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B73-5890-4CB1-AA07-2E55E7EA6343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5755-F5E0-4F75-84BA-C70EAF1859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762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B73-5890-4CB1-AA07-2E55E7EA6343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5755-F5E0-4F75-84BA-C70EAF1859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B73-5890-4CB1-AA07-2E55E7EA6343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5755-F5E0-4F75-84BA-C70EAF1859E5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77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B73-5890-4CB1-AA07-2E55E7EA6343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5755-F5E0-4F75-84BA-C70EAF1859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66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B73-5890-4CB1-AA07-2E55E7EA6343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5755-F5E0-4F75-84BA-C70EAF1859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159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B73-5890-4CB1-AA07-2E55E7EA6343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5755-F5E0-4F75-84BA-C70EAF1859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68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B73-5890-4CB1-AA07-2E55E7EA6343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5755-F5E0-4F75-84BA-C70EAF1859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963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5F8B73-5890-4CB1-AA07-2E55E7EA6343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215755-F5E0-4F75-84BA-C70EAF1859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1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B73-5890-4CB1-AA07-2E55E7EA6343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5755-F5E0-4F75-84BA-C70EAF1859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736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5F8B73-5890-4CB1-AA07-2E55E7EA6343}" type="datetimeFigureOut">
              <a:rPr lang="tr-TR" smtClean="0"/>
              <a:t>8.09.2020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215755-F5E0-4F75-84BA-C70EAF1859E5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29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it.bme.hu/~micskeiz/pages/modelbased_testing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it.bme.hu/~micskeiz/pages/modelbased_testing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Testing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1491" y="4350184"/>
            <a:ext cx="2189018" cy="437947"/>
          </a:xfrm>
        </p:spPr>
        <p:txBody>
          <a:bodyPr/>
          <a:lstStyle/>
          <a:p>
            <a:r>
              <a:rPr lang="en-US" dirty="0" smtClean="0"/>
              <a:t>Ali PARLAKÇI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8562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1721026"/>
            <a:ext cx="12192000" cy="256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Rectangle 60"/>
          <p:cNvSpPr/>
          <p:nvPr/>
        </p:nvSpPr>
        <p:spPr>
          <a:xfrm>
            <a:off x="0" y="4289399"/>
            <a:ext cx="12192000" cy="256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MBT’s approach of solving those issues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366522" y="2412141"/>
            <a:ext cx="2437015" cy="78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Develop the System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522" y="4854329"/>
            <a:ext cx="2437016" cy="1211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Describe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System Under Test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(Make a model)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1585030" y="3201850"/>
            <a:ext cx="0" cy="16524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530166" y="5078189"/>
            <a:ext cx="2134986" cy="78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Abstract test cases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7" idx="1"/>
          </p:cNvCxnSpPr>
          <p:nvPr/>
        </p:nvCxnSpPr>
        <p:spPr>
          <a:xfrm>
            <a:off x="2803538" y="5459872"/>
            <a:ext cx="2726628" cy="131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06786" y="2412141"/>
            <a:ext cx="2134986" cy="78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Concrete, runnable test cases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726972" y="2412141"/>
            <a:ext cx="2134986" cy="78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Reports</a:t>
            </a:r>
            <a:endParaRPr lang="tr-TR" dirty="0">
              <a:solidFill>
                <a:schemeClr val="tx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7141772" y="2321481"/>
            <a:ext cx="2585200" cy="923330"/>
            <a:chOff x="7141772" y="2321481"/>
            <a:chExt cx="2585200" cy="923330"/>
          </a:xfrm>
        </p:grpSpPr>
        <p:cxnSp>
          <p:nvCxnSpPr>
            <p:cNvPr id="39" name="Straight Arrow Connector 38"/>
            <p:cNvCxnSpPr>
              <a:stCxn id="28" idx="3"/>
              <a:endCxn id="38" idx="1"/>
            </p:cNvCxnSpPr>
            <p:nvPr/>
          </p:nvCxnSpPr>
          <p:spPr>
            <a:xfrm>
              <a:off x="7141772" y="2806996"/>
              <a:ext cx="2585200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292785" y="2321481"/>
              <a:ext cx="21576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/>
                <a:t>r</a:t>
              </a:r>
              <a:r>
                <a:rPr lang="en-US" dirty="0" smtClean="0"/>
                <a:t>un through an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 smtClean="0"/>
                <a:t>automation software</a:t>
              </a:r>
              <a:endParaRPr lang="tr-TR" dirty="0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6428824" y="3201850"/>
            <a:ext cx="0" cy="186316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6428824" y="3591536"/>
            <a:ext cx="2632499" cy="1490904"/>
            <a:chOff x="5781881" y="3571182"/>
            <a:chExt cx="2632499" cy="1490904"/>
          </a:xfrm>
        </p:grpSpPr>
        <p:sp>
          <p:nvSpPr>
            <p:cNvPr id="36" name="TextBox 35"/>
            <p:cNvSpPr txBox="1"/>
            <p:nvPr/>
          </p:nvSpPr>
          <p:spPr>
            <a:xfrm>
              <a:off x="6560283" y="3709847"/>
              <a:ext cx="18540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map test cases to</a:t>
              </a:r>
            </a:p>
            <a:p>
              <a:r>
                <a:rPr lang="en-US" dirty="0" smtClean="0"/>
                <a:t>actual statements</a:t>
              </a:r>
            </a:p>
            <a:p>
              <a:r>
                <a:rPr lang="en-US" dirty="0" smtClean="0"/>
                <a:t>or method calls</a:t>
              </a:r>
              <a:endParaRPr lang="tr-TR" dirty="0"/>
            </a:p>
          </p:txBody>
        </p:sp>
        <p:cxnSp>
          <p:nvCxnSpPr>
            <p:cNvPr id="66" name="Elbow Connector 65"/>
            <p:cNvCxnSpPr/>
            <p:nvPr/>
          </p:nvCxnSpPr>
          <p:spPr>
            <a:xfrm rot="16200000" flipV="1">
              <a:off x="5389663" y="3963400"/>
              <a:ext cx="1490904" cy="706468"/>
            </a:xfrm>
            <a:prstGeom prst="bentConnector3">
              <a:avLst>
                <a:gd name="adj1" fmla="val 10024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859923" y="5067457"/>
            <a:ext cx="268438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uto-generated test inputs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and expected outputs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59497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1" grpId="0" animBg="1"/>
      <p:bldP spid="4" grpId="0" animBg="1"/>
      <p:bldP spid="5" grpId="0" animBg="1"/>
      <p:bldP spid="7" grpId="0" animBg="1"/>
      <p:bldP spid="28" grpId="0" animBg="1"/>
      <p:bldP spid="3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MBT helps?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 Only </a:t>
            </a:r>
            <a:r>
              <a:rPr lang="en-US" sz="3200" b="1" dirty="0" smtClean="0">
                <a:solidFill>
                  <a:srgbClr val="00B0F0"/>
                </a:solidFill>
              </a:rPr>
              <a:t>maintain the model</a:t>
            </a:r>
            <a:r>
              <a:rPr lang="en-US" sz="3200" dirty="0" smtClean="0"/>
              <a:t> instead of every test case.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00B0F0"/>
                </a:solidFill>
              </a:rPr>
              <a:t> Model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00B0F0"/>
                </a:solidFill>
              </a:rPr>
              <a:t>expands</a:t>
            </a:r>
            <a:r>
              <a:rPr lang="en-US" sz="3200" dirty="0" smtClean="0"/>
              <a:t> as new features are added.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 Test cases are now </a:t>
            </a:r>
            <a:r>
              <a:rPr lang="en-US" sz="3200" b="1" dirty="0" smtClean="0">
                <a:solidFill>
                  <a:srgbClr val="00B0F0"/>
                </a:solidFill>
              </a:rPr>
              <a:t>randomized</a:t>
            </a:r>
            <a:r>
              <a:rPr lang="en-US" sz="3200" dirty="0" smtClean="0"/>
              <a:t>.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9571851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MBT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49007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Applications of Model-based Testing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0" y="2081718"/>
            <a:ext cx="6492240" cy="3907601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 Models </a:t>
            </a:r>
            <a:r>
              <a:rPr lang="en-US" sz="3200" dirty="0"/>
              <a:t>as C# classes</a:t>
            </a:r>
            <a:r>
              <a:rPr lang="en-US" sz="3200" dirty="0" smtClean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 Runnable test cases as C# classes.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Discontinued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b="1" dirty="0"/>
              <a:t>10 years ago</a:t>
            </a:r>
            <a:r>
              <a:rPr lang="en-US" sz="3200" dirty="0" smtClean="0"/>
              <a:t> </a:t>
            </a:r>
            <a:r>
              <a:rPr lang="en-US" sz="3200" dirty="0"/>
              <a:t>and replaced by </a:t>
            </a:r>
            <a:r>
              <a:rPr lang="en-US" sz="3200" i="1" dirty="0" err="1"/>
              <a:t>IntelliTest</a:t>
            </a:r>
            <a:r>
              <a:rPr lang="en-US" sz="3200" dirty="0"/>
              <a:t> for Visual Studio Enterprise </a:t>
            </a:r>
            <a:r>
              <a:rPr lang="en-US" sz="3200" dirty="0" smtClean="0"/>
              <a:t>Edition.</a:t>
            </a:r>
            <a:endParaRPr lang="en-US" sz="32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00599" y="758757"/>
            <a:ext cx="6940686" cy="132296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4400" dirty="0" err="1" smtClean="0">
                <a:latin typeface="+mj-lt"/>
              </a:rPr>
              <a:t>SpecExplorer</a:t>
            </a:r>
            <a:r>
              <a:rPr lang="en-US" sz="4400" dirty="0" smtClean="0">
                <a:latin typeface="+mj-lt"/>
              </a:rPr>
              <a:t> for Visual Studio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27950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tr-T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440347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Applications of Model-based Testing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0" y="2081718"/>
            <a:ext cx="6492240" cy="3907601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 Models </a:t>
            </a:r>
            <a:r>
              <a:rPr lang="en-US" sz="3200" dirty="0"/>
              <a:t>as </a:t>
            </a:r>
            <a:r>
              <a:rPr lang="en-US" sz="3200" b="1" dirty="0" smtClean="0">
                <a:solidFill>
                  <a:srgbClr val="00B0F0"/>
                </a:solidFill>
              </a:rPr>
              <a:t>diagrams</a:t>
            </a:r>
            <a:endParaRPr lang="en-US" sz="32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 Controls </a:t>
            </a:r>
            <a:r>
              <a:rPr lang="en-US" sz="3200" dirty="0"/>
              <a:t>test process via </a:t>
            </a:r>
            <a:r>
              <a:rPr lang="en-US" sz="3200" b="1" dirty="0" smtClean="0">
                <a:solidFill>
                  <a:srgbClr val="00B0F0"/>
                </a:solidFill>
              </a:rPr>
              <a:t>HTTP</a:t>
            </a:r>
            <a:endParaRPr lang="en-US" sz="32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No </a:t>
            </a:r>
            <a:r>
              <a:rPr lang="en-US" sz="3200" dirty="0" smtClean="0"/>
              <a:t>runnable concrete test cases.</a:t>
            </a:r>
            <a:endParaRPr lang="en-US" sz="32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00599" y="758757"/>
            <a:ext cx="6940686" cy="132296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4400" dirty="0" err="1" smtClean="0">
                <a:latin typeface="+mj-lt"/>
              </a:rPr>
              <a:t>GraphWalker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61095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(State)</a:t>
            </a:r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 Contains all the assertions related to that state of the application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65869" y="3376546"/>
            <a:ext cx="340090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84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(Action)</a:t>
            </a:r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 Contains the actions which will change the state of the program.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 Clicking a button or navigating to a page</a:t>
            </a:r>
            <a:endParaRPr lang="tr-TR" sz="28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1827"/>
          <a:stretch/>
        </p:blipFill>
        <p:spPr>
          <a:xfrm>
            <a:off x="2375528" y="2997215"/>
            <a:ext cx="2381582" cy="172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35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PetClinic</a:t>
            </a:r>
            <a:endParaRPr lang="tr-T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07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09" y="2701960"/>
            <a:ext cx="6024229" cy="2502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59" y="2076809"/>
            <a:ext cx="6121042" cy="406273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1592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 Overview of testing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Flaky Tests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Introduction to Model-based Testing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err="1" smtClean="0"/>
              <a:t>SpecExplorer</a:t>
            </a:r>
            <a:endParaRPr lang="en-US" sz="20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err="1" smtClean="0"/>
              <a:t>GraphWalker</a:t>
            </a:r>
            <a:endParaRPr lang="en-US" sz="20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 Industry’s views on model-based Testing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/>
              <a:t>Introduction to </a:t>
            </a:r>
            <a:r>
              <a:rPr lang="en-US" sz="2400" dirty="0" smtClean="0"/>
              <a:t>Behavior-driven </a:t>
            </a:r>
            <a:r>
              <a:rPr lang="en-US" sz="2400" dirty="0" smtClean="0"/>
              <a:t>Development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 err="1" smtClean="0"/>
              <a:t>SpecFlow</a:t>
            </a:r>
            <a:r>
              <a:rPr lang="en-US" sz="2000" dirty="0" smtClean="0"/>
              <a:t> for </a:t>
            </a:r>
            <a:r>
              <a:rPr lang="en-US" sz="2000" dirty="0" smtClean="0"/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6946678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i="1" dirty="0" smtClean="0"/>
              <a:t>as a JSON file</a:t>
            </a:r>
            <a:endParaRPr lang="tr-TR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0763" y="1846263"/>
            <a:ext cx="3991111" cy="40227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68429" y="1846263"/>
            <a:ext cx="263674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68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use </a:t>
            </a:r>
            <a:r>
              <a:rPr lang="en-US" dirty="0" err="1" smtClean="0"/>
              <a:t>GraphWalker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>
                <a:solidFill>
                  <a:srgbClr val="1CADE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load(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model</a:t>
            </a:r>
            <a:r>
              <a:rPr lang="en-US" dirty="0" smtClean="0">
                <a:solidFill>
                  <a:srgbClr val="1CADE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en-US" dirty="0" smtClean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while(</a:t>
            </a:r>
            <a:r>
              <a:rPr lang="en-US" dirty="0" err="1" smtClean="0">
                <a:solidFill>
                  <a:srgbClr val="1CADE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hasNext</a:t>
            </a:r>
            <a:r>
              <a:rPr lang="en-US" dirty="0" smtClean="0">
                <a:solidFill>
                  <a:srgbClr val="1CADE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dirty="0" err="1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methodToCall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dirty="0" err="1" smtClean="0">
                <a:solidFill>
                  <a:srgbClr val="1CADE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getNext</a:t>
            </a:r>
            <a:r>
              <a:rPr lang="en-US" dirty="0" smtClean="0">
                <a:solidFill>
                  <a:srgbClr val="1CADE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method = </a:t>
            </a:r>
            <a:r>
              <a:rPr lang="en-US" dirty="0" err="1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findMethod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methodToCall</a:t>
            </a: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en-US" i="1" dirty="0" smtClean="0">
              <a:solidFill>
                <a:schemeClr val="bg1">
                  <a:lumMod val="7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method()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Binding</a:t>
            </a:r>
          </a:p>
          <a:p>
            <a:pPr marL="0" indent="0">
              <a:buNone/>
            </a:pPr>
            <a:r>
              <a:rPr lang="en-US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49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GraphWalker</a:t>
            </a:r>
            <a:r>
              <a:rPr lang="en-US" dirty="0" smtClean="0"/>
              <a:t>: a RESTful API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7030A0"/>
                </a:solidFill>
              </a:rPr>
              <a:t>POST</a:t>
            </a:r>
            <a:r>
              <a:rPr lang="en-US" sz="3200" dirty="0"/>
              <a:t> http://</a:t>
            </a:r>
            <a:r>
              <a:rPr lang="en-US" sz="3200" dirty="0" smtClean="0"/>
              <a:t>localhost:8887/graphwalker/load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50"/>
                </a:solidFill>
              </a:rPr>
              <a:t>GET</a:t>
            </a:r>
            <a:r>
              <a:rPr lang="en-US" sz="3200" dirty="0"/>
              <a:t> http://</a:t>
            </a:r>
            <a:r>
              <a:rPr lang="en-US" sz="3200" dirty="0" smtClean="0"/>
              <a:t>localhost:8887/graphwalker/hasNext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B050"/>
                </a:solidFill>
              </a:rPr>
              <a:t>GET</a:t>
            </a:r>
            <a:r>
              <a:rPr lang="en-US" sz="3200" dirty="0"/>
              <a:t> http://</a:t>
            </a:r>
            <a:r>
              <a:rPr lang="en-US" sz="3200" dirty="0" smtClean="0"/>
              <a:t>localhost:8887/graphwalker/getNext</a:t>
            </a:r>
          </a:p>
        </p:txBody>
      </p:sp>
    </p:spTree>
    <p:extLst>
      <p:ext uri="{BB962C8B-B14F-4D97-AF65-F5344CB8AC3E}">
        <p14:creationId xmlns:p14="http://schemas.microsoft.com/office/powerpoint/2010/main" val="41307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tr-T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cap="none" dirty="0" smtClean="0">
                <a:latin typeface="+mn-lt"/>
              </a:rPr>
              <a:t>https://gitlab.piworks.net/ali.parlakci/</a:t>
            </a:r>
            <a:r>
              <a:rPr lang="en-US" cap="none" dirty="0" err="1" smtClean="0">
                <a:latin typeface="+mn-lt"/>
              </a:rPr>
              <a:t>mbt</a:t>
            </a:r>
            <a:r>
              <a:rPr lang="en-US" cap="none" dirty="0" smtClean="0">
                <a:latin typeface="+mn-lt"/>
              </a:rPr>
              <a:t>-demo</a:t>
            </a:r>
            <a:endParaRPr lang="tr-TR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991824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persistence during testing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03" y="1982971"/>
            <a:ext cx="5744377" cy="2638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760" y="1825523"/>
            <a:ext cx="6011114" cy="271500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4540527"/>
            <a:ext cx="10058400" cy="1691541"/>
          </a:xfrm>
          <a:prstGeom prst="rect">
            <a:avLst/>
          </a:prstGeom>
        </p:spPr>
        <p:txBody>
          <a:bodyPr vert="horz" lIns="0" tIns="45720" rIns="0" bIns="45720" rtlCol="0" anchor="ctr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FFC000"/>
                </a:solidFill>
              </a:rPr>
              <a:t>PUT</a:t>
            </a:r>
            <a:r>
              <a:rPr lang="en-US" sz="3200" dirty="0" smtClean="0"/>
              <a:t> http://localhost:8887/graphwalker/setData/{script}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GET</a:t>
            </a:r>
            <a:r>
              <a:rPr lang="en-US" sz="3200" dirty="0" smtClean="0"/>
              <a:t> http://localhost:8887/graphwalker/getData</a:t>
            </a:r>
          </a:p>
        </p:txBody>
      </p:sp>
    </p:spTree>
    <p:extLst>
      <p:ext uri="{BB962C8B-B14F-4D97-AF65-F5344CB8AC3E}">
        <p14:creationId xmlns:p14="http://schemas.microsoft.com/office/powerpoint/2010/main" val="8437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Examples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random(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edge_coverage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(50</a:t>
            </a:r>
            <a:r>
              <a:rPr lang="en-US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random(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reached_vertex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v_SomeVertex</a:t>
            </a:r>
            <a:r>
              <a:rPr lang="en-US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random(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edge_coverage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(100) or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time_duration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(500</a:t>
            </a:r>
            <a:r>
              <a:rPr lang="en-US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random(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reached_vertex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v_SomeVertex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and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edge_coverage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(100)) random(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time_duration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(3600))</a:t>
            </a:r>
            <a:endParaRPr lang="tr-TR" sz="2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465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tr-TR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tr-TR" b="1" dirty="0" smtClean="0"/>
              <a:t>random(</a:t>
            </a:r>
            <a:r>
              <a:rPr lang="tr-TR" i="1" dirty="0" smtClean="0"/>
              <a:t>some </a:t>
            </a:r>
            <a:r>
              <a:rPr lang="tr-TR" i="1" dirty="0"/>
              <a:t>stop condition(s</a:t>
            </a:r>
            <a:r>
              <a:rPr lang="tr-TR" i="1" dirty="0" smtClean="0"/>
              <a:t>)</a:t>
            </a:r>
            <a:r>
              <a:rPr lang="tr-TR" b="1" dirty="0" smtClean="0"/>
              <a:t>)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tr-TR" b="1" dirty="0" smtClean="0"/>
              <a:t>weighted_random(</a:t>
            </a:r>
            <a:r>
              <a:rPr lang="tr-TR" i="1" dirty="0" smtClean="0"/>
              <a:t>some </a:t>
            </a:r>
            <a:r>
              <a:rPr lang="tr-TR" i="1" dirty="0"/>
              <a:t>stop condition(s</a:t>
            </a:r>
            <a:r>
              <a:rPr lang="tr-TR" i="1" dirty="0" smtClean="0"/>
              <a:t>)</a:t>
            </a:r>
            <a:r>
              <a:rPr lang="tr-TR" b="1" dirty="0" smtClean="0"/>
              <a:t>)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 err="1" smtClean="0"/>
              <a:t>quick_random</a:t>
            </a:r>
            <a:r>
              <a:rPr lang="en-US" b="1" dirty="0" smtClean="0"/>
              <a:t>(</a:t>
            </a:r>
            <a:r>
              <a:rPr lang="en-US" i="1" dirty="0" smtClean="0"/>
              <a:t>some </a:t>
            </a:r>
            <a:r>
              <a:rPr lang="en-US" i="1" dirty="0"/>
              <a:t>stop condition(s</a:t>
            </a:r>
            <a:r>
              <a:rPr lang="en-US" i="1" dirty="0" smtClean="0"/>
              <a:t>)</a:t>
            </a:r>
            <a:r>
              <a:rPr lang="en-US" b="1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b="1" dirty="0" err="1" smtClean="0"/>
              <a:t>a_star</a:t>
            </a:r>
            <a:r>
              <a:rPr lang="en-US" b="1" dirty="0" smtClean="0"/>
              <a:t>(</a:t>
            </a:r>
            <a:r>
              <a:rPr lang="en-US" i="1" dirty="0" smtClean="0"/>
              <a:t>a </a:t>
            </a:r>
            <a:r>
              <a:rPr lang="en-US" i="1" dirty="0"/>
              <a:t>stop condition that names a vertex or an </a:t>
            </a:r>
            <a:r>
              <a:rPr lang="en-US" i="1" dirty="0" smtClean="0"/>
              <a:t>edge</a:t>
            </a:r>
            <a:r>
              <a:rPr lang="en-US" b="1" dirty="0" smtClean="0"/>
              <a:t>)</a:t>
            </a: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endParaRPr lang="tr-T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Stop conditions</a:t>
            </a:r>
            <a:endParaRPr lang="tr-T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b="1" dirty="0" err="1" smtClean="0"/>
              <a:t>edge_coverage</a:t>
            </a:r>
            <a:r>
              <a:rPr lang="en-US" b="1" dirty="0" smtClean="0"/>
              <a:t>(</a:t>
            </a:r>
            <a:r>
              <a:rPr lang="en-US" i="1" dirty="0" smtClean="0"/>
              <a:t>an </a:t>
            </a:r>
            <a:r>
              <a:rPr lang="en-US" i="1" dirty="0"/>
              <a:t>integer representing percentage of desired edge </a:t>
            </a:r>
            <a:r>
              <a:rPr lang="en-US" i="1" dirty="0" smtClean="0"/>
              <a:t>coverage</a:t>
            </a:r>
            <a:r>
              <a:rPr lang="en-US" b="1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b="1" dirty="0" err="1" smtClean="0"/>
              <a:t>vertex_coverage</a:t>
            </a:r>
            <a:r>
              <a:rPr lang="en-US" b="1" dirty="0" smtClean="0"/>
              <a:t>(</a:t>
            </a:r>
            <a:r>
              <a:rPr lang="en-US" i="1" dirty="0" smtClean="0"/>
              <a:t>an </a:t>
            </a:r>
            <a:r>
              <a:rPr lang="en-US" i="1" dirty="0"/>
              <a:t>integer representing percentage of desired vertex </a:t>
            </a:r>
            <a:r>
              <a:rPr lang="en-US" i="1" dirty="0" smtClean="0"/>
              <a:t>coverage</a:t>
            </a:r>
            <a:r>
              <a:rPr lang="en-US" b="1" dirty="0" smtClean="0"/>
              <a:t>)</a:t>
            </a: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 </a:t>
            </a:r>
            <a:r>
              <a:rPr lang="en-US" b="1" dirty="0" err="1" smtClean="0"/>
              <a:t>reached_vertex</a:t>
            </a:r>
            <a:r>
              <a:rPr lang="en-US" b="1" dirty="0" smtClean="0"/>
              <a:t>(</a:t>
            </a:r>
            <a:r>
              <a:rPr lang="en-US" i="1" dirty="0" smtClean="0"/>
              <a:t>the </a:t>
            </a:r>
            <a:r>
              <a:rPr lang="en-US" i="1" dirty="0"/>
              <a:t>name of the vertex to </a:t>
            </a:r>
            <a:r>
              <a:rPr lang="en-US" i="1" dirty="0" smtClean="0"/>
              <a:t>reach</a:t>
            </a:r>
            <a:r>
              <a:rPr lang="en-US" b="1" dirty="0" smtClean="0"/>
              <a:t>)</a:t>
            </a: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b="1" dirty="0" err="1" smtClean="0"/>
              <a:t>reached_edge</a:t>
            </a:r>
            <a:r>
              <a:rPr lang="en-US" b="1" dirty="0" smtClean="0"/>
              <a:t>(</a:t>
            </a:r>
            <a:r>
              <a:rPr lang="en-US" i="1" dirty="0" smtClean="0"/>
              <a:t>the </a:t>
            </a:r>
            <a:r>
              <a:rPr lang="en-US" i="1" dirty="0"/>
              <a:t>name of the edge to </a:t>
            </a:r>
            <a:r>
              <a:rPr lang="en-US" i="1" dirty="0" smtClean="0"/>
              <a:t>reach</a:t>
            </a:r>
            <a:r>
              <a:rPr lang="en-US" b="1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b="1" dirty="0" err="1" smtClean="0"/>
              <a:t>reached_edge</a:t>
            </a:r>
            <a:r>
              <a:rPr lang="en-US" b="1" dirty="0" smtClean="0"/>
              <a:t>(</a:t>
            </a:r>
            <a:r>
              <a:rPr lang="en-US" i="1" dirty="0" smtClean="0"/>
              <a:t>the </a:t>
            </a:r>
            <a:r>
              <a:rPr lang="en-US" i="1" dirty="0"/>
              <a:t>name of the edge to </a:t>
            </a:r>
            <a:r>
              <a:rPr lang="en-US" i="1" dirty="0" smtClean="0"/>
              <a:t>reach</a:t>
            </a:r>
            <a:r>
              <a:rPr lang="en-US" b="1" dirty="0" smtClean="0"/>
              <a:t>)</a:t>
            </a: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99527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</a:t>
            </a:r>
            <a:r>
              <a:rPr lang="en-US" dirty="0" smtClean="0"/>
              <a:t>ruth about MBT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38178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477773"/>
              </p:ext>
            </p:extLst>
          </p:nvPr>
        </p:nvGraphicFramePr>
        <p:xfrm>
          <a:off x="1057072" y="369557"/>
          <a:ext cx="10077857" cy="5784443"/>
        </p:xfrm>
        <a:graphic>
          <a:graphicData uri="http://schemas.openxmlformats.org/drawingml/2006/table">
            <a:tbl>
              <a:tblPr/>
              <a:tblGrid>
                <a:gridCol w="2385016">
                  <a:extLst>
                    <a:ext uri="{9D8B030D-6E8A-4147-A177-3AD203B41FA5}">
                      <a16:colId xmlns:a16="http://schemas.microsoft.com/office/drawing/2014/main" val="1814708034"/>
                    </a:ext>
                  </a:extLst>
                </a:gridCol>
                <a:gridCol w="1145742">
                  <a:extLst>
                    <a:ext uri="{9D8B030D-6E8A-4147-A177-3AD203B41FA5}">
                      <a16:colId xmlns:a16="http://schemas.microsoft.com/office/drawing/2014/main" val="4130744971"/>
                    </a:ext>
                  </a:extLst>
                </a:gridCol>
                <a:gridCol w="3424954">
                  <a:extLst>
                    <a:ext uri="{9D8B030D-6E8A-4147-A177-3AD203B41FA5}">
                      <a16:colId xmlns:a16="http://schemas.microsoft.com/office/drawing/2014/main" val="3605113689"/>
                    </a:ext>
                  </a:extLst>
                </a:gridCol>
                <a:gridCol w="3122145">
                  <a:extLst>
                    <a:ext uri="{9D8B030D-6E8A-4147-A177-3AD203B41FA5}">
                      <a16:colId xmlns:a16="http://schemas.microsoft.com/office/drawing/2014/main" val="3057256644"/>
                    </a:ext>
                  </a:extLst>
                </a:gridCol>
              </a:tblGrid>
              <a:tr h="253545">
                <a:tc>
                  <a:txBody>
                    <a:bodyPr/>
                    <a:lstStyle/>
                    <a:p>
                      <a:pPr algn="ctr"/>
                      <a:r>
                        <a:rPr lang="tr-TR" sz="2000" b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Tool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dirty="0"/>
                        <a:t>Modified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dirty="0"/>
                        <a:t>Input format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b="1" dirty="0"/>
                        <a:t>Type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406422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pPr algn="ctr"/>
                      <a:r>
                        <a:rPr lang="tr-TR" sz="16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4Test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2018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Custom (Gherkin based)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Commercial + Free version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59342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pPr algn="ctr"/>
                      <a:r>
                        <a:rPr lang="tr-TR" sz="16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BPM-X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2018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BPMN, UML...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Commercial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52086"/>
                  </a:ext>
                </a:extLst>
              </a:tr>
              <a:tr h="360075">
                <a:tc>
                  <a:txBody>
                    <a:bodyPr/>
                    <a:lstStyle/>
                    <a:p>
                      <a:pPr algn="ctr"/>
                      <a:r>
                        <a:rPr lang="tr-TR" sz="16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Conformiq Creator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2018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Activity Diagrams, DSL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Commercial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20553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pPr algn="ctr"/>
                      <a:r>
                        <a:rPr lang="tr-TR" sz="16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Conformiq Designer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2016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UML State Machines, QML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Commercial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852137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pPr algn="ctr"/>
                      <a:r>
                        <a:rPr lang="tr-TR" sz="16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fMBT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2017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Custom (AAL)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Open source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208228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pPr algn="ctr"/>
                      <a:r>
                        <a:rPr lang="tr-TR" sz="16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GraphWalker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2018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FSM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Open source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6432844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pPr algn="ctr"/>
                      <a:r>
                        <a:rPr lang="tr-TR" sz="16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GSL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2017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Petri net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Commercial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89874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pPr algn="ctr"/>
                      <a:r>
                        <a:rPr lang="tr-TR" sz="16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JSXM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2016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EFSM (Stream X-machines)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Academic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89008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pPr algn="ctr"/>
                      <a:r>
                        <a:rPr lang="tr-TR" sz="16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MaTeLo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2018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Markov chains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Commercial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01477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pPr algn="ctr"/>
                      <a:r>
                        <a:rPr lang="tr-TR" sz="16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MBTsuite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2018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UML or BPMN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Commercial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544475"/>
                  </a:ext>
                </a:extLst>
              </a:tr>
              <a:tr h="255198">
                <a:tc>
                  <a:txBody>
                    <a:bodyPr/>
                    <a:lstStyle/>
                    <a:p>
                      <a:pPr algn="ctr"/>
                      <a:r>
                        <a:rPr lang="tr-TR" sz="16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Modbat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2016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EFSM (Scala-based DSL)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Open source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273719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pPr algn="ctr"/>
                      <a:r>
                        <a:rPr lang="tr-TR" sz="16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ModelJUnit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2016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EFSM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Open source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0973221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pPr algn="ctr"/>
                      <a:r>
                        <a:rPr lang="tr-TR" sz="16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MoMuT::UML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2018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UML state machines, OOAS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Academic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131831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pPr algn="ctr"/>
                      <a:r>
                        <a:rPr lang="tr-TR" sz="16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OSMO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2018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model program in Java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Open source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9974865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pPr algn="ctr"/>
                      <a:r>
                        <a:rPr lang="tr-TR" sz="16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RT-Tester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2017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UML/SysML, Matlab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Commercial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94324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pPr algn="ctr"/>
                      <a:r>
                        <a:rPr lang="tr-TR" sz="16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Smartesting CertifyIt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2017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UML / BPMN + OCL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Commercial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980371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pPr algn="ctr"/>
                      <a:r>
                        <a:rPr lang="tr-TR" sz="16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Smartesting Yest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2018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Workflow models with decision tables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Commercial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726626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pPr algn="ctr"/>
                      <a:r>
                        <a:rPr lang="tr-TR" sz="16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Tcases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2018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Custom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Open source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4023667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pPr algn="ctr"/>
                      <a:r>
                        <a:rPr lang="tr-TR" sz="16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TestCast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2018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UML State Machines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Commercial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644448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algn="ctr"/>
                      <a:r>
                        <a:rPr lang="tr-TR" sz="16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TestOptimal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2017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(E)FSM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Commercial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394064"/>
                  </a:ext>
                </a:extLst>
              </a:tr>
              <a:tr h="253545">
                <a:tc>
                  <a:txBody>
                    <a:bodyPr/>
                    <a:lstStyle/>
                    <a:p>
                      <a:pPr algn="ctr"/>
                      <a:r>
                        <a:rPr lang="tr-TR" sz="1600" u="non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Tricentis Tosca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2018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/>
                        <a:t>Data model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600" dirty="0"/>
                        <a:t>Commercial</a:t>
                      </a:r>
                    </a:p>
                  </a:txBody>
                  <a:tcPr marL="3409" marR="3409" marT="1705" marB="17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24072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48000" y="64271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http://mit.bme.hu/~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micskeiz/pages/modelbased_testing.html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140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that are discontinued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 lnSpcReduction="10000"/>
          </a:bodyPr>
          <a:lstStyle/>
          <a:p>
            <a:pPr fontAlgn="ctr">
              <a:buFont typeface="Arial" panose="020B0604020202020204" pitchFamily="34" charset="0"/>
              <a:buChar char="•"/>
            </a:pPr>
            <a:r>
              <a:rPr lang="tr-TR" sz="2800" dirty="0"/>
              <a:t>AETG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tr-TR" sz="2800" dirty="0"/>
              <a:t>Cow_Suite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tr-TR" sz="2800" dirty="0"/>
              <a:t>DTM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tr-TR" sz="2800" dirty="0"/>
              <a:t>GATeL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tr-TR" sz="2800" dirty="0"/>
              <a:t>JTorX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tr-TR" sz="2800" dirty="0"/>
              <a:t>JUMBL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tr-TR" sz="2800" dirty="0"/>
              <a:t>MISTA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tr-TR" sz="2800" dirty="0"/>
              <a:t>NModel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tr-TR" sz="2800" dirty="0"/>
              <a:t>PyModel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tr-TR" sz="2800" dirty="0"/>
              <a:t>SAL-ATG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tr-TR" sz="2800" dirty="0"/>
              <a:t>SCOOTER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tr-TR" sz="2800" dirty="0"/>
              <a:t>Spec Explorer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tr-TR" sz="2800" dirty="0"/>
              <a:t>STG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tr-TR" sz="2800" dirty="0"/>
              <a:t>TEMPPO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tr-TR" sz="2800" dirty="0"/>
              <a:t>TGV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tr-TR" sz="2800" dirty="0"/>
              <a:t>TorX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tr-TR" sz="2800" dirty="0"/>
              <a:t>TTmodeler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tr-TR" sz="2800" dirty="0"/>
              <a:t>T-VEC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tr-TR" sz="2800" dirty="0"/>
              <a:t>UPPAAL Cover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tr-TR" sz="2800" dirty="0"/>
              <a:t>UPPAAL TRON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tr-TR" sz="2800" dirty="0" smtClean="0"/>
              <a:t>AETG</a:t>
            </a:r>
            <a:endParaRPr lang="en-US" sz="2800" dirty="0" smtClean="0"/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2800" dirty="0" smtClean="0"/>
              <a:t>…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2800" dirty="0" smtClean="0"/>
              <a:t>…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2800" dirty="0" smtClean="0"/>
              <a:t>…</a:t>
            </a:r>
            <a:endParaRPr lang="tr-TR" sz="2800" dirty="0"/>
          </a:p>
        </p:txBody>
      </p:sp>
      <p:sp>
        <p:nvSpPr>
          <p:cNvPr id="5" name="Rectangle 4"/>
          <p:cNvSpPr/>
          <p:nvPr/>
        </p:nvSpPr>
        <p:spPr>
          <a:xfrm>
            <a:off x="3048000" y="64271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http://mit.bme.hu/~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micskeiz/pages/modelbased_testing.html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4368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 is a crucial process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 Tests </a:t>
            </a:r>
            <a:r>
              <a:rPr lang="en-US" sz="3200" b="1" dirty="0" smtClean="0">
                <a:solidFill>
                  <a:srgbClr val="1CADE4"/>
                </a:solidFill>
              </a:rPr>
              <a:t>shorten</a:t>
            </a:r>
            <a:r>
              <a:rPr lang="en-US" sz="3200" dirty="0" smtClean="0"/>
              <a:t> </a:t>
            </a:r>
            <a:r>
              <a:rPr lang="en-US" sz="3200" dirty="0"/>
              <a:t>the development process </a:t>
            </a:r>
            <a:r>
              <a:rPr lang="en-US" sz="3200" i="1" dirty="0"/>
              <a:t>in the long </a:t>
            </a:r>
            <a:r>
              <a:rPr lang="en-US" sz="3200" i="1" dirty="0" smtClean="0"/>
              <a:t>run</a:t>
            </a:r>
            <a:r>
              <a:rPr lang="en-US" sz="3200" i="1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i="1" dirty="0"/>
              <a:t> </a:t>
            </a:r>
            <a:r>
              <a:rPr lang="en-US" sz="3200" dirty="0" smtClean="0"/>
              <a:t>Bugs are </a:t>
            </a:r>
            <a:r>
              <a:rPr lang="en-US" sz="3200" b="1" dirty="0" smtClean="0">
                <a:solidFill>
                  <a:srgbClr val="FF0000"/>
                </a:solidFill>
              </a:rPr>
              <a:t>expensive</a:t>
            </a:r>
            <a:r>
              <a:rPr lang="en-US" sz="3200" dirty="0" smtClean="0"/>
              <a:t>.</a:t>
            </a:r>
            <a:endParaRPr lang="en-US" sz="3200" i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i="1" dirty="0"/>
              <a:t> </a:t>
            </a:r>
            <a:r>
              <a:rPr lang="en-US" sz="3200" dirty="0" smtClean="0"/>
              <a:t>Tests keep your code </a:t>
            </a:r>
            <a:r>
              <a:rPr lang="en-US" sz="3200" b="1" dirty="0" smtClean="0">
                <a:solidFill>
                  <a:srgbClr val="1CADE4"/>
                </a:solidFill>
              </a:rPr>
              <a:t>tidy</a:t>
            </a:r>
            <a:r>
              <a:rPr lang="en-US" sz="3200" dirty="0" smtClean="0"/>
              <a:t>.</a:t>
            </a:r>
            <a:endParaRPr lang="en-US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1352394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not THAT popular?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 Modelling </a:t>
            </a:r>
            <a:r>
              <a:rPr lang="en-US" sz="3200" dirty="0"/>
              <a:t>an application is a unique skill and a </a:t>
            </a:r>
            <a:r>
              <a:rPr lang="en-US" sz="3200" dirty="0" smtClean="0"/>
              <a:t>unique responsibility.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 Developing reliable, enterprise level tools are not cheap.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 smtClean="0"/>
              <a:t>Constraint solvers are not that competent for test input generation, </a:t>
            </a:r>
            <a:r>
              <a:rPr lang="en-US" sz="3200" b="1" dirty="0" smtClean="0">
                <a:solidFill>
                  <a:srgbClr val="00B050"/>
                </a:solidFill>
              </a:rPr>
              <a:t>yet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72143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Behavior-driven Development</a:t>
            </a:r>
            <a:endParaRPr lang="tr-T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1199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538842" y="2091192"/>
            <a:ext cx="4938713" cy="7366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Test-driven development</a:t>
            </a:r>
            <a:endParaRPr lang="tr-TR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079218" y="2091192"/>
            <a:ext cx="4937125" cy="7366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Behavior-driven development</a:t>
            </a:r>
            <a:endParaRPr lang="tr-TR" sz="2800" dirty="0"/>
          </a:p>
        </p:txBody>
      </p:sp>
      <p:pic>
        <p:nvPicPr>
          <p:cNvPr id="1026" name="Picture 2" descr="image: The Test-Driven Development Cycle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604" y="2827792"/>
            <a:ext cx="2643188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: The Behavior-Driven Development Cycle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8" y="2827792"/>
            <a:ext cx="49371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08504" y="6484335"/>
            <a:ext cx="10341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https://docs.microsoft.com/en-us/archive/msdn-magazine/2010/december/msdn-magazine-bdd-primer-behavior-driven-development-with-specflow-and-watin</a:t>
            </a:r>
          </a:p>
        </p:txBody>
      </p:sp>
    </p:spTree>
    <p:extLst>
      <p:ext uri="{BB962C8B-B14F-4D97-AF65-F5344CB8AC3E}">
        <p14:creationId xmlns:p14="http://schemas.microsoft.com/office/powerpoint/2010/main" val="41190492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Behavior-driven Development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 is an agile development practice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 Features are explained in </a:t>
            </a:r>
            <a:r>
              <a:rPr lang="en-US" sz="3200" b="1" dirty="0" smtClean="0">
                <a:solidFill>
                  <a:srgbClr val="00B0F0"/>
                </a:solidFill>
              </a:rPr>
              <a:t>a natural language</a:t>
            </a:r>
            <a:r>
              <a:rPr lang="en-US" sz="3200" dirty="0" smtClean="0"/>
              <a:t> (Turkish, English, etc.) as </a:t>
            </a:r>
            <a:r>
              <a:rPr lang="en-US" sz="3200" b="1" dirty="0" smtClean="0">
                <a:solidFill>
                  <a:srgbClr val="00B0F0"/>
                </a:solidFill>
              </a:rPr>
              <a:t>behaviors</a:t>
            </a:r>
            <a:r>
              <a:rPr lang="en-US" sz="32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 Test cases are derived from behaviors.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 Behaviors are structured with </a:t>
            </a:r>
            <a:r>
              <a:rPr lang="en-US" sz="3200" b="1" dirty="0" smtClean="0">
                <a:solidFill>
                  <a:srgbClr val="00B0F0"/>
                </a:solidFill>
              </a:rPr>
              <a:t>Given/When/Then</a:t>
            </a:r>
            <a:r>
              <a:rPr lang="en-US" sz="3200" dirty="0" smtClean="0"/>
              <a:t> statements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4814277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SpecFlow</a:t>
            </a:r>
            <a:r>
              <a:rPr lang="en-US" dirty="0"/>
              <a:t> </a:t>
            </a:r>
            <a:r>
              <a:rPr lang="en-US" dirty="0" smtClean="0"/>
              <a:t>for .NET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 Testing tool for implementing behavior-driven development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 Able to work with number of different testing frameworks such as </a:t>
            </a:r>
            <a:r>
              <a:rPr lang="en-US" sz="3200" b="1" dirty="0" err="1" smtClean="0">
                <a:solidFill>
                  <a:srgbClr val="00B0F0"/>
                </a:solidFill>
              </a:rPr>
              <a:t>MSUnit</a:t>
            </a:r>
            <a:r>
              <a:rPr lang="en-US" sz="3200" dirty="0" smtClean="0"/>
              <a:t>, </a:t>
            </a:r>
            <a:r>
              <a:rPr lang="en-US" sz="3200" b="1" dirty="0" err="1" smtClean="0">
                <a:solidFill>
                  <a:srgbClr val="00B0F0"/>
                </a:solidFill>
              </a:rPr>
              <a:t>NUnit</a:t>
            </a:r>
            <a:r>
              <a:rPr lang="en-US" sz="3200" dirty="0" smtClean="0"/>
              <a:t>, </a:t>
            </a:r>
            <a:r>
              <a:rPr lang="en-US" sz="3200" b="1" dirty="0" err="1" smtClean="0">
                <a:solidFill>
                  <a:srgbClr val="00B0F0"/>
                </a:solidFill>
              </a:rPr>
              <a:t>XUnit</a:t>
            </a:r>
            <a:r>
              <a:rPr lang="en-US" sz="3200" dirty="0" smtClean="0"/>
              <a:t>, including its own framework </a:t>
            </a:r>
            <a:r>
              <a:rPr lang="en-US" sz="3200" dirty="0" err="1" smtClean="0"/>
              <a:t>SpecFlow</a:t>
            </a:r>
            <a:r>
              <a:rPr lang="en-US" sz="3200" dirty="0" smtClean="0"/>
              <a:t> Runner+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rgbClr val="00B0F0"/>
                </a:solidFill>
              </a:rPr>
              <a:t> </a:t>
            </a:r>
            <a:r>
              <a:rPr lang="en-US" sz="3200" dirty="0" smtClean="0"/>
              <a:t>Is used to </a:t>
            </a:r>
            <a:r>
              <a:rPr lang="en-US" sz="3200" b="1" dirty="0" smtClean="0">
                <a:solidFill>
                  <a:srgbClr val="00B0F0"/>
                </a:solidFill>
              </a:rPr>
              <a:t>bind</a:t>
            </a:r>
            <a:r>
              <a:rPr lang="en-US" sz="3200" dirty="0" smtClean="0">
                <a:solidFill>
                  <a:schemeClr val="tx1"/>
                </a:solidFill>
              </a:rPr>
              <a:t> Given/When/Then statements to methods.</a:t>
            </a:r>
            <a:endParaRPr lang="en-US" sz="32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967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dirty="0" smtClean="0"/>
              <a:t>Features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600" dirty="0" smtClean="0"/>
              <a:t>in a natural language</a:t>
            </a:r>
            <a:endParaRPr lang="tr-TR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565" y="829658"/>
            <a:ext cx="7478169" cy="54109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94514" y="2522764"/>
            <a:ext cx="3494315" cy="865415"/>
          </a:xfrm>
          <a:prstGeom prst="rect">
            <a:avLst/>
          </a:prstGeom>
          <a:solidFill>
            <a:srgbClr val="41BF62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959927" y="3978828"/>
            <a:ext cx="1951265" cy="225779"/>
          </a:xfrm>
          <a:prstGeom prst="rect">
            <a:avLst/>
          </a:prstGeom>
          <a:solidFill>
            <a:srgbClr val="41BF62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8980713" y="4615642"/>
            <a:ext cx="1951265" cy="225779"/>
          </a:xfrm>
          <a:prstGeom prst="rect">
            <a:avLst/>
          </a:prstGeom>
          <a:solidFill>
            <a:srgbClr val="41BF62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8923563" y="4389863"/>
            <a:ext cx="1763488" cy="225779"/>
          </a:xfrm>
          <a:prstGeom prst="rect">
            <a:avLst/>
          </a:prstGeom>
          <a:solidFill>
            <a:srgbClr val="41BF62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7911192" y="3753049"/>
            <a:ext cx="1763488" cy="225779"/>
          </a:xfrm>
          <a:prstGeom prst="rect">
            <a:avLst/>
          </a:prstGeom>
          <a:solidFill>
            <a:srgbClr val="41BF62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9074601" y="5883927"/>
            <a:ext cx="1763488" cy="225779"/>
          </a:xfrm>
          <a:prstGeom prst="rect">
            <a:avLst/>
          </a:prstGeom>
          <a:solidFill>
            <a:srgbClr val="41BF62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5898693" y="5451220"/>
            <a:ext cx="1763488" cy="225779"/>
          </a:xfrm>
          <a:prstGeom prst="rect">
            <a:avLst/>
          </a:prstGeom>
          <a:solidFill>
            <a:srgbClr val="41BF62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7911192" y="5247113"/>
            <a:ext cx="1763488" cy="225779"/>
          </a:xfrm>
          <a:prstGeom prst="rect">
            <a:avLst/>
          </a:prstGeom>
          <a:solidFill>
            <a:srgbClr val="41BF62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Rectangle 16"/>
          <p:cNvSpPr/>
          <p:nvPr/>
        </p:nvSpPr>
        <p:spPr>
          <a:xfrm>
            <a:off x="7935680" y="4418288"/>
            <a:ext cx="228602" cy="225779"/>
          </a:xfrm>
          <a:prstGeom prst="rect">
            <a:avLst/>
          </a:prstGeom>
          <a:solidFill>
            <a:srgbClr val="41BF62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Rectangle 17"/>
          <p:cNvSpPr/>
          <p:nvPr/>
        </p:nvSpPr>
        <p:spPr>
          <a:xfrm>
            <a:off x="8049981" y="4192509"/>
            <a:ext cx="228602" cy="225779"/>
          </a:xfrm>
          <a:prstGeom prst="rect">
            <a:avLst/>
          </a:prstGeom>
          <a:solidFill>
            <a:srgbClr val="41BF62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7960166" y="4588616"/>
            <a:ext cx="228602" cy="225779"/>
          </a:xfrm>
          <a:prstGeom prst="rect">
            <a:avLst/>
          </a:prstGeom>
          <a:solidFill>
            <a:srgbClr val="41BF62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Rectangle 19"/>
          <p:cNvSpPr/>
          <p:nvPr/>
        </p:nvSpPr>
        <p:spPr>
          <a:xfrm>
            <a:off x="8054055" y="5652238"/>
            <a:ext cx="228602" cy="225779"/>
          </a:xfrm>
          <a:prstGeom prst="rect">
            <a:avLst/>
          </a:prstGeom>
          <a:solidFill>
            <a:srgbClr val="41BF62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7943841" y="5856901"/>
            <a:ext cx="228602" cy="225779"/>
          </a:xfrm>
          <a:prstGeom prst="rect">
            <a:avLst/>
          </a:prstGeom>
          <a:solidFill>
            <a:srgbClr val="41BF62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90092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dirty="0" smtClean="0"/>
              <a:t>Bindings</a:t>
            </a:r>
            <a:endParaRPr lang="tr-T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2578" y="442594"/>
            <a:ext cx="7797366" cy="604801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600" dirty="0"/>
              <a:t>i</a:t>
            </a:r>
            <a:r>
              <a:rPr lang="en-US" sz="1600" dirty="0" smtClean="0"/>
              <a:t>n a formal language (</a:t>
            </a:r>
            <a:r>
              <a:rPr lang="en-US" sz="1600" dirty="0"/>
              <a:t>C</a:t>
            </a:r>
            <a:r>
              <a:rPr lang="en-US" sz="1600" dirty="0" smtClean="0"/>
              <a:t>#)</a:t>
            </a:r>
            <a:endParaRPr lang="tr-TR" sz="1600" dirty="0"/>
          </a:p>
        </p:txBody>
      </p:sp>
      <p:sp>
        <p:nvSpPr>
          <p:cNvPr id="25" name="Rectangle 24"/>
          <p:cNvSpPr/>
          <p:nvPr/>
        </p:nvSpPr>
        <p:spPr>
          <a:xfrm>
            <a:off x="5347607" y="1243792"/>
            <a:ext cx="3224894" cy="225779"/>
          </a:xfrm>
          <a:prstGeom prst="rect">
            <a:avLst/>
          </a:prstGeom>
          <a:solidFill>
            <a:srgbClr val="41BF62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Rectangle 25"/>
          <p:cNvSpPr/>
          <p:nvPr/>
        </p:nvSpPr>
        <p:spPr>
          <a:xfrm>
            <a:off x="5290457" y="2582735"/>
            <a:ext cx="3224894" cy="225779"/>
          </a:xfrm>
          <a:prstGeom prst="rect">
            <a:avLst/>
          </a:prstGeom>
          <a:solidFill>
            <a:srgbClr val="41BF62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Rectangle 26"/>
          <p:cNvSpPr/>
          <p:nvPr/>
        </p:nvSpPr>
        <p:spPr>
          <a:xfrm>
            <a:off x="5290457" y="3946170"/>
            <a:ext cx="4735286" cy="225779"/>
          </a:xfrm>
          <a:prstGeom prst="rect">
            <a:avLst/>
          </a:prstGeom>
          <a:solidFill>
            <a:srgbClr val="41BF62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Rectangle 27"/>
          <p:cNvSpPr/>
          <p:nvPr/>
        </p:nvSpPr>
        <p:spPr>
          <a:xfrm>
            <a:off x="5241470" y="5301441"/>
            <a:ext cx="5249637" cy="225779"/>
          </a:xfrm>
          <a:prstGeom prst="rect">
            <a:avLst/>
          </a:prstGeom>
          <a:solidFill>
            <a:srgbClr val="41BF62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Rectangle 28"/>
          <p:cNvSpPr/>
          <p:nvPr/>
        </p:nvSpPr>
        <p:spPr>
          <a:xfrm>
            <a:off x="4976367" y="4722876"/>
            <a:ext cx="4437054" cy="225779"/>
          </a:xfrm>
          <a:prstGeom prst="rect">
            <a:avLst/>
          </a:prstGeom>
          <a:solidFill>
            <a:srgbClr val="C53B3B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Rectangle 29"/>
          <p:cNvSpPr/>
          <p:nvPr/>
        </p:nvSpPr>
        <p:spPr>
          <a:xfrm>
            <a:off x="4976367" y="6078147"/>
            <a:ext cx="4339083" cy="225779"/>
          </a:xfrm>
          <a:prstGeom prst="rect">
            <a:avLst/>
          </a:prstGeom>
          <a:solidFill>
            <a:srgbClr val="C53B3B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6159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dirty="0" smtClean="0"/>
              <a:t>Hooks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endParaRPr lang="tr-TR" sz="1600" dirty="0"/>
          </a:p>
        </p:txBody>
      </p:sp>
      <p:pic>
        <p:nvPicPr>
          <p:cNvPr id="13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8452" y="1474238"/>
            <a:ext cx="6640514" cy="39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82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dirty="0" smtClean="0"/>
              <a:t>Hooks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endParaRPr lang="tr-TR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08017" y="731520"/>
            <a:ext cx="7983984" cy="5257800"/>
          </a:xfrm>
        </p:spPr>
        <p:txBody>
          <a:bodyPr anchor="ctr">
            <a:normAutofit/>
          </a:bodyPr>
          <a:lstStyle/>
          <a:p>
            <a:pPr font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tr-TR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tr-TR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BeforeTestRun</a:t>
            </a:r>
            <a:r>
              <a:rPr lang="tr-TR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  <a:r>
              <a:rPr lang="en-US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/ </a:t>
            </a:r>
            <a:r>
              <a:rPr lang="tr-TR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tr-TR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AfterTestRun]</a:t>
            </a:r>
          </a:p>
          <a:p>
            <a:pPr font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tr-TR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tr-TR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BeforeFeature</a:t>
            </a:r>
            <a:r>
              <a:rPr lang="tr-TR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  <a:r>
              <a:rPr lang="en-US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tr-TR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</a:t>
            </a:r>
            <a:r>
              <a:rPr lang="en-US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tr-TR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tr-TR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AfterFeature]</a:t>
            </a:r>
          </a:p>
          <a:p>
            <a:pPr font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[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BeforeScenario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 </a:t>
            </a:r>
            <a:r>
              <a:rPr lang="en-US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 [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AfterScenario</a:t>
            </a:r>
            <a:r>
              <a:rPr lang="en-US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  <a:endParaRPr lang="tr-TR" sz="2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font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tr-TR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tr-TR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BeforeScenarioBlock</a:t>
            </a:r>
            <a:r>
              <a:rPr lang="tr-TR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  <a:r>
              <a:rPr lang="en-US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/ </a:t>
            </a:r>
            <a:r>
              <a:rPr lang="tr-TR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tr-TR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AfterScenarioBlock]</a:t>
            </a:r>
          </a:p>
          <a:p>
            <a:pPr font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tr-TR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tr-TR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BeforeStep</a:t>
            </a:r>
            <a:r>
              <a:rPr lang="tr-TR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  <a:r>
              <a:rPr lang="en-US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/ </a:t>
            </a:r>
            <a:r>
              <a:rPr lang="tr-TR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tr-TR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AfterStep</a:t>
            </a:r>
            <a:r>
              <a:rPr lang="tr-TR" sz="28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  <a:endParaRPr lang="tr-TR" sz="2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4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400" dirty="0" smtClean="0"/>
              <a:t>Drivers</a:t>
            </a:r>
            <a:endParaRPr lang="tr-T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8132" y="149599"/>
            <a:ext cx="7027184" cy="653657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019870" y="1876619"/>
            <a:ext cx="2136710" cy="186614"/>
          </a:xfrm>
          <a:prstGeom prst="rect">
            <a:avLst/>
          </a:prstGeom>
          <a:solidFill>
            <a:srgbClr val="41BF62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Rectangle 19"/>
          <p:cNvSpPr/>
          <p:nvPr/>
        </p:nvSpPr>
        <p:spPr>
          <a:xfrm>
            <a:off x="8780107" y="1876619"/>
            <a:ext cx="2202024" cy="186614"/>
          </a:xfrm>
          <a:prstGeom prst="rect">
            <a:avLst/>
          </a:prstGeom>
          <a:solidFill>
            <a:srgbClr val="41BF62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5019870" y="6286788"/>
            <a:ext cx="6102220" cy="225779"/>
          </a:xfrm>
          <a:prstGeom prst="rect">
            <a:avLst/>
          </a:prstGeom>
          <a:solidFill>
            <a:srgbClr val="C53B3B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78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0009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To have reliable tests</a:t>
            </a:r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18507" y="1910444"/>
            <a:ext cx="10442122" cy="438634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 Tests </a:t>
            </a:r>
            <a:r>
              <a:rPr lang="en-US" sz="3200" dirty="0"/>
              <a:t>should cover 70% or more of the code </a:t>
            </a:r>
            <a:r>
              <a:rPr lang="en-US" sz="3200" dirty="0" smtClean="0"/>
              <a:t>base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 Tests should be robust.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 smtClean="0"/>
              <a:t> Tests should not get </a:t>
            </a:r>
            <a:r>
              <a:rPr lang="en-US" sz="3200" b="1" dirty="0" smtClean="0">
                <a:solidFill>
                  <a:srgbClr val="FF0000"/>
                </a:solidFill>
              </a:rPr>
              <a:t>flakier</a:t>
            </a:r>
            <a:r>
              <a:rPr lang="en-US" sz="3200" dirty="0" smtClean="0"/>
              <a:t> as the product gets complex</a:t>
            </a:r>
          </a:p>
        </p:txBody>
      </p:sp>
    </p:spTree>
    <p:extLst>
      <p:ext uri="{BB962C8B-B14F-4D97-AF65-F5344CB8AC3E}">
        <p14:creationId xmlns:p14="http://schemas.microsoft.com/office/powerpoint/2010/main" val="33557621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tr-T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cap="none" dirty="0" smtClean="0">
                <a:latin typeface="+mn-lt"/>
              </a:rPr>
              <a:t>https://gitlab.piworks.net/ali.parlakci/specflow-demonstration</a:t>
            </a:r>
            <a:endParaRPr lang="tr-TR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8265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flaky test</a:t>
            </a:r>
            <a:endParaRPr lang="tr-T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 Assertion timing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Reliance on test order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Concurrency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Caching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Setup &amp; Cleanup</a:t>
            </a:r>
            <a:endParaRPr lang="tr-TR" sz="2400" dirty="0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407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79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Testing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9577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cavemen used to test their software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1276929" y="2672781"/>
            <a:ext cx="2646985" cy="9508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Develop the System (Program to be tested)</a:t>
            </a:r>
            <a:endParaRPr lang="tr-TR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7717" y="2845464"/>
            <a:ext cx="1660955" cy="6055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Reports</a:t>
            </a:r>
            <a:endParaRPr lang="tr-TR" sz="2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3923914" y="3148228"/>
            <a:ext cx="44638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17023" y="2608012"/>
            <a:ext cx="3677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manually </a:t>
            </a:r>
            <a:r>
              <a:rPr lang="en-US" sz="2000" dirty="0"/>
              <a:t>give inputs to </a:t>
            </a:r>
            <a:r>
              <a:rPr lang="en-US" sz="2000" dirty="0" smtClean="0"/>
              <a:t>system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/>
              <a:t>and </a:t>
            </a:r>
            <a:r>
              <a:rPr lang="en-US" sz="2000" dirty="0"/>
              <a:t>expect </a:t>
            </a:r>
            <a:r>
              <a:rPr lang="en-US" sz="2000" dirty="0" smtClean="0"/>
              <a:t>outputs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0061159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Industry’s way of testing</a:t>
            </a:r>
            <a:endParaRPr lang="tr-TR" dirty="0"/>
          </a:p>
        </p:txBody>
      </p:sp>
      <p:grpSp>
        <p:nvGrpSpPr>
          <p:cNvPr id="17" name="Group 16"/>
          <p:cNvGrpSpPr/>
          <p:nvPr/>
        </p:nvGrpSpPr>
        <p:grpSpPr>
          <a:xfrm>
            <a:off x="1799319" y="2686567"/>
            <a:ext cx="8654322" cy="2413694"/>
            <a:chOff x="2008235" y="2964403"/>
            <a:chExt cx="7753275" cy="2054213"/>
          </a:xfrm>
        </p:grpSpPr>
        <p:sp>
          <p:nvSpPr>
            <p:cNvPr id="4" name="Rectangle 3"/>
            <p:cNvSpPr/>
            <p:nvPr/>
          </p:nvSpPr>
          <p:spPr>
            <a:xfrm>
              <a:off x="2008235" y="3061500"/>
              <a:ext cx="2437015" cy="474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Develop the System</a:t>
              </a:r>
              <a:endParaRPr lang="tr-T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524148" y="2997407"/>
              <a:ext cx="2237362" cy="603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concrete test case</a:t>
              </a:r>
              <a:endParaRPr lang="tr-TR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3"/>
              <a:endCxn id="5" idx="1"/>
            </p:cNvCxnSpPr>
            <p:nvPr/>
          </p:nvCxnSpPr>
          <p:spPr>
            <a:xfrm>
              <a:off x="4445250" y="3298972"/>
              <a:ext cx="307889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400012" y="4531180"/>
              <a:ext cx="1653460" cy="487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Reports</a:t>
              </a:r>
              <a:endParaRPr lang="tr-TR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Elbow Connector 11"/>
            <p:cNvCxnSpPr>
              <a:stCxn id="5" idx="2"/>
              <a:endCxn id="7" idx="3"/>
            </p:cNvCxnSpPr>
            <p:nvPr/>
          </p:nvCxnSpPr>
          <p:spPr>
            <a:xfrm rot="5400000">
              <a:off x="5760970" y="1893039"/>
              <a:ext cx="1174362" cy="4589357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818610" y="2964403"/>
              <a:ext cx="233217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re-defined test inputs</a:t>
              </a:r>
            </a:p>
            <a:p>
              <a:pPr algn="ctr">
                <a:lnSpc>
                  <a:spcPct val="150000"/>
                </a:lnSpc>
              </a:pPr>
              <a:r>
                <a:rPr lang="en-US" dirty="0" smtClean="0"/>
                <a:t>and expected outputs</a:t>
              </a:r>
              <a:endParaRPr lang="tr-T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1690" y="4342760"/>
              <a:ext cx="3622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run through an </a:t>
              </a:r>
              <a:r>
                <a:rPr lang="en-US" dirty="0"/>
                <a:t>automation </a:t>
              </a:r>
              <a:r>
                <a:rPr lang="en-US" dirty="0" smtClean="0"/>
                <a:t>software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5509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FFFFFF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4720</TotalTime>
  <Words>1104</Words>
  <Application>Microsoft Office PowerPoint</Application>
  <PresentationFormat>Widescreen</PresentationFormat>
  <Paragraphs>281</Paragraphs>
  <Slides>40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Fira Code</vt:lpstr>
      <vt:lpstr>Wingdings</vt:lpstr>
      <vt:lpstr>Retrospect</vt:lpstr>
      <vt:lpstr>Software Testing</vt:lpstr>
      <vt:lpstr>Outline</vt:lpstr>
      <vt:lpstr>Testing is a crucial process</vt:lpstr>
      <vt:lpstr>To have reliable tests</vt:lpstr>
      <vt:lpstr>Causes of flaky test</vt:lpstr>
      <vt:lpstr>Real life example</vt:lpstr>
      <vt:lpstr>Model-based Testing</vt:lpstr>
      <vt:lpstr>How cavemen used to test their software</vt:lpstr>
      <vt:lpstr>Industry’s way of testing</vt:lpstr>
      <vt:lpstr>MBT’s approach of solving those issues</vt:lpstr>
      <vt:lpstr>How does MBT helps?</vt:lpstr>
      <vt:lpstr>Applications of MBT</vt:lpstr>
      <vt:lpstr>Applications of Model-based Testing</vt:lpstr>
      <vt:lpstr>Demo</vt:lpstr>
      <vt:lpstr>Applications of Model-based Testing</vt:lpstr>
      <vt:lpstr>Vertex (State)</vt:lpstr>
      <vt:lpstr>Edge (Action)</vt:lpstr>
      <vt:lpstr>PetClinic</vt:lpstr>
      <vt:lpstr>Model</vt:lpstr>
      <vt:lpstr>Model as a JSON file</vt:lpstr>
      <vt:lpstr>How we use GraphWalker</vt:lpstr>
      <vt:lpstr>GraphWalker: a RESTful API</vt:lpstr>
      <vt:lpstr>Demo</vt:lpstr>
      <vt:lpstr>Data persistence during testing</vt:lpstr>
      <vt:lpstr>Generator Examples</vt:lpstr>
      <vt:lpstr>PowerPoint Presentation</vt:lpstr>
      <vt:lpstr>The Truth about MBT</vt:lpstr>
      <vt:lpstr>PowerPoint Presentation</vt:lpstr>
      <vt:lpstr>Tools that are discontinued</vt:lpstr>
      <vt:lpstr>Why is not THAT popular?</vt:lpstr>
      <vt:lpstr>Behavior-driven Development</vt:lpstr>
      <vt:lpstr>PowerPoint Presentation</vt:lpstr>
      <vt:lpstr>Behavior-driven Development</vt:lpstr>
      <vt:lpstr>SpecFlow for .NET</vt:lpstr>
      <vt:lpstr>Features</vt:lpstr>
      <vt:lpstr>Bindings</vt:lpstr>
      <vt:lpstr>Hooks</vt:lpstr>
      <vt:lpstr>Hooks</vt:lpstr>
      <vt:lpstr>Drivers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Testing</dc:title>
  <dc:creator>Ali Parlakci</dc:creator>
  <cp:lastModifiedBy>Ali Parlakci</cp:lastModifiedBy>
  <cp:revision>92</cp:revision>
  <dcterms:created xsi:type="dcterms:W3CDTF">2020-08-21T12:15:21Z</dcterms:created>
  <dcterms:modified xsi:type="dcterms:W3CDTF">2020-09-10T04:27:13Z</dcterms:modified>
</cp:coreProperties>
</file>