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Amatic SC" panose="020B0604020202020204" charset="-79"/>
      <p:regular r:id="rId26"/>
      <p:bold r:id="rId27"/>
    </p:embeddedFont>
    <p:embeddedFont>
      <p:font typeface="Berlin Sans FB" panose="020E0602020502020306" pitchFamily="34" charset="0"/>
      <p:regular r:id="rId28"/>
      <p:bold r:id="rId29"/>
    </p:embeddedFont>
    <p:embeddedFont>
      <p:font typeface="Ink Free" panose="03080402000500000000" pitchFamily="66" charset="0"/>
      <p:regular r:id="rId30"/>
    </p:embeddedFont>
    <p:embeddedFont>
      <p:font typeface="Lobster"/>
      <p:regular r:id="rId31"/>
    </p:embeddedFont>
    <p:embeddedFont>
      <p:font typeface="Source Code Pro"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Shape 47"/>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Shape 48"/>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Shape 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Shape 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Shape 3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Shape 40"/>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Shape 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006400" y="603700"/>
            <a:ext cx="3054600" cy="2478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sz="10000"/>
              <a:t> </a:t>
            </a:r>
            <a:endParaRPr sz="10000"/>
          </a:p>
        </p:txBody>
      </p:sp>
      <p:sp>
        <p:nvSpPr>
          <p:cNvPr id="57" name="Shape 57"/>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sz="4800">
                <a:latin typeface="Amatic SC"/>
                <a:ea typeface="Amatic SC"/>
                <a:cs typeface="Amatic SC"/>
                <a:sym typeface="Amatic SC"/>
              </a:rPr>
              <a:t>Tugas Akhir </a:t>
            </a:r>
            <a:endParaRPr sz="4800">
              <a:latin typeface="Amatic SC"/>
              <a:ea typeface="Amatic SC"/>
              <a:cs typeface="Amatic SC"/>
              <a:sym typeface="Amatic SC"/>
            </a:endParaRPr>
          </a:p>
          <a:p>
            <a:pPr marL="0" lvl="0" indent="0">
              <a:spcBef>
                <a:spcPts val="0"/>
              </a:spcBef>
              <a:spcAft>
                <a:spcPts val="0"/>
              </a:spcAft>
              <a:buNone/>
            </a:pPr>
            <a:r>
              <a:rPr lang="id" sz="4800">
                <a:latin typeface="Amatic SC"/>
                <a:ea typeface="Amatic SC"/>
                <a:cs typeface="Amatic SC"/>
                <a:sym typeface="Amatic SC"/>
              </a:rPr>
              <a:t>Rekayasa Perangkat Lunak</a:t>
            </a:r>
            <a:endParaRPr sz="4800">
              <a:latin typeface="Amatic SC"/>
              <a:ea typeface="Amatic SC"/>
              <a:cs typeface="Amatic SC"/>
              <a:sym typeface="Amatic SC"/>
            </a:endParaRPr>
          </a:p>
        </p:txBody>
      </p:sp>
      <p:sp>
        <p:nvSpPr>
          <p:cNvPr id="58" name="Shape 58"/>
          <p:cNvSpPr/>
          <p:nvPr/>
        </p:nvSpPr>
        <p:spPr>
          <a:xfrm>
            <a:off x="1171213" y="762550"/>
            <a:ext cx="1593900" cy="2161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60375" y="879550"/>
            <a:ext cx="990300" cy="1927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6342438" y="760650"/>
            <a:ext cx="1593900" cy="2161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8217775" y="879550"/>
            <a:ext cx="990300" cy="1927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62" name="Shape 62"/>
          <p:cNvPicPr preferRelativeResize="0"/>
          <p:nvPr/>
        </p:nvPicPr>
        <p:blipFill>
          <a:blip r:embed="rId3">
            <a:alphaModFix/>
          </a:blip>
          <a:stretch>
            <a:fillRect/>
          </a:stretch>
        </p:blipFill>
        <p:spPr>
          <a:xfrm>
            <a:off x="3006400" y="1120667"/>
            <a:ext cx="3054600" cy="1432615"/>
          </a:xfrm>
          <a:prstGeom prst="rect">
            <a:avLst/>
          </a:prstGeom>
          <a:noFill/>
          <a:ln>
            <a:noFill/>
          </a:ln>
        </p:spPr>
      </p:pic>
      <p:sp>
        <p:nvSpPr>
          <p:cNvPr id="63" name="Shape 63"/>
          <p:cNvSpPr/>
          <p:nvPr/>
        </p:nvSpPr>
        <p:spPr>
          <a:xfrm>
            <a:off x="3006400" y="756375"/>
            <a:ext cx="3054600" cy="123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3026488" y="2794275"/>
            <a:ext cx="3054600" cy="123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65500" y="1449550"/>
            <a:ext cx="4045200" cy="1710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id"/>
              <a:t>Deskripsi Aplikasi</a:t>
            </a:r>
            <a:endParaRPr/>
          </a:p>
        </p:txBody>
      </p:sp>
      <p:sp>
        <p:nvSpPr>
          <p:cNvPr id="149" name="Shape 149"/>
          <p:cNvSpPr txBox="1">
            <a:spLocks noGrp="1"/>
          </p:cNvSpPr>
          <p:nvPr>
            <p:ph type="body" idx="2"/>
          </p:nvPr>
        </p:nvSpPr>
        <p:spPr>
          <a:xfrm>
            <a:off x="4993650" y="811375"/>
            <a:ext cx="3837000" cy="42354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id" sz="1600">
                <a:solidFill>
                  <a:srgbClr val="000000"/>
                </a:solidFill>
              </a:rPr>
              <a:t>Aplikasi ini menghubungkan mahasiswa dengan penyalur beasiswa dan memberikan kemudahan bagi mahasiswa untuk mencari informasi seputar beasiswa terbaru. Penyalur dapat memberikan informasi yang menarik dan detail kepada mahasiswa. Mahasiswa dapat memperoleh informasi beasiswa secara umum.</a:t>
            </a:r>
            <a:endParaRPr sz="1600">
              <a:solidFill>
                <a:srgbClr val="000000"/>
              </a:solidFill>
            </a:endParaRPr>
          </a:p>
          <a:p>
            <a:pPr marL="0" lvl="0" indent="0" rtl="0">
              <a:lnSpc>
                <a:spcPct val="100000"/>
              </a:lnSpc>
              <a:spcBef>
                <a:spcPts val="0"/>
              </a:spcBef>
              <a:spcAft>
                <a:spcPts val="0"/>
              </a:spcAft>
              <a:buNone/>
            </a:pPr>
            <a:endParaRPr sz="1600">
              <a:solidFill>
                <a:srgbClr val="000000"/>
              </a:solidFill>
              <a:latin typeface="Arial"/>
              <a:ea typeface="Arial"/>
              <a:cs typeface="Arial"/>
              <a:sym typeface="Arial"/>
            </a:endParaRPr>
          </a:p>
          <a:p>
            <a:pPr marL="0" lvl="0" indent="0">
              <a:spcBef>
                <a:spcPts val="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265500" y="1449575"/>
            <a:ext cx="4045200" cy="1710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id"/>
              <a:t>Batasan Aplikasi</a:t>
            </a:r>
            <a:endParaRPr/>
          </a:p>
        </p:txBody>
      </p:sp>
      <p:sp>
        <p:nvSpPr>
          <p:cNvPr id="155" name="Shape 155"/>
          <p:cNvSpPr txBox="1">
            <a:spLocks noGrp="1"/>
          </p:cNvSpPr>
          <p:nvPr>
            <p:ph type="body" idx="2"/>
          </p:nvPr>
        </p:nvSpPr>
        <p:spPr>
          <a:xfrm>
            <a:off x="4939500" y="724200"/>
            <a:ext cx="3837000" cy="4018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id">
                <a:solidFill>
                  <a:srgbClr val="000000"/>
                </a:solidFill>
              </a:rPr>
              <a:t>-Tersedia untuk mahasiswa IPB saja.</a:t>
            </a:r>
            <a:endParaRPr>
              <a:solidFill>
                <a:srgbClr val="000000"/>
              </a:solidFill>
            </a:endParaRPr>
          </a:p>
          <a:p>
            <a:pPr marL="0" lvl="0" indent="0">
              <a:spcBef>
                <a:spcPts val="1600"/>
              </a:spcBef>
              <a:spcAft>
                <a:spcPts val="0"/>
              </a:spcAft>
              <a:buNone/>
            </a:pPr>
            <a:r>
              <a:rPr lang="id"/>
              <a:t>-Hanya penyalur yang sudah bekerja sama dengan IPB.</a:t>
            </a:r>
            <a:endParaRPr/>
          </a:p>
          <a:p>
            <a:pPr marL="0" lvl="0" indent="0">
              <a:spcBef>
                <a:spcPts val="1600"/>
              </a:spcBef>
              <a:spcAft>
                <a:spcPts val="1600"/>
              </a:spcAft>
              <a:buNone/>
            </a:pPr>
            <a:r>
              <a:rPr lang="id"/>
              <a:t>-Baru dapat memberikan informasi saja, belum dapat digunakan untuk mendaftar beasiswa.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a:t>dokumentasi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164"/>
        <p:cNvGrpSpPr/>
        <p:nvPr/>
      </p:nvGrpSpPr>
      <p:grpSpPr>
        <a:xfrm>
          <a:off x="0" y="0"/>
          <a:ext cx="0" cy="0"/>
          <a:chOff x="0" y="0"/>
          <a:chExt cx="0" cy="0"/>
        </a:xfrm>
      </p:grpSpPr>
      <p:pic>
        <p:nvPicPr>
          <p:cNvPr id="165" name="Shape 165"/>
          <p:cNvPicPr preferRelativeResize="0"/>
          <p:nvPr/>
        </p:nvPicPr>
        <p:blipFill>
          <a:blip r:embed="rId3">
            <a:alphaModFix/>
          </a:blip>
          <a:stretch>
            <a:fillRect/>
          </a:stretch>
        </p:blipFill>
        <p:spPr>
          <a:xfrm>
            <a:off x="490250" y="1401850"/>
            <a:ext cx="2730250" cy="3312632"/>
          </a:xfrm>
          <a:prstGeom prst="rect">
            <a:avLst/>
          </a:prstGeom>
          <a:noFill/>
          <a:ln>
            <a:noFill/>
          </a:ln>
        </p:spPr>
      </p:pic>
      <p:pic>
        <p:nvPicPr>
          <p:cNvPr id="166" name="Shape 166"/>
          <p:cNvPicPr preferRelativeResize="0"/>
          <p:nvPr/>
        </p:nvPicPr>
        <p:blipFill>
          <a:blip r:embed="rId4">
            <a:alphaModFix/>
          </a:blip>
          <a:stretch>
            <a:fillRect/>
          </a:stretch>
        </p:blipFill>
        <p:spPr>
          <a:xfrm>
            <a:off x="3336600" y="1351450"/>
            <a:ext cx="2730250" cy="3363024"/>
          </a:xfrm>
          <a:prstGeom prst="rect">
            <a:avLst/>
          </a:prstGeom>
          <a:noFill/>
          <a:ln>
            <a:noFill/>
          </a:ln>
        </p:spPr>
      </p:pic>
      <p:pic>
        <p:nvPicPr>
          <p:cNvPr id="167" name="Shape 167"/>
          <p:cNvPicPr preferRelativeResize="0"/>
          <p:nvPr/>
        </p:nvPicPr>
        <p:blipFill>
          <a:blip r:embed="rId5">
            <a:alphaModFix/>
          </a:blip>
          <a:stretch>
            <a:fillRect/>
          </a:stretch>
        </p:blipFill>
        <p:spPr>
          <a:xfrm>
            <a:off x="6182950" y="1320963"/>
            <a:ext cx="2730250" cy="3424002"/>
          </a:xfrm>
          <a:prstGeom prst="rect">
            <a:avLst/>
          </a:prstGeom>
          <a:noFill/>
          <a:ln>
            <a:noFill/>
          </a:ln>
        </p:spPr>
      </p:pic>
      <p:sp>
        <p:nvSpPr>
          <p:cNvPr id="168" name="Shape 168"/>
          <p:cNvSpPr/>
          <p:nvPr/>
        </p:nvSpPr>
        <p:spPr>
          <a:xfrm>
            <a:off x="362225" y="313925"/>
            <a:ext cx="2185500" cy="96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2559675" y="482950"/>
            <a:ext cx="5856000" cy="579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txBox="1"/>
          <p:nvPr/>
        </p:nvSpPr>
        <p:spPr>
          <a:xfrm>
            <a:off x="464650" y="432225"/>
            <a:ext cx="1955700" cy="72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 sz="3600" b="1">
                <a:solidFill>
                  <a:srgbClr val="FFFFFF"/>
                </a:solidFill>
                <a:latin typeface="Amatic SC"/>
                <a:ea typeface="Amatic SC"/>
                <a:cs typeface="Amatic SC"/>
                <a:sym typeface="Amatic SC"/>
              </a:rPr>
              <a:t>MOCK UP</a:t>
            </a:r>
            <a:endParaRPr sz="3600" b="1">
              <a:solidFill>
                <a:srgbClr val="FFFFFF"/>
              </a:solidFill>
              <a:latin typeface="Amatic SC"/>
              <a:ea typeface="Amatic SC"/>
              <a:cs typeface="Amatic SC"/>
              <a:sym typeface="Amatic S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174"/>
        <p:cNvGrpSpPr/>
        <p:nvPr/>
      </p:nvGrpSpPr>
      <p:grpSpPr>
        <a:xfrm>
          <a:off x="0" y="0"/>
          <a:ext cx="0" cy="0"/>
          <a:chOff x="0" y="0"/>
          <a:chExt cx="0" cy="0"/>
        </a:xfrm>
      </p:grpSpPr>
      <p:pic>
        <p:nvPicPr>
          <p:cNvPr id="3" name="Picture 2">
            <a:extLst>
              <a:ext uri="{FF2B5EF4-FFF2-40B4-BE49-F238E27FC236}">
                <a16:creationId xmlns:a16="http://schemas.microsoft.com/office/drawing/2014/main" id="{13D0CA3F-970B-4251-9DAE-59603FE62CEA}"/>
              </a:ext>
            </a:extLst>
          </p:cNvPr>
          <p:cNvPicPr>
            <a:picLocks noChangeAspect="1"/>
          </p:cNvPicPr>
          <p:nvPr/>
        </p:nvPicPr>
        <p:blipFill>
          <a:blip r:embed="rId3"/>
          <a:stretch>
            <a:fillRect/>
          </a:stretch>
        </p:blipFill>
        <p:spPr>
          <a:xfrm>
            <a:off x="1404495" y="471194"/>
            <a:ext cx="6335009" cy="42011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213"/>
        <p:cNvGrpSpPr/>
        <p:nvPr/>
      </p:nvGrpSpPr>
      <p:grpSpPr>
        <a:xfrm>
          <a:off x="0" y="0"/>
          <a:ext cx="0" cy="0"/>
          <a:chOff x="0" y="0"/>
          <a:chExt cx="0" cy="0"/>
        </a:xfrm>
      </p:grpSpPr>
      <p:sp>
        <p:nvSpPr>
          <p:cNvPr id="214" name="Shape 214"/>
          <p:cNvSpPr/>
          <p:nvPr/>
        </p:nvSpPr>
        <p:spPr>
          <a:xfrm>
            <a:off x="563074" y="314025"/>
            <a:ext cx="3361725" cy="11241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txBox="1"/>
          <p:nvPr/>
        </p:nvSpPr>
        <p:spPr>
          <a:xfrm>
            <a:off x="666200" y="237275"/>
            <a:ext cx="3258600" cy="73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3600" dirty="0">
                <a:solidFill>
                  <a:srgbClr val="FFFFFF"/>
                </a:solidFill>
                <a:latin typeface="Berlin Sans FB" panose="020E0602020502020306" pitchFamily="34" charset="0"/>
                <a:ea typeface="Amatic SC"/>
                <a:cs typeface="Amatic SC"/>
                <a:sym typeface="Amatic SC"/>
              </a:rPr>
              <a:t>student activity diagram</a:t>
            </a:r>
            <a:r>
              <a:rPr lang="id" dirty="0">
                <a:latin typeface="Berlin Sans FB" panose="020E0602020502020306" pitchFamily="34" charset="0"/>
                <a:ea typeface="Amatic SC"/>
                <a:cs typeface="Amatic SC"/>
                <a:sym typeface="Amatic SC"/>
              </a:rPr>
              <a:t> </a:t>
            </a:r>
            <a:endParaRPr dirty="0">
              <a:latin typeface="Berlin Sans FB" panose="020E0602020502020306" pitchFamily="34" charset="0"/>
              <a:ea typeface="Amatic SC"/>
              <a:cs typeface="Amatic SC"/>
              <a:sym typeface="Amatic SC"/>
            </a:endParaRPr>
          </a:p>
        </p:txBody>
      </p:sp>
      <p:pic>
        <p:nvPicPr>
          <p:cNvPr id="216" name="Shape 216"/>
          <p:cNvPicPr preferRelativeResize="0"/>
          <p:nvPr/>
        </p:nvPicPr>
        <p:blipFill>
          <a:blip r:embed="rId3">
            <a:alphaModFix/>
          </a:blip>
          <a:stretch>
            <a:fillRect/>
          </a:stretch>
        </p:blipFill>
        <p:spPr>
          <a:xfrm>
            <a:off x="4077200" y="152400"/>
            <a:ext cx="3610415"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220"/>
        <p:cNvGrpSpPr/>
        <p:nvPr/>
      </p:nvGrpSpPr>
      <p:grpSpPr>
        <a:xfrm>
          <a:off x="0" y="0"/>
          <a:ext cx="0" cy="0"/>
          <a:chOff x="0" y="0"/>
          <a:chExt cx="0" cy="0"/>
        </a:xfrm>
      </p:grpSpPr>
      <p:sp>
        <p:nvSpPr>
          <p:cNvPr id="221" name="Shape 221"/>
          <p:cNvSpPr/>
          <p:nvPr/>
        </p:nvSpPr>
        <p:spPr>
          <a:xfrm>
            <a:off x="563075" y="303392"/>
            <a:ext cx="3477900" cy="11607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txBox="1"/>
          <p:nvPr/>
        </p:nvSpPr>
        <p:spPr>
          <a:xfrm>
            <a:off x="666200" y="237275"/>
            <a:ext cx="3477900" cy="73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3600" dirty="0">
                <a:solidFill>
                  <a:srgbClr val="FFFFFF"/>
                </a:solidFill>
                <a:latin typeface="Berlin Sans FB" panose="020E0602020502020306" pitchFamily="34" charset="0"/>
                <a:ea typeface="Amatic SC"/>
                <a:cs typeface="Amatic SC"/>
                <a:sym typeface="Amatic SC"/>
              </a:rPr>
              <a:t>provider activity diagram</a:t>
            </a:r>
            <a:r>
              <a:rPr lang="id" dirty="0">
                <a:latin typeface="Berlin Sans FB" panose="020E0602020502020306" pitchFamily="34" charset="0"/>
                <a:ea typeface="Amatic SC"/>
                <a:cs typeface="Amatic SC"/>
                <a:sym typeface="Amatic SC"/>
              </a:rPr>
              <a:t> </a:t>
            </a:r>
            <a:endParaRPr dirty="0">
              <a:latin typeface="Berlin Sans FB" panose="020E0602020502020306" pitchFamily="34" charset="0"/>
              <a:ea typeface="Amatic SC"/>
              <a:cs typeface="Amatic SC"/>
              <a:sym typeface="Amatic SC"/>
            </a:endParaRPr>
          </a:p>
        </p:txBody>
      </p:sp>
      <p:pic>
        <p:nvPicPr>
          <p:cNvPr id="223" name="Shape 223"/>
          <p:cNvPicPr preferRelativeResize="0"/>
          <p:nvPr/>
        </p:nvPicPr>
        <p:blipFill>
          <a:blip r:embed="rId3">
            <a:alphaModFix/>
          </a:blip>
          <a:stretch>
            <a:fillRect/>
          </a:stretch>
        </p:blipFill>
        <p:spPr>
          <a:xfrm>
            <a:off x="4753700" y="152400"/>
            <a:ext cx="3260301"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d"/>
              <a:t>Implementasi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232"/>
        <p:cNvGrpSpPr/>
        <p:nvPr/>
      </p:nvGrpSpPr>
      <p:grpSpPr>
        <a:xfrm>
          <a:off x="0" y="0"/>
          <a:ext cx="0" cy="0"/>
          <a:chOff x="0" y="0"/>
          <a:chExt cx="0" cy="0"/>
        </a:xfrm>
      </p:grpSpPr>
      <p:pic>
        <p:nvPicPr>
          <p:cNvPr id="233" name="Shape 233"/>
          <p:cNvPicPr preferRelativeResize="0"/>
          <p:nvPr/>
        </p:nvPicPr>
        <p:blipFill>
          <a:blip r:embed="rId3">
            <a:alphaModFix/>
          </a:blip>
          <a:stretch>
            <a:fillRect/>
          </a:stretch>
        </p:blipFill>
        <p:spPr>
          <a:xfrm>
            <a:off x="152400" y="152400"/>
            <a:ext cx="2711340" cy="4838699"/>
          </a:xfrm>
          <a:prstGeom prst="rect">
            <a:avLst/>
          </a:prstGeom>
          <a:noFill/>
          <a:ln>
            <a:noFill/>
          </a:ln>
        </p:spPr>
      </p:pic>
      <p:pic>
        <p:nvPicPr>
          <p:cNvPr id="234" name="Shape 234"/>
          <p:cNvPicPr preferRelativeResize="0"/>
          <p:nvPr/>
        </p:nvPicPr>
        <p:blipFill>
          <a:blip r:embed="rId4">
            <a:alphaModFix/>
          </a:blip>
          <a:stretch>
            <a:fillRect/>
          </a:stretch>
        </p:blipFill>
        <p:spPr>
          <a:xfrm>
            <a:off x="3016140" y="152400"/>
            <a:ext cx="2709341" cy="4838700"/>
          </a:xfrm>
          <a:prstGeom prst="rect">
            <a:avLst/>
          </a:prstGeom>
          <a:noFill/>
          <a:ln>
            <a:noFill/>
          </a:ln>
        </p:spPr>
      </p:pic>
      <p:pic>
        <p:nvPicPr>
          <p:cNvPr id="235" name="Shape 235"/>
          <p:cNvPicPr preferRelativeResize="0"/>
          <p:nvPr/>
        </p:nvPicPr>
        <p:blipFill>
          <a:blip r:embed="rId5">
            <a:alphaModFix/>
          </a:blip>
          <a:stretch>
            <a:fillRect/>
          </a:stretch>
        </p:blipFill>
        <p:spPr>
          <a:xfrm>
            <a:off x="5877881" y="152400"/>
            <a:ext cx="2734197"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239"/>
        <p:cNvGrpSpPr/>
        <p:nvPr/>
      </p:nvGrpSpPr>
      <p:grpSpPr>
        <a:xfrm>
          <a:off x="0" y="0"/>
          <a:ext cx="0" cy="0"/>
          <a:chOff x="0" y="0"/>
          <a:chExt cx="0" cy="0"/>
        </a:xfrm>
      </p:grpSpPr>
      <p:pic>
        <p:nvPicPr>
          <p:cNvPr id="240" name="Shape 240"/>
          <p:cNvPicPr preferRelativeResize="0"/>
          <p:nvPr/>
        </p:nvPicPr>
        <p:blipFill>
          <a:blip r:embed="rId3">
            <a:alphaModFix/>
          </a:blip>
          <a:stretch>
            <a:fillRect/>
          </a:stretch>
        </p:blipFill>
        <p:spPr>
          <a:xfrm>
            <a:off x="152400" y="152400"/>
            <a:ext cx="2725438" cy="4838700"/>
          </a:xfrm>
          <a:prstGeom prst="rect">
            <a:avLst/>
          </a:prstGeom>
          <a:noFill/>
          <a:ln>
            <a:noFill/>
          </a:ln>
        </p:spPr>
      </p:pic>
      <p:pic>
        <p:nvPicPr>
          <p:cNvPr id="241" name="Shape 241"/>
          <p:cNvPicPr preferRelativeResize="0"/>
          <p:nvPr/>
        </p:nvPicPr>
        <p:blipFill>
          <a:blip r:embed="rId4">
            <a:alphaModFix/>
          </a:blip>
          <a:stretch>
            <a:fillRect/>
          </a:stretch>
        </p:blipFill>
        <p:spPr>
          <a:xfrm>
            <a:off x="3030238" y="152400"/>
            <a:ext cx="2713988" cy="4838700"/>
          </a:xfrm>
          <a:prstGeom prst="rect">
            <a:avLst/>
          </a:prstGeom>
          <a:noFill/>
          <a:ln>
            <a:noFill/>
          </a:ln>
        </p:spPr>
      </p:pic>
      <p:pic>
        <p:nvPicPr>
          <p:cNvPr id="242" name="Shape 242"/>
          <p:cNvPicPr preferRelativeResize="0"/>
          <p:nvPr/>
        </p:nvPicPr>
        <p:blipFill>
          <a:blip r:embed="rId5">
            <a:alphaModFix/>
          </a:blip>
          <a:stretch>
            <a:fillRect/>
          </a:stretch>
        </p:blipFill>
        <p:spPr>
          <a:xfrm>
            <a:off x="5896626" y="152400"/>
            <a:ext cx="2738887"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a:t>Kenalan </a:t>
            </a:r>
            <a:endParaRPr/>
          </a:p>
          <a:p>
            <a:pPr marL="0" lvl="0" indent="0">
              <a:spcBef>
                <a:spcPts val="0"/>
              </a:spcBef>
              <a:spcAft>
                <a:spcPts val="0"/>
              </a:spcAft>
              <a:buNone/>
            </a:pPr>
            <a:r>
              <a:rPr lang="id"/>
              <a:t>Yuk!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246"/>
        <p:cNvGrpSpPr/>
        <p:nvPr/>
      </p:nvGrpSpPr>
      <p:grpSpPr>
        <a:xfrm>
          <a:off x="0" y="0"/>
          <a:ext cx="0" cy="0"/>
          <a:chOff x="0" y="0"/>
          <a:chExt cx="0" cy="0"/>
        </a:xfrm>
      </p:grpSpPr>
      <p:pic>
        <p:nvPicPr>
          <p:cNvPr id="247" name="Shape 247"/>
          <p:cNvPicPr preferRelativeResize="0"/>
          <p:nvPr/>
        </p:nvPicPr>
        <p:blipFill>
          <a:blip r:embed="rId3">
            <a:alphaModFix/>
          </a:blip>
          <a:stretch>
            <a:fillRect/>
          </a:stretch>
        </p:blipFill>
        <p:spPr>
          <a:xfrm>
            <a:off x="1749850" y="152400"/>
            <a:ext cx="2743593" cy="4838700"/>
          </a:xfrm>
          <a:prstGeom prst="rect">
            <a:avLst/>
          </a:prstGeom>
          <a:noFill/>
          <a:ln>
            <a:noFill/>
          </a:ln>
        </p:spPr>
      </p:pic>
      <p:pic>
        <p:nvPicPr>
          <p:cNvPr id="248" name="Shape 248"/>
          <p:cNvPicPr preferRelativeResize="0"/>
          <p:nvPr/>
        </p:nvPicPr>
        <p:blipFill>
          <a:blip r:embed="rId4">
            <a:alphaModFix/>
          </a:blip>
          <a:stretch>
            <a:fillRect/>
          </a:stretch>
        </p:blipFill>
        <p:spPr>
          <a:xfrm>
            <a:off x="4645843" y="152400"/>
            <a:ext cx="2748315"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dirty="0"/>
              <a:t>Demo</a:t>
            </a:r>
            <a:endParaRPr dirty="0"/>
          </a:p>
          <a:p>
            <a:pPr marL="0" lvl="0" indent="0">
              <a:spcBef>
                <a:spcPts val="0"/>
              </a:spcBef>
              <a:spcAft>
                <a:spcPts val="0"/>
              </a:spcAft>
              <a:buNone/>
            </a:pPr>
            <a:r>
              <a:rPr lang="id" dirty="0"/>
              <a:t>Aplikasi</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257"/>
        <p:cNvGrpSpPr/>
        <p:nvPr/>
      </p:nvGrpSpPr>
      <p:grpSpPr>
        <a:xfrm>
          <a:off x="0" y="0"/>
          <a:ext cx="0" cy="0"/>
          <a:chOff x="0" y="0"/>
          <a:chExt cx="0" cy="0"/>
        </a:xfrm>
      </p:grpSpPr>
      <p:sp>
        <p:nvSpPr>
          <p:cNvPr id="258" name="Shape 258"/>
          <p:cNvSpPr/>
          <p:nvPr/>
        </p:nvSpPr>
        <p:spPr>
          <a:xfrm>
            <a:off x="1438275" y="1653275"/>
            <a:ext cx="6234900" cy="19017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59" name="Shape 259"/>
          <p:cNvPicPr preferRelativeResize="0"/>
          <p:nvPr/>
        </p:nvPicPr>
        <p:blipFill rotWithShape="1">
          <a:blip r:embed="rId3">
            <a:alphaModFix/>
          </a:blip>
          <a:srcRect l="29996" t="-5110" b="65124"/>
          <a:stretch/>
        </p:blipFill>
        <p:spPr>
          <a:xfrm rot="-10">
            <a:off x="5444600" y="50980"/>
            <a:ext cx="3547750" cy="1602290"/>
          </a:xfrm>
          <a:prstGeom prst="rect">
            <a:avLst/>
          </a:prstGeom>
          <a:noFill/>
          <a:ln>
            <a:noFill/>
          </a:ln>
        </p:spPr>
      </p:pic>
      <p:sp>
        <p:nvSpPr>
          <p:cNvPr id="260" name="Shape 260"/>
          <p:cNvSpPr txBox="1">
            <a:spLocks noGrp="1"/>
          </p:cNvSpPr>
          <p:nvPr>
            <p:ph type="title"/>
          </p:nvPr>
        </p:nvSpPr>
        <p:spPr>
          <a:xfrm>
            <a:off x="1491900" y="1770600"/>
            <a:ext cx="6160200" cy="16023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id" sz="1800" b="0" dirty="0">
                <a:solidFill>
                  <a:srgbClr val="000000"/>
                </a:solidFill>
                <a:latin typeface="Arial"/>
                <a:ea typeface="Arial"/>
                <a:cs typeface="Arial"/>
                <a:sym typeface="Arial"/>
              </a:rPr>
              <a:t>Dengan adanya aplikasi ini diharapkan dapat   memberikan informasi tentang beasiswa - beasiswa yang ada, memudahkan pencari beasiswa untuk mendapatkan beasiswa yang sesuai,  dan memudahkan penyalur beasiswa menyebarkan informasi beasiswa.</a:t>
            </a:r>
            <a:endParaRPr sz="1800" b="0" dirty="0">
              <a:solidFill>
                <a:srgbClr val="000000"/>
              </a:solidFill>
              <a:latin typeface="Arial"/>
              <a:ea typeface="Arial"/>
              <a:cs typeface="Arial"/>
              <a:sym typeface="Arial"/>
            </a:endParaRPr>
          </a:p>
          <a:p>
            <a:pPr marL="0" lvl="0" indent="0" rtl="0">
              <a:spcBef>
                <a:spcPts val="0"/>
              </a:spcBef>
              <a:spcAft>
                <a:spcPts val="0"/>
              </a:spcAft>
              <a:buNone/>
            </a:pPr>
            <a:endParaRPr sz="1800" b="0" dirty="0">
              <a:solidFill>
                <a:srgbClr val="000000"/>
              </a:solidFill>
              <a:latin typeface="Arial"/>
              <a:ea typeface="Arial"/>
              <a:cs typeface="Arial"/>
              <a:sym typeface="Arial"/>
            </a:endParaRPr>
          </a:p>
          <a:p>
            <a:pPr marL="0" lvl="0" indent="0" rtl="0">
              <a:spcBef>
                <a:spcPts val="0"/>
              </a:spcBef>
              <a:spcAft>
                <a:spcPts val="0"/>
              </a:spcAft>
              <a:buNone/>
            </a:pPr>
            <a:endParaRPr sz="1800" b="0" dirty="0">
              <a:solidFill>
                <a:srgbClr val="000000"/>
              </a:solidFill>
              <a:latin typeface="Arial"/>
              <a:ea typeface="Arial"/>
              <a:cs typeface="Arial"/>
              <a:sym typeface="Arial"/>
            </a:endParaRPr>
          </a:p>
        </p:txBody>
      </p:sp>
      <p:pic>
        <p:nvPicPr>
          <p:cNvPr id="261" name="Shape 261"/>
          <p:cNvPicPr preferRelativeResize="0"/>
          <p:nvPr/>
        </p:nvPicPr>
        <p:blipFill rotWithShape="1">
          <a:blip r:embed="rId3">
            <a:alphaModFix/>
          </a:blip>
          <a:srcRect t="34023" r="65248"/>
          <a:stretch/>
        </p:blipFill>
        <p:spPr>
          <a:xfrm rot="-41">
            <a:off x="0" y="2276533"/>
            <a:ext cx="1438275" cy="2643608"/>
          </a:xfrm>
          <a:prstGeom prst="rect">
            <a:avLst/>
          </a:prstGeom>
          <a:noFill/>
          <a:ln>
            <a:noFill/>
          </a:ln>
        </p:spPr>
      </p:pic>
      <p:pic>
        <p:nvPicPr>
          <p:cNvPr id="262" name="Shape 262"/>
          <p:cNvPicPr preferRelativeResize="0"/>
          <p:nvPr/>
        </p:nvPicPr>
        <p:blipFill rotWithShape="1">
          <a:blip r:embed="rId4">
            <a:alphaModFix/>
          </a:blip>
          <a:srcRect l="-3227" t="9783" r="23533" b="51485"/>
          <a:stretch/>
        </p:blipFill>
        <p:spPr>
          <a:xfrm>
            <a:off x="891350" y="20975"/>
            <a:ext cx="4456900" cy="1662300"/>
          </a:xfrm>
          <a:prstGeom prst="rect">
            <a:avLst/>
          </a:prstGeom>
          <a:noFill/>
          <a:ln>
            <a:noFill/>
          </a:ln>
        </p:spPr>
      </p:pic>
      <p:pic>
        <p:nvPicPr>
          <p:cNvPr id="263" name="Shape 263"/>
          <p:cNvPicPr preferRelativeResize="0"/>
          <p:nvPr/>
        </p:nvPicPr>
        <p:blipFill rotWithShape="1">
          <a:blip r:embed="rId4">
            <a:alphaModFix/>
          </a:blip>
          <a:srcRect t="64630" b="-1963"/>
          <a:stretch/>
        </p:blipFill>
        <p:spPr>
          <a:xfrm>
            <a:off x="5390250" y="3554975"/>
            <a:ext cx="5592250" cy="1602300"/>
          </a:xfrm>
          <a:prstGeom prst="rect">
            <a:avLst/>
          </a:prstGeom>
          <a:noFill/>
          <a:ln>
            <a:noFill/>
          </a:ln>
        </p:spPr>
      </p:pic>
      <p:sp>
        <p:nvSpPr>
          <p:cNvPr id="264" name="Shape 264"/>
          <p:cNvSpPr txBox="1"/>
          <p:nvPr/>
        </p:nvSpPr>
        <p:spPr>
          <a:xfrm>
            <a:off x="2315800" y="3554975"/>
            <a:ext cx="1646400" cy="530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d" sz="5000" b="1" dirty="0">
                <a:latin typeface="Ink Free" panose="03080402000500000000" pitchFamily="66" charset="0"/>
                <a:ea typeface="Lobster"/>
                <a:cs typeface="Lobster"/>
                <a:sym typeface="Lobster"/>
              </a:rPr>
              <a:t>R05</a:t>
            </a:r>
            <a:endParaRPr sz="5000" b="1" dirty="0">
              <a:latin typeface="Ink Free" panose="03080402000500000000" pitchFamily="66" charset="0"/>
              <a:ea typeface="Lobster"/>
              <a:cs typeface="Lobster"/>
              <a:sym typeface="Lobster"/>
            </a:endParaRPr>
          </a:p>
        </p:txBody>
      </p:sp>
      <p:sp>
        <p:nvSpPr>
          <p:cNvPr id="265" name="Shape 265"/>
          <p:cNvSpPr txBox="1"/>
          <p:nvPr/>
        </p:nvSpPr>
        <p:spPr>
          <a:xfrm>
            <a:off x="3600875" y="4085075"/>
            <a:ext cx="2276700" cy="807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d" sz="5000" b="1" dirty="0">
                <a:latin typeface="Ink Free" panose="03080402000500000000" pitchFamily="66" charset="0"/>
                <a:ea typeface="Lobster"/>
                <a:cs typeface="Lobster"/>
                <a:sym typeface="Lobster"/>
              </a:rPr>
              <a:t>TEAM</a:t>
            </a:r>
            <a:endParaRPr sz="5000" b="1" dirty="0">
              <a:latin typeface="Ink Free" panose="03080402000500000000" pitchFamily="66" charset="0"/>
              <a:ea typeface="Lobster"/>
              <a:cs typeface="Lobster"/>
              <a:sym typeface="Lobster"/>
            </a:endParaRPr>
          </a:p>
        </p:txBody>
      </p:sp>
      <p:cxnSp>
        <p:nvCxnSpPr>
          <p:cNvPr id="266" name="Shape 266"/>
          <p:cNvCxnSpPr/>
          <p:nvPr/>
        </p:nvCxnSpPr>
        <p:spPr>
          <a:xfrm>
            <a:off x="2805850" y="4589400"/>
            <a:ext cx="602400" cy="36000"/>
          </a:xfrm>
          <a:prstGeom prst="straightConnector1">
            <a:avLst/>
          </a:prstGeom>
          <a:noFill/>
          <a:ln w="38100" cap="flat" cmpd="sng">
            <a:solidFill>
              <a:srgbClr val="000000"/>
            </a:solidFill>
            <a:prstDash val="solid"/>
            <a:round/>
            <a:headEnd type="none" w="med" len="med"/>
            <a:tailEnd type="none" w="med" len="med"/>
          </a:ln>
        </p:spPr>
      </p:cxnSp>
      <p:cxnSp>
        <p:nvCxnSpPr>
          <p:cNvPr id="267" name="Shape 267"/>
          <p:cNvCxnSpPr/>
          <p:nvPr/>
        </p:nvCxnSpPr>
        <p:spPr>
          <a:xfrm>
            <a:off x="4030325" y="3994975"/>
            <a:ext cx="1184700" cy="40200"/>
          </a:xfrm>
          <a:prstGeom prst="straightConnector1">
            <a:avLst/>
          </a:prstGeom>
          <a:noFill/>
          <a:ln w="38100" cap="flat" cmpd="sng">
            <a:solidFill>
              <a:srgbClr val="000000"/>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a:t>Thank You!</a:t>
            </a:r>
            <a:endParaRPr/>
          </a:p>
        </p:txBody>
      </p:sp>
      <p:sp>
        <p:nvSpPr>
          <p:cNvPr id="273" name="Shape 27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a:t>Jangan lupa senyum hari ini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41950" y="248650"/>
            <a:ext cx="2298900" cy="10434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a:t>R05  TEam</a:t>
            </a:r>
            <a:endParaRPr/>
          </a:p>
        </p:txBody>
      </p:sp>
      <p:pic>
        <p:nvPicPr>
          <p:cNvPr id="75" name="Shape 75"/>
          <p:cNvPicPr preferRelativeResize="0"/>
          <p:nvPr/>
        </p:nvPicPr>
        <p:blipFill>
          <a:blip r:embed="rId3">
            <a:alphaModFix/>
          </a:blip>
          <a:stretch>
            <a:fillRect/>
          </a:stretch>
        </p:blipFill>
        <p:spPr>
          <a:xfrm>
            <a:off x="384000" y="1722125"/>
            <a:ext cx="1676400" cy="2105025"/>
          </a:xfrm>
          <a:prstGeom prst="rect">
            <a:avLst/>
          </a:prstGeom>
          <a:noFill/>
          <a:ln>
            <a:noFill/>
          </a:ln>
        </p:spPr>
      </p:pic>
      <p:pic>
        <p:nvPicPr>
          <p:cNvPr id="76" name="Shape 76"/>
          <p:cNvPicPr preferRelativeResize="0"/>
          <p:nvPr/>
        </p:nvPicPr>
        <p:blipFill>
          <a:blip r:embed="rId4">
            <a:alphaModFix/>
          </a:blip>
          <a:stretch>
            <a:fillRect/>
          </a:stretch>
        </p:blipFill>
        <p:spPr>
          <a:xfrm>
            <a:off x="2598150" y="1717363"/>
            <a:ext cx="1752600" cy="2114550"/>
          </a:xfrm>
          <a:prstGeom prst="rect">
            <a:avLst/>
          </a:prstGeom>
          <a:noFill/>
          <a:ln>
            <a:noFill/>
          </a:ln>
        </p:spPr>
      </p:pic>
      <p:pic>
        <p:nvPicPr>
          <p:cNvPr id="77" name="Shape 77"/>
          <p:cNvPicPr preferRelativeResize="0"/>
          <p:nvPr/>
        </p:nvPicPr>
        <p:blipFill>
          <a:blip r:embed="rId5">
            <a:alphaModFix/>
          </a:blip>
          <a:stretch>
            <a:fillRect/>
          </a:stretch>
        </p:blipFill>
        <p:spPr>
          <a:xfrm>
            <a:off x="4888500" y="1717363"/>
            <a:ext cx="1685925" cy="2114550"/>
          </a:xfrm>
          <a:prstGeom prst="rect">
            <a:avLst/>
          </a:prstGeom>
          <a:noFill/>
          <a:ln>
            <a:noFill/>
          </a:ln>
        </p:spPr>
      </p:pic>
      <p:pic>
        <p:nvPicPr>
          <p:cNvPr id="78" name="Shape 78"/>
          <p:cNvPicPr preferRelativeResize="0"/>
          <p:nvPr/>
        </p:nvPicPr>
        <p:blipFill>
          <a:blip r:embed="rId6">
            <a:alphaModFix/>
          </a:blip>
          <a:stretch>
            <a:fillRect/>
          </a:stretch>
        </p:blipFill>
        <p:spPr>
          <a:xfrm>
            <a:off x="7112175" y="1774525"/>
            <a:ext cx="1647825" cy="2057400"/>
          </a:xfrm>
          <a:prstGeom prst="rect">
            <a:avLst/>
          </a:prstGeom>
          <a:noFill/>
          <a:ln>
            <a:noFill/>
          </a:ln>
        </p:spPr>
      </p:pic>
      <p:sp>
        <p:nvSpPr>
          <p:cNvPr id="79" name="Shape 79"/>
          <p:cNvSpPr txBox="1"/>
          <p:nvPr/>
        </p:nvSpPr>
        <p:spPr>
          <a:xfrm>
            <a:off x="500300" y="3941450"/>
            <a:ext cx="1647900" cy="434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d" sz="1800" dirty="0">
                <a:latin typeface="Berlin Sans FB" panose="020E0602020502020306" pitchFamily="34" charset="0"/>
                <a:ea typeface="Amatic SC"/>
                <a:cs typeface="Amatic SC"/>
                <a:sym typeface="Amatic SC"/>
              </a:rPr>
              <a:t>Leni A</a:t>
            </a:r>
            <a:r>
              <a:rPr lang="en-ID" sz="1800" dirty="0">
                <a:latin typeface="Berlin Sans FB" panose="020E0602020502020306" pitchFamily="34" charset="0"/>
                <a:ea typeface="Amatic SC"/>
                <a:cs typeface="Amatic SC"/>
                <a:sym typeface="Amatic SC"/>
              </a:rPr>
              <a:t>n</a:t>
            </a:r>
            <a:r>
              <a:rPr lang="id" sz="1800" dirty="0">
                <a:latin typeface="Berlin Sans FB" panose="020E0602020502020306" pitchFamily="34" charset="0"/>
                <a:ea typeface="Amatic SC"/>
                <a:cs typeface="Amatic SC"/>
                <a:sym typeface="Amatic SC"/>
              </a:rPr>
              <a:t>graeni</a:t>
            </a:r>
            <a:endParaRPr sz="1800" dirty="0">
              <a:latin typeface="Berlin Sans FB" panose="020E0602020502020306" pitchFamily="34" charset="0"/>
              <a:ea typeface="Amatic SC"/>
              <a:cs typeface="Amatic SC"/>
              <a:sym typeface="Amatic SC"/>
            </a:endParaRPr>
          </a:p>
        </p:txBody>
      </p:sp>
      <p:sp>
        <p:nvSpPr>
          <p:cNvPr id="80" name="Shape 80"/>
          <p:cNvSpPr txBox="1"/>
          <p:nvPr/>
        </p:nvSpPr>
        <p:spPr>
          <a:xfrm>
            <a:off x="2704925" y="3960250"/>
            <a:ext cx="1647900" cy="434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1600" dirty="0">
                <a:latin typeface="Berlin Sans FB" panose="020E0602020502020306" pitchFamily="34" charset="0"/>
                <a:ea typeface="Amatic SC"/>
                <a:cs typeface="Amatic SC"/>
                <a:sym typeface="Amatic SC"/>
              </a:rPr>
              <a:t>M Alif Nurrofli L</a:t>
            </a:r>
            <a:r>
              <a:rPr lang="en-ID" sz="1600" dirty="0">
                <a:latin typeface="Berlin Sans FB" panose="020E0602020502020306" pitchFamily="34" charset="0"/>
                <a:ea typeface="Amatic SC"/>
                <a:cs typeface="Amatic SC"/>
                <a:sym typeface="Amatic SC"/>
              </a:rPr>
              <a:t>.</a:t>
            </a:r>
            <a:endParaRPr sz="1600" dirty="0">
              <a:latin typeface="Berlin Sans FB" panose="020E0602020502020306" pitchFamily="34" charset="0"/>
              <a:ea typeface="Amatic SC"/>
              <a:cs typeface="Amatic SC"/>
              <a:sym typeface="Amatic SC"/>
            </a:endParaRPr>
          </a:p>
        </p:txBody>
      </p:sp>
      <p:sp>
        <p:nvSpPr>
          <p:cNvPr id="81" name="Shape 81"/>
          <p:cNvSpPr txBox="1"/>
          <p:nvPr/>
        </p:nvSpPr>
        <p:spPr>
          <a:xfrm>
            <a:off x="4940838" y="3948200"/>
            <a:ext cx="1647900" cy="434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1600" dirty="0">
                <a:latin typeface="Berlin Sans FB" panose="020E0602020502020306" pitchFamily="34" charset="0"/>
                <a:ea typeface="Amatic SC"/>
                <a:cs typeface="Amatic SC"/>
                <a:sym typeface="Amatic SC"/>
              </a:rPr>
              <a:t>Alif Hilmi Akbar</a:t>
            </a:r>
            <a:endParaRPr sz="1600" dirty="0">
              <a:latin typeface="Berlin Sans FB" panose="020E0602020502020306" pitchFamily="34" charset="0"/>
              <a:ea typeface="Amatic SC"/>
              <a:cs typeface="Amatic SC"/>
              <a:sym typeface="Amatic SC"/>
            </a:endParaRPr>
          </a:p>
        </p:txBody>
      </p:sp>
      <p:sp>
        <p:nvSpPr>
          <p:cNvPr id="82" name="Shape 82"/>
          <p:cNvSpPr txBox="1"/>
          <p:nvPr/>
        </p:nvSpPr>
        <p:spPr>
          <a:xfrm>
            <a:off x="7136525" y="3941450"/>
            <a:ext cx="1647900" cy="434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1600" dirty="0">
                <a:latin typeface="Berlin Sans FB" panose="020E0602020502020306" pitchFamily="34" charset="0"/>
                <a:ea typeface="Amatic SC"/>
                <a:cs typeface="Amatic SC"/>
                <a:sym typeface="Amatic SC"/>
              </a:rPr>
              <a:t>B</a:t>
            </a:r>
            <a:r>
              <a:rPr lang="en-ID" sz="1600" dirty="0">
                <a:latin typeface="Berlin Sans FB" panose="020E0602020502020306" pitchFamily="34" charset="0"/>
                <a:ea typeface="Amatic SC"/>
                <a:cs typeface="Amatic SC"/>
                <a:sym typeface="Amatic SC"/>
              </a:rPr>
              <a:t>o</a:t>
            </a:r>
            <a:r>
              <a:rPr lang="id" sz="1600" dirty="0">
                <a:latin typeface="Berlin Sans FB" panose="020E0602020502020306" pitchFamily="34" charset="0"/>
                <a:ea typeface="Amatic SC"/>
                <a:cs typeface="Amatic SC"/>
                <a:sym typeface="Amatic SC"/>
              </a:rPr>
              <a:t>bby Jonathan</a:t>
            </a:r>
            <a:endParaRPr sz="1600" dirty="0">
              <a:latin typeface="Berlin Sans FB" panose="020E0602020502020306" pitchFamily="34" charset="0"/>
              <a:ea typeface="Amatic SC"/>
              <a:cs typeface="Amatic SC"/>
              <a:sym typeface="Amatic SC"/>
            </a:endParaRPr>
          </a:p>
        </p:txBody>
      </p:sp>
      <p:sp>
        <p:nvSpPr>
          <p:cNvPr id="83" name="Shape 83"/>
          <p:cNvSpPr txBox="1"/>
          <p:nvPr/>
        </p:nvSpPr>
        <p:spPr>
          <a:xfrm>
            <a:off x="615775" y="4334550"/>
            <a:ext cx="1219500" cy="338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d" sz="1600" dirty="0">
                <a:latin typeface="Berlin Sans FB" panose="020E0602020502020306" pitchFamily="34" charset="0"/>
                <a:ea typeface="Amatic SC"/>
                <a:cs typeface="Amatic SC"/>
                <a:sym typeface="Amatic SC"/>
              </a:rPr>
              <a:t>(Front End)</a:t>
            </a:r>
            <a:endParaRPr sz="1600" dirty="0">
              <a:latin typeface="Berlin Sans FB" panose="020E0602020502020306" pitchFamily="34" charset="0"/>
              <a:ea typeface="Amatic SC"/>
              <a:cs typeface="Amatic SC"/>
              <a:sym typeface="Amatic SC"/>
            </a:endParaRPr>
          </a:p>
        </p:txBody>
      </p:sp>
      <p:sp>
        <p:nvSpPr>
          <p:cNvPr id="84" name="Shape 84"/>
          <p:cNvSpPr txBox="1"/>
          <p:nvPr/>
        </p:nvSpPr>
        <p:spPr>
          <a:xfrm>
            <a:off x="2919125" y="4334550"/>
            <a:ext cx="1219500" cy="33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1600" dirty="0">
                <a:latin typeface="Berlin Sans FB" panose="020E0602020502020306" pitchFamily="34" charset="0"/>
                <a:ea typeface="Amatic SC"/>
                <a:cs typeface="Amatic SC"/>
                <a:sym typeface="Amatic SC"/>
              </a:rPr>
              <a:t>(Front End)</a:t>
            </a:r>
            <a:endParaRPr sz="1600" dirty="0">
              <a:latin typeface="Berlin Sans FB" panose="020E0602020502020306" pitchFamily="34" charset="0"/>
              <a:ea typeface="Amatic SC"/>
              <a:cs typeface="Amatic SC"/>
              <a:sym typeface="Amatic SC"/>
            </a:endParaRPr>
          </a:p>
        </p:txBody>
      </p:sp>
      <p:sp>
        <p:nvSpPr>
          <p:cNvPr id="85" name="Shape 85"/>
          <p:cNvSpPr txBox="1"/>
          <p:nvPr/>
        </p:nvSpPr>
        <p:spPr>
          <a:xfrm>
            <a:off x="5121725" y="4334550"/>
            <a:ext cx="1219500" cy="33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1600" dirty="0">
                <a:latin typeface="Berlin Sans FB" panose="020E0602020502020306" pitchFamily="34" charset="0"/>
                <a:ea typeface="Amatic SC"/>
                <a:cs typeface="Amatic SC"/>
                <a:sym typeface="Amatic SC"/>
              </a:rPr>
              <a:t>(Back End)</a:t>
            </a:r>
            <a:endParaRPr sz="1600" dirty="0">
              <a:latin typeface="Berlin Sans FB" panose="020E0602020502020306" pitchFamily="34" charset="0"/>
              <a:ea typeface="Amatic SC"/>
              <a:cs typeface="Amatic SC"/>
              <a:sym typeface="Amatic SC"/>
            </a:endParaRPr>
          </a:p>
        </p:txBody>
      </p:sp>
      <p:sp>
        <p:nvSpPr>
          <p:cNvPr id="86" name="Shape 86"/>
          <p:cNvSpPr txBox="1"/>
          <p:nvPr/>
        </p:nvSpPr>
        <p:spPr>
          <a:xfrm>
            <a:off x="7324325" y="4334550"/>
            <a:ext cx="1219500" cy="33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1600" dirty="0">
                <a:latin typeface="Berlin Sans FB" panose="020E0602020502020306" pitchFamily="34" charset="0"/>
                <a:ea typeface="Amatic SC"/>
                <a:cs typeface="Amatic SC"/>
                <a:sym typeface="Amatic SC"/>
              </a:rPr>
              <a:t>(Back End)</a:t>
            </a:r>
            <a:endParaRPr sz="1600" dirty="0">
              <a:latin typeface="Berlin Sans FB" panose="020E0602020502020306" pitchFamily="34" charset="0"/>
              <a:ea typeface="Amatic SC"/>
              <a:cs typeface="Amatic SC"/>
              <a:sym typeface="Amatic SC"/>
            </a:endParaRPr>
          </a:p>
        </p:txBody>
      </p:sp>
      <p:sp>
        <p:nvSpPr>
          <p:cNvPr id="87" name="Shape 87"/>
          <p:cNvSpPr/>
          <p:nvPr/>
        </p:nvSpPr>
        <p:spPr>
          <a:xfrm>
            <a:off x="384000" y="289750"/>
            <a:ext cx="2298900" cy="96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441950" y="3960250"/>
            <a:ext cx="1599300" cy="88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2674725" y="3960250"/>
            <a:ext cx="1599300" cy="88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4905625" y="3960250"/>
            <a:ext cx="1599300" cy="88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7112150" y="3960250"/>
            <a:ext cx="1599300" cy="88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2674725" y="482950"/>
            <a:ext cx="5741100" cy="579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a:t>Latar belakang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59275" y="542000"/>
            <a:ext cx="6379800" cy="4090800"/>
          </a:xfrm>
          <a:prstGeom prst="rect">
            <a:avLst/>
          </a:prstGeom>
        </p:spPr>
        <p:txBody>
          <a:bodyPr spcFirstLastPara="1" wrap="square" lIns="91425" tIns="91425" rIns="91425" bIns="91425" anchor="ctr" anchorCtr="0">
            <a:noAutofit/>
          </a:bodyPr>
          <a:lstStyle/>
          <a:p>
            <a:pPr marL="457200" lvl="0" indent="-457200" rtl="0">
              <a:spcBef>
                <a:spcPts val="0"/>
              </a:spcBef>
              <a:spcAft>
                <a:spcPts val="0"/>
              </a:spcAft>
              <a:buSzPts val="3600"/>
              <a:buAutoNum type="arabicPeriod"/>
            </a:pPr>
            <a:r>
              <a:rPr lang="id" sz="3600"/>
              <a:t>mobile apps berkembang sangat cepat</a:t>
            </a:r>
            <a:endParaRPr sz="3600"/>
          </a:p>
          <a:p>
            <a:pPr marL="457200" lvl="0" indent="-457200" rtl="0">
              <a:spcBef>
                <a:spcPts val="0"/>
              </a:spcBef>
              <a:spcAft>
                <a:spcPts val="0"/>
              </a:spcAft>
              <a:buSzPts val="3600"/>
              <a:buAutoNum type="arabicPeriod"/>
            </a:pPr>
            <a:r>
              <a:rPr lang="id" sz="3600"/>
              <a:t>informasi beasiswa sangat lah penting</a:t>
            </a:r>
            <a:endParaRPr sz="3600"/>
          </a:p>
          <a:p>
            <a:pPr marL="457200" lvl="0" indent="-457200" rtl="0">
              <a:spcBef>
                <a:spcPts val="0"/>
              </a:spcBef>
              <a:spcAft>
                <a:spcPts val="0"/>
              </a:spcAft>
              <a:buSzPts val="3600"/>
              <a:buAutoNum type="arabicPeriod"/>
            </a:pPr>
            <a:r>
              <a:rPr lang="id" sz="3600"/>
              <a:t>penyebaran informasi beasiswa kurang efisien</a:t>
            </a:r>
            <a:endParaRPr sz="3600"/>
          </a:p>
          <a:p>
            <a:pPr marL="457200" lvl="0" indent="-457200">
              <a:spcBef>
                <a:spcPts val="0"/>
              </a:spcBef>
              <a:spcAft>
                <a:spcPts val="0"/>
              </a:spcAft>
              <a:buSzPts val="3600"/>
              <a:buAutoNum type="arabicPeriod"/>
            </a:pPr>
            <a:r>
              <a:rPr lang="id" sz="3600"/>
              <a:t>informasi beasiswa kurang update</a:t>
            </a:r>
            <a:endParaRPr sz="3600"/>
          </a:p>
        </p:txBody>
      </p:sp>
      <p:sp>
        <p:nvSpPr>
          <p:cNvPr id="103" name="Shape 103"/>
          <p:cNvSpPr/>
          <p:nvPr/>
        </p:nvSpPr>
        <p:spPr>
          <a:xfrm>
            <a:off x="458800" y="812525"/>
            <a:ext cx="6379800" cy="3791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04" name="Shape 104"/>
          <p:cNvCxnSpPr/>
          <p:nvPr/>
        </p:nvCxnSpPr>
        <p:spPr>
          <a:xfrm rot="10800000">
            <a:off x="784800" y="510800"/>
            <a:ext cx="0" cy="313800"/>
          </a:xfrm>
          <a:prstGeom prst="straightConnector1">
            <a:avLst/>
          </a:prstGeom>
          <a:noFill/>
          <a:ln w="9525" cap="flat" cmpd="sng">
            <a:solidFill>
              <a:srgbClr val="000000"/>
            </a:solidFill>
            <a:prstDash val="solid"/>
            <a:round/>
            <a:headEnd type="none" w="med" len="med"/>
            <a:tailEnd type="none" w="med" len="med"/>
          </a:ln>
        </p:spPr>
      </p:cxnSp>
      <p:cxnSp>
        <p:nvCxnSpPr>
          <p:cNvPr id="105" name="Shape 105"/>
          <p:cNvCxnSpPr/>
          <p:nvPr/>
        </p:nvCxnSpPr>
        <p:spPr>
          <a:xfrm>
            <a:off x="796875" y="510675"/>
            <a:ext cx="6363000" cy="12000"/>
          </a:xfrm>
          <a:prstGeom prst="straightConnector1">
            <a:avLst/>
          </a:prstGeom>
          <a:noFill/>
          <a:ln w="9525" cap="flat" cmpd="sng">
            <a:solidFill>
              <a:srgbClr val="000000"/>
            </a:solidFill>
            <a:prstDash val="solid"/>
            <a:round/>
            <a:headEnd type="none" w="med" len="med"/>
            <a:tailEnd type="none" w="med" len="med"/>
          </a:ln>
        </p:spPr>
      </p:cxnSp>
      <p:cxnSp>
        <p:nvCxnSpPr>
          <p:cNvPr id="106" name="Shape 106"/>
          <p:cNvCxnSpPr/>
          <p:nvPr/>
        </p:nvCxnSpPr>
        <p:spPr>
          <a:xfrm>
            <a:off x="7159875" y="510675"/>
            <a:ext cx="0" cy="3694500"/>
          </a:xfrm>
          <a:prstGeom prst="straightConnector1">
            <a:avLst/>
          </a:prstGeom>
          <a:noFill/>
          <a:ln w="9525" cap="flat" cmpd="sng">
            <a:solidFill>
              <a:srgbClr val="000000"/>
            </a:solidFill>
            <a:prstDash val="solid"/>
            <a:round/>
            <a:headEnd type="none" w="med" len="med"/>
            <a:tailEnd type="none" w="med" len="med"/>
          </a:ln>
        </p:spPr>
      </p:cxnSp>
      <p:cxnSp>
        <p:nvCxnSpPr>
          <p:cNvPr id="107" name="Shape 107"/>
          <p:cNvCxnSpPr/>
          <p:nvPr/>
        </p:nvCxnSpPr>
        <p:spPr>
          <a:xfrm>
            <a:off x="6858000" y="4217375"/>
            <a:ext cx="289800" cy="0"/>
          </a:xfrm>
          <a:prstGeom prst="straightConnector1">
            <a:avLst/>
          </a:prstGeom>
          <a:noFill/>
          <a:ln w="9525" cap="flat" cmpd="sng">
            <a:solidFill>
              <a:srgbClr val="000000"/>
            </a:solidFill>
            <a:prstDash val="solid"/>
            <a:round/>
            <a:headEnd type="none" w="med" len="med"/>
            <a:tailEnd type="none" w="med" len="med"/>
          </a:ln>
        </p:spPr>
      </p:cxnSp>
      <p:pic>
        <p:nvPicPr>
          <p:cNvPr id="108" name="Shape 108"/>
          <p:cNvPicPr preferRelativeResize="0"/>
          <p:nvPr/>
        </p:nvPicPr>
        <p:blipFill rotWithShape="1">
          <a:blip r:embed="rId3">
            <a:alphaModFix/>
          </a:blip>
          <a:srcRect l="49774" r="15469"/>
          <a:stretch/>
        </p:blipFill>
        <p:spPr>
          <a:xfrm>
            <a:off x="7147800" y="812525"/>
            <a:ext cx="1849011" cy="312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a:t>Tujuan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2640475" y="542000"/>
            <a:ext cx="6379800" cy="4090800"/>
          </a:xfrm>
          <a:prstGeom prst="rect">
            <a:avLst/>
          </a:prstGeom>
        </p:spPr>
        <p:txBody>
          <a:bodyPr spcFirstLastPara="1" wrap="square" lIns="91425" tIns="91425" rIns="91425" bIns="91425" anchor="ctr" anchorCtr="0">
            <a:noAutofit/>
          </a:bodyPr>
          <a:lstStyle/>
          <a:p>
            <a:pPr marL="457200" lvl="0" indent="-457200" algn="just" rtl="0">
              <a:lnSpc>
                <a:spcPct val="150000"/>
              </a:lnSpc>
              <a:spcBef>
                <a:spcPts val="0"/>
              </a:spcBef>
              <a:spcAft>
                <a:spcPts val="0"/>
              </a:spcAft>
              <a:buClr>
                <a:schemeClr val="lt1"/>
              </a:buClr>
              <a:buSzPts val="3600"/>
              <a:buAutoNum type="arabicPeriod"/>
            </a:pPr>
            <a:r>
              <a:rPr lang="id" sz="3600"/>
              <a:t>memudahkan akses informasi beasiswa</a:t>
            </a:r>
            <a:endParaRPr sz="3600"/>
          </a:p>
          <a:p>
            <a:pPr marL="457200" lvl="0" indent="-457200" rtl="0">
              <a:lnSpc>
                <a:spcPct val="150000"/>
              </a:lnSpc>
              <a:spcBef>
                <a:spcPts val="0"/>
              </a:spcBef>
              <a:spcAft>
                <a:spcPts val="0"/>
              </a:spcAft>
              <a:buClr>
                <a:schemeClr val="lt1"/>
              </a:buClr>
              <a:buSzPts val="3600"/>
              <a:buAutoNum type="arabicPeriod"/>
            </a:pPr>
            <a:r>
              <a:rPr lang="id" sz="3600"/>
              <a:t>memudahkan komunikasi antara mahasiswa dengan pemberi beasiswa</a:t>
            </a:r>
            <a:endParaRPr sz="3600"/>
          </a:p>
        </p:txBody>
      </p:sp>
      <p:cxnSp>
        <p:nvCxnSpPr>
          <p:cNvPr id="119" name="Shape 119"/>
          <p:cNvCxnSpPr/>
          <p:nvPr/>
        </p:nvCxnSpPr>
        <p:spPr>
          <a:xfrm rot="10800000">
            <a:off x="2461200" y="510800"/>
            <a:ext cx="0" cy="313800"/>
          </a:xfrm>
          <a:prstGeom prst="straightConnector1">
            <a:avLst/>
          </a:prstGeom>
          <a:noFill/>
          <a:ln w="9525" cap="flat" cmpd="sng">
            <a:solidFill>
              <a:srgbClr val="000000"/>
            </a:solidFill>
            <a:prstDash val="solid"/>
            <a:round/>
            <a:headEnd type="none" w="med" len="med"/>
            <a:tailEnd type="none" w="med" len="med"/>
          </a:ln>
        </p:spPr>
      </p:cxnSp>
      <p:cxnSp>
        <p:nvCxnSpPr>
          <p:cNvPr id="120" name="Shape 120"/>
          <p:cNvCxnSpPr/>
          <p:nvPr/>
        </p:nvCxnSpPr>
        <p:spPr>
          <a:xfrm>
            <a:off x="2473275" y="510675"/>
            <a:ext cx="6363000" cy="12000"/>
          </a:xfrm>
          <a:prstGeom prst="straightConnector1">
            <a:avLst/>
          </a:prstGeom>
          <a:noFill/>
          <a:ln w="9525" cap="flat" cmpd="sng">
            <a:solidFill>
              <a:srgbClr val="000000"/>
            </a:solidFill>
            <a:prstDash val="solid"/>
            <a:round/>
            <a:headEnd type="none" w="med" len="med"/>
            <a:tailEnd type="none" w="med" len="med"/>
          </a:ln>
        </p:spPr>
      </p:cxnSp>
      <p:cxnSp>
        <p:nvCxnSpPr>
          <p:cNvPr id="121" name="Shape 121"/>
          <p:cNvCxnSpPr/>
          <p:nvPr/>
        </p:nvCxnSpPr>
        <p:spPr>
          <a:xfrm>
            <a:off x="8836275" y="510675"/>
            <a:ext cx="0" cy="3694500"/>
          </a:xfrm>
          <a:prstGeom prst="straightConnector1">
            <a:avLst/>
          </a:prstGeom>
          <a:noFill/>
          <a:ln w="9525" cap="flat" cmpd="sng">
            <a:solidFill>
              <a:srgbClr val="000000"/>
            </a:solidFill>
            <a:prstDash val="solid"/>
            <a:round/>
            <a:headEnd type="none" w="med" len="med"/>
            <a:tailEnd type="none" w="med" len="med"/>
          </a:ln>
        </p:spPr>
      </p:cxnSp>
      <p:cxnSp>
        <p:nvCxnSpPr>
          <p:cNvPr id="122" name="Shape 122"/>
          <p:cNvCxnSpPr/>
          <p:nvPr/>
        </p:nvCxnSpPr>
        <p:spPr>
          <a:xfrm>
            <a:off x="8534400" y="4217375"/>
            <a:ext cx="289800" cy="0"/>
          </a:xfrm>
          <a:prstGeom prst="straightConnector1">
            <a:avLst/>
          </a:prstGeom>
          <a:noFill/>
          <a:ln w="9525" cap="flat" cmpd="sng">
            <a:solidFill>
              <a:srgbClr val="000000"/>
            </a:solidFill>
            <a:prstDash val="solid"/>
            <a:round/>
            <a:headEnd type="none" w="med" len="med"/>
            <a:tailEnd type="none" w="med" len="med"/>
          </a:ln>
        </p:spPr>
      </p:cxnSp>
      <p:pic>
        <p:nvPicPr>
          <p:cNvPr id="123" name="Shape 123"/>
          <p:cNvPicPr preferRelativeResize="0"/>
          <p:nvPr/>
        </p:nvPicPr>
        <p:blipFill rotWithShape="1">
          <a:blip r:embed="rId3">
            <a:alphaModFix/>
          </a:blip>
          <a:srcRect l="49774" r="15469"/>
          <a:stretch/>
        </p:blipFill>
        <p:spPr>
          <a:xfrm flipH="1">
            <a:off x="304775" y="1129675"/>
            <a:ext cx="1849011" cy="3122125"/>
          </a:xfrm>
          <a:prstGeom prst="rect">
            <a:avLst/>
          </a:prstGeom>
          <a:noFill/>
          <a:ln>
            <a:noFill/>
          </a:ln>
        </p:spPr>
      </p:pic>
      <p:sp>
        <p:nvSpPr>
          <p:cNvPr id="124" name="Shape 124"/>
          <p:cNvSpPr/>
          <p:nvPr/>
        </p:nvSpPr>
        <p:spPr>
          <a:xfrm>
            <a:off x="2135200" y="812525"/>
            <a:ext cx="6379800" cy="3791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a:t>Ruang Lingkup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65725" y="1049875"/>
            <a:ext cx="4045200" cy="1710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id"/>
              <a:t>Mahasiswa</a:t>
            </a:r>
            <a:endParaRPr/>
          </a:p>
          <a:p>
            <a:pPr marL="0" lvl="0" indent="0">
              <a:spcBef>
                <a:spcPts val="0"/>
              </a:spcBef>
              <a:spcAft>
                <a:spcPts val="0"/>
              </a:spcAft>
              <a:buNone/>
            </a:pPr>
            <a:r>
              <a:rPr lang="id"/>
              <a:t>IPB</a:t>
            </a:r>
            <a:endParaRPr/>
          </a:p>
        </p:txBody>
      </p:sp>
      <p:sp>
        <p:nvSpPr>
          <p:cNvPr id="135" name="Shape 135"/>
          <p:cNvSpPr txBox="1">
            <a:spLocks noGrp="1"/>
          </p:cNvSpPr>
          <p:nvPr>
            <p:ph type="subTitle" idx="1"/>
          </p:nvPr>
        </p:nvSpPr>
        <p:spPr>
          <a:xfrm>
            <a:off x="576500" y="3716375"/>
            <a:ext cx="3393000" cy="1345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d">
                <a:solidFill>
                  <a:srgbClr val="000000"/>
                </a:solidFill>
              </a:rPr>
              <a:t>Mahasiswa dapat mencari dan mengetahui informasi beasiswa terbaru</a:t>
            </a:r>
            <a:endParaRPr>
              <a:solidFill>
                <a:srgbClr val="000000"/>
              </a:solidFill>
            </a:endParaRPr>
          </a:p>
        </p:txBody>
      </p:sp>
      <p:sp>
        <p:nvSpPr>
          <p:cNvPr id="136" name="Shape 136"/>
          <p:cNvSpPr txBox="1">
            <a:spLocks noGrp="1"/>
          </p:cNvSpPr>
          <p:nvPr>
            <p:ph type="title"/>
          </p:nvPr>
        </p:nvSpPr>
        <p:spPr>
          <a:xfrm>
            <a:off x="5526125" y="1012413"/>
            <a:ext cx="4045200" cy="1710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id"/>
              <a:t>Penyalur</a:t>
            </a:r>
            <a:endParaRPr/>
          </a:p>
          <a:p>
            <a:pPr marL="0" lvl="0" indent="0" rtl="0">
              <a:spcBef>
                <a:spcPts val="0"/>
              </a:spcBef>
              <a:spcAft>
                <a:spcPts val="0"/>
              </a:spcAft>
              <a:buNone/>
            </a:pPr>
            <a:r>
              <a:rPr lang="id"/>
              <a:t>Beasiswa</a:t>
            </a:r>
            <a:endParaRPr/>
          </a:p>
        </p:txBody>
      </p:sp>
      <p:sp>
        <p:nvSpPr>
          <p:cNvPr id="137" name="Shape 137"/>
          <p:cNvSpPr txBox="1">
            <a:spLocks noGrp="1"/>
          </p:cNvSpPr>
          <p:nvPr>
            <p:ph type="subTitle" idx="1"/>
          </p:nvPr>
        </p:nvSpPr>
        <p:spPr>
          <a:xfrm>
            <a:off x="5088825" y="3716375"/>
            <a:ext cx="3393000" cy="134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d">
                <a:solidFill>
                  <a:srgbClr val="000000"/>
                </a:solidFill>
              </a:rPr>
              <a:t>Penyalur beasiswa dapat memberikan informasi beasiswa yang terbaru</a:t>
            </a:r>
            <a:endParaRPr>
              <a:solidFill>
                <a:srgbClr val="000000"/>
              </a:solidFill>
            </a:endParaRPr>
          </a:p>
        </p:txBody>
      </p:sp>
      <p:pic>
        <p:nvPicPr>
          <p:cNvPr id="138" name="Shape 138"/>
          <p:cNvPicPr preferRelativeResize="0"/>
          <p:nvPr/>
        </p:nvPicPr>
        <p:blipFill rotWithShape="1">
          <a:blip r:embed="rId3">
            <a:alphaModFix/>
          </a:blip>
          <a:srcRect r="47084"/>
          <a:stretch/>
        </p:blipFill>
        <p:spPr>
          <a:xfrm>
            <a:off x="3218200" y="981750"/>
            <a:ext cx="1363475" cy="2576675"/>
          </a:xfrm>
          <a:prstGeom prst="rect">
            <a:avLst/>
          </a:prstGeom>
          <a:noFill/>
          <a:ln>
            <a:noFill/>
          </a:ln>
        </p:spPr>
      </p:pic>
      <p:pic>
        <p:nvPicPr>
          <p:cNvPr id="139" name="Shape 139"/>
          <p:cNvPicPr preferRelativeResize="0"/>
          <p:nvPr/>
        </p:nvPicPr>
        <p:blipFill rotWithShape="1">
          <a:blip r:embed="rId4">
            <a:alphaModFix/>
          </a:blip>
          <a:srcRect l="48641"/>
          <a:stretch/>
        </p:blipFill>
        <p:spPr>
          <a:xfrm>
            <a:off x="4572000" y="981750"/>
            <a:ext cx="1363475" cy="2576691"/>
          </a:xfrm>
          <a:prstGeom prst="rect">
            <a:avLst/>
          </a:prstGeom>
          <a:noFill/>
          <a:ln>
            <a:noFill/>
          </a:ln>
        </p:spPr>
      </p:pic>
      <p:sp>
        <p:nvSpPr>
          <p:cNvPr id="140" name="Shape 140"/>
          <p:cNvSpPr/>
          <p:nvPr/>
        </p:nvSpPr>
        <p:spPr>
          <a:xfrm>
            <a:off x="501975" y="908525"/>
            <a:ext cx="2509800" cy="1788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6293825" y="882938"/>
            <a:ext cx="2509800" cy="1788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440625" y="3732675"/>
            <a:ext cx="3767100" cy="1226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4939025" y="3732675"/>
            <a:ext cx="3767100" cy="1226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226</Words>
  <Application>Microsoft Office PowerPoint</Application>
  <PresentationFormat>On-screen Show (16:9)</PresentationFormat>
  <Paragraphs>47</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Berlin Sans FB</vt:lpstr>
      <vt:lpstr>Source Code Pro</vt:lpstr>
      <vt:lpstr>Ink Free</vt:lpstr>
      <vt:lpstr>Lobster</vt:lpstr>
      <vt:lpstr>Arial</vt:lpstr>
      <vt:lpstr>Amatic SC</vt:lpstr>
      <vt:lpstr>Beach Day</vt:lpstr>
      <vt:lpstr> </vt:lpstr>
      <vt:lpstr>Kenalan  Yuk!</vt:lpstr>
      <vt:lpstr>R05  TEam</vt:lpstr>
      <vt:lpstr>Latar belakang</vt:lpstr>
      <vt:lpstr>mobile apps berkembang sangat cepat informasi beasiswa sangat lah penting penyebaran informasi beasiswa kurang efisien informasi beasiswa kurang update</vt:lpstr>
      <vt:lpstr>Tujuan</vt:lpstr>
      <vt:lpstr>memudahkan akses informasi beasiswa memudahkan komunikasi antara mahasiswa dengan pemberi beasiswa</vt:lpstr>
      <vt:lpstr>Ruang Lingkup</vt:lpstr>
      <vt:lpstr>Mahasiswa IPB</vt:lpstr>
      <vt:lpstr>Deskripsi Aplikasi</vt:lpstr>
      <vt:lpstr>Batasan Aplikasi</vt:lpstr>
      <vt:lpstr>dokumentasi</vt:lpstr>
      <vt:lpstr>PowerPoint Presentation</vt:lpstr>
      <vt:lpstr>PowerPoint Presentation</vt:lpstr>
      <vt:lpstr>PowerPoint Presentation</vt:lpstr>
      <vt:lpstr>PowerPoint Presentation</vt:lpstr>
      <vt:lpstr>Implementasi</vt:lpstr>
      <vt:lpstr>PowerPoint Presentation</vt:lpstr>
      <vt:lpstr>PowerPoint Presentation</vt:lpstr>
      <vt:lpstr>PowerPoint Presentation</vt:lpstr>
      <vt:lpstr>Demo Aplikasi</vt:lpstr>
      <vt:lpstr>Dengan adanya aplikasi ini diharapkan dapat   memberikan informasi tentang beasiswa - beasiswa yang ada, memudahkan pencari beasiswa untuk mendapatkan beasiswa yang sesuai,  dan memudahkan penyalur beasiswa menyebarkan informasi beasiswa.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LENI</cp:lastModifiedBy>
  <cp:revision>3</cp:revision>
  <dcterms:modified xsi:type="dcterms:W3CDTF">2018-07-06T09:24:15Z</dcterms:modified>
</cp:coreProperties>
</file>