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98" r:id="rId2"/>
    <p:sldId id="2590" r:id="rId3"/>
    <p:sldId id="2598" r:id="rId4"/>
    <p:sldId id="2599" r:id="rId5"/>
    <p:sldId id="2147377743" r:id="rId6"/>
    <p:sldId id="2600" r:id="rId7"/>
    <p:sldId id="2602" r:id="rId8"/>
    <p:sldId id="2603" r:id="rId9"/>
    <p:sldId id="2605" r:id="rId10"/>
    <p:sldId id="2606" r:id="rId11"/>
    <p:sldId id="2607" r:id="rId12"/>
    <p:sldId id="2608" r:id="rId13"/>
    <p:sldId id="2147377744" r:id="rId14"/>
    <p:sldId id="2147478710" r:id="rId15"/>
    <p:sldId id="2147377741" r:id="rId16"/>
    <p:sldId id="5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D Problem-Solving Methodology: Project Presentation Template" id="{4645E9F5-A55B-4DCA-B3E5-917D32A70ACA}">
          <p14:sldIdLst>
            <p14:sldId id="298"/>
            <p14:sldId id="2590"/>
          </p14:sldIdLst>
        </p14:section>
        <p14:section name="D1: Forming the Team" id="{C00542AB-4992-4841-9577-B8BD1C2BAECE}">
          <p14:sldIdLst>
            <p14:sldId id="2598"/>
          </p14:sldIdLst>
        </p14:section>
        <p14:section name="D2: Describing the Problem" id="{7589A814-E4BD-4B01-BC91-A4FADE50E74F}">
          <p14:sldIdLst>
            <p14:sldId id="2599"/>
            <p14:sldId id="2147377743"/>
          </p14:sldIdLst>
        </p14:section>
        <p14:section name="D3: Implementing Interim Containment Actions" id="{AC168511-D033-45C0-9108-FF7DE85F2405}">
          <p14:sldIdLst>
            <p14:sldId id="2600"/>
          </p14:sldIdLst>
        </p14:section>
        <p14:section name="D4: Identifying Root Causes" id="{4A332B04-AED7-4843-A7A6-B86AAA8A5424}">
          <p14:sldIdLst>
            <p14:sldId id="2602"/>
            <p14:sldId id="2603"/>
          </p14:sldIdLst>
        </p14:section>
        <p14:section name="D5: Developing Permanent Corrective Actions" id="{E85B29A5-BF1D-4619-B03B-5FDCE85196CD}">
          <p14:sldIdLst>
            <p14:sldId id="2605"/>
            <p14:sldId id="2606"/>
          </p14:sldIdLst>
        </p14:section>
        <p14:section name="D6: Implementing and Verifying Corrective Actions" id="{F2F1FF6A-31A2-4C55-AAAA-5563FFC1AC59}">
          <p14:sldIdLst>
            <p14:sldId id="2607"/>
          </p14:sldIdLst>
        </p14:section>
        <p14:section name="D7: Preventing Recurrence" id="{CBD8FA77-B307-49DA-AFFD-7DE4D0A4E30A}">
          <p14:sldIdLst>
            <p14:sldId id="2608"/>
          </p14:sldIdLst>
        </p14:section>
        <p14:section name="D8: Recognizing the Team and Celebrating Success" id="{E9F24958-334E-4C6D-B1C9-EDCE71CEE43B}">
          <p14:sldIdLst>
            <p14:sldId id="2147377744"/>
            <p14:sldId id="2147478710"/>
          </p14:sldIdLst>
        </p14:section>
        <p14:section name="Additional Info" id="{B7C65946-D543-467A-AB4B-B2376BE533DE}">
          <p14:sldIdLst>
            <p14:sldId id="2147377741"/>
            <p14:sldId id="5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59E7E-ABAA-913E-DD5B-07914B624BF4}" v="585" dt="2025-08-22T08:06:41.551"/>
    <p1510:client id="{7316A754-0BDC-D7F5-F0D7-3348D2AAA1AF}" v="115" dt="2025-08-22T08:27:01.585"/>
    <p1510:client id="{7BB523C4-2EB8-41B9-B6BC-54DC9047F9B1}" v="1" dt="2025-08-22T08:39:49.170"/>
    <p1510:client id="{C2FD6AF6-7FA8-46F6-CEF5-0C91AAA02954}" v="148" dt="2025-08-22T08:54:16.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999" autoAdjust="0"/>
  </p:normalViewPr>
  <p:slideViewPr>
    <p:cSldViewPr snapToGrid="0">
      <p:cViewPr varScale="1">
        <p:scale>
          <a:sx n="68" d="100"/>
          <a:sy n="68" d="100"/>
        </p:scale>
        <p:origin x="21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ln w="44450"/>
            <a:effectLst>
              <a:innerShdw blurRad="114300">
                <a:prstClr val="black"/>
              </a:innerShdw>
            </a:effectLst>
          </c:spPr>
          <c:dPt>
            <c:idx val="0"/>
            <c:bubble3D val="0"/>
            <c:spPr>
              <a:solidFill>
                <a:srgbClr val="66FF99"/>
              </a:solidFill>
              <a:ln w="44450">
                <a:solidFill>
                  <a:schemeClr val="lt1"/>
                </a:solidFill>
              </a:ln>
              <a:effectLst>
                <a:innerShdw blurRad="114300">
                  <a:prstClr val="black"/>
                </a:innerShdw>
              </a:effectLst>
            </c:spPr>
            <c:extLst>
              <c:ext xmlns:c16="http://schemas.microsoft.com/office/drawing/2014/chart" uri="{C3380CC4-5D6E-409C-BE32-E72D297353CC}">
                <c16:uniqueId val="{00000001-A3CC-438D-8B69-7AAB09507A4E}"/>
              </c:ext>
            </c:extLst>
          </c:dPt>
          <c:dPt>
            <c:idx val="1"/>
            <c:bubble3D val="0"/>
            <c:spPr>
              <a:solidFill>
                <a:srgbClr val="FF99FF"/>
              </a:solidFill>
              <a:ln w="44450">
                <a:solidFill>
                  <a:schemeClr val="lt1"/>
                </a:solidFill>
              </a:ln>
              <a:effectLst>
                <a:innerShdw blurRad="114300">
                  <a:prstClr val="black"/>
                </a:innerShdw>
              </a:effectLst>
            </c:spPr>
            <c:extLst>
              <c:ext xmlns:c16="http://schemas.microsoft.com/office/drawing/2014/chart" uri="{C3380CC4-5D6E-409C-BE32-E72D297353CC}">
                <c16:uniqueId val="{00000003-A3CC-438D-8B69-7AAB09507A4E}"/>
              </c:ext>
            </c:extLst>
          </c:dPt>
          <c:dPt>
            <c:idx val="2"/>
            <c:bubble3D val="0"/>
            <c:spPr>
              <a:solidFill>
                <a:schemeClr val="accent3"/>
              </a:solidFill>
              <a:ln w="44450">
                <a:solidFill>
                  <a:schemeClr val="lt1"/>
                </a:solidFill>
              </a:ln>
              <a:effectLst>
                <a:innerShdw blurRad="114300">
                  <a:prstClr val="black"/>
                </a:innerShdw>
              </a:effectLst>
            </c:spPr>
            <c:extLst>
              <c:ext xmlns:c16="http://schemas.microsoft.com/office/drawing/2014/chart" uri="{C3380CC4-5D6E-409C-BE32-E72D297353CC}">
                <c16:uniqueId val="{00000005-A3CC-438D-8B69-7AAB09507A4E}"/>
              </c:ext>
            </c:extLst>
          </c:dPt>
          <c:dPt>
            <c:idx val="3"/>
            <c:bubble3D val="0"/>
            <c:spPr>
              <a:solidFill>
                <a:schemeClr val="accent4"/>
              </a:solidFill>
              <a:ln w="44450">
                <a:solidFill>
                  <a:schemeClr val="lt1"/>
                </a:solidFill>
              </a:ln>
              <a:effectLst>
                <a:innerShdw blurRad="114300">
                  <a:prstClr val="black"/>
                </a:innerShdw>
              </a:effectLst>
            </c:spPr>
            <c:extLst>
              <c:ext xmlns:c16="http://schemas.microsoft.com/office/drawing/2014/chart" uri="{C3380CC4-5D6E-409C-BE32-E72D297353CC}">
                <c16:uniqueId val="{00000007-A3CC-438D-8B69-7AAB09507A4E}"/>
              </c:ext>
            </c:extLst>
          </c:dPt>
          <c:dPt>
            <c:idx val="4"/>
            <c:bubble3D val="0"/>
            <c:spPr>
              <a:solidFill>
                <a:schemeClr val="accent5"/>
              </a:solidFill>
              <a:ln w="44450">
                <a:solidFill>
                  <a:schemeClr val="lt1"/>
                </a:solidFill>
              </a:ln>
              <a:effectLst>
                <a:innerShdw blurRad="114300">
                  <a:prstClr val="black"/>
                </a:innerShdw>
              </a:effectLst>
            </c:spPr>
            <c:extLst>
              <c:ext xmlns:c16="http://schemas.microsoft.com/office/drawing/2014/chart" uri="{C3380CC4-5D6E-409C-BE32-E72D297353CC}">
                <c16:uniqueId val="{00000009-A3CC-438D-8B69-7AAB09507A4E}"/>
              </c:ext>
            </c:extLst>
          </c:dPt>
          <c:dPt>
            <c:idx val="5"/>
            <c:bubble3D val="0"/>
            <c:spPr>
              <a:solidFill>
                <a:schemeClr val="tx2"/>
              </a:solidFill>
              <a:ln w="44450">
                <a:solidFill>
                  <a:schemeClr val="lt1"/>
                </a:solidFill>
              </a:ln>
              <a:effectLst>
                <a:innerShdw blurRad="114300">
                  <a:prstClr val="black"/>
                </a:innerShdw>
              </a:effectLst>
            </c:spPr>
            <c:extLst>
              <c:ext xmlns:c16="http://schemas.microsoft.com/office/drawing/2014/chart" uri="{C3380CC4-5D6E-409C-BE32-E72D297353CC}">
                <c16:uniqueId val="{0000000D-A3CC-438D-8B69-7AAB09507A4E}"/>
              </c:ext>
            </c:extLst>
          </c:dPt>
          <c:cat>
            <c:strRef>
              <c:f>Sheet1!$A$2:$A$8</c:f>
              <c:strCache>
                <c:ptCount val="6"/>
                <c:pt idx="0">
                  <c:v>1st Qtr</c:v>
                </c:pt>
                <c:pt idx="1">
                  <c:v>2nd Qtr</c:v>
                </c:pt>
                <c:pt idx="2">
                  <c:v>3rd Qtr</c:v>
                </c:pt>
                <c:pt idx="3">
                  <c:v>4th Qtr</c:v>
                </c:pt>
                <c:pt idx="4">
                  <c:v>1st Qtr</c:v>
                </c:pt>
                <c:pt idx="5">
                  <c:v>3rd Qtr</c:v>
                </c:pt>
              </c:strCache>
            </c:strRef>
          </c:cat>
          <c:val>
            <c:numRef>
              <c:f>Sheet1!$B$2:$B$8</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E-A3CC-438D-8B69-7AAB09507A4E}"/>
            </c:ext>
          </c:extLst>
        </c:ser>
        <c:dLbls>
          <c:showLegendKey val="0"/>
          <c:showVal val="0"/>
          <c:showCatName val="0"/>
          <c:showSerName val="0"/>
          <c:showPercent val="0"/>
          <c:showBubbleSize val="0"/>
          <c:showLeaderLines val="1"/>
        </c:dLbls>
        <c:firstSliceAng val="206"/>
        <c:holeSize val="7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0.3943</cdr:x>
      <cdr:y>0.06593</cdr:y>
    </cdr:from>
    <cdr:to>
      <cdr:x>0.5812</cdr:x>
      <cdr:y>0.16446</cdr:y>
    </cdr:to>
    <cdr:sp macro="" textlink="">
      <cdr:nvSpPr>
        <cdr:cNvPr id="2" name="TextBox 1">
          <a:extLst xmlns:a="http://schemas.openxmlformats.org/drawingml/2006/main">
            <a:ext uri="{FF2B5EF4-FFF2-40B4-BE49-F238E27FC236}">
              <a16:creationId xmlns:a16="http://schemas.microsoft.com/office/drawing/2014/main" id="{20A6F2F0-CB40-5C5A-2B01-0F888C37F569}"/>
            </a:ext>
          </a:extLst>
        </cdr:cNvPr>
        <cdr:cNvSpPr txBox="1"/>
      </cdr:nvSpPr>
      <cdr:spPr>
        <a:xfrm xmlns:a="http://schemas.openxmlformats.org/drawingml/2006/main" rot="21377934">
          <a:off x="1456024" y="203303"/>
          <a:ext cx="690159" cy="3038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solidFill>
                <a:schemeClr val="tx1"/>
              </a:solidFill>
            </a:rPr>
            <a:t>What?</a:t>
          </a:r>
        </a:p>
      </cdr:txBody>
    </cdr:sp>
  </cdr:relSizeAnchor>
  <cdr:relSizeAnchor xmlns:cdr="http://schemas.openxmlformats.org/drawingml/2006/chartDrawing">
    <cdr:from>
      <cdr:x>0.16703</cdr:x>
      <cdr:y>0.21205</cdr:y>
    </cdr:from>
    <cdr:to>
      <cdr:x>0.23272</cdr:x>
      <cdr:y>0.4301</cdr:y>
    </cdr:to>
    <cdr:sp macro="" textlink="">
      <cdr:nvSpPr>
        <cdr:cNvPr id="3" name="TextBox 2">
          <a:extLst xmlns:a="http://schemas.openxmlformats.org/drawingml/2006/main">
            <a:ext uri="{FF2B5EF4-FFF2-40B4-BE49-F238E27FC236}">
              <a16:creationId xmlns:a16="http://schemas.microsoft.com/office/drawing/2014/main" id="{C5C57836-8D21-CEDD-DB0E-B543123F35CD}"/>
            </a:ext>
          </a:extLst>
        </cdr:cNvPr>
        <cdr:cNvSpPr txBox="1"/>
      </cdr:nvSpPr>
      <cdr:spPr>
        <a:xfrm xmlns:a="http://schemas.openxmlformats.org/drawingml/2006/main" rot="17333874">
          <a:off x="401901" y="868713"/>
          <a:ext cx="672336" cy="24257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solidFill>
                <a:schemeClr val="tx1"/>
              </a:solidFill>
            </a:rPr>
            <a:t>Why?</a:t>
          </a:r>
        </a:p>
      </cdr:txBody>
    </cdr:sp>
  </cdr:relSizeAnchor>
  <cdr:relSizeAnchor xmlns:cdr="http://schemas.openxmlformats.org/drawingml/2006/chartDrawing">
    <cdr:from>
      <cdr:x>0.20023</cdr:x>
      <cdr:y>0.61244</cdr:y>
    </cdr:from>
    <cdr:to>
      <cdr:x>0.26592</cdr:x>
      <cdr:y>0.8305</cdr:y>
    </cdr:to>
    <cdr:sp macro="" textlink="">
      <cdr:nvSpPr>
        <cdr:cNvPr id="4" name="TextBox 3">
          <a:extLst xmlns:a="http://schemas.openxmlformats.org/drawingml/2006/main">
            <a:ext uri="{FF2B5EF4-FFF2-40B4-BE49-F238E27FC236}">
              <a16:creationId xmlns:a16="http://schemas.microsoft.com/office/drawing/2014/main" id="{097BFBC7-171B-6ECB-7C71-FD6947C93DB2}"/>
            </a:ext>
          </a:extLst>
        </cdr:cNvPr>
        <cdr:cNvSpPr txBox="1"/>
      </cdr:nvSpPr>
      <cdr:spPr>
        <a:xfrm xmlns:a="http://schemas.openxmlformats.org/drawingml/2006/main" rot="3515361">
          <a:off x="524488" y="2103299"/>
          <a:ext cx="672367" cy="2425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dirty="0">
              <a:solidFill>
                <a:schemeClr val="tx1"/>
              </a:solidFill>
            </a:rPr>
            <a:t>Who</a:t>
          </a:r>
          <a:r>
            <a:rPr lang="en-US" sz="1100" dirty="0">
              <a:solidFill>
                <a:schemeClr val="tx1"/>
              </a:solidFill>
            </a:rPr>
            <a:t>?</a:t>
          </a:r>
        </a:p>
      </cdr:txBody>
    </cdr:sp>
  </cdr:relSizeAnchor>
  <cdr:relSizeAnchor xmlns:cdr="http://schemas.openxmlformats.org/drawingml/2006/chartDrawing">
    <cdr:from>
      <cdr:x>0.43003</cdr:x>
      <cdr:y>0.85884</cdr:y>
    </cdr:from>
    <cdr:to>
      <cdr:x>0.61972</cdr:x>
      <cdr:y>0.95737</cdr:y>
    </cdr:to>
    <cdr:sp macro="" textlink="">
      <cdr:nvSpPr>
        <cdr:cNvPr id="5" name="TextBox 4">
          <a:extLst xmlns:a="http://schemas.openxmlformats.org/drawingml/2006/main">
            <a:ext uri="{FF2B5EF4-FFF2-40B4-BE49-F238E27FC236}">
              <a16:creationId xmlns:a16="http://schemas.microsoft.com/office/drawing/2014/main" id="{46E1D2F1-37B8-9B5D-50CE-61CA597A3E9F}"/>
            </a:ext>
          </a:extLst>
        </cdr:cNvPr>
        <cdr:cNvSpPr txBox="1"/>
      </cdr:nvSpPr>
      <cdr:spPr>
        <a:xfrm xmlns:a="http://schemas.openxmlformats.org/drawingml/2006/main">
          <a:off x="1587959" y="2648138"/>
          <a:ext cx="700463" cy="3038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dirty="0">
              <a:solidFill>
                <a:schemeClr val="tx1"/>
              </a:solidFill>
            </a:rPr>
            <a:t>Where</a:t>
          </a:r>
          <a:r>
            <a:rPr lang="en-US" sz="1100" dirty="0">
              <a:solidFill>
                <a:schemeClr val="tx1"/>
              </a:solidFill>
            </a:rPr>
            <a:t>?</a:t>
          </a:r>
        </a:p>
      </cdr:txBody>
    </cdr:sp>
  </cdr:relSizeAnchor>
  <cdr:relSizeAnchor xmlns:cdr="http://schemas.openxmlformats.org/drawingml/2006/chartDrawing">
    <cdr:from>
      <cdr:x>0.75546</cdr:x>
      <cdr:y>0.52522</cdr:y>
    </cdr:from>
    <cdr:to>
      <cdr:x>0.82114</cdr:x>
      <cdr:y>0.82461</cdr:y>
    </cdr:to>
    <cdr:sp macro="" textlink="">
      <cdr:nvSpPr>
        <cdr:cNvPr id="7" name="TextBox 6">
          <a:extLst xmlns:a="http://schemas.openxmlformats.org/drawingml/2006/main">
            <a:ext uri="{FF2B5EF4-FFF2-40B4-BE49-F238E27FC236}">
              <a16:creationId xmlns:a16="http://schemas.microsoft.com/office/drawing/2014/main" id="{C94E365C-4B9D-0248-10CE-A0E7F8B66517}"/>
            </a:ext>
          </a:extLst>
        </cdr:cNvPr>
        <cdr:cNvSpPr txBox="1"/>
      </cdr:nvSpPr>
      <cdr:spPr>
        <a:xfrm xmlns:a="http://schemas.openxmlformats.org/drawingml/2006/main" rot="17860696">
          <a:off x="2449382" y="1959780"/>
          <a:ext cx="923141" cy="2425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dirty="0">
              <a:solidFill>
                <a:schemeClr val="tx1"/>
              </a:solidFill>
            </a:rPr>
            <a:t>How</a:t>
          </a:r>
          <a:r>
            <a:rPr lang="en-US" sz="1100" dirty="0">
              <a:solidFill>
                <a:schemeClr val="tx1"/>
              </a:solidFill>
            </a:rPr>
            <a:t>?</a:t>
          </a:r>
        </a:p>
      </cdr:txBody>
    </cdr:sp>
  </cdr:relSizeAnchor>
  <cdr:relSizeAnchor xmlns:cdr="http://schemas.openxmlformats.org/drawingml/2006/chartDrawing">
    <cdr:from>
      <cdr:x>0.74814</cdr:x>
      <cdr:y>0.18002</cdr:y>
    </cdr:from>
    <cdr:to>
      <cdr:x>0.81383</cdr:x>
      <cdr:y>0.39808</cdr:y>
    </cdr:to>
    <cdr:sp macro="" textlink="">
      <cdr:nvSpPr>
        <cdr:cNvPr id="8" name="TextBox 7">
          <a:extLst xmlns:a="http://schemas.openxmlformats.org/drawingml/2006/main">
            <a:ext uri="{FF2B5EF4-FFF2-40B4-BE49-F238E27FC236}">
              <a16:creationId xmlns:a16="http://schemas.microsoft.com/office/drawing/2014/main" id="{A6702EB1-1577-0E3F-7B52-77BB0731B764}"/>
            </a:ext>
          </a:extLst>
        </cdr:cNvPr>
        <cdr:cNvSpPr txBox="1"/>
      </cdr:nvSpPr>
      <cdr:spPr>
        <a:xfrm xmlns:a="http://schemas.openxmlformats.org/drawingml/2006/main" rot="3541219">
          <a:off x="2547768" y="769982"/>
          <a:ext cx="672353" cy="2425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100" dirty="0">
              <a:solidFill>
                <a:schemeClr val="tx1"/>
              </a:solidFill>
            </a:rPr>
            <a:t>When?</a:t>
          </a:r>
        </a:p>
      </cdr:txBody>
    </cdr:sp>
  </cdr:relSizeAnchor>
  <cdr:relSizeAnchor xmlns:cdr="http://schemas.openxmlformats.org/drawingml/2006/chartDrawing">
    <cdr:from>
      <cdr:x>0.28788</cdr:x>
      <cdr:y>0.41685</cdr:y>
    </cdr:from>
    <cdr:to>
      <cdr:x>0.73972</cdr:x>
      <cdr:y>0.86059</cdr:y>
    </cdr:to>
    <cdr:sp macro="" textlink="">
      <cdr:nvSpPr>
        <cdr:cNvPr id="9" name="TextBox 8">
          <a:extLst xmlns:a="http://schemas.openxmlformats.org/drawingml/2006/main">
            <a:ext uri="{FF2B5EF4-FFF2-40B4-BE49-F238E27FC236}">
              <a16:creationId xmlns:a16="http://schemas.microsoft.com/office/drawing/2014/main" id="{73192DDD-1B62-888F-A0DB-15B921C92694}"/>
            </a:ext>
          </a:extLst>
        </cdr:cNvPr>
        <cdr:cNvSpPr txBox="1"/>
      </cdr:nvSpPr>
      <cdr:spPr>
        <a:xfrm xmlns:a="http://schemas.openxmlformats.org/drawingml/2006/main">
          <a:off x="1331490" y="1285303"/>
          <a:ext cx="2089812" cy="13682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800" dirty="0">
              <a:solidFill>
                <a:schemeClr val="bg1"/>
              </a:solidFill>
            </a:rPr>
            <a:t>5W1H</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3814E-5846-4B54-BB47-3E2CB89C4693}" type="datetimeFigureOut">
              <a:rPr lang="en-US" smtClean="0"/>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140C8-E2E3-4CA9-8104-FCF600C1756D}" type="slidenum">
              <a:rPr lang="en-US" smtClean="0"/>
              <a:t>‹#›</a:t>
            </a:fld>
            <a:endParaRPr lang="en-US"/>
          </a:p>
        </p:txBody>
      </p:sp>
    </p:spTree>
    <p:extLst>
      <p:ext uri="{BB962C8B-B14F-4D97-AF65-F5344CB8AC3E}">
        <p14:creationId xmlns:p14="http://schemas.microsoft.com/office/powerpoint/2010/main" val="1552402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morning to our respected leaders and fellow team members.</a:t>
            </a:r>
            <a:br>
              <a:rPr lang="en-US" dirty="0"/>
            </a:br>
            <a:r>
              <a:rPr lang="en-US" dirty="0"/>
              <a:t>I am </a:t>
            </a:r>
            <a:r>
              <a:rPr lang="en-US" b="1" dirty="0"/>
              <a:t>Krishan from MMP GQ OPS</a:t>
            </a:r>
            <a:r>
              <a:rPr lang="en-US" dirty="0"/>
              <a:t>, and together with my team members, </a:t>
            </a:r>
            <a:r>
              <a:rPr lang="en-US" b="1" dirty="0"/>
              <a:t>Harith and Abd Hamid</a:t>
            </a:r>
            <a:r>
              <a:rPr lang="en-US" dirty="0"/>
              <a:t>, we will be presenting our project entitled: </a:t>
            </a:r>
            <a:r>
              <a:rPr lang="en-US" b="1" dirty="0"/>
              <a:t>SWRC Task Request System</a:t>
            </a:r>
            <a:r>
              <a:rPr lang="en-US" dirty="0"/>
              <a:t>.</a:t>
            </a:r>
          </a:p>
        </p:txBody>
      </p:sp>
      <p:sp>
        <p:nvSpPr>
          <p:cNvPr id="4" name="Slide Number Placeholder 3"/>
          <p:cNvSpPr>
            <a:spLocks noGrp="1"/>
          </p:cNvSpPr>
          <p:nvPr>
            <p:ph type="sldNum" sz="quarter" idx="5"/>
          </p:nvPr>
        </p:nvSpPr>
        <p:spPr/>
        <p:txBody>
          <a:bodyPr/>
          <a:lstStyle/>
          <a:p>
            <a:fld id="{F00140C8-E2E3-4CA9-8104-FCF600C1756D}" type="slidenum">
              <a:rPr lang="en-US" smtClean="0"/>
              <a:t>1</a:t>
            </a:fld>
            <a:endParaRPr lang="en-US"/>
          </a:p>
        </p:txBody>
      </p:sp>
    </p:spTree>
    <p:extLst>
      <p:ext uri="{BB962C8B-B14F-4D97-AF65-F5344CB8AC3E}">
        <p14:creationId xmlns:p14="http://schemas.microsoft.com/office/powerpoint/2010/main" val="87768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C1CA4-06AA-CF19-AA3A-D3F112D1D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F296B-CE8D-E51E-118C-7C1F7B5D6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B8E44-9E8B-D242-F75D-B835D7CEE945}"/>
              </a:ext>
            </a:extLst>
          </p:cNvPr>
          <p:cNvSpPr>
            <a:spLocks noGrp="1"/>
          </p:cNvSpPr>
          <p:nvPr>
            <p:ph type="body" idx="1"/>
          </p:nvPr>
        </p:nvSpPr>
        <p:spPr/>
        <p:txBody>
          <a:bodyPr/>
          <a:lstStyle/>
          <a:p>
            <a:r>
              <a:rPr lang="en-US" dirty="0"/>
              <a:t>This flowchart explains how the new </a:t>
            </a:r>
            <a:r>
              <a:rPr lang="en-US" b="1" dirty="0"/>
              <a:t>SWRC Ticketing System</a:t>
            </a:r>
            <a:r>
              <a:rPr lang="en-US" dirty="0"/>
              <a:t> works.</a:t>
            </a:r>
          </a:p>
          <a:p>
            <a:endParaRPr lang="en-US" dirty="0"/>
          </a:p>
          <a:p>
            <a:r>
              <a:rPr lang="en-US" dirty="0"/>
              <a:t>First, the </a:t>
            </a:r>
            <a:r>
              <a:rPr lang="en-US" b="1" dirty="0"/>
              <a:t>user logs in</a:t>
            </a:r>
            <a:r>
              <a:rPr lang="en-US" dirty="0"/>
              <a:t> with their username and selects the request type — either lot sampling, lot transfer, lot shipment, or scrap. Users will then input the required information such as lot ID, QAWR number, lot location, and else..</a:t>
            </a:r>
          </a:p>
          <a:p>
            <a:endParaRPr lang="en-US" dirty="0"/>
          </a:p>
          <a:p>
            <a:r>
              <a:rPr lang="en-US" dirty="0"/>
              <a:t>Once the request form is completed and </a:t>
            </a:r>
            <a:r>
              <a:rPr lang="en-US" b="1" dirty="0"/>
              <a:t>submitted</a:t>
            </a:r>
            <a:r>
              <a:rPr lang="en-US" dirty="0"/>
              <a:t>, all data is stored in a </a:t>
            </a:r>
            <a:r>
              <a:rPr lang="en-US" b="1" dirty="0"/>
              <a:t>SQL database</a:t>
            </a:r>
            <a:r>
              <a:rPr lang="en-US" dirty="0"/>
              <a:t>.</a:t>
            </a:r>
          </a:p>
          <a:p>
            <a:endParaRPr lang="en-US" dirty="0"/>
          </a:p>
          <a:p>
            <a:r>
              <a:rPr lang="en-US" dirty="0"/>
              <a:t>From there, </a:t>
            </a:r>
            <a:r>
              <a:rPr lang="en-US" b="1" dirty="0"/>
              <a:t>Power BI or Tableau dashboards</a:t>
            </a:r>
            <a:r>
              <a:rPr lang="en-US" dirty="0"/>
              <a:t> automatically extract the data and display it in real time. </a:t>
            </a:r>
          </a:p>
          <a:p>
            <a:endParaRPr lang="en-US" dirty="0"/>
          </a:p>
          <a:p>
            <a:r>
              <a:rPr lang="en-US" dirty="0"/>
              <a:t>This provides SWRC with a clear overview of all requests, while allowing users to monitor their task status — whether it is pending, in progress, or completed.</a:t>
            </a:r>
          </a:p>
          <a:p>
            <a:endParaRPr lang="en-US" dirty="0"/>
          </a:p>
          <a:p>
            <a:r>
              <a:rPr lang="en-US" dirty="0"/>
              <a:t>This structured workflow ensures that all requests are properly logged, tracked, and visible to both requestors and SWRC, eliminating the risks of missed emails or delayed actions.</a:t>
            </a:r>
          </a:p>
          <a:p>
            <a:endParaRPr lang="en-US" dirty="0"/>
          </a:p>
        </p:txBody>
      </p:sp>
      <p:sp>
        <p:nvSpPr>
          <p:cNvPr id="4" name="Slide Number Placeholder 3">
            <a:extLst>
              <a:ext uri="{FF2B5EF4-FFF2-40B4-BE49-F238E27FC236}">
                <a16:creationId xmlns:a16="http://schemas.microsoft.com/office/drawing/2014/main" id="{D701FE0B-DD74-D472-ECAF-242113F8C04B}"/>
              </a:ext>
            </a:extLst>
          </p:cNvPr>
          <p:cNvSpPr>
            <a:spLocks noGrp="1"/>
          </p:cNvSpPr>
          <p:nvPr>
            <p:ph type="sldNum" sz="quarter" idx="5"/>
          </p:nvPr>
        </p:nvSpPr>
        <p:spPr/>
        <p:txBody>
          <a:bodyPr/>
          <a:lstStyle/>
          <a:p>
            <a:fld id="{9A0DD84C-1B9A-49C7-B632-F980717538A7}" type="slidenum">
              <a:rPr lang="en-US" smtClean="0"/>
              <a:t>10</a:t>
            </a:fld>
            <a:endParaRPr lang="en-US"/>
          </a:p>
        </p:txBody>
      </p:sp>
    </p:spTree>
    <p:extLst>
      <p:ext uri="{BB962C8B-B14F-4D97-AF65-F5344CB8AC3E}">
        <p14:creationId xmlns:p14="http://schemas.microsoft.com/office/powerpoint/2010/main" val="244400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A2C8C-A341-F279-AC2D-052F30F25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336BFE-1544-C6A0-B227-B1403A05D0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ED5C1B-7051-F8E1-EBE5-88669499D965}"/>
              </a:ext>
            </a:extLst>
          </p:cNvPr>
          <p:cNvSpPr>
            <a:spLocks noGrp="1"/>
          </p:cNvSpPr>
          <p:nvPr>
            <p:ph type="body" idx="1"/>
          </p:nvPr>
        </p:nvSpPr>
        <p:spPr/>
        <p:txBody>
          <a:bodyPr/>
          <a:lstStyle/>
          <a:p>
            <a:r>
              <a:rPr lang="en-US" dirty="0"/>
              <a:t>In D6, we implemented the </a:t>
            </a:r>
            <a:r>
              <a:rPr lang="en-US" b="1" dirty="0"/>
              <a:t>permanent corrective action</a:t>
            </a:r>
            <a:r>
              <a:rPr lang="en-US" dirty="0"/>
              <a:t> and compared the old process with the new system.</a:t>
            </a:r>
          </a:p>
          <a:p>
            <a:endParaRPr lang="en-US" dirty="0"/>
          </a:p>
          <a:p>
            <a:r>
              <a:rPr lang="en-US" dirty="0"/>
              <a:t>Previously, the process </a:t>
            </a:r>
            <a:r>
              <a:rPr lang="en-US" b="1" dirty="0"/>
              <a:t>WAS</a:t>
            </a:r>
            <a:r>
              <a:rPr lang="en-US" dirty="0"/>
              <a:t> entirely email-based, with manual tracking in Excel. This meant there was no visibility, the process was prone to errors, and requests were often delayed or missed.</a:t>
            </a:r>
          </a:p>
          <a:p>
            <a:endParaRPr lang="en-US" dirty="0"/>
          </a:p>
          <a:p>
            <a:r>
              <a:rPr lang="en-US" dirty="0"/>
              <a:t>Now the process </a:t>
            </a:r>
            <a:r>
              <a:rPr lang="en-US" b="1" dirty="0"/>
              <a:t>IS</a:t>
            </a:r>
            <a:r>
              <a:rPr lang="en-US" dirty="0"/>
              <a:t> automated. Requests are submitted through a web-based ticketing app, all data is stored in a centralized SQL database, dashboards provide real-time visibility, and email alerts ensure no request is overlooked. The system is also scalable across multiple sites.</a:t>
            </a:r>
          </a:p>
          <a:p>
            <a:endParaRPr lang="en-US" dirty="0"/>
          </a:p>
          <a:p>
            <a:r>
              <a:rPr lang="en-US" dirty="0"/>
              <a:t>From this implementation, we could achieved measurable </a:t>
            </a:r>
            <a:r>
              <a:rPr lang="en-US" b="1" dirty="0"/>
              <a:t>project gains</a:t>
            </a:r>
            <a:r>
              <a:rPr lang="en-US" dirty="0"/>
              <a:t>. We can save around </a:t>
            </a:r>
            <a:r>
              <a:rPr lang="en-US" b="1" dirty="0"/>
              <a:t>0.4 headcount</a:t>
            </a:r>
            <a:r>
              <a:rPr lang="en-US" dirty="0"/>
              <a:t> from manual tracking, achieved about </a:t>
            </a:r>
            <a:r>
              <a:rPr lang="en-US" b="1" dirty="0"/>
              <a:t>66.67% faster request processing</a:t>
            </a:r>
            <a:r>
              <a:rPr lang="en-US" dirty="0"/>
              <a:t>, reduced errors by eliminating missed requests, and provided </a:t>
            </a:r>
            <a:r>
              <a:rPr lang="en-US" b="1" dirty="0"/>
              <a:t>real-time visibility</a:t>
            </a:r>
            <a:r>
              <a:rPr lang="en-US" dirty="0"/>
              <a:t> for all stakeholders through dashboards.</a:t>
            </a:r>
          </a:p>
          <a:p>
            <a:endParaRPr lang="en-US" dirty="0"/>
          </a:p>
          <a:p>
            <a:r>
              <a:rPr lang="en-US" dirty="0"/>
              <a:t>This shows how the corrective action not only solved the problem but also delivered efficiency, reliability, and scalability.</a:t>
            </a:r>
          </a:p>
        </p:txBody>
      </p:sp>
      <p:sp>
        <p:nvSpPr>
          <p:cNvPr id="4" name="Slide Number Placeholder 3">
            <a:extLst>
              <a:ext uri="{FF2B5EF4-FFF2-40B4-BE49-F238E27FC236}">
                <a16:creationId xmlns:a16="http://schemas.microsoft.com/office/drawing/2014/main" id="{6106D57A-44DB-4027-8396-EBDEBA197F48}"/>
              </a:ext>
            </a:extLst>
          </p:cNvPr>
          <p:cNvSpPr>
            <a:spLocks noGrp="1"/>
          </p:cNvSpPr>
          <p:nvPr>
            <p:ph type="sldNum" sz="quarter" idx="5"/>
          </p:nvPr>
        </p:nvSpPr>
        <p:spPr/>
        <p:txBody>
          <a:bodyPr/>
          <a:lstStyle/>
          <a:p>
            <a:fld id="{9A0DD84C-1B9A-49C7-B632-F980717538A7}" type="slidenum">
              <a:rPr lang="en-US" smtClean="0"/>
              <a:t>11</a:t>
            </a:fld>
            <a:endParaRPr lang="en-US"/>
          </a:p>
        </p:txBody>
      </p:sp>
    </p:spTree>
    <p:extLst>
      <p:ext uri="{BB962C8B-B14F-4D97-AF65-F5344CB8AC3E}">
        <p14:creationId xmlns:p14="http://schemas.microsoft.com/office/powerpoint/2010/main" val="1189587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9A0DF-03FA-46ED-5CF0-0A0AA7FE7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238D6-0EAA-61E3-BE29-B0570791E0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2FA9-2829-5633-9591-DF36516AF43F}"/>
              </a:ext>
            </a:extLst>
          </p:cNvPr>
          <p:cNvSpPr>
            <a:spLocks noGrp="1"/>
          </p:cNvSpPr>
          <p:nvPr>
            <p:ph type="body" idx="1"/>
          </p:nvPr>
        </p:nvSpPr>
        <p:spPr/>
        <p:txBody>
          <a:bodyPr/>
          <a:lstStyle/>
          <a:p>
            <a:r>
              <a:rPr lang="en-US" dirty="0"/>
              <a:t>To prevent recurrence of missed requests and inefficiencies, we implemented strong </a:t>
            </a:r>
            <a:r>
              <a:rPr lang="en-US" b="1" dirty="0"/>
              <a:t>process controls and governance measures</a:t>
            </a:r>
            <a:r>
              <a:rPr lang="en-US" dirty="0"/>
              <a:t>.</a:t>
            </a:r>
          </a:p>
          <a:p>
            <a:endParaRPr lang="en-US" dirty="0"/>
          </a:p>
          <a:p>
            <a:r>
              <a:rPr lang="en-US" dirty="0"/>
              <a:t>A formal </a:t>
            </a:r>
            <a:r>
              <a:rPr lang="en-US" b="1" dirty="0"/>
              <a:t>Standard Operating Procedure</a:t>
            </a:r>
            <a:r>
              <a:rPr lang="en-US" dirty="0"/>
              <a:t> will be created to define the end-to-end workflow for SWRC job requests. </a:t>
            </a:r>
          </a:p>
          <a:p>
            <a:endParaRPr lang="en-US" dirty="0"/>
          </a:p>
          <a:p>
            <a:r>
              <a:rPr lang="en-US" dirty="0"/>
              <a:t>The </a:t>
            </a:r>
            <a:r>
              <a:rPr lang="en-US" b="1" dirty="0"/>
              <a:t>ticketing system is now mandatory</a:t>
            </a:r>
            <a:r>
              <a:rPr lang="en-US" dirty="0"/>
              <a:t>, and email submissions have been disabled to eliminate unstructured intake. </a:t>
            </a:r>
          </a:p>
          <a:p>
            <a:endParaRPr lang="en-US" b="1" dirty="0"/>
          </a:p>
          <a:p>
            <a:r>
              <a:rPr lang="en-US" b="1" dirty="0"/>
              <a:t>Access control and user roles</a:t>
            </a:r>
            <a:r>
              <a:rPr lang="en-US" dirty="0"/>
              <a:t> have been established to ensure accountability for both requestors and executors.</a:t>
            </a:r>
          </a:p>
          <a:p>
            <a:endParaRPr lang="en-US" dirty="0"/>
          </a:p>
          <a:p>
            <a:r>
              <a:rPr lang="en-US" dirty="0"/>
              <a:t>Dashboards in </a:t>
            </a:r>
            <a:r>
              <a:rPr lang="en-US" b="1" dirty="0"/>
              <a:t>Power BI or Tableau</a:t>
            </a:r>
            <a:r>
              <a:rPr lang="en-US" dirty="0"/>
              <a:t> are reviewed weekly, and automated </a:t>
            </a:r>
            <a:r>
              <a:rPr lang="en-US" b="1" dirty="0"/>
              <a:t>alerts with escalation rules</a:t>
            </a:r>
            <a:r>
              <a:rPr lang="en-US" dirty="0"/>
              <a:t> are triggered for overdue requests. </a:t>
            </a:r>
          </a:p>
          <a:p>
            <a:endParaRPr lang="en-US" dirty="0"/>
          </a:p>
          <a:p>
            <a:r>
              <a:rPr lang="en-US" dirty="0"/>
              <a:t>Finally, we built a </a:t>
            </a:r>
            <a:r>
              <a:rPr lang="en-US" b="1" dirty="0"/>
              <a:t>continuous improvement loop</a:t>
            </a:r>
            <a:r>
              <a:rPr lang="en-US" dirty="0"/>
              <a:t>, with quarterly reviews of system performance and user feedback to drive enhancements.</a:t>
            </a:r>
          </a:p>
          <a:p>
            <a:endParaRPr lang="en-US" dirty="0"/>
          </a:p>
          <a:p>
            <a:r>
              <a:rPr lang="en-US" dirty="0"/>
              <a:t>Together, these actions ensure the solution is not only effective now but will also remain scalable, reliable, and aligned with operational needs in the long run</a:t>
            </a:r>
          </a:p>
        </p:txBody>
      </p:sp>
      <p:sp>
        <p:nvSpPr>
          <p:cNvPr id="4" name="Slide Number Placeholder 3">
            <a:extLst>
              <a:ext uri="{FF2B5EF4-FFF2-40B4-BE49-F238E27FC236}">
                <a16:creationId xmlns:a16="http://schemas.microsoft.com/office/drawing/2014/main" id="{C75B4DE2-D652-72B9-7A65-BD2BFBDFB2F2}"/>
              </a:ext>
            </a:extLst>
          </p:cNvPr>
          <p:cNvSpPr>
            <a:spLocks noGrp="1"/>
          </p:cNvSpPr>
          <p:nvPr>
            <p:ph type="sldNum" sz="quarter" idx="5"/>
          </p:nvPr>
        </p:nvSpPr>
        <p:spPr/>
        <p:txBody>
          <a:bodyPr/>
          <a:lstStyle/>
          <a:p>
            <a:fld id="{9A0DD84C-1B9A-49C7-B632-F980717538A7}" type="slidenum">
              <a:rPr lang="en-US" smtClean="0"/>
              <a:t>12</a:t>
            </a:fld>
            <a:endParaRPr lang="en-US"/>
          </a:p>
        </p:txBody>
      </p:sp>
    </p:spTree>
    <p:extLst>
      <p:ext uri="{BB962C8B-B14F-4D97-AF65-F5344CB8AC3E}">
        <p14:creationId xmlns:p14="http://schemas.microsoft.com/office/powerpoint/2010/main" val="38516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E25F7-1FFD-6E4F-E826-718D3C658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F0301-4323-A857-5A03-2DF894ED8E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E25B8-5F13-6935-B2DC-5AE36B73E98A}"/>
              </a:ext>
            </a:extLst>
          </p:cNvPr>
          <p:cNvSpPr>
            <a:spLocks noGrp="1"/>
          </p:cNvSpPr>
          <p:nvPr>
            <p:ph type="body" idx="1"/>
          </p:nvPr>
        </p:nvSpPr>
        <p:spPr/>
        <p:txBody>
          <a:bodyPr/>
          <a:lstStyle/>
          <a:p>
            <a:r>
              <a:rPr lang="en-US" dirty="0"/>
              <a:t>Finally, I would like to congratulate my teammates </a:t>
            </a:r>
            <a:r>
              <a:rPr lang="en-US" b="1" dirty="0"/>
              <a:t>Harith and Abd Hamid</a:t>
            </a:r>
            <a:r>
              <a:rPr lang="en-US" dirty="0"/>
              <a:t> for their dedication and perseverance in delivering this project successfully.</a:t>
            </a:r>
          </a:p>
          <a:p>
            <a:endParaRPr lang="en-US" dirty="0"/>
          </a:p>
          <a:p>
            <a:r>
              <a:rPr lang="en-US" dirty="0"/>
              <a:t>I would also like to extend my sincere thanks to our leaders and mentors in </a:t>
            </a:r>
            <a:r>
              <a:rPr lang="en-US" b="1" dirty="0"/>
              <a:t>MMP GQ OPS</a:t>
            </a:r>
            <a:r>
              <a:rPr lang="en-US" dirty="0"/>
              <a:t> for their continuous guidance and support throughout this journey.</a:t>
            </a:r>
            <a:br>
              <a:rPr lang="en-US" dirty="0"/>
            </a:br>
            <a:br>
              <a:rPr lang="en-US" dirty="0"/>
            </a:br>
            <a:r>
              <a:rPr lang="en-US" dirty="0"/>
              <a:t>That is all from us, thank you!</a:t>
            </a:r>
          </a:p>
        </p:txBody>
      </p:sp>
      <p:sp>
        <p:nvSpPr>
          <p:cNvPr id="4" name="Slide Number Placeholder 3">
            <a:extLst>
              <a:ext uri="{FF2B5EF4-FFF2-40B4-BE49-F238E27FC236}">
                <a16:creationId xmlns:a16="http://schemas.microsoft.com/office/drawing/2014/main" id="{94D6A3D0-573F-8E47-7DFE-A6E50B43985A}"/>
              </a:ext>
            </a:extLst>
          </p:cNvPr>
          <p:cNvSpPr>
            <a:spLocks noGrp="1"/>
          </p:cNvSpPr>
          <p:nvPr>
            <p:ph type="sldNum" sz="quarter" idx="5"/>
          </p:nvPr>
        </p:nvSpPr>
        <p:spPr/>
        <p:txBody>
          <a:bodyPr/>
          <a:lstStyle/>
          <a:p>
            <a:fld id="{9A0DD84C-1B9A-49C7-B632-F980717538A7}" type="slidenum">
              <a:rPr lang="en-US" smtClean="0"/>
              <a:t>13</a:t>
            </a:fld>
            <a:endParaRPr lang="en-US"/>
          </a:p>
        </p:txBody>
      </p:sp>
    </p:spTree>
    <p:extLst>
      <p:ext uri="{BB962C8B-B14F-4D97-AF65-F5344CB8AC3E}">
        <p14:creationId xmlns:p14="http://schemas.microsoft.com/office/powerpoint/2010/main" val="219280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382588" y="685800"/>
            <a:ext cx="6094412"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914713" y="4362940"/>
            <a:ext cx="5028579" cy="41309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248" tIns="46126" rIns="92248" bIns="46126" numCol="1" anchor="t" anchorCtr="0" compatLnSpc="1">
            <a:prstTxWarp prst="textNoShape">
              <a:avLst/>
            </a:prstTxWarp>
          </a:bodyPr>
          <a:lstStyle/>
          <a:p>
            <a:r>
              <a:rPr lang="en-GB" altLang="en-US"/>
              <a:t>Define unique external factors that require doc standardization exceptions - Geographical, language (English as master doc language), equipment availability</a:t>
            </a:r>
          </a:p>
          <a:p>
            <a:r>
              <a:rPr lang="en-GB" altLang="en-US"/>
              <a:t>Use Big Rocks for decision/ support escalation</a:t>
            </a:r>
          </a:p>
        </p:txBody>
      </p:sp>
    </p:spTree>
    <p:extLst>
      <p:ext uri="{BB962C8B-B14F-4D97-AF65-F5344CB8AC3E}">
        <p14:creationId xmlns:p14="http://schemas.microsoft.com/office/powerpoint/2010/main" val="399112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3602" rtl="0" eaLnBrk="1" fontAlgn="auto" latinLnBrk="0" hangingPunct="1">
              <a:lnSpc>
                <a:spcPct val="100000"/>
              </a:lnSpc>
              <a:spcBef>
                <a:spcPts val="0"/>
              </a:spcBef>
              <a:spcAft>
                <a:spcPts val="0"/>
              </a:spcAft>
              <a:buClrTx/>
              <a:buSzTx/>
              <a:buFontTx/>
              <a:buNone/>
              <a:tabLst/>
              <a:defRPr/>
            </a:pPr>
            <a:fld id="{2DD8B81C-4B36-428D-A864-260E234998B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60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33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begin, let’s understand the </a:t>
            </a:r>
            <a:r>
              <a:rPr lang="en-US" dirty="0" err="1"/>
              <a:t>RnR</a:t>
            </a:r>
            <a:r>
              <a:rPr lang="en-US" dirty="0"/>
              <a:t> of SWRC. As we know, the Special Work Request Center, or SWRC, is the central in managing lot sampling, shipment, and lots disposition execution for reliability plans. But till to this date, request being sent to SWRC still relies heavily on email communication. That creates inefficiency, errors, and delays .</a:t>
            </a:r>
          </a:p>
          <a:p>
            <a:endParaRPr lang="en-US" dirty="0"/>
          </a:p>
          <a:p>
            <a:r>
              <a:rPr lang="en-US" dirty="0"/>
              <a:t>This situation makes us reflect on some critical questions:</a:t>
            </a:r>
          </a:p>
          <a:p>
            <a:r>
              <a:rPr lang="en-US" b="1" dirty="0"/>
              <a:t>First, Why are we still relying on manual, email-based requests when the volume and urgency of these tasks are so high?</a:t>
            </a:r>
            <a:br>
              <a:rPr lang="en-US" dirty="0"/>
            </a:br>
            <a:r>
              <a:rPr lang="en-US" dirty="0"/>
              <a:t>– This helps us question whether the current channel is even suitable for the workload.</a:t>
            </a:r>
          </a:p>
          <a:p>
            <a:endParaRPr lang="en-US" dirty="0"/>
          </a:p>
          <a:p>
            <a:r>
              <a:rPr lang="en-US" b="1" dirty="0"/>
              <a:t>Second, What visibility or tracking mechanisms are missing that allow critical requests to slip through unnoticed?</a:t>
            </a:r>
            <a:br>
              <a:rPr lang="en-US" dirty="0"/>
            </a:br>
            <a:r>
              <a:rPr lang="en-US" dirty="0"/>
              <a:t>– If requests can be missed so easily, it means the system has no proper monitoring or escalation in place.</a:t>
            </a:r>
          </a:p>
          <a:p>
            <a:endParaRPr lang="en-US" dirty="0"/>
          </a:p>
          <a:p>
            <a:r>
              <a:rPr lang="en-US" dirty="0"/>
              <a:t>By asking these questions, we are not only identifying the gaps in the current process, but also preparing ourselves to evaluate the right solution</a:t>
            </a:r>
          </a:p>
        </p:txBody>
      </p:sp>
      <p:sp>
        <p:nvSpPr>
          <p:cNvPr id="4" name="Slide Number Placeholder 3"/>
          <p:cNvSpPr>
            <a:spLocks noGrp="1"/>
          </p:cNvSpPr>
          <p:nvPr>
            <p:ph type="sldNum" sz="quarter" idx="5"/>
          </p:nvPr>
        </p:nvSpPr>
        <p:spPr/>
        <p:txBody>
          <a:bodyPr/>
          <a:lstStyle/>
          <a:p>
            <a:fld id="{F00140C8-E2E3-4CA9-8104-FCF600C1756D}" type="slidenum">
              <a:rPr lang="en-US" smtClean="0"/>
              <a:t>2</a:t>
            </a:fld>
            <a:endParaRPr lang="en-US"/>
          </a:p>
        </p:txBody>
      </p:sp>
    </p:spTree>
    <p:extLst>
      <p:ext uri="{BB962C8B-B14F-4D97-AF65-F5344CB8AC3E}">
        <p14:creationId xmlns:p14="http://schemas.microsoft.com/office/powerpoint/2010/main" val="147036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A3EAB-69E0-017A-5A21-797F2F940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0B826-8F7D-0CBF-2830-CFDE30271D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C1EDC4-CFB8-83D2-84AD-3AB91EDE4251}"/>
              </a:ext>
            </a:extLst>
          </p:cNvPr>
          <p:cNvSpPr>
            <a:spLocks noGrp="1"/>
          </p:cNvSpPr>
          <p:nvPr>
            <p:ph type="body" idx="1"/>
          </p:nvPr>
        </p:nvSpPr>
        <p:spPr/>
        <p:txBody>
          <a:bodyPr/>
          <a:lstStyle/>
          <a:p>
            <a:r>
              <a:rPr lang="en-US" sz="1200" dirty="0">
                <a:effectLst/>
                <a:latin typeface="Calibri" panose="020F0502020204030204" pitchFamily="34" charset="0"/>
                <a:ea typeface="PMingLiU" panose="02020500000000000000" pitchFamily="18" charset="-120"/>
                <a:cs typeface="Times New Roman" panose="02020603050405020304" pitchFamily="18" charset="0"/>
              </a:rPr>
              <a:t>Therefore, we formed a team which consists of myself, Harith and Abd Hamid to brainstorm solutions and tackle the issues.</a:t>
            </a:r>
            <a:endParaRPr lang="en-US" dirty="0"/>
          </a:p>
        </p:txBody>
      </p:sp>
      <p:sp>
        <p:nvSpPr>
          <p:cNvPr id="4" name="Slide Number Placeholder 3">
            <a:extLst>
              <a:ext uri="{FF2B5EF4-FFF2-40B4-BE49-F238E27FC236}">
                <a16:creationId xmlns:a16="http://schemas.microsoft.com/office/drawing/2014/main" id="{78197519-FDB5-9F38-2EA5-F369C294C196}"/>
              </a:ext>
            </a:extLst>
          </p:cNvPr>
          <p:cNvSpPr>
            <a:spLocks noGrp="1"/>
          </p:cNvSpPr>
          <p:nvPr>
            <p:ph type="sldNum" sz="quarter" idx="5"/>
          </p:nvPr>
        </p:nvSpPr>
        <p:spPr/>
        <p:txBody>
          <a:bodyPr/>
          <a:lstStyle/>
          <a:p>
            <a:fld id="{9A0DD84C-1B9A-49C7-B632-F980717538A7}" type="slidenum">
              <a:rPr lang="en-US" smtClean="0"/>
              <a:t>3</a:t>
            </a:fld>
            <a:endParaRPr lang="en-US"/>
          </a:p>
        </p:txBody>
      </p:sp>
    </p:spTree>
    <p:extLst>
      <p:ext uri="{BB962C8B-B14F-4D97-AF65-F5344CB8AC3E}">
        <p14:creationId xmlns:p14="http://schemas.microsoft.com/office/powerpoint/2010/main" val="160808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3F193-FE9D-4C62-B6F7-86DC33ADF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64BEE-B533-9168-485C-1222C61E7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9BD38-56DC-732E-5B7B-406CFA762972}"/>
              </a:ext>
            </a:extLst>
          </p:cNvPr>
          <p:cNvSpPr>
            <a:spLocks noGrp="1"/>
          </p:cNvSpPr>
          <p:nvPr>
            <p:ph type="body" idx="1"/>
          </p:nvPr>
        </p:nvSpPr>
        <p:spPr/>
        <p:txBody>
          <a:bodyPr/>
          <a:lstStyle/>
          <a:p>
            <a:r>
              <a:rPr lang="en-US" dirty="0"/>
              <a:t>Now that we are aware of the issue, let me describe the problem in more detail.</a:t>
            </a:r>
          </a:p>
          <a:p>
            <a:endParaRPr lang="en-US" dirty="0"/>
          </a:p>
          <a:p>
            <a:r>
              <a:rPr lang="en-US" dirty="0"/>
              <a:t>Currently, the SWRC job request process is entirely </a:t>
            </a:r>
            <a:r>
              <a:rPr lang="en-US" b="1" dirty="0"/>
              <a:t>email-based</a:t>
            </a:r>
            <a:r>
              <a:rPr lang="en-US" dirty="0"/>
              <a:t>. This creates inefficiencies because there is </a:t>
            </a:r>
            <a:r>
              <a:rPr lang="en-US" b="1" dirty="0"/>
              <a:t>no centralized tracking system</a:t>
            </a:r>
            <a:r>
              <a:rPr lang="en-US" dirty="0"/>
              <a:t>. As a result, requests can be easily </a:t>
            </a:r>
            <a:r>
              <a:rPr lang="en-US" b="1" dirty="0"/>
              <a:t>missed or delayed</a:t>
            </a:r>
            <a:r>
              <a:rPr lang="en-US" dirty="0"/>
              <a:t>.</a:t>
            </a:r>
          </a:p>
          <a:p>
            <a:endParaRPr lang="en-US" dirty="0"/>
          </a:p>
          <a:p>
            <a:r>
              <a:rPr lang="en-US" dirty="0"/>
              <a:t>On top of that, there is already a </a:t>
            </a:r>
            <a:r>
              <a:rPr lang="en-US" b="1" dirty="0"/>
              <a:t>high sampling work-in-progress</a:t>
            </a:r>
            <a:r>
              <a:rPr lang="en-US" dirty="0"/>
              <a:t>, and without a clear </a:t>
            </a:r>
            <a:r>
              <a:rPr lang="en-US" b="1" dirty="0"/>
              <a:t>prioritization mechanism</a:t>
            </a:r>
            <a:r>
              <a:rPr lang="en-US" dirty="0"/>
              <a:t>, urgent requests are not always handled first.</a:t>
            </a:r>
          </a:p>
          <a:p>
            <a:endParaRPr lang="en-US" dirty="0"/>
          </a:p>
          <a:p>
            <a:r>
              <a:rPr lang="en-US" dirty="0"/>
              <a:t>This has already caused real impact. For example, for QAWR </a:t>
            </a:r>
            <a:r>
              <a:rPr lang="en-US" b="1" dirty="0"/>
              <a:t>121739 and 121740</a:t>
            </a:r>
            <a:r>
              <a:rPr lang="en-US" dirty="0"/>
              <a:t>, shipments for Thermal Warpage were </a:t>
            </a:r>
            <a:r>
              <a:rPr lang="en-US" b="1" dirty="0"/>
              <a:t>missed</a:t>
            </a:r>
            <a:r>
              <a:rPr lang="en-US" dirty="0"/>
              <a:t>, leading to delays and impacted the </a:t>
            </a:r>
            <a:r>
              <a:rPr lang="en-US" b="1" dirty="0"/>
              <a:t>QR date</a:t>
            </a:r>
            <a:r>
              <a:rPr lang="en-US" dirty="0"/>
              <a:t>.</a:t>
            </a:r>
          </a:p>
          <a:p>
            <a:endParaRPr lang="en-US" dirty="0"/>
          </a:p>
          <a:p>
            <a:r>
              <a:rPr lang="en-US" dirty="0"/>
              <a:t>When we look deeper, the </a:t>
            </a:r>
            <a:r>
              <a:rPr lang="en-US" b="1" dirty="0"/>
              <a:t>root cause</a:t>
            </a:r>
            <a:r>
              <a:rPr lang="en-US" dirty="0"/>
              <a:t> lies in communication gaps and the absence of a structured workflow. Without a proper system, accountability and limited visibility, this may put our operations at risk.</a:t>
            </a:r>
          </a:p>
          <a:p>
            <a:endParaRPr lang="en-US" dirty="0"/>
          </a:p>
          <a:p>
            <a:r>
              <a:rPr lang="en-US" dirty="0"/>
              <a:t>That is why addressing this problem is so critical before it escalates further.</a:t>
            </a:r>
          </a:p>
        </p:txBody>
      </p:sp>
      <p:sp>
        <p:nvSpPr>
          <p:cNvPr id="4" name="Slide Number Placeholder 3">
            <a:extLst>
              <a:ext uri="{FF2B5EF4-FFF2-40B4-BE49-F238E27FC236}">
                <a16:creationId xmlns:a16="http://schemas.microsoft.com/office/drawing/2014/main" id="{CC26F4D5-0A32-CC0F-E1F1-F3F65340043B}"/>
              </a:ext>
            </a:extLst>
          </p:cNvPr>
          <p:cNvSpPr>
            <a:spLocks noGrp="1"/>
          </p:cNvSpPr>
          <p:nvPr>
            <p:ph type="sldNum" sz="quarter" idx="5"/>
          </p:nvPr>
        </p:nvSpPr>
        <p:spPr/>
        <p:txBody>
          <a:bodyPr/>
          <a:lstStyle/>
          <a:p>
            <a:fld id="{9A0DD84C-1B9A-49C7-B632-F980717538A7}" type="slidenum">
              <a:rPr lang="en-US" smtClean="0"/>
              <a:t>4</a:t>
            </a:fld>
            <a:endParaRPr lang="en-US"/>
          </a:p>
        </p:txBody>
      </p:sp>
    </p:spTree>
    <p:extLst>
      <p:ext uri="{BB962C8B-B14F-4D97-AF65-F5344CB8AC3E}">
        <p14:creationId xmlns:p14="http://schemas.microsoft.com/office/powerpoint/2010/main" val="3375987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3F193-FE9D-4C62-B6F7-86DC33ADF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64BEE-B533-9168-485C-1222C61E7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9BD38-56DC-732E-5B7B-406CFA762972}"/>
              </a:ext>
            </a:extLst>
          </p:cNvPr>
          <p:cNvSpPr>
            <a:spLocks noGrp="1"/>
          </p:cNvSpPr>
          <p:nvPr>
            <p:ph type="body" idx="1"/>
          </p:nvPr>
        </p:nvSpPr>
        <p:spPr/>
        <p:txBody>
          <a:bodyPr/>
          <a:lstStyle/>
          <a:p>
            <a:r>
              <a:rPr lang="en-US" dirty="0"/>
              <a:t>In describing the problem, let’s break it down using the 5W1H.</a:t>
            </a:r>
          </a:p>
          <a:p>
            <a:endParaRPr lang="en-US" dirty="0"/>
          </a:p>
          <a:p>
            <a:r>
              <a:rPr lang="en-US" b="1" dirty="0"/>
              <a:t>Who</a:t>
            </a:r>
            <a:r>
              <a:rPr lang="en-US" dirty="0"/>
              <a:t> addressed the problem? It was taken up by the </a:t>
            </a:r>
            <a:r>
              <a:rPr lang="en-US" b="1" dirty="0"/>
              <a:t>MMP GQ OPS team</a:t>
            </a:r>
            <a:r>
              <a:rPr lang="en-US" dirty="0"/>
              <a:t>.</a:t>
            </a:r>
          </a:p>
          <a:p>
            <a:br>
              <a:rPr lang="en-US" dirty="0"/>
            </a:br>
            <a:r>
              <a:rPr lang="en-US" b="1" dirty="0"/>
              <a:t>What</a:t>
            </a:r>
            <a:r>
              <a:rPr lang="en-US" dirty="0"/>
              <a:t> is the problem? The request process is entirely </a:t>
            </a:r>
            <a:r>
              <a:rPr lang="en-US" b="1" dirty="0"/>
              <a:t>email-based</a:t>
            </a:r>
            <a:r>
              <a:rPr lang="en-US" dirty="0"/>
              <a:t>, which has led to missed requests, shipment delays, and poor visibility.</a:t>
            </a:r>
          </a:p>
          <a:p>
            <a:br>
              <a:rPr lang="en-US" dirty="0"/>
            </a:br>
            <a:r>
              <a:rPr lang="en-US" b="1" dirty="0"/>
              <a:t>Where</a:t>
            </a:r>
            <a:r>
              <a:rPr lang="en-US" dirty="0"/>
              <a:t> did it happen? At the </a:t>
            </a:r>
            <a:r>
              <a:rPr lang="en-US" b="1" dirty="0"/>
              <a:t>GQ OPS Reliability Lab</a:t>
            </a:r>
            <a:r>
              <a:rPr lang="en-US" dirty="0"/>
              <a:t>, within SWRC operations.</a:t>
            </a:r>
          </a:p>
          <a:p>
            <a:br>
              <a:rPr lang="en-US" dirty="0"/>
            </a:br>
            <a:r>
              <a:rPr lang="en-US" b="1" dirty="0"/>
              <a:t>Why</a:t>
            </a:r>
            <a:r>
              <a:rPr lang="en-US" dirty="0"/>
              <a:t> is this a problem? Because there’s no centralized tracking system and no prioritization mechanism to manage workload effectively.</a:t>
            </a:r>
          </a:p>
          <a:p>
            <a:br>
              <a:rPr lang="en-US" dirty="0"/>
            </a:br>
            <a:r>
              <a:rPr lang="en-US" b="1" dirty="0"/>
              <a:t>When</a:t>
            </a:r>
            <a:r>
              <a:rPr lang="en-US" dirty="0"/>
              <a:t> does it occur? It happens whenever there are </a:t>
            </a:r>
            <a:r>
              <a:rPr lang="en-US" b="1" dirty="0"/>
              <a:t>high-volume requests</a:t>
            </a:r>
            <a:r>
              <a:rPr lang="en-US" dirty="0"/>
              <a:t>, especially sampling requests sent to SWRC.</a:t>
            </a:r>
          </a:p>
          <a:p>
            <a:br>
              <a:rPr lang="en-US" dirty="0"/>
            </a:br>
            <a:r>
              <a:rPr lang="en-US" b="1" dirty="0"/>
              <a:t>How</a:t>
            </a:r>
            <a:r>
              <a:rPr lang="en-US" dirty="0"/>
              <a:t> does it occur? Requests come in through email, but without a central log, and with high WIP sampling, some requests get missed—leading to shipment delays and risks to QR and TAT compliance.</a:t>
            </a:r>
          </a:p>
          <a:p>
            <a:endParaRPr lang="en-US" dirty="0"/>
          </a:p>
          <a:p>
            <a:r>
              <a:rPr lang="en-US" dirty="0"/>
              <a:t>This breakdown makes it clear how the email-only process creates significant gaps in visibility and control.</a:t>
            </a:r>
          </a:p>
        </p:txBody>
      </p:sp>
      <p:sp>
        <p:nvSpPr>
          <p:cNvPr id="4" name="Slide Number Placeholder 3">
            <a:extLst>
              <a:ext uri="{FF2B5EF4-FFF2-40B4-BE49-F238E27FC236}">
                <a16:creationId xmlns:a16="http://schemas.microsoft.com/office/drawing/2014/main" id="{CC26F4D5-0A32-CC0F-E1F1-F3F65340043B}"/>
              </a:ext>
            </a:extLst>
          </p:cNvPr>
          <p:cNvSpPr>
            <a:spLocks noGrp="1"/>
          </p:cNvSpPr>
          <p:nvPr>
            <p:ph type="sldNum" sz="quarter" idx="5"/>
          </p:nvPr>
        </p:nvSpPr>
        <p:spPr/>
        <p:txBody>
          <a:bodyPr/>
          <a:lstStyle/>
          <a:p>
            <a:fld id="{9A0DD84C-1B9A-49C7-B632-F980717538A7}" type="slidenum">
              <a:rPr lang="en-US" smtClean="0"/>
              <a:t>5</a:t>
            </a:fld>
            <a:endParaRPr lang="en-US"/>
          </a:p>
        </p:txBody>
      </p:sp>
    </p:spTree>
    <p:extLst>
      <p:ext uri="{BB962C8B-B14F-4D97-AF65-F5344CB8AC3E}">
        <p14:creationId xmlns:p14="http://schemas.microsoft.com/office/powerpoint/2010/main" val="315218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E0B56-10D5-A97D-5A81-603D6C6C3E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8D16B-8909-ED4E-676C-CBFB16BB07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AB351-8E3B-2B0E-1788-EF5B817D6123}"/>
              </a:ext>
            </a:extLst>
          </p:cNvPr>
          <p:cNvSpPr>
            <a:spLocks noGrp="1"/>
          </p:cNvSpPr>
          <p:nvPr>
            <p:ph type="body" idx="1"/>
          </p:nvPr>
        </p:nvSpPr>
        <p:spPr/>
        <p:txBody>
          <a:bodyPr/>
          <a:lstStyle/>
          <a:p>
            <a:r>
              <a:rPr lang="en-US" dirty="0"/>
              <a:t>As an interim measure, we introduced an Excel-based tracking system to prevent further missed request. </a:t>
            </a:r>
          </a:p>
          <a:p>
            <a:endParaRPr lang="en-US" dirty="0"/>
          </a:p>
          <a:p>
            <a:r>
              <a:rPr lang="en-US" dirty="0"/>
              <a:t>Here’s how it works: Planner or operation engineer inputs all job requests—such as sampling, lot transfer, shipment, or scrap—into a centralized Excel file based on emails received from requestors. The planner then arranges the requests in priority order, and SWRC executes tasks accordingly. Once a task is completed, it is moved to a separate sheet labeled “Completed Request.”</a:t>
            </a:r>
          </a:p>
          <a:p>
            <a:endParaRPr lang="en-US" dirty="0"/>
          </a:p>
          <a:p>
            <a:r>
              <a:rPr lang="en-US" dirty="0"/>
              <a:t>This approach provides better visibility and accountability compared to the previous email-only process.</a:t>
            </a:r>
          </a:p>
          <a:p>
            <a:endParaRPr lang="en-US" dirty="0"/>
          </a:p>
          <a:p>
            <a:r>
              <a:rPr lang="en-US" dirty="0"/>
              <a:t>However, this solution is a </a:t>
            </a:r>
            <a:r>
              <a:rPr lang="en-US" b="1" dirty="0"/>
              <a:t>temporary fix</a:t>
            </a:r>
            <a:r>
              <a:rPr lang="en-US" dirty="0"/>
              <a:t> and has several weaknesses: it depends heavily on manual updates, making it prone to human error; it lacks real-time notifications; and it is not scalable for high-volume operations. </a:t>
            </a:r>
          </a:p>
          <a:p>
            <a:endParaRPr lang="en-US" dirty="0"/>
          </a:p>
          <a:p>
            <a:r>
              <a:rPr lang="en-US" dirty="0"/>
              <a:t>These limitations reinforce the need for a robust, ticketing system to ensure long-term process reliability and efficiency.</a:t>
            </a:r>
          </a:p>
          <a:p>
            <a:endParaRPr lang="en-US" dirty="0"/>
          </a:p>
        </p:txBody>
      </p:sp>
      <p:sp>
        <p:nvSpPr>
          <p:cNvPr id="4" name="Slide Number Placeholder 3">
            <a:extLst>
              <a:ext uri="{FF2B5EF4-FFF2-40B4-BE49-F238E27FC236}">
                <a16:creationId xmlns:a16="http://schemas.microsoft.com/office/drawing/2014/main" id="{C6F84D6A-FE11-6972-7F73-490E25BD01F9}"/>
              </a:ext>
            </a:extLst>
          </p:cNvPr>
          <p:cNvSpPr>
            <a:spLocks noGrp="1"/>
          </p:cNvSpPr>
          <p:nvPr>
            <p:ph type="sldNum" sz="quarter" idx="5"/>
          </p:nvPr>
        </p:nvSpPr>
        <p:spPr/>
        <p:txBody>
          <a:bodyPr/>
          <a:lstStyle/>
          <a:p>
            <a:fld id="{9A0DD84C-1B9A-49C7-B632-F980717538A7}" type="slidenum">
              <a:rPr lang="en-US" smtClean="0"/>
              <a:t>6</a:t>
            </a:fld>
            <a:endParaRPr lang="en-US"/>
          </a:p>
        </p:txBody>
      </p:sp>
    </p:spTree>
    <p:extLst>
      <p:ext uri="{BB962C8B-B14F-4D97-AF65-F5344CB8AC3E}">
        <p14:creationId xmlns:p14="http://schemas.microsoft.com/office/powerpoint/2010/main" val="299293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56AA5-9D68-87C7-7D61-460AFCDD0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451DA-6766-F537-9A51-986E1D263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9D59D-AEC8-0210-5A8A-B5124EE11B4A}"/>
              </a:ext>
            </a:extLst>
          </p:cNvPr>
          <p:cNvSpPr>
            <a:spLocks noGrp="1"/>
          </p:cNvSpPr>
          <p:nvPr>
            <p:ph type="body" idx="1"/>
          </p:nvPr>
        </p:nvSpPr>
        <p:spPr/>
        <p:txBody>
          <a:bodyPr/>
          <a:lstStyle/>
          <a:p>
            <a:r>
              <a:rPr lang="en-US" dirty="0"/>
              <a:t>In identifying the root causes, we analyzed the problem using the </a:t>
            </a:r>
            <a:r>
              <a:rPr lang="en-US" b="1" dirty="0"/>
              <a:t>5M approach</a:t>
            </a:r>
            <a:r>
              <a:rPr lang="en-US" dirty="0"/>
              <a:t>.</a:t>
            </a:r>
          </a:p>
          <a:p>
            <a:endParaRPr lang="en-US" dirty="0"/>
          </a:p>
          <a:p>
            <a:r>
              <a:rPr lang="en-US" dirty="0"/>
              <a:t>First, under </a:t>
            </a:r>
            <a:r>
              <a:rPr lang="en-US" b="1" dirty="0"/>
              <a:t>Machine/Tools</a:t>
            </a:r>
            <a:r>
              <a:rPr lang="en-US" dirty="0"/>
              <a:t>, we found that Excel and email are the only tools being used. Excel works only as a manual tracker without automation or alerts, while email is the sole channel for requests, often overloaded and fragmented, causing requests to be missed.</a:t>
            </a:r>
          </a:p>
          <a:p>
            <a:endParaRPr lang="en-US" dirty="0"/>
          </a:p>
          <a:p>
            <a:r>
              <a:rPr lang="en-US" dirty="0"/>
              <a:t>Next, under </a:t>
            </a:r>
            <a:r>
              <a:rPr lang="en-US" b="1" dirty="0"/>
              <a:t>Method</a:t>
            </a:r>
            <a:r>
              <a:rPr lang="en-US" dirty="0"/>
              <a:t>, requests come in only through email, which makes intake unstructured and unmanaged. On top of that, updates are done manually in Excel, heavily relying on planners or engineers, which is prone to human error, especially during peak workload.</a:t>
            </a:r>
          </a:p>
          <a:p>
            <a:endParaRPr lang="en-US" dirty="0"/>
          </a:p>
          <a:p>
            <a:r>
              <a:rPr lang="en-US" dirty="0"/>
              <a:t>For </a:t>
            </a:r>
            <a:r>
              <a:rPr lang="en-US" b="1" dirty="0"/>
              <a:t>Material or Information</a:t>
            </a:r>
            <a:r>
              <a:rPr lang="en-US" dirty="0"/>
              <a:t>, requests are often unstructured. Many emails lack key details such as attributes, lot IDs, or required actions, leading to confusion and slower processing.</a:t>
            </a:r>
          </a:p>
          <a:p>
            <a:endParaRPr lang="en-US" dirty="0"/>
          </a:p>
          <a:p>
            <a:r>
              <a:rPr lang="en-US" dirty="0"/>
              <a:t>Looking at </a:t>
            </a:r>
            <a:r>
              <a:rPr lang="en-US" b="1" dirty="0"/>
              <a:t>Measurement</a:t>
            </a:r>
            <a:r>
              <a:rPr lang="en-US" dirty="0"/>
              <a:t>, we found two major gaps. There is no data to monitor WIP or request aging, and there is also no automatic trigger to notify when new requests arrive. This means planners must constantly scan inboxes, increasing the chance of oversight.</a:t>
            </a:r>
          </a:p>
          <a:p>
            <a:endParaRPr lang="en-US" dirty="0"/>
          </a:p>
          <a:p>
            <a:r>
              <a:rPr lang="en-US" dirty="0"/>
              <a:t>Together, these weaknesses explains why the email-only process is the top pareto that leads to missed requests, shipment delays, and risks to QR date and TA.</a:t>
            </a:r>
          </a:p>
        </p:txBody>
      </p:sp>
      <p:sp>
        <p:nvSpPr>
          <p:cNvPr id="4" name="Slide Number Placeholder 3">
            <a:extLst>
              <a:ext uri="{FF2B5EF4-FFF2-40B4-BE49-F238E27FC236}">
                <a16:creationId xmlns:a16="http://schemas.microsoft.com/office/drawing/2014/main" id="{FAD60923-6AE1-385D-7C83-C8C6F55B2A17}"/>
              </a:ext>
            </a:extLst>
          </p:cNvPr>
          <p:cNvSpPr>
            <a:spLocks noGrp="1"/>
          </p:cNvSpPr>
          <p:nvPr>
            <p:ph type="sldNum" sz="quarter" idx="5"/>
          </p:nvPr>
        </p:nvSpPr>
        <p:spPr/>
        <p:txBody>
          <a:bodyPr/>
          <a:lstStyle/>
          <a:p>
            <a:fld id="{9A0DD84C-1B9A-49C7-B632-F980717538A7}" type="slidenum">
              <a:rPr lang="en-US" smtClean="0"/>
              <a:t>7</a:t>
            </a:fld>
            <a:endParaRPr lang="en-US"/>
          </a:p>
        </p:txBody>
      </p:sp>
    </p:spTree>
    <p:extLst>
      <p:ext uri="{BB962C8B-B14F-4D97-AF65-F5344CB8AC3E}">
        <p14:creationId xmlns:p14="http://schemas.microsoft.com/office/powerpoint/2010/main" val="1804568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3FD66-3907-67E5-B63A-EFE941CF05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ACB98B-6059-E11C-1B86-2E711FA493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AD4810-FC49-85AC-486A-E2AC70943275}"/>
              </a:ext>
            </a:extLst>
          </p:cNvPr>
          <p:cNvSpPr>
            <a:spLocks noGrp="1"/>
          </p:cNvSpPr>
          <p:nvPr>
            <p:ph type="body" idx="1"/>
          </p:nvPr>
        </p:nvSpPr>
        <p:spPr/>
        <p:txBody>
          <a:bodyPr/>
          <a:lstStyle/>
          <a:p>
            <a:r>
              <a:rPr lang="en-US" dirty="0"/>
              <a:t>To drill deeper into the issue, let’s analyze using the </a:t>
            </a:r>
            <a:r>
              <a:rPr lang="en-US" b="1" dirty="0"/>
              <a:t>5 Whys technique</a:t>
            </a:r>
            <a:r>
              <a:rPr lang="en-US" dirty="0"/>
              <a:t>.</a:t>
            </a:r>
          </a:p>
          <a:p>
            <a:r>
              <a:rPr lang="en-US" b="1" dirty="0"/>
              <a:t>So first we ask, Why were requests missed?</a:t>
            </a:r>
            <a:r>
              <a:rPr lang="en-US" dirty="0"/>
              <a:t> Because emails were overlooked or buried in inboxes.</a:t>
            </a:r>
            <a:br>
              <a:rPr lang="en-US" dirty="0"/>
            </a:br>
            <a:r>
              <a:rPr lang="en-US" b="1" dirty="0"/>
              <a:t>Why were emails overlooked?</a:t>
            </a:r>
            <a:r>
              <a:rPr lang="en-US" dirty="0"/>
              <a:t> Because there was no </a:t>
            </a:r>
            <a:r>
              <a:rPr lang="en-US" b="1" dirty="0"/>
              <a:t>central tracking system</a:t>
            </a:r>
            <a:r>
              <a:rPr lang="en-US" dirty="0"/>
              <a:t> to consolidate and monitor all requests.</a:t>
            </a:r>
            <a:br>
              <a:rPr lang="en-US" dirty="0"/>
            </a:br>
            <a:r>
              <a:rPr lang="en-US" b="1" dirty="0"/>
              <a:t>Why was there no tracking system?</a:t>
            </a:r>
            <a:r>
              <a:rPr lang="en-US" dirty="0"/>
              <a:t> Because requests were handled </a:t>
            </a:r>
            <a:r>
              <a:rPr lang="en-US" b="1" dirty="0"/>
              <a:t>only through email</a:t>
            </a:r>
            <a:r>
              <a:rPr lang="en-US" dirty="0"/>
              <a:t>, with no structured workflow.</a:t>
            </a:r>
            <a:br>
              <a:rPr lang="en-US" dirty="0"/>
            </a:br>
            <a:r>
              <a:rPr lang="en-US" b="1" dirty="0"/>
              <a:t>Why was the workflow unstructured?</a:t>
            </a:r>
            <a:r>
              <a:rPr lang="en-US" dirty="0"/>
              <a:t> Because there was </a:t>
            </a:r>
            <a:r>
              <a:rPr lang="en-US" b="1" dirty="0"/>
              <a:t>no proper SOP </a:t>
            </a:r>
            <a:r>
              <a:rPr lang="en-US" dirty="0"/>
              <a:t>to manage prioritization and request sending/receiving.</a:t>
            </a:r>
            <a:br>
              <a:rPr lang="en-US" dirty="0"/>
            </a:br>
            <a:r>
              <a:rPr lang="en-US" b="1" dirty="0"/>
              <a:t>Why was there no SOP?</a:t>
            </a:r>
            <a:r>
              <a:rPr lang="en-US" dirty="0"/>
              <a:t> Because the process relied </a:t>
            </a:r>
            <a:r>
              <a:rPr lang="en-US" b="1" dirty="0"/>
              <a:t>entirely on manual effort and communication</a:t>
            </a:r>
            <a:r>
              <a:rPr lang="en-US" dirty="0"/>
              <a:t>, without proper tools or governance.</a:t>
            </a:r>
          </a:p>
          <a:p>
            <a:endParaRPr lang="en-US" dirty="0"/>
          </a:p>
          <a:p>
            <a:r>
              <a:rPr lang="en-US" dirty="0"/>
              <a:t>From this analysis, we can conclude that the </a:t>
            </a:r>
            <a:r>
              <a:rPr lang="en-US" b="1" dirty="0"/>
              <a:t>primary root cause</a:t>
            </a:r>
            <a:r>
              <a:rPr lang="en-US" dirty="0"/>
              <a:t> is an </a:t>
            </a:r>
            <a:r>
              <a:rPr lang="en-US" b="1" dirty="0"/>
              <a:t>email-only, unstructured request process with no centralized ownership or tracking</a:t>
            </a:r>
            <a:r>
              <a:rPr lang="en-US" dirty="0"/>
              <a:t>, which makes it highly prone to missed requests and delays.</a:t>
            </a:r>
          </a:p>
          <a:p>
            <a:endParaRPr lang="en-US" dirty="0"/>
          </a:p>
        </p:txBody>
      </p:sp>
      <p:sp>
        <p:nvSpPr>
          <p:cNvPr id="4" name="Slide Number Placeholder 3">
            <a:extLst>
              <a:ext uri="{FF2B5EF4-FFF2-40B4-BE49-F238E27FC236}">
                <a16:creationId xmlns:a16="http://schemas.microsoft.com/office/drawing/2014/main" id="{8685425A-8140-D793-06E2-A9182C8384D9}"/>
              </a:ext>
            </a:extLst>
          </p:cNvPr>
          <p:cNvSpPr>
            <a:spLocks noGrp="1"/>
          </p:cNvSpPr>
          <p:nvPr>
            <p:ph type="sldNum" sz="quarter" idx="5"/>
          </p:nvPr>
        </p:nvSpPr>
        <p:spPr/>
        <p:txBody>
          <a:bodyPr/>
          <a:lstStyle/>
          <a:p>
            <a:fld id="{9A0DD84C-1B9A-49C7-B632-F980717538A7}" type="slidenum">
              <a:rPr lang="en-US" smtClean="0"/>
              <a:t>8</a:t>
            </a:fld>
            <a:endParaRPr lang="en-US"/>
          </a:p>
        </p:txBody>
      </p:sp>
    </p:spTree>
    <p:extLst>
      <p:ext uri="{BB962C8B-B14F-4D97-AF65-F5344CB8AC3E}">
        <p14:creationId xmlns:p14="http://schemas.microsoft.com/office/powerpoint/2010/main" val="368979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6ECD1-EC46-30F8-2DCE-526F4EF692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8D8550-89AF-E398-95DB-8C94C551D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8B024D-020F-1F62-9F5E-CD453D11C64A}"/>
              </a:ext>
            </a:extLst>
          </p:cNvPr>
          <p:cNvSpPr>
            <a:spLocks noGrp="1"/>
          </p:cNvSpPr>
          <p:nvPr>
            <p:ph type="body" idx="1"/>
          </p:nvPr>
        </p:nvSpPr>
        <p:spPr/>
        <p:txBody>
          <a:bodyPr/>
          <a:lstStyle/>
          <a:p>
            <a:r>
              <a:rPr lang="en-US" dirty="0"/>
              <a:t>In D5, we evaluated different options for a permanent corrective action using a </a:t>
            </a:r>
            <a:r>
              <a:rPr lang="en-US" b="1" dirty="0"/>
              <a:t>decision matrix</a:t>
            </a:r>
            <a:r>
              <a:rPr lang="en-US" dirty="0"/>
              <a:t>.</a:t>
            </a:r>
          </a:p>
          <a:p>
            <a:endParaRPr lang="en-US" dirty="0"/>
          </a:p>
          <a:p>
            <a:r>
              <a:rPr lang="en-US" dirty="0"/>
              <a:t>Our </a:t>
            </a:r>
            <a:r>
              <a:rPr lang="en-US" b="1" dirty="0"/>
              <a:t>current solution</a:t>
            </a:r>
            <a:r>
              <a:rPr lang="en-US" dirty="0"/>
              <a:t>, the Excel tracker, scored poorly because it is manual, error-prone, and provides limited visibility. It is acceptable in cost and easy to implement, but it fails to address the root causes effectively.</a:t>
            </a:r>
          </a:p>
          <a:p>
            <a:endParaRPr lang="en-US" dirty="0"/>
          </a:p>
          <a:p>
            <a:r>
              <a:rPr lang="en-US" b="1" dirty="0"/>
              <a:t>Alternative 1</a:t>
            </a:r>
            <a:r>
              <a:rPr lang="en-US" dirty="0"/>
              <a:t> was an enhanced Excel tracker with macros. While it adds some automation, it still relies heavily on manual updates and therefore carries the same weaknesses as the current solution.</a:t>
            </a:r>
          </a:p>
          <a:p>
            <a:endParaRPr lang="en-US" dirty="0"/>
          </a:p>
          <a:p>
            <a:r>
              <a:rPr lang="en-US" b="1" dirty="0"/>
              <a:t>Alternative 2</a:t>
            </a:r>
            <a:r>
              <a:rPr lang="en-US" dirty="0"/>
              <a:t> was a shared mailbox with rules. This option is feasible and improves email organization, but it does not provide prioritization, dashboards, or real-time visibility.</a:t>
            </a:r>
          </a:p>
          <a:p>
            <a:endParaRPr lang="en-US" dirty="0"/>
          </a:p>
          <a:p>
            <a:r>
              <a:rPr lang="en-US" dirty="0"/>
              <a:t>Finally, our </a:t>
            </a:r>
            <a:r>
              <a:rPr lang="en-US" b="1" dirty="0"/>
              <a:t>chosen solution</a:t>
            </a:r>
            <a:r>
              <a:rPr lang="en-US" dirty="0"/>
              <a:t> is the </a:t>
            </a:r>
            <a:r>
              <a:rPr lang="en-US" b="1" dirty="0"/>
              <a:t>web-based ticketing system</a:t>
            </a:r>
            <a:r>
              <a:rPr lang="en-US" dirty="0"/>
              <a:t>. It scored the highest overall. This system is built with React JS and CSS for a user-friendly interface, supported by an SQL database for structured tracking. Dashboards using Power BI or Tableau give real-time visibility, while users can submit requests and track their status. </a:t>
            </a:r>
          </a:p>
          <a:p>
            <a:endParaRPr lang="en-US" dirty="0"/>
          </a:p>
          <a:p>
            <a:r>
              <a:rPr lang="en-US" dirty="0"/>
              <a:t>Although it takes slightly longer to implement, it is the only option that provides </a:t>
            </a:r>
            <a:r>
              <a:rPr lang="en-US" b="1" dirty="0"/>
              <a:t>automation, visibility, and accountability</a:t>
            </a:r>
            <a:r>
              <a:rPr lang="en-US" dirty="0"/>
              <a:t> and is scalable across multiple sites.</a:t>
            </a:r>
          </a:p>
          <a:p>
            <a:endParaRPr lang="en-US" dirty="0"/>
          </a:p>
          <a:p>
            <a:r>
              <a:rPr lang="en-US" dirty="0"/>
              <a:t>Based on the scoring, the </a:t>
            </a:r>
            <a:r>
              <a:rPr lang="en-US" b="1" dirty="0"/>
              <a:t>web-based ticketing system</a:t>
            </a:r>
            <a:r>
              <a:rPr lang="en-US" dirty="0"/>
              <a:t> is clearly the best corrective action to eliminate the problem in the long term.</a:t>
            </a:r>
          </a:p>
        </p:txBody>
      </p:sp>
      <p:sp>
        <p:nvSpPr>
          <p:cNvPr id="4" name="Slide Number Placeholder 3">
            <a:extLst>
              <a:ext uri="{FF2B5EF4-FFF2-40B4-BE49-F238E27FC236}">
                <a16:creationId xmlns:a16="http://schemas.microsoft.com/office/drawing/2014/main" id="{8FF2DAB3-D2D4-A599-CEA2-155C4B87A8DB}"/>
              </a:ext>
            </a:extLst>
          </p:cNvPr>
          <p:cNvSpPr>
            <a:spLocks noGrp="1"/>
          </p:cNvSpPr>
          <p:nvPr>
            <p:ph type="sldNum" sz="quarter" idx="5"/>
          </p:nvPr>
        </p:nvSpPr>
        <p:spPr/>
        <p:txBody>
          <a:bodyPr/>
          <a:lstStyle/>
          <a:p>
            <a:fld id="{9A0DD84C-1B9A-49C7-B632-F980717538A7}" type="slidenum">
              <a:rPr lang="en-US" smtClean="0"/>
              <a:t>9</a:t>
            </a:fld>
            <a:endParaRPr lang="en-US"/>
          </a:p>
        </p:txBody>
      </p:sp>
    </p:spTree>
    <p:extLst>
      <p:ext uri="{BB962C8B-B14F-4D97-AF65-F5344CB8AC3E}">
        <p14:creationId xmlns:p14="http://schemas.microsoft.com/office/powerpoint/2010/main" val="284353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63B3-A9BD-1E9C-C508-019D54A41E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CBB8E-3AB0-A6A6-34F9-9423804D0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23347-D89B-AD52-7F7C-EF013D8A4AFD}"/>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5" name="Footer Placeholder 4">
            <a:extLst>
              <a:ext uri="{FF2B5EF4-FFF2-40B4-BE49-F238E27FC236}">
                <a16:creationId xmlns:a16="http://schemas.microsoft.com/office/drawing/2014/main" id="{BB0FED1C-3D13-A82A-B608-C7C484C85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C541F-1A50-6301-14AC-A1A66E5DD436}"/>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6396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4F80-BECF-F3E3-70A3-F5A9BAE9CB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C4AC8-EBBC-F264-6245-6D8DACC2C4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CAB87-2110-4E1D-B582-4C835BABF18E}"/>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5" name="Footer Placeholder 4">
            <a:extLst>
              <a:ext uri="{FF2B5EF4-FFF2-40B4-BE49-F238E27FC236}">
                <a16:creationId xmlns:a16="http://schemas.microsoft.com/office/drawing/2014/main" id="{3C5CEF03-B363-3791-D8E0-058E7BA8A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7291C-3B4B-115E-9A67-AB67260DAC1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974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79447-C9A2-2BB6-E429-4D2031A060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438E0-F25C-BC4C-E8A5-24960DBC0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369DC-AF5A-35A2-C43A-C0D5335B1CDC}"/>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5" name="Footer Placeholder 4">
            <a:extLst>
              <a:ext uri="{FF2B5EF4-FFF2-40B4-BE49-F238E27FC236}">
                <a16:creationId xmlns:a16="http://schemas.microsoft.com/office/drawing/2014/main" id="{17623338-4A88-B609-0CA9-FDF4556B0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2FE2D-55E7-9B2C-1271-9F8D6F7AD3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4618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6 - Taglin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a:t>[Month 00, 0000]</a:t>
            </a:r>
            <a:br>
              <a:rPr lang="en-US"/>
            </a:br>
            <a:r>
              <a:rPr lang="en-US"/>
              <a:t>[Presenter Name]</a:t>
            </a:r>
            <a:br>
              <a:rPr lang="en-US"/>
            </a:br>
            <a:r>
              <a:rPr lang="en-US"/>
              <a:t>[Title]</a:t>
            </a:r>
          </a:p>
        </p:txBody>
      </p:sp>
      <p:sp>
        <p:nvSpPr>
          <p:cNvPr id="7" name="Rectangle 6">
            <a:extLst>
              <a:ext uri="{FF2B5EF4-FFF2-40B4-BE49-F238E27FC236}">
                <a16:creationId xmlns:a16="http://schemas.microsoft.com/office/drawing/2014/main" id="{749FD661-319F-7662-B929-5B84BC187778}"/>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77000">
                <a:srgbClr val="07080A"/>
              </a:gs>
              <a:gs pos="59000">
                <a:srgbClr val="010102">
                  <a:alpha val="98534"/>
                </a:srgbClr>
              </a:gs>
              <a:gs pos="43000">
                <a:srgbClr val="14001B">
                  <a:alpha val="67565"/>
                </a:srgbClr>
              </a:gs>
              <a:gs pos="23000">
                <a:srgbClr val="260132">
                  <a:alpha val="15754"/>
                </a:srgbClr>
              </a:gs>
              <a:gs pos="0">
                <a:srgbClr val="39014B">
                  <a:alpha val="15000"/>
                </a:srgbClr>
              </a:gs>
              <a:gs pos="98000">
                <a:srgbClr val="0F1114"/>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pic>
        <p:nvPicPr>
          <p:cNvPr id="6" name="Picture 5" descr="A white letter on black background&#10;&#10;AI-generated content may be incorrect.">
            <a:extLst>
              <a:ext uri="{FF2B5EF4-FFF2-40B4-BE49-F238E27FC236}">
                <a16:creationId xmlns:a16="http://schemas.microsoft.com/office/drawing/2014/main" id="{C04B366D-C68C-E8E1-D016-2C47758B44E8}"/>
              </a:ext>
            </a:extLst>
          </p:cNvPr>
          <p:cNvPicPr>
            <a:picLocks noChangeAspect="1"/>
          </p:cNvPicPr>
          <p:nvPr userDrawn="1"/>
        </p:nvPicPr>
        <p:blipFill>
          <a:blip r:embed="rId2"/>
          <a:stretch>
            <a:fillRect/>
          </a:stretch>
        </p:blipFill>
        <p:spPr>
          <a:xfrm>
            <a:off x="481330" y="6081208"/>
            <a:ext cx="2124305" cy="292160"/>
          </a:xfrm>
          <a:prstGeom prst="rect">
            <a:avLst/>
          </a:prstGeom>
        </p:spPr>
      </p:pic>
    </p:spTree>
    <p:extLst>
      <p:ext uri="{BB962C8B-B14F-4D97-AF65-F5344CB8AC3E}">
        <p14:creationId xmlns:p14="http://schemas.microsoft.com/office/powerpoint/2010/main" val="11652996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5306" y="0"/>
            <a:ext cx="10375902" cy="932313"/>
          </a:xfrm>
        </p:spPr>
        <p:txBody>
          <a:bodyPr bIns="45720" anchor="b">
            <a:normAutofit/>
          </a:bodyPr>
          <a:lstStyle>
            <a:lvl1pPr algn="l" defTabSz="1219110" rtl="0" eaLnBrk="1" latinLnBrk="0" hangingPunct="1">
              <a:spcBef>
                <a:spcPct val="0"/>
              </a:spcBef>
              <a:buNone/>
              <a:defRPr lang="en-US" sz="3200" kern="1200" dirty="0">
                <a:solidFill>
                  <a:schemeClr val="tx1"/>
                </a:solidFill>
                <a:latin typeface="Segoe UI Semibold" panose="020B0702040204020203" pitchFamily="34" charset="0"/>
                <a:ea typeface="+mj-ea"/>
                <a:cs typeface="Segoe UI Semibold" panose="020B0702040204020203" pitchFamily="34" charset="0"/>
              </a:defRPr>
            </a:lvl1pPr>
          </a:lstStyle>
          <a:p>
            <a:r>
              <a:rPr lang="en-US"/>
              <a:t>Click to edit Title</a:t>
            </a:r>
          </a:p>
        </p:txBody>
      </p:sp>
      <p:sp>
        <p:nvSpPr>
          <p:cNvPr id="3" name="Content Placeholder 2"/>
          <p:cNvSpPr>
            <a:spLocks noGrp="1"/>
          </p:cNvSpPr>
          <p:nvPr>
            <p:ph idx="1"/>
          </p:nvPr>
        </p:nvSpPr>
        <p:spPr>
          <a:xfrm>
            <a:off x="915305" y="1600200"/>
            <a:ext cx="10375904" cy="4418635"/>
          </a:xfrm>
        </p:spPr>
        <p:txBody>
          <a:bodyPr>
            <a:noAutofit/>
          </a:bodyPr>
          <a:lstStyle>
            <a:lvl1pPr marL="228600" indent="-228600">
              <a:spcBef>
                <a:spcPts val="1600"/>
              </a:spcBef>
              <a:spcAft>
                <a:spcPts val="800"/>
              </a:spcAft>
              <a:tabLst/>
              <a:defRPr sz="2400">
                <a:solidFill>
                  <a:schemeClr val="tx1"/>
                </a:solidFill>
              </a:defRPr>
            </a:lvl1pPr>
            <a:lvl2pPr marL="571500" indent="-261938">
              <a:spcBef>
                <a:spcPts val="0"/>
              </a:spcBef>
              <a:spcAft>
                <a:spcPts val="800"/>
              </a:spcAft>
              <a:defRPr sz="2000">
                <a:solidFill>
                  <a:schemeClr val="tx1"/>
                </a:solidFill>
              </a:defRPr>
            </a:lvl2pPr>
            <a:lvl3pPr marL="800100" indent="-228600">
              <a:spcBef>
                <a:spcPts val="0"/>
              </a:spcBef>
              <a:spcAft>
                <a:spcPts val="800"/>
              </a:spcAft>
              <a:defRPr sz="1800">
                <a:solidFill>
                  <a:schemeClr val="tx1"/>
                </a:solidFill>
              </a:defRPr>
            </a:lvl3pPr>
            <a:lvl4pPr>
              <a:spcBef>
                <a:spcPts val="0"/>
              </a:spcBef>
              <a:spcAft>
                <a:spcPts val="800"/>
              </a:spcAft>
              <a:buClr>
                <a:schemeClr val="accent1"/>
              </a:buClr>
              <a:defRPr sz="1800">
                <a:solidFill>
                  <a:schemeClr val="tx1"/>
                </a:solidFill>
              </a:defRPr>
            </a:lvl4pPr>
            <a:lvl5pPr>
              <a:spcBef>
                <a:spcPts val="0"/>
              </a:spcBef>
              <a:spcAft>
                <a:spcPts val="800"/>
              </a:spcAft>
              <a:buClr>
                <a:schemeClr val="accent1"/>
              </a:buClr>
              <a:defRPr sz="1800">
                <a:solidFill>
                  <a:schemeClr val="tx1"/>
                </a:solidFill>
              </a:defRPr>
            </a:lvl5pPr>
          </a:lstStyle>
          <a:p>
            <a:pPr lvl="0"/>
            <a:r>
              <a:rPr lang="en-US"/>
              <a:t>Edit Master text styles</a:t>
            </a:r>
          </a:p>
          <a:p>
            <a:pPr lvl="1"/>
            <a:r>
              <a:rPr lang="en-US"/>
              <a:t>Second level</a:t>
            </a:r>
          </a:p>
          <a:p>
            <a:pPr lvl="2"/>
            <a:r>
              <a:rPr lang="en-US"/>
              <a:t>Third level</a:t>
            </a:r>
          </a:p>
        </p:txBody>
      </p:sp>
      <p:sp>
        <p:nvSpPr>
          <p:cNvPr id="8" name="Date Placeholder 3"/>
          <p:cNvSpPr>
            <a:spLocks noGrp="1"/>
          </p:cNvSpPr>
          <p:nvPr>
            <p:ph type="dt" sz="half" idx="2"/>
          </p:nvPr>
        </p:nvSpPr>
        <p:spPr>
          <a:xfrm>
            <a:off x="3287395" y="6363151"/>
            <a:ext cx="1348740" cy="228600"/>
          </a:xfrm>
          <a:prstGeom prst="rect">
            <a:avLst/>
          </a:prstGeom>
        </p:spPr>
        <p:txBody>
          <a:bodyPr lIns="0" tIns="0" rIns="0" bIns="0"/>
          <a:lstStyle>
            <a:lvl1pPr algn="ctr">
              <a:defRPr lang="en-US" sz="1100" kern="1200" smtClean="0">
                <a:solidFill>
                  <a:schemeClr val="tx1"/>
                </a:solidFill>
                <a:latin typeface="Segoe UI" panose="020B0502040204020203" pitchFamily="34" charset="0"/>
                <a:ea typeface="+mn-ea"/>
                <a:cs typeface="Segoe UI" panose="020B0502040204020203" pitchFamily="34" charset="0"/>
              </a:defRPr>
            </a:lvl1pPr>
          </a:lstStyle>
          <a:p>
            <a:fld id="{DD0B5AFB-117C-46EA-B643-5FA810A8A3CB}" type="datetime4">
              <a:rPr lang="en-US" smtClean="0"/>
              <a:pPr/>
              <a:t>August 24, 2025</a:t>
            </a:fld>
            <a:endParaRPr lang="en-US"/>
          </a:p>
        </p:txBody>
      </p:sp>
      <p:sp>
        <p:nvSpPr>
          <p:cNvPr id="16" name="Slide Number Placeholder 5"/>
          <p:cNvSpPr>
            <a:spLocks noGrp="1"/>
          </p:cNvSpPr>
          <p:nvPr>
            <p:ph type="sldNum" sz="quarter" idx="4"/>
          </p:nvPr>
        </p:nvSpPr>
        <p:spPr>
          <a:xfrm>
            <a:off x="910984" y="6363151"/>
            <a:ext cx="274320" cy="228600"/>
          </a:xfrm>
          <a:prstGeom prst="rect">
            <a:avLst/>
          </a:prstGeom>
          <a:noFill/>
        </p:spPr>
        <p:txBody>
          <a:bodyPr/>
          <a:lstStyle>
            <a:lvl1pPr algn="ctr">
              <a:defRPr lang="en-US" sz="1100" b="1" kern="1200" smtClean="0">
                <a:solidFill>
                  <a:schemeClr val="tx1"/>
                </a:solidFill>
                <a:latin typeface="Segoe UI" panose="020B0502040204020203" pitchFamily="34" charset="0"/>
                <a:ea typeface="+mn-ea"/>
                <a:cs typeface="Segoe UI" panose="020B0502040204020203" pitchFamily="34" charset="0"/>
              </a:defRPr>
            </a:lvl1pPr>
          </a:lstStyle>
          <a:p>
            <a:pPr algn="l"/>
            <a:fld id="{0D904593-1668-4B95-BA96-EF3EF43EDF4E}" type="slidenum">
              <a:rPr lang="en-US" smtClean="0"/>
              <a:pPr algn="l"/>
              <a:t>‹#›</a:t>
            </a:fld>
            <a:endParaRPr lang="en-US"/>
          </a:p>
        </p:txBody>
      </p:sp>
      <p:sp>
        <p:nvSpPr>
          <p:cNvPr id="17" name="Footer Placeholder 3"/>
          <p:cNvSpPr>
            <a:spLocks noGrp="1"/>
          </p:cNvSpPr>
          <p:nvPr>
            <p:ph type="ftr" sz="quarter" idx="12"/>
          </p:nvPr>
        </p:nvSpPr>
        <p:spPr>
          <a:xfrm>
            <a:off x="4637884" y="6363151"/>
            <a:ext cx="1397000" cy="228600"/>
          </a:xfrm>
          <a:prstGeom prst="rect">
            <a:avLst/>
          </a:prstGeom>
        </p:spPr>
        <p:txBody>
          <a:bodyPr lIns="0" tIns="0" rIns="0" bIns="0" anchor="ctr" anchorCtr="0"/>
          <a:lstStyle>
            <a:lvl1pPr>
              <a:defRPr sz="1100">
                <a:latin typeface="Segoe UI" panose="020B0502040204020203" pitchFamily="34" charset="0"/>
                <a:cs typeface="Segoe UI" panose="020B0502040204020203" pitchFamily="34" charset="0"/>
              </a:defRPr>
            </a:lvl1pPr>
          </a:lstStyle>
          <a:p>
            <a:r>
              <a:rPr lang="en-US"/>
              <a:t>|  Micron Confidential</a:t>
            </a:r>
          </a:p>
        </p:txBody>
      </p:sp>
      <p:sp>
        <p:nvSpPr>
          <p:cNvPr id="4" name="TextBox 3"/>
          <p:cNvSpPr txBox="1"/>
          <p:nvPr userDrawn="1"/>
        </p:nvSpPr>
        <p:spPr>
          <a:xfrm>
            <a:off x="-1676400" y="5565338"/>
            <a:ext cx="1440460" cy="1292662"/>
          </a:xfrm>
          <a:prstGeom prst="rect">
            <a:avLst/>
          </a:prstGeom>
          <a:noFill/>
        </p:spPr>
        <p:txBody>
          <a:bodyPr wrap="square" lIns="0" tIns="0" rIns="0" bIns="0" rtlCol="0" anchor="b" anchorCtr="0">
            <a:spAutoFit/>
          </a:bodyPr>
          <a:lstStyle/>
          <a:p>
            <a:pPr algn="r"/>
            <a:r>
              <a:rPr lang="en-US" sz="1200" b="1">
                <a:solidFill>
                  <a:schemeClr val="tx2"/>
                </a:solidFill>
                <a:latin typeface="Segoe UI" panose="020B0502040204020203" pitchFamily="34" charset="0"/>
                <a:cs typeface="Segoe UI" panose="020B0502040204020203" pitchFamily="34" charset="0"/>
              </a:rPr>
              <a:t>Title and Content</a:t>
            </a:r>
          </a:p>
          <a:p>
            <a:pPr algn="r"/>
            <a:r>
              <a:rPr lang="en-US" sz="1200">
                <a:solidFill>
                  <a:schemeClr val="tx2"/>
                </a:solidFill>
                <a:latin typeface="Segoe UI" panose="020B0502040204020203" pitchFamily="34" charset="0"/>
                <a:cs typeface="Segoe UI" panose="020B0502040204020203" pitchFamily="34" charset="0"/>
              </a:rPr>
              <a:t>The primary layout used</a:t>
            </a:r>
            <a:r>
              <a:rPr lang="en-US" sz="1200" baseline="0">
                <a:solidFill>
                  <a:schemeClr val="tx2"/>
                </a:solidFill>
                <a:latin typeface="Segoe UI" panose="020B0502040204020203" pitchFamily="34" charset="0"/>
                <a:cs typeface="Segoe UI" panose="020B0502040204020203" pitchFamily="34" charset="0"/>
              </a:rPr>
              <a:t> for standard slides. The placeholder can be used to create text, tables, or charts.</a:t>
            </a:r>
            <a:endParaRPr lang="en-US" sz="1200">
              <a:solidFill>
                <a:schemeClr val="tx2"/>
              </a:solidFill>
              <a:latin typeface="Segoe UI" panose="020B0502040204020203" pitchFamily="34" charset="0"/>
              <a:cs typeface="Segoe UI" panose="020B0502040204020203" pitchFamily="34" charset="0"/>
            </a:endParaRPr>
          </a:p>
        </p:txBody>
      </p:sp>
      <p:sp>
        <p:nvSpPr>
          <p:cNvPr id="13" name="Text Placeholder 8"/>
          <p:cNvSpPr>
            <a:spLocks noGrp="1"/>
          </p:cNvSpPr>
          <p:nvPr>
            <p:ph type="body" sz="quarter" idx="14" hasCustomPrompt="1"/>
          </p:nvPr>
        </p:nvSpPr>
        <p:spPr>
          <a:xfrm>
            <a:off x="-1676400" y="1"/>
            <a:ext cx="1439862" cy="2777923"/>
          </a:xfrm>
        </p:spPr>
        <p:txBody>
          <a:bodyPr>
            <a:noAutofit/>
          </a:bodyPr>
          <a:lstStyle>
            <a:lvl1pPr marL="0" indent="0">
              <a:buNone/>
              <a:defRPr sz="1100" b="1">
                <a:solidFill>
                  <a:schemeClr val="accent1"/>
                </a:solidFill>
              </a:defRPr>
            </a:lvl1pPr>
            <a:lvl2pPr marL="231775" indent="-231775" algn="l">
              <a:buFont typeface="+mj-lt"/>
              <a:buAutoNum type="arabicPeriod"/>
              <a:defRPr sz="1100">
                <a:solidFill>
                  <a:schemeClr val="accent1"/>
                </a:solidFill>
              </a:defRPr>
            </a:lvl2pPr>
          </a:lstStyle>
          <a:p>
            <a:pPr lvl="0"/>
            <a:r>
              <a:rPr lang="en-US"/>
              <a:t>Slide Notes</a:t>
            </a:r>
          </a:p>
          <a:p>
            <a:pPr lvl="1"/>
            <a:r>
              <a:rPr lang="en-US"/>
              <a:t>Numbered steps</a:t>
            </a:r>
          </a:p>
        </p:txBody>
      </p:sp>
    </p:spTree>
    <p:extLst>
      <p:ext uri="{BB962C8B-B14F-4D97-AF65-F5344CB8AC3E}">
        <p14:creationId xmlns:p14="http://schemas.microsoft.com/office/powerpoint/2010/main" val="2397604520"/>
      </p:ext>
    </p:extLst>
  </p:cSld>
  <p:clrMapOvr>
    <a:masterClrMapping/>
  </p:clrMapOvr>
  <p:hf hdr="0"/>
  <p:extLst>
    <p:ext uri="{DCECCB84-F9BA-43D5-87BE-67443E8EF086}">
      <p15:sldGuideLst xmlns:p15="http://schemas.microsoft.com/office/powerpoint/2012/main">
        <p15:guide id="1" orient="horz" pos="1008">
          <p15:clr>
            <a:srgbClr val="FBAE40"/>
          </p15:clr>
        </p15:guide>
        <p15:guide id="2" pos="2040">
          <p15:clr>
            <a:srgbClr val="FBAE40"/>
          </p15:clr>
        </p15:guide>
        <p15:guide id="3" pos="29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e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0B402-29D7-5848-BA31-B4D5F487B968}"/>
              </a:ext>
            </a:extLst>
          </p:cNvPr>
          <p:cNvSpPr>
            <a:spLocks noGrp="1"/>
          </p:cNvSpPr>
          <p:nvPr>
            <p:ph type="dt" sz="half" idx="10"/>
          </p:nvPr>
        </p:nvSpPr>
        <p:spPr/>
        <p:txBody>
          <a:bodyPr/>
          <a:lstStyle/>
          <a:p>
            <a:fld id="{AC70E806-61B2-DA49-B16E-50B88C07789B}" type="datetime4">
              <a:rPr lang="en-US" smtClean="0"/>
              <a:t>August 23, 2025</a:t>
            </a:fld>
            <a:endParaRPr lang="en-US" dirty="0"/>
          </a:p>
        </p:txBody>
      </p:sp>
      <p:sp>
        <p:nvSpPr>
          <p:cNvPr id="3" name="Footer Placeholder 2">
            <a:extLst>
              <a:ext uri="{FF2B5EF4-FFF2-40B4-BE49-F238E27FC236}">
                <a16:creationId xmlns:a16="http://schemas.microsoft.com/office/drawing/2014/main" id="{4970FFD0-9B5D-0F4C-98B9-3D2BF4F3B847}"/>
              </a:ext>
            </a:extLst>
          </p:cNvPr>
          <p:cNvSpPr>
            <a:spLocks noGrp="1"/>
          </p:cNvSpPr>
          <p:nvPr>
            <p:ph type="ftr" sz="quarter" idx="11"/>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C196D9A2-AC58-794C-8328-4D764D513A81}"/>
              </a:ext>
            </a:extLst>
          </p:cNvPr>
          <p:cNvSpPr>
            <a:spLocks noGrp="1"/>
          </p:cNvSpPr>
          <p:nvPr>
            <p:ph type="sldNum" sz="quarter" idx="12"/>
          </p:nvPr>
        </p:nvSpPr>
        <p:spPr/>
        <p:txBody>
          <a:body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4" y="2736865"/>
            <a:ext cx="5078452" cy="1384271"/>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2" name="Graphic 567">
            <a:extLst>
              <a:ext uri="{FF2B5EF4-FFF2-40B4-BE49-F238E27FC236}">
                <a16:creationId xmlns:a16="http://schemas.microsoft.com/office/drawing/2014/main" id="{D18BDD3D-209A-5B48-811A-CD56F20319F1}"/>
              </a:ext>
            </a:extLst>
          </p:cNvPr>
          <p:cNvGrpSpPr/>
          <p:nvPr userDrawn="1"/>
        </p:nvGrpSpPr>
        <p:grpSpPr>
          <a:xfrm>
            <a:off x="0" y="4230042"/>
            <a:ext cx="12191616" cy="2627354"/>
            <a:chOff x="0" y="4230042"/>
            <a:chExt cx="12191616" cy="2627354"/>
          </a:xfrm>
          <a:gradFill>
            <a:gsLst>
              <a:gs pos="0">
                <a:schemeClr val="tx1"/>
              </a:gs>
              <a:gs pos="13000">
                <a:schemeClr val="tx1">
                  <a:lumMod val="50000"/>
                  <a:lumOff val="50000"/>
                </a:schemeClr>
              </a:gs>
              <a:gs pos="33000">
                <a:schemeClr val="bg2">
                  <a:lumMod val="95000"/>
                </a:schemeClr>
              </a:gs>
              <a:gs pos="58000">
                <a:schemeClr val="bg2">
                  <a:lumMod val="50000"/>
                </a:schemeClr>
              </a:gs>
              <a:gs pos="64000">
                <a:schemeClr val="bg2">
                  <a:lumMod val="95000"/>
                </a:schemeClr>
              </a:gs>
              <a:gs pos="75000">
                <a:srgbClr val="F8F8F8"/>
              </a:gs>
              <a:gs pos="95000">
                <a:schemeClr val="tx1">
                  <a:lumMod val="75000"/>
                  <a:lumOff val="25000"/>
                </a:schemeClr>
              </a:gs>
            </a:gsLst>
            <a:lin ang="3600000" scaled="0"/>
          </a:gradFill>
        </p:grpSpPr>
        <p:sp>
          <p:nvSpPr>
            <p:cNvPr id="13" name="Freeform 12">
              <a:extLst>
                <a:ext uri="{FF2B5EF4-FFF2-40B4-BE49-F238E27FC236}">
                  <a16:creationId xmlns:a16="http://schemas.microsoft.com/office/drawing/2014/main" id="{5B666D95-66EA-4E4D-9328-6D2944DF2CB1}"/>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08D38B7-D731-1A48-9162-75C64C025452}"/>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FB53C59-6BDE-C348-92CD-05F6F18FB92B}"/>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3B922540-4E3F-F24E-88F3-6EFF1FC72894}"/>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CEC49F21-B1FC-6F4F-A9EA-575B89F5D74C}"/>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735A4FA-8800-5C4E-BB29-662E09987B6F}"/>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46AEC477-F7A3-9B4F-8C3A-89956A9AFCDF}"/>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C023FF-E972-5D4B-8AD4-A0FAAEF0A366}"/>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F3AD7C74-2B76-014D-95B3-9B97D3EC82A1}"/>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596E0514-75BE-9246-AEC2-86418B593480}"/>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32C2F9E8-D17B-0E45-A9D8-AC1C4A1F2AF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A01E7B0-1349-D349-B81A-4A9E15D615F3}"/>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8F76133-31BA-AF43-B3A2-2E7E450A872C}"/>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9B7D69A8-C9F5-3E47-A43D-D2C3E1FEE8FF}"/>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C2AA94A-E3F4-7045-83A2-C7CBEF4741B1}"/>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A5439FF8-4248-8E48-850C-F3FBAE351FB8}"/>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093F8BA5-AA8F-E740-82AE-3F0D695BFFD5}"/>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0CF2EFE4-D77A-D147-937E-8ACCA6E0AD1A}"/>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7C32E05-A696-0049-B514-D9FEA6D24BB3}"/>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FE7384C-57A2-D74C-A318-4A9AA021A3EF}"/>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089B457-67A7-B94E-9597-EF8AEFC70CA5}"/>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22C63C8D-7257-0C40-AECA-DC6877F22A86}"/>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F6C047AC-072C-2D41-9510-0A653B083DD1}"/>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648B4865-BF00-0842-9A0E-233321C05199}"/>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75BF02C4-128B-F648-9AD2-7E1C5836DD9B}"/>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3F4B4F8D-CBCF-164E-9C82-86AAC29FD59D}"/>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725288D8-646B-F348-B4B7-9EBB628391C2}"/>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123827AC-E8A0-9548-843A-C77DEA98970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0B8082AA-20B7-BF45-9F60-E2CA8717AD1A}"/>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3AE92B56-533F-644D-AF45-38692E8D7CDC}"/>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05D76277-C224-F14D-8EFE-C7F28DF85D62}"/>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6F5D3E7A-01C9-6941-809F-570859748709}"/>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30C804E7-6332-2C44-9862-42C8EB2313AD}"/>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730D660E-DC99-A14A-B3D5-80463F7620A0}"/>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5A71B6D4-55B4-A242-B353-8194C8EB5FE9}"/>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78B98ACF-C6CA-6A41-95DE-A1E92E57F874}"/>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898DF80B-9061-4D40-AF5F-EB48980E0CE9}"/>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58BD0208-9144-724C-9875-83326EB5A82E}"/>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1F0FBDA4-EF3B-F04D-83DF-36D639D75997}"/>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FDA4A095-C5A6-D949-83C3-C4B6F9DF7C39}"/>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FE2DEA5C-D440-E442-90C8-86ECFE7D7702}"/>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BBB9581B-12EF-4B45-B166-6B4CE876E122}"/>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7A929324-037C-5142-B2D7-BB20F02E94CB}"/>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E9196E6D-196A-8E48-93FE-EDE5943A3421}"/>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52B775E0-8CE4-C448-B96E-9E3CDA907B1C}"/>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63A3084E-DF4A-5941-99F9-CD1BC1A965D8}"/>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22380BE6-1357-8E4F-9F79-5B19866C4244}"/>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E5A0A845-C205-2C4A-8054-AB8D732AAC9B}"/>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F7B7A357-661F-3A43-A3D3-BF986787D35A}"/>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939E43F5-6D60-1843-81E3-0D9A63FB26C8}"/>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3579B4D7-C23B-5F40-9FF0-D36B8D89D2FB}"/>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21E48EEE-5C2B-2C40-90F5-4B1794F7C5FA}"/>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3E222177-F347-A24E-B15E-F3D47E33EB89}"/>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09B54523-7307-DB4E-A1A6-53F9892F50F4}"/>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9AE2AFD7-C915-E049-87D6-D38497886512}"/>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a:p>
          </p:txBody>
        </p:sp>
        <p:sp>
          <p:nvSpPr>
            <p:cNvPr id="70" name="Freeform 69">
              <a:extLst>
                <a:ext uri="{FF2B5EF4-FFF2-40B4-BE49-F238E27FC236}">
                  <a16:creationId xmlns:a16="http://schemas.microsoft.com/office/drawing/2014/main" id="{BE5E1F42-4D6A-B94B-A4C5-68D1ECCABBB6}"/>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a:p>
          </p:txBody>
        </p:sp>
        <p:sp>
          <p:nvSpPr>
            <p:cNvPr id="71" name="Freeform 70">
              <a:extLst>
                <a:ext uri="{FF2B5EF4-FFF2-40B4-BE49-F238E27FC236}">
                  <a16:creationId xmlns:a16="http://schemas.microsoft.com/office/drawing/2014/main" id="{F4946397-97DF-3C49-A69E-E177AFD2D571}"/>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CEC72308-B021-C247-9BE2-5E2229460CE4}"/>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194591A3-29AF-C04F-963A-5C935875A527}"/>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DE94712F-BA76-5F44-A556-29AEABD877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F666E8A1-4060-304C-9E76-B9A4D0794EEA}"/>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025E6F40-65C5-2847-A113-F2F195941F0D}"/>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7FA5508-7759-B644-8255-6962FD4B0ABB}"/>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8F032CDE-8DAB-FE42-862A-D3FA70DC5FEA}"/>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6AEDD6C0-85ED-CC40-9C58-6433F47F5EB2}"/>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7EB3E346-A7B4-2B4F-A5C3-BF9F0D514A0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1E5135F5-40DD-804C-9EF1-0E88566BA8B9}"/>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54658710-A110-404A-92E9-B1E401EF775D}"/>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C8913221-04EC-FE48-8F47-EF7F242D414C}"/>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B73AFEAE-1037-E848-A813-E1106E6CF73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6FE5E07C-90E2-5E48-B882-7500C85D75CA}"/>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D66F90C8-BC21-0F45-9CE9-CE96DC7E3041}"/>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D71A2593-E1CE-B147-9A68-D0619C818940}"/>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6D5D001A-634C-5444-B940-E698DE81744A}"/>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B4427BA7-B090-CF48-9884-21F44D5ECA5B}"/>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F8E9B2B5-623F-994D-B54A-AF71E63FC0C1}"/>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A623A009-F717-2F4D-B4D5-C11BE0DB645C}"/>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26C99604-5E3C-EF4C-B9B4-D3204ECAE5F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F6536A9B-2E84-C941-818E-4F51E3D10F1C}"/>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52B984E0-F003-1B4F-AA61-F681F690515E}"/>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AE733154-886A-EF4B-B736-015CB5421C14}"/>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0FDB9C8-EC68-DC45-8C30-2D4A93B6C86E}"/>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F56B667F-8142-DC42-95E9-77936DE9AC5D}"/>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E83E556B-CB69-7B40-A264-A747AF6BEC77}"/>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0CE63BDB-7420-0E4E-977B-FC0DAE5724DA}"/>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C98FC081-E420-A04F-B4D2-923078B3E424}"/>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3193BBF3-91C0-F043-BBC7-F40417054F1F}"/>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BEC20AC5-F3C5-4342-9007-E4157710FE84}"/>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F1B258D3-64BF-0241-917D-36C6E770063C}"/>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F1DE8456-C69B-D24C-86B9-509C45E8166C}"/>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2001C0AB-A7B6-374D-90C4-75DF2A2CEE08}"/>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2F37866D-8253-C44D-ACF3-D92F65BCCDE0}"/>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8E3DD314-DB5E-E342-A832-22B18349BCE7}"/>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78DADF2E-7CF4-164C-B968-73E6FA9922E1}"/>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E6C78C91-D051-A54E-A940-CC78494AED4F}"/>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D9AD410C-A945-F24A-B6DC-997DA5921F3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AA16C331-1B84-7B40-9A7D-97E7A08E17F4}"/>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927A6B80-DA24-F843-8BF6-D39B431E20DE}"/>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B2105F00-91A3-0C48-8BB2-17C6F7C4BB8A}"/>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86AE38B3-1952-0346-935D-EB8C5F825A9C}"/>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43E60D2B-90CF-CF43-B28C-F2DB56B1B09C}"/>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DC4E3844-D549-CA43-A741-6604BDF5B98B}"/>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997C3B1C-4B8D-924E-A909-942C719EE00D}"/>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5E59E29D-1F90-9443-B573-C5E49D01FA82}"/>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7C80081B-952C-0E4E-922A-D134A0DB1671}"/>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1CD8BCF3-289D-2A46-9A96-6BDADC720D06}"/>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63655824-D48E-7D47-BDA1-9A071381947B}"/>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5EC9828E-64D3-9A4E-A971-35ADE72FA43F}"/>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a:p>
          </p:txBody>
        </p:sp>
        <p:sp>
          <p:nvSpPr>
            <p:cNvPr id="123" name="Freeform 122">
              <a:extLst>
                <a:ext uri="{FF2B5EF4-FFF2-40B4-BE49-F238E27FC236}">
                  <a16:creationId xmlns:a16="http://schemas.microsoft.com/office/drawing/2014/main" id="{18F654EA-78E1-F548-8624-B2AFDC50AF89}"/>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BB0886DF-85AB-DC49-9113-5B032DA4BCA8}"/>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9AF4F4EB-FE4E-0D45-9E21-1ED5D722113F}"/>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0F6E0395-02BD-7D4B-BF2B-0B5868E71BC7}"/>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5E02F187-16CA-7F40-AE48-D6552E784E7E}"/>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5845015A-E30A-0840-9778-DB4E8B9343DA}"/>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366B23ED-DF59-2542-A46C-DAC07B267A6D}"/>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9023C45A-8FA1-3A43-A4D0-BB0FAFDF75E2}"/>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C8E75CA0-297C-954E-8AA3-C11496CFA6A4}"/>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B288E79B-B939-7D40-A1C9-11C460E183A1}"/>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4A81ECC8-8E54-124E-8A5A-5902E4738111}"/>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7D3CBF28-2A77-AB44-9DDE-1F2D14630B6E}"/>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30764B0A-B3BE-3542-8152-C2A911CA5D72}"/>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436B3799-B5A7-C849-BD2E-549081FD1DB0}"/>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ECC2C412-6E91-B94E-97CC-FC1E68EED028}"/>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E82DEB53-DE7A-D240-BF37-63C6E75EECCC}"/>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C410A3FB-6DA4-304C-A412-1220726C3805}"/>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a:p>
          </p:txBody>
        </p:sp>
        <p:sp>
          <p:nvSpPr>
            <p:cNvPr id="140" name="Freeform 139">
              <a:extLst>
                <a:ext uri="{FF2B5EF4-FFF2-40B4-BE49-F238E27FC236}">
                  <a16:creationId xmlns:a16="http://schemas.microsoft.com/office/drawing/2014/main" id="{3745CA13-744E-F841-AE8F-7AED9E18A354}"/>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a:p>
          </p:txBody>
        </p:sp>
        <p:sp>
          <p:nvSpPr>
            <p:cNvPr id="141" name="Freeform 140">
              <a:extLst>
                <a:ext uri="{FF2B5EF4-FFF2-40B4-BE49-F238E27FC236}">
                  <a16:creationId xmlns:a16="http://schemas.microsoft.com/office/drawing/2014/main" id="{6DA96856-B4D0-F54E-9B70-C61F237C6DF9}"/>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B8519110-8F6A-DF48-B32D-29E863992485}"/>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B30FF135-8F9D-0040-9232-8D49C3B1EC6A}"/>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12ACD328-06C8-B547-ADB1-2EFD8E1C71ED}"/>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0EF03CF9-0864-4748-9702-F01821B8292C}"/>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D7CA142B-DA65-5E4A-B959-89F652FD0E4D}"/>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881F28DC-020B-D74F-A9EB-ACCEC9B943EB}"/>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A095523F-9ADF-E34C-BF82-A9471476AC44}"/>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390B5691-2464-1648-8E33-962D022E6471}"/>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F82C5DA9-BB9E-0A47-B7DD-59A2AA744F87}"/>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9E5C2402-26D4-F14B-AB0D-C4ED0F732608}"/>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21271AE6-69A6-434A-AB2A-294CBC0442DE}"/>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B91DDEEC-BB44-2E4D-A518-630AD1319488}"/>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F0E46E2B-D934-9942-9713-1BC387E620D5}"/>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DFB6F54B-2DAD-8543-9B91-6C5EF66F620B}"/>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2C053C44-7118-BF4A-B2AE-B2443BA9AE39}"/>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5DF048BB-CE0F-F54C-A528-348BE42E4DC1}"/>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BFD8B19F-9665-EC4B-87FE-0C3EF0C7A05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3BE3BF69-57EF-0F45-8D1E-176F92039E79}"/>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E980BFC8-57F9-2841-AF2C-2EB3CAA99E02}"/>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716D4F02-0134-CD40-A7BA-164FC89BCFB6}"/>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C9E6A083-72AE-EE40-8482-471634AD3796}"/>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1DD9F403-C592-E847-9363-516DE308AF1F}"/>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B61B383F-DB53-9748-8A5C-573744DBB4E8}"/>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F6B887BA-39E0-3743-904B-E0372662274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a:p>
          </p:txBody>
        </p:sp>
        <p:sp>
          <p:nvSpPr>
            <p:cNvPr id="166" name="Freeform 165">
              <a:extLst>
                <a:ext uri="{FF2B5EF4-FFF2-40B4-BE49-F238E27FC236}">
                  <a16:creationId xmlns:a16="http://schemas.microsoft.com/office/drawing/2014/main" id="{72F580F8-5F1F-C144-8DEE-261A257FB5F8}"/>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a:p>
          </p:txBody>
        </p:sp>
        <p:sp>
          <p:nvSpPr>
            <p:cNvPr id="167" name="Freeform 166">
              <a:extLst>
                <a:ext uri="{FF2B5EF4-FFF2-40B4-BE49-F238E27FC236}">
                  <a16:creationId xmlns:a16="http://schemas.microsoft.com/office/drawing/2014/main" id="{6DD1E9B5-912E-0D46-9CD2-59FEF87C8F5D}"/>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a:p>
          </p:txBody>
        </p:sp>
        <p:sp>
          <p:nvSpPr>
            <p:cNvPr id="168" name="Freeform 167">
              <a:extLst>
                <a:ext uri="{FF2B5EF4-FFF2-40B4-BE49-F238E27FC236}">
                  <a16:creationId xmlns:a16="http://schemas.microsoft.com/office/drawing/2014/main" id="{478BA40F-E133-6B48-BECB-00EB59D374E0}"/>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a:p>
          </p:txBody>
        </p:sp>
        <p:sp>
          <p:nvSpPr>
            <p:cNvPr id="169" name="Freeform 168">
              <a:extLst>
                <a:ext uri="{FF2B5EF4-FFF2-40B4-BE49-F238E27FC236}">
                  <a16:creationId xmlns:a16="http://schemas.microsoft.com/office/drawing/2014/main" id="{E36BE66C-30AD-6A49-AAD2-3C48F4D17DB7}"/>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a:p>
          </p:txBody>
        </p:sp>
        <p:sp>
          <p:nvSpPr>
            <p:cNvPr id="170" name="Freeform 169">
              <a:extLst>
                <a:ext uri="{FF2B5EF4-FFF2-40B4-BE49-F238E27FC236}">
                  <a16:creationId xmlns:a16="http://schemas.microsoft.com/office/drawing/2014/main" id="{86E19523-1CE0-D241-BF3C-9860A27E4E29}"/>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a:p>
          </p:txBody>
        </p:sp>
        <p:sp>
          <p:nvSpPr>
            <p:cNvPr id="171" name="Freeform 170">
              <a:extLst>
                <a:ext uri="{FF2B5EF4-FFF2-40B4-BE49-F238E27FC236}">
                  <a16:creationId xmlns:a16="http://schemas.microsoft.com/office/drawing/2014/main" id="{69404A90-33F6-AE40-9279-631DDAF19037}"/>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a:p>
          </p:txBody>
        </p:sp>
        <p:sp>
          <p:nvSpPr>
            <p:cNvPr id="172" name="Freeform 171">
              <a:extLst>
                <a:ext uri="{FF2B5EF4-FFF2-40B4-BE49-F238E27FC236}">
                  <a16:creationId xmlns:a16="http://schemas.microsoft.com/office/drawing/2014/main" id="{B8761C75-64FE-B048-8888-B54EF38383F9}"/>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a:p>
          </p:txBody>
        </p:sp>
        <p:sp>
          <p:nvSpPr>
            <p:cNvPr id="173" name="Freeform 172">
              <a:extLst>
                <a:ext uri="{FF2B5EF4-FFF2-40B4-BE49-F238E27FC236}">
                  <a16:creationId xmlns:a16="http://schemas.microsoft.com/office/drawing/2014/main" id="{DEC8F133-F8E6-A242-9B62-B522DB6B7A2D}"/>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a:p>
          </p:txBody>
        </p:sp>
        <p:sp>
          <p:nvSpPr>
            <p:cNvPr id="174" name="Freeform 173">
              <a:extLst>
                <a:ext uri="{FF2B5EF4-FFF2-40B4-BE49-F238E27FC236}">
                  <a16:creationId xmlns:a16="http://schemas.microsoft.com/office/drawing/2014/main" id="{4A858659-9293-694D-AA06-6DA33B75981E}"/>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a:p>
          </p:txBody>
        </p:sp>
        <p:sp>
          <p:nvSpPr>
            <p:cNvPr id="175" name="Freeform 174">
              <a:extLst>
                <a:ext uri="{FF2B5EF4-FFF2-40B4-BE49-F238E27FC236}">
                  <a16:creationId xmlns:a16="http://schemas.microsoft.com/office/drawing/2014/main" id="{D5A1E624-35D4-F94F-AE1A-063681A137A3}"/>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a:p>
          </p:txBody>
        </p:sp>
        <p:sp>
          <p:nvSpPr>
            <p:cNvPr id="176" name="Freeform 175">
              <a:extLst>
                <a:ext uri="{FF2B5EF4-FFF2-40B4-BE49-F238E27FC236}">
                  <a16:creationId xmlns:a16="http://schemas.microsoft.com/office/drawing/2014/main" id="{544C3A00-5E94-B344-B061-572D709C42B2}"/>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a:p>
          </p:txBody>
        </p:sp>
        <p:sp>
          <p:nvSpPr>
            <p:cNvPr id="177" name="Freeform 176">
              <a:extLst>
                <a:ext uri="{FF2B5EF4-FFF2-40B4-BE49-F238E27FC236}">
                  <a16:creationId xmlns:a16="http://schemas.microsoft.com/office/drawing/2014/main" id="{C9C36A31-45BD-004F-89FC-2E0D733EBCCE}"/>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4A4A3A6-9E73-2F43-8235-0801A25FC381}"/>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a:p>
          </p:txBody>
        </p:sp>
        <p:sp>
          <p:nvSpPr>
            <p:cNvPr id="179" name="Freeform 178">
              <a:extLst>
                <a:ext uri="{FF2B5EF4-FFF2-40B4-BE49-F238E27FC236}">
                  <a16:creationId xmlns:a16="http://schemas.microsoft.com/office/drawing/2014/main" id="{C5577111-FBBA-EE44-B3C2-770F2310E51F}"/>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41371B57-DEB3-024C-AE43-621C66B6FEEF}"/>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EAA882E1-9EE9-EE49-8FCC-80DE42C8A26C}"/>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FA03EE8D-4A30-684B-A3E8-E0C12EB29E3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1E820804-5EAE-1E46-86BC-8CD65F82F503}"/>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EC2C0FF2-4F5F-474A-86CB-1CACDC51EE5B}"/>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49110549-7A8E-B341-B5CE-29CA7A749A35}"/>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0877FAA7-8AD8-404B-B047-5E639CF3E957}"/>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E8F30F64-A3D7-F345-ACA3-F7FCFECA51D8}"/>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A8D880AA-D4D9-324A-A860-1F4068288EC5}"/>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a:p>
          </p:txBody>
        </p:sp>
        <p:sp>
          <p:nvSpPr>
            <p:cNvPr id="189" name="Freeform 188">
              <a:extLst>
                <a:ext uri="{FF2B5EF4-FFF2-40B4-BE49-F238E27FC236}">
                  <a16:creationId xmlns:a16="http://schemas.microsoft.com/office/drawing/2014/main" id="{13D60823-1E9B-514A-8D6C-AF2B212BEC50}"/>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5601518D-141B-5246-BA10-B58D38E43E6B}"/>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CE6082CC-A581-3D4C-8E7E-58E13227B5BF}"/>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267A30EF-BB70-D448-9778-309043E261AA}"/>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1B3F9AA8-353A-B643-821D-C852E87DF5AC}"/>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a:p>
          </p:txBody>
        </p:sp>
        <p:sp>
          <p:nvSpPr>
            <p:cNvPr id="194" name="Freeform 193">
              <a:extLst>
                <a:ext uri="{FF2B5EF4-FFF2-40B4-BE49-F238E27FC236}">
                  <a16:creationId xmlns:a16="http://schemas.microsoft.com/office/drawing/2014/main" id="{9FDEAD13-65B0-C241-B1ED-16C9F64991C0}"/>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C47B115C-7491-5E4C-BA2E-20349E0847A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4307AE9E-8F46-A448-8BC4-C8DAC9FBA002}"/>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a:p>
          </p:txBody>
        </p:sp>
        <p:sp>
          <p:nvSpPr>
            <p:cNvPr id="197" name="Freeform 196">
              <a:extLst>
                <a:ext uri="{FF2B5EF4-FFF2-40B4-BE49-F238E27FC236}">
                  <a16:creationId xmlns:a16="http://schemas.microsoft.com/office/drawing/2014/main" id="{F57E326B-448C-474E-A2E4-A2DD3ACF7514}"/>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F702B6D8-16F8-D447-86BB-1A245B1782BA}"/>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a:p>
          </p:txBody>
        </p:sp>
        <p:sp>
          <p:nvSpPr>
            <p:cNvPr id="199" name="Freeform 198">
              <a:extLst>
                <a:ext uri="{FF2B5EF4-FFF2-40B4-BE49-F238E27FC236}">
                  <a16:creationId xmlns:a16="http://schemas.microsoft.com/office/drawing/2014/main" id="{4B6FE0C2-427D-3C44-9C45-1043A295E5F8}"/>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a:p>
          </p:txBody>
        </p:sp>
        <p:sp>
          <p:nvSpPr>
            <p:cNvPr id="200" name="Freeform 199">
              <a:extLst>
                <a:ext uri="{FF2B5EF4-FFF2-40B4-BE49-F238E27FC236}">
                  <a16:creationId xmlns:a16="http://schemas.microsoft.com/office/drawing/2014/main" id="{8F38704F-2413-2445-AB07-02E419FFB6EB}"/>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a:p>
          </p:txBody>
        </p:sp>
        <p:sp>
          <p:nvSpPr>
            <p:cNvPr id="201" name="Freeform 200">
              <a:extLst>
                <a:ext uri="{FF2B5EF4-FFF2-40B4-BE49-F238E27FC236}">
                  <a16:creationId xmlns:a16="http://schemas.microsoft.com/office/drawing/2014/main" id="{51DC3F25-03AB-4948-A237-44699D1D1229}"/>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a:p>
          </p:txBody>
        </p:sp>
        <p:sp>
          <p:nvSpPr>
            <p:cNvPr id="202" name="Freeform 201">
              <a:extLst>
                <a:ext uri="{FF2B5EF4-FFF2-40B4-BE49-F238E27FC236}">
                  <a16:creationId xmlns:a16="http://schemas.microsoft.com/office/drawing/2014/main" id="{353AA6C1-325B-FB44-876B-FF7286F4A6C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8BE15E5E-09EF-C946-B0F9-BDCC90C619A4}"/>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a:p>
          </p:txBody>
        </p:sp>
        <p:sp>
          <p:nvSpPr>
            <p:cNvPr id="204" name="Freeform 203">
              <a:extLst>
                <a:ext uri="{FF2B5EF4-FFF2-40B4-BE49-F238E27FC236}">
                  <a16:creationId xmlns:a16="http://schemas.microsoft.com/office/drawing/2014/main" id="{A67B4957-7F9E-D14F-9F84-8488877512A2}"/>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a:p>
          </p:txBody>
        </p:sp>
        <p:sp>
          <p:nvSpPr>
            <p:cNvPr id="205" name="Freeform 204">
              <a:extLst>
                <a:ext uri="{FF2B5EF4-FFF2-40B4-BE49-F238E27FC236}">
                  <a16:creationId xmlns:a16="http://schemas.microsoft.com/office/drawing/2014/main" id="{91AB4376-1596-1E47-B39B-A83F5A581A75}"/>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a:p>
          </p:txBody>
        </p:sp>
        <p:sp>
          <p:nvSpPr>
            <p:cNvPr id="206" name="Freeform 205">
              <a:extLst>
                <a:ext uri="{FF2B5EF4-FFF2-40B4-BE49-F238E27FC236}">
                  <a16:creationId xmlns:a16="http://schemas.microsoft.com/office/drawing/2014/main" id="{428E5758-C1F4-EF46-B437-8F1A9BF841C7}"/>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a:p>
          </p:txBody>
        </p:sp>
        <p:sp>
          <p:nvSpPr>
            <p:cNvPr id="207" name="Freeform 206">
              <a:extLst>
                <a:ext uri="{FF2B5EF4-FFF2-40B4-BE49-F238E27FC236}">
                  <a16:creationId xmlns:a16="http://schemas.microsoft.com/office/drawing/2014/main" id="{9DCBEDD2-8BF9-324A-8CF4-0AE5F42522FC}"/>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a:p>
          </p:txBody>
        </p:sp>
        <p:sp>
          <p:nvSpPr>
            <p:cNvPr id="208" name="Freeform 207">
              <a:extLst>
                <a:ext uri="{FF2B5EF4-FFF2-40B4-BE49-F238E27FC236}">
                  <a16:creationId xmlns:a16="http://schemas.microsoft.com/office/drawing/2014/main" id="{4FD2715D-7CF3-2342-9CDC-5CB592EF9C19}"/>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a:p>
          </p:txBody>
        </p:sp>
        <p:sp>
          <p:nvSpPr>
            <p:cNvPr id="209" name="Freeform 208">
              <a:extLst>
                <a:ext uri="{FF2B5EF4-FFF2-40B4-BE49-F238E27FC236}">
                  <a16:creationId xmlns:a16="http://schemas.microsoft.com/office/drawing/2014/main" id="{529022A8-A465-3148-A878-14598232E0E5}"/>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a:p>
          </p:txBody>
        </p:sp>
        <p:sp>
          <p:nvSpPr>
            <p:cNvPr id="210" name="Freeform 209">
              <a:extLst>
                <a:ext uri="{FF2B5EF4-FFF2-40B4-BE49-F238E27FC236}">
                  <a16:creationId xmlns:a16="http://schemas.microsoft.com/office/drawing/2014/main" id="{F8BA7275-51F8-2347-B626-6B69DBD70B67}"/>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a:p>
          </p:txBody>
        </p:sp>
        <p:sp>
          <p:nvSpPr>
            <p:cNvPr id="211" name="Freeform 210">
              <a:extLst>
                <a:ext uri="{FF2B5EF4-FFF2-40B4-BE49-F238E27FC236}">
                  <a16:creationId xmlns:a16="http://schemas.microsoft.com/office/drawing/2014/main" id="{45379180-DE11-A248-989D-17A39E6E012B}"/>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a:p>
          </p:txBody>
        </p:sp>
        <p:sp>
          <p:nvSpPr>
            <p:cNvPr id="212" name="Freeform 211">
              <a:extLst>
                <a:ext uri="{FF2B5EF4-FFF2-40B4-BE49-F238E27FC236}">
                  <a16:creationId xmlns:a16="http://schemas.microsoft.com/office/drawing/2014/main" id="{0C07CE6B-4C28-594A-B3F4-80B546C1AC24}"/>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a:p>
          </p:txBody>
        </p:sp>
        <p:sp>
          <p:nvSpPr>
            <p:cNvPr id="213" name="Freeform 212">
              <a:extLst>
                <a:ext uri="{FF2B5EF4-FFF2-40B4-BE49-F238E27FC236}">
                  <a16:creationId xmlns:a16="http://schemas.microsoft.com/office/drawing/2014/main" id="{004C31A8-D0CC-8245-AA90-BA2914DB6D4B}"/>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a:p>
          </p:txBody>
        </p:sp>
        <p:sp>
          <p:nvSpPr>
            <p:cNvPr id="214" name="Freeform 213">
              <a:extLst>
                <a:ext uri="{FF2B5EF4-FFF2-40B4-BE49-F238E27FC236}">
                  <a16:creationId xmlns:a16="http://schemas.microsoft.com/office/drawing/2014/main" id="{138BF62B-E566-DF46-99C3-60D5C702957A}"/>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a:p>
          </p:txBody>
        </p:sp>
        <p:sp>
          <p:nvSpPr>
            <p:cNvPr id="215" name="Freeform 214">
              <a:extLst>
                <a:ext uri="{FF2B5EF4-FFF2-40B4-BE49-F238E27FC236}">
                  <a16:creationId xmlns:a16="http://schemas.microsoft.com/office/drawing/2014/main" id="{59B574E9-28FC-F64D-920F-616B95233CFE}"/>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a:p>
          </p:txBody>
        </p:sp>
        <p:sp>
          <p:nvSpPr>
            <p:cNvPr id="216" name="Freeform 215">
              <a:extLst>
                <a:ext uri="{FF2B5EF4-FFF2-40B4-BE49-F238E27FC236}">
                  <a16:creationId xmlns:a16="http://schemas.microsoft.com/office/drawing/2014/main" id="{F1B49FF3-A4AA-E24E-BE97-91C5743EE0DB}"/>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a:p>
          </p:txBody>
        </p:sp>
        <p:sp>
          <p:nvSpPr>
            <p:cNvPr id="217" name="Freeform 216">
              <a:extLst>
                <a:ext uri="{FF2B5EF4-FFF2-40B4-BE49-F238E27FC236}">
                  <a16:creationId xmlns:a16="http://schemas.microsoft.com/office/drawing/2014/main" id="{C0D8BD8C-1503-B948-8074-8712C877A4A7}"/>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a:p>
          </p:txBody>
        </p:sp>
        <p:sp>
          <p:nvSpPr>
            <p:cNvPr id="218" name="Freeform 217">
              <a:extLst>
                <a:ext uri="{FF2B5EF4-FFF2-40B4-BE49-F238E27FC236}">
                  <a16:creationId xmlns:a16="http://schemas.microsoft.com/office/drawing/2014/main" id="{4EBC1C65-AB87-CC4B-BC8F-2CDDB6A6EA4A}"/>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a:p>
          </p:txBody>
        </p:sp>
        <p:sp>
          <p:nvSpPr>
            <p:cNvPr id="219" name="Freeform 218">
              <a:extLst>
                <a:ext uri="{FF2B5EF4-FFF2-40B4-BE49-F238E27FC236}">
                  <a16:creationId xmlns:a16="http://schemas.microsoft.com/office/drawing/2014/main" id="{9D75B572-7B06-3243-BDD2-8045AB515F97}"/>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a:p>
          </p:txBody>
        </p:sp>
        <p:sp>
          <p:nvSpPr>
            <p:cNvPr id="220" name="Freeform 219">
              <a:extLst>
                <a:ext uri="{FF2B5EF4-FFF2-40B4-BE49-F238E27FC236}">
                  <a16:creationId xmlns:a16="http://schemas.microsoft.com/office/drawing/2014/main" id="{67B672E0-3724-9345-BAEB-5ACCD8EC5265}"/>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a:p>
          </p:txBody>
        </p:sp>
        <p:sp>
          <p:nvSpPr>
            <p:cNvPr id="221" name="Freeform 220">
              <a:extLst>
                <a:ext uri="{FF2B5EF4-FFF2-40B4-BE49-F238E27FC236}">
                  <a16:creationId xmlns:a16="http://schemas.microsoft.com/office/drawing/2014/main" id="{65EA9F1E-7381-A94C-AE9E-0A0FB08F152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a:p>
          </p:txBody>
        </p:sp>
        <p:sp>
          <p:nvSpPr>
            <p:cNvPr id="222" name="Freeform 221">
              <a:extLst>
                <a:ext uri="{FF2B5EF4-FFF2-40B4-BE49-F238E27FC236}">
                  <a16:creationId xmlns:a16="http://schemas.microsoft.com/office/drawing/2014/main" id="{9F080689-9B48-DC42-8108-4B103923E97B}"/>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a:p>
          </p:txBody>
        </p:sp>
        <p:sp>
          <p:nvSpPr>
            <p:cNvPr id="223" name="Freeform 222">
              <a:extLst>
                <a:ext uri="{FF2B5EF4-FFF2-40B4-BE49-F238E27FC236}">
                  <a16:creationId xmlns:a16="http://schemas.microsoft.com/office/drawing/2014/main" id="{2D9BB75B-551F-C046-951C-24531AF5AF96}"/>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a:p>
          </p:txBody>
        </p:sp>
        <p:sp>
          <p:nvSpPr>
            <p:cNvPr id="224" name="Freeform 223">
              <a:extLst>
                <a:ext uri="{FF2B5EF4-FFF2-40B4-BE49-F238E27FC236}">
                  <a16:creationId xmlns:a16="http://schemas.microsoft.com/office/drawing/2014/main" id="{2B823ABE-BA8A-FB41-8E97-46EA68A52EE1}"/>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a:p>
          </p:txBody>
        </p:sp>
        <p:sp>
          <p:nvSpPr>
            <p:cNvPr id="225" name="Freeform 224">
              <a:extLst>
                <a:ext uri="{FF2B5EF4-FFF2-40B4-BE49-F238E27FC236}">
                  <a16:creationId xmlns:a16="http://schemas.microsoft.com/office/drawing/2014/main" id="{CC36265B-5E11-564E-93D3-697DDBDBA8A0}"/>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a:p>
          </p:txBody>
        </p:sp>
        <p:sp>
          <p:nvSpPr>
            <p:cNvPr id="226" name="Freeform 225">
              <a:extLst>
                <a:ext uri="{FF2B5EF4-FFF2-40B4-BE49-F238E27FC236}">
                  <a16:creationId xmlns:a16="http://schemas.microsoft.com/office/drawing/2014/main" id="{38121B35-7091-C54C-8FF3-D9D629C96D21}"/>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a:p>
          </p:txBody>
        </p:sp>
        <p:sp>
          <p:nvSpPr>
            <p:cNvPr id="227" name="Freeform 226">
              <a:extLst>
                <a:ext uri="{FF2B5EF4-FFF2-40B4-BE49-F238E27FC236}">
                  <a16:creationId xmlns:a16="http://schemas.microsoft.com/office/drawing/2014/main" id="{F66BE204-1D79-A64E-AE69-B079FD01D2B8}"/>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a:p>
          </p:txBody>
        </p:sp>
        <p:sp>
          <p:nvSpPr>
            <p:cNvPr id="228" name="Freeform 227">
              <a:extLst>
                <a:ext uri="{FF2B5EF4-FFF2-40B4-BE49-F238E27FC236}">
                  <a16:creationId xmlns:a16="http://schemas.microsoft.com/office/drawing/2014/main" id="{D4529F40-304F-F044-85E1-BD560A4D96A5}"/>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a:p>
          </p:txBody>
        </p:sp>
        <p:sp>
          <p:nvSpPr>
            <p:cNvPr id="229" name="Freeform 228">
              <a:extLst>
                <a:ext uri="{FF2B5EF4-FFF2-40B4-BE49-F238E27FC236}">
                  <a16:creationId xmlns:a16="http://schemas.microsoft.com/office/drawing/2014/main" id="{DDA3A9B4-5704-E642-90B3-1625A5272A30}"/>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a:p>
          </p:txBody>
        </p:sp>
        <p:sp>
          <p:nvSpPr>
            <p:cNvPr id="230" name="Freeform 229">
              <a:extLst>
                <a:ext uri="{FF2B5EF4-FFF2-40B4-BE49-F238E27FC236}">
                  <a16:creationId xmlns:a16="http://schemas.microsoft.com/office/drawing/2014/main" id="{447DED39-E51D-2C44-ADB6-403E8AE190A9}"/>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a:p>
          </p:txBody>
        </p:sp>
        <p:sp>
          <p:nvSpPr>
            <p:cNvPr id="231" name="Freeform 230">
              <a:extLst>
                <a:ext uri="{FF2B5EF4-FFF2-40B4-BE49-F238E27FC236}">
                  <a16:creationId xmlns:a16="http://schemas.microsoft.com/office/drawing/2014/main" id="{CD712830-4611-D74F-9E48-B75C3C6EFEEA}"/>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a:p>
          </p:txBody>
        </p:sp>
        <p:sp>
          <p:nvSpPr>
            <p:cNvPr id="232" name="Freeform 231">
              <a:extLst>
                <a:ext uri="{FF2B5EF4-FFF2-40B4-BE49-F238E27FC236}">
                  <a16:creationId xmlns:a16="http://schemas.microsoft.com/office/drawing/2014/main" id="{C286130F-ED43-2E40-B25B-E6AF1A184B07}"/>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a:p>
          </p:txBody>
        </p:sp>
        <p:sp>
          <p:nvSpPr>
            <p:cNvPr id="233" name="Freeform 232">
              <a:extLst>
                <a:ext uri="{FF2B5EF4-FFF2-40B4-BE49-F238E27FC236}">
                  <a16:creationId xmlns:a16="http://schemas.microsoft.com/office/drawing/2014/main" id="{5DF43F77-DAD1-B548-B5B5-BE083DACC8F4}"/>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a:p>
          </p:txBody>
        </p:sp>
        <p:sp>
          <p:nvSpPr>
            <p:cNvPr id="234" name="Freeform 233">
              <a:extLst>
                <a:ext uri="{FF2B5EF4-FFF2-40B4-BE49-F238E27FC236}">
                  <a16:creationId xmlns:a16="http://schemas.microsoft.com/office/drawing/2014/main" id="{516716EC-5BD4-3942-BA6C-A9BA769E8F14}"/>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a:p>
          </p:txBody>
        </p:sp>
        <p:sp>
          <p:nvSpPr>
            <p:cNvPr id="235" name="Freeform 234">
              <a:extLst>
                <a:ext uri="{FF2B5EF4-FFF2-40B4-BE49-F238E27FC236}">
                  <a16:creationId xmlns:a16="http://schemas.microsoft.com/office/drawing/2014/main" id="{AF5E0376-65F5-4844-8820-11CF5170C333}"/>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a:p>
          </p:txBody>
        </p:sp>
        <p:sp>
          <p:nvSpPr>
            <p:cNvPr id="236" name="Freeform 235">
              <a:extLst>
                <a:ext uri="{FF2B5EF4-FFF2-40B4-BE49-F238E27FC236}">
                  <a16:creationId xmlns:a16="http://schemas.microsoft.com/office/drawing/2014/main" id="{A567A5EE-BD63-3C4F-811C-F07EB597550D}"/>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a:p>
          </p:txBody>
        </p:sp>
        <p:sp>
          <p:nvSpPr>
            <p:cNvPr id="237" name="Freeform 236">
              <a:extLst>
                <a:ext uri="{FF2B5EF4-FFF2-40B4-BE49-F238E27FC236}">
                  <a16:creationId xmlns:a16="http://schemas.microsoft.com/office/drawing/2014/main" id="{5AD7963A-304B-F049-9EFE-72F012804F95}"/>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a:p>
          </p:txBody>
        </p:sp>
        <p:sp>
          <p:nvSpPr>
            <p:cNvPr id="238" name="Freeform 237">
              <a:extLst>
                <a:ext uri="{FF2B5EF4-FFF2-40B4-BE49-F238E27FC236}">
                  <a16:creationId xmlns:a16="http://schemas.microsoft.com/office/drawing/2014/main" id="{A71FEF45-B0A7-8C4F-BCAE-0ECB31B76EA2}"/>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a:p>
          </p:txBody>
        </p:sp>
        <p:sp>
          <p:nvSpPr>
            <p:cNvPr id="239" name="Freeform 238">
              <a:extLst>
                <a:ext uri="{FF2B5EF4-FFF2-40B4-BE49-F238E27FC236}">
                  <a16:creationId xmlns:a16="http://schemas.microsoft.com/office/drawing/2014/main" id="{8CAD44BF-9FE5-AC4E-9404-9B35CB5BD28E}"/>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a:p>
          </p:txBody>
        </p:sp>
        <p:sp>
          <p:nvSpPr>
            <p:cNvPr id="240" name="Freeform 239">
              <a:extLst>
                <a:ext uri="{FF2B5EF4-FFF2-40B4-BE49-F238E27FC236}">
                  <a16:creationId xmlns:a16="http://schemas.microsoft.com/office/drawing/2014/main" id="{E8BB3C5B-0A83-2647-B9C8-910CA18B176C}"/>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a:p>
          </p:txBody>
        </p:sp>
        <p:sp>
          <p:nvSpPr>
            <p:cNvPr id="241" name="Freeform 240">
              <a:extLst>
                <a:ext uri="{FF2B5EF4-FFF2-40B4-BE49-F238E27FC236}">
                  <a16:creationId xmlns:a16="http://schemas.microsoft.com/office/drawing/2014/main" id="{20F86C45-F6B0-0F47-A860-860D5A0C0521}"/>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a:p>
          </p:txBody>
        </p:sp>
        <p:sp>
          <p:nvSpPr>
            <p:cNvPr id="242" name="Freeform 241">
              <a:extLst>
                <a:ext uri="{FF2B5EF4-FFF2-40B4-BE49-F238E27FC236}">
                  <a16:creationId xmlns:a16="http://schemas.microsoft.com/office/drawing/2014/main" id="{A50F548B-0083-444C-88D1-74F3E48F66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a:p>
          </p:txBody>
        </p:sp>
        <p:sp>
          <p:nvSpPr>
            <p:cNvPr id="243" name="Freeform 242">
              <a:extLst>
                <a:ext uri="{FF2B5EF4-FFF2-40B4-BE49-F238E27FC236}">
                  <a16:creationId xmlns:a16="http://schemas.microsoft.com/office/drawing/2014/main" id="{9CD8DC59-330F-4F45-823A-257CC92D71CD}"/>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a:p>
          </p:txBody>
        </p:sp>
        <p:sp>
          <p:nvSpPr>
            <p:cNvPr id="244" name="Freeform 243">
              <a:extLst>
                <a:ext uri="{FF2B5EF4-FFF2-40B4-BE49-F238E27FC236}">
                  <a16:creationId xmlns:a16="http://schemas.microsoft.com/office/drawing/2014/main" id="{8312CE2D-7C85-6A4A-8BAE-81BE3E369C7E}"/>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a:p>
          </p:txBody>
        </p:sp>
        <p:sp>
          <p:nvSpPr>
            <p:cNvPr id="245" name="Freeform 244">
              <a:extLst>
                <a:ext uri="{FF2B5EF4-FFF2-40B4-BE49-F238E27FC236}">
                  <a16:creationId xmlns:a16="http://schemas.microsoft.com/office/drawing/2014/main" id="{D1072426-FD3B-BC44-809E-FFAB377F978D}"/>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a:p>
          </p:txBody>
        </p:sp>
        <p:sp>
          <p:nvSpPr>
            <p:cNvPr id="246" name="Freeform 245">
              <a:extLst>
                <a:ext uri="{FF2B5EF4-FFF2-40B4-BE49-F238E27FC236}">
                  <a16:creationId xmlns:a16="http://schemas.microsoft.com/office/drawing/2014/main" id="{25444B44-0CAE-244E-A3D0-10A09BC314AA}"/>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a:p>
          </p:txBody>
        </p:sp>
        <p:sp>
          <p:nvSpPr>
            <p:cNvPr id="247" name="Freeform 246">
              <a:extLst>
                <a:ext uri="{FF2B5EF4-FFF2-40B4-BE49-F238E27FC236}">
                  <a16:creationId xmlns:a16="http://schemas.microsoft.com/office/drawing/2014/main" id="{3C8520AA-946A-7A49-A47F-46AD9EC57135}"/>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a:p>
          </p:txBody>
        </p:sp>
        <p:sp>
          <p:nvSpPr>
            <p:cNvPr id="248" name="Freeform 247">
              <a:extLst>
                <a:ext uri="{FF2B5EF4-FFF2-40B4-BE49-F238E27FC236}">
                  <a16:creationId xmlns:a16="http://schemas.microsoft.com/office/drawing/2014/main" id="{B415FBB1-1564-8D4B-BB95-4B1C90C2231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a:p>
          </p:txBody>
        </p:sp>
        <p:sp>
          <p:nvSpPr>
            <p:cNvPr id="249" name="Freeform 248">
              <a:extLst>
                <a:ext uri="{FF2B5EF4-FFF2-40B4-BE49-F238E27FC236}">
                  <a16:creationId xmlns:a16="http://schemas.microsoft.com/office/drawing/2014/main" id="{65DF3BD2-BF1D-0D41-85B8-47946989D5E3}"/>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a:p>
          </p:txBody>
        </p:sp>
        <p:sp>
          <p:nvSpPr>
            <p:cNvPr id="250" name="Freeform 249">
              <a:extLst>
                <a:ext uri="{FF2B5EF4-FFF2-40B4-BE49-F238E27FC236}">
                  <a16:creationId xmlns:a16="http://schemas.microsoft.com/office/drawing/2014/main" id="{0BB2E825-3213-6A48-8433-04F2BEA40422}"/>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a:p>
          </p:txBody>
        </p:sp>
        <p:sp>
          <p:nvSpPr>
            <p:cNvPr id="251" name="Freeform 250">
              <a:extLst>
                <a:ext uri="{FF2B5EF4-FFF2-40B4-BE49-F238E27FC236}">
                  <a16:creationId xmlns:a16="http://schemas.microsoft.com/office/drawing/2014/main" id="{DE2190E4-3C44-A846-9A5E-9FD6D77D059A}"/>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a:p>
          </p:txBody>
        </p:sp>
        <p:sp>
          <p:nvSpPr>
            <p:cNvPr id="252" name="Freeform 251">
              <a:extLst>
                <a:ext uri="{FF2B5EF4-FFF2-40B4-BE49-F238E27FC236}">
                  <a16:creationId xmlns:a16="http://schemas.microsoft.com/office/drawing/2014/main" id="{5F86A716-7CB8-4B41-9840-EC7126D4857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a:p>
          </p:txBody>
        </p:sp>
        <p:sp>
          <p:nvSpPr>
            <p:cNvPr id="253" name="Freeform 252">
              <a:extLst>
                <a:ext uri="{FF2B5EF4-FFF2-40B4-BE49-F238E27FC236}">
                  <a16:creationId xmlns:a16="http://schemas.microsoft.com/office/drawing/2014/main" id="{281896C8-B96B-3641-B275-EA41CEA622DC}"/>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a:p>
          </p:txBody>
        </p:sp>
      </p:grpSp>
    </p:spTree>
    <p:extLst>
      <p:ext uri="{BB962C8B-B14F-4D97-AF65-F5344CB8AC3E}">
        <p14:creationId xmlns:p14="http://schemas.microsoft.com/office/powerpoint/2010/main" val="130000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03A1-AFD5-A412-8387-309299A27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82E21-F588-1802-E2E9-CD8214640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2740E-509D-04EA-BA73-6E04C23C861C}"/>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5" name="Footer Placeholder 4">
            <a:extLst>
              <a:ext uri="{FF2B5EF4-FFF2-40B4-BE49-F238E27FC236}">
                <a16:creationId xmlns:a16="http://schemas.microsoft.com/office/drawing/2014/main" id="{25757DA3-2453-6495-182A-1850875C8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39DAC-8EFD-30B7-44C7-97CC261EEF60}"/>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6411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01-FE8C-4FB2-D580-0B748E410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6FEA4-5428-15ED-E3D1-805E72CD76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18E7A-EAC0-FB82-7ED5-65C5DE363325}"/>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5" name="Footer Placeholder 4">
            <a:extLst>
              <a:ext uri="{FF2B5EF4-FFF2-40B4-BE49-F238E27FC236}">
                <a16:creationId xmlns:a16="http://schemas.microsoft.com/office/drawing/2014/main" id="{9ECE2F25-5811-B721-2BB8-87D5304AF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5FCA0-34F7-A001-C9B4-ECC112A3448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3351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37AF-71CF-64E0-EAA6-BBE150A54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C0105-C0F3-B380-2500-1111FB4DA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1AF40E-8B0C-C406-16BF-9706A9D85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2A00C0-152F-7656-1A85-9A9B7EED2AE2}"/>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6" name="Footer Placeholder 5">
            <a:extLst>
              <a:ext uri="{FF2B5EF4-FFF2-40B4-BE49-F238E27FC236}">
                <a16:creationId xmlns:a16="http://schemas.microsoft.com/office/drawing/2014/main" id="{D563E501-FADB-5C87-724F-C718DC1A2C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BC947-DCC4-2FE2-D407-21B43E9DA363}"/>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9013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9802-FA22-EE3D-5601-C732D783C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A9F04-9760-E477-CD54-0C2C66A2C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EBBC4E-B44C-8373-8FEA-32974DF6A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12B20-9F98-B87E-8791-A8EC11AE2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ABFB0-916D-E9B7-D70D-8169DEAE1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910DB9-A05C-A83B-4BA9-E500DE1B27D8}"/>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8" name="Footer Placeholder 7">
            <a:extLst>
              <a:ext uri="{FF2B5EF4-FFF2-40B4-BE49-F238E27FC236}">
                <a16:creationId xmlns:a16="http://schemas.microsoft.com/office/drawing/2014/main" id="{BECF78EB-13FE-390A-C60B-961EFFB88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2C1F00-C7FB-60AE-5624-C012BFCD0CEF}"/>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2259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06E9-4294-17A7-BA2B-E85A0CBF0D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82BFCB-1BC7-9569-1BC9-3113D32AADE5}"/>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4" name="Footer Placeholder 3">
            <a:extLst>
              <a:ext uri="{FF2B5EF4-FFF2-40B4-BE49-F238E27FC236}">
                <a16:creationId xmlns:a16="http://schemas.microsoft.com/office/drawing/2014/main" id="{E48693D9-2F38-DDE8-C7EE-0E7D2003EA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CACCD-67DF-BA2B-0C5D-BF005EEE76DE}"/>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3917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9205F-4F33-B6B7-B6CE-0D984D0DF6CD}"/>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3" name="Footer Placeholder 2">
            <a:extLst>
              <a:ext uri="{FF2B5EF4-FFF2-40B4-BE49-F238E27FC236}">
                <a16:creationId xmlns:a16="http://schemas.microsoft.com/office/drawing/2014/main" id="{A3C69F65-4233-E15D-32B3-B0B6792A93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2C362-7826-3F7D-3073-C83F23172A6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2747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AC9C-C1DE-0DA3-788F-5BDB994DE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2536DB-1DA6-AFF6-C509-6B7C9B69C3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C72557-700F-2EBF-906C-9C459A9EC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BD838-3A66-60D7-121F-6D751E5D66CD}"/>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6" name="Footer Placeholder 5">
            <a:extLst>
              <a:ext uri="{FF2B5EF4-FFF2-40B4-BE49-F238E27FC236}">
                <a16:creationId xmlns:a16="http://schemas.microsoft.com/office/drawing/2014/main" id="{CF032ACF-8E81-7688-9224-0B5062A47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8828D-02F5-1F44-4069-68E5DA629B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7858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53A9-3A20-CAE5-88D4-23FCBD30A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8BB5B4-40AD-DCF3-2DD1-FC98F17BE0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1F184C-642C-0DD8-F33E-5568B4052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60210-09AB-6FFD-1A14-7D54C096EA63}"/>
              </a:ext>
            </a:extLst>
          </p:cNvPr>
          <p:cNvSpPr>
            <a:spLocks noGrp="1"/>
          </p:cNvSpPr>
          <p:nvPr>
            <p:ph type="dt" sz="half" idx="10"/>
          </p:nvPr>
        </p:nvSpPr>
        <p:spPr/>
        <p:txBody>
          <a:bodyPr/>
          <a:lstStyle/>
          <a:p>
            <a:fld id="{E80C50CD-E178-4744-9B35-B2F624D6C5E9}" type="datetimeFigureOut">
              <a:rPr lang="en-US" smtClean="0"/>
              <a:t>8/24/2025</a:t>
            </a:fld>
            <a:endParaRPr lang="en-US"/>
          </a:p>
        </p:txBody>
      </p:sp>
      <p:sp>
        <p:nvSpPr>
          <p:cNvPr id="6" name="Footer Placeholder 5">
            <a:extLst>
              <a:ext uri="{FF2B5EF4-FFF2-40B4-BE49-F238E27FC236}">
                <a16:creationId xmlns:a16="http://schemas.microsoft.com/office/drawing/2014/main" id="{680662B6-E31D-70EF-48BA-9583CC994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B0FF7-72EB-8771-88D7-730594B033E9}"/>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8028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BD03F7"/>
            </a:gs>
            <a:gs pos="50000">
              <a:srgbClr val="000000"/>
            </a:gs>
            <a:gs pos="100000">
              <a:srgbClr val="4F5A6C"/>
            </a:gs>
          </a:gsLst>
          <a:lin ang="1842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2F2A7-2E9F-390A-33C9-0E1C0C0B1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DF7E5-579D-CCF1-93C8-20D557B62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51B9D-D0CE-E864-4233-ECCB3AEF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0C50CD-E178-4744-9B35-B2F624D6C5E9}" type="datetimeFigureOut">
              <a:rPr lang="en-US" smtClean="0"/>
              <a:pPr/>
              <a:t>8/24/2025</a:t>
            </a:fld>
            <a:endParaRPr lang="en-US"/>
          </a:p>
        </p:txBody>
      </p:sp>
      <p:sp>
        <p:nvSpPr>
          <p:cNvPr id="5" name="Footer Placeholder 4">
            <a:extLst>
              <a:ext uri="{FF2B5EF4-FFF2-40B4-BE49-F238E27FC236}">
                <a16:creationId xmlns:a16="http://schemas.microsoft.com/office/drawing/2014/main" id="{D35FBD52-3C67-9F34-759A-ED0CAE02A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3182CB-9C42-5889-B7C6-E79B058606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8CC95F-0247-41B6-91CF-DC97C76A7088}" type="slidenum">
              <a:rPr lang="en-US" smtClean="0"/>
              <a:pPr/>
              <a:t>‹#›</a:t>
            </a:fld>
            <a:endParaRPr lang="en-US"/>
          </a:p>
        </p:txBody>
      </p:sp>
      <p:sp>
        <p:nvSpPr>
          <p:cNvPr id="7" name="TextBox 6">
            <a:extLst>
              <a:ext uri="{FF2B5EF4-FFF2-40B4-BE49-F238E27FC236}">
                <a16:creationId xmlns:a16="http://schemas.microsoft.com/office/drawing/2014/main" id="{1FBA4943-FC03-9E5D-0F86-9202B3D6E587}"/>
              </a:ext>
            </a:extLst>
          </p:cNvPr>
          <p:cNvSpPr txBox="1"/>
          <p:nvPr userDrawn="1">
            <p:extLst>
              <p:ext uri="{1162E1C5-73C7-4A58-AE30-91384D911F3F}">
                <p184:classification xmlns:p184="http://schemas.microsoft.com/office/powerpoint/2018/4/main" val="hdr"/>
              </p:ext>
            </p:extLst>
          </p:nvPr>
        </p:nvSpPr>
        <p:spPr>
          <a:xfrm>
            <a:off x="63500" y="63500"/>
            <a:ext cx="1341438" cy="182880"/>
          </a:xfrm>
          <a:prstGeom prst="rect">
            <a:avLst/>
          </a:prstGeom>
        </p:spPr>
        <p:txBody>
          <a:bodyPr horzOverflow="overflow" lIns="0" tIns="0" rIns="0" bIns="0">
            <a:spAutoFit/>
          </a:bodyPr>
          <a:lstStyle/>
          <a:p>
            <a:pPr algn="l"/>
            <a:r>
              <a:rPr lang="en-US" sz="1200">
                <a:solidFill>
                  <a:srgbClr val="000000">
                    <a:alpha val="50000"/>
                  </a:srgbClr>
                </a:solidFill>
                <a:latin typeface="Arial" panose="020B0604020202020204" pitchFamily="34" charset="0"/>
                <a:cs typeface="Arial" panose="020B0604020202020204" pitchFamily="34" charset="0"/>
              </a:rPr>
              <a:t>Micron Confidential</a:t>
            </a:r>
          </a:p>
        </p:txBody>
      </p:sp>
      <p:sp>
        <p:nvSpPr>
          <p:cNvPr id="8" name="TextBox 7">
            <a:extLst>
              <a:ext uri="{FF2B5EF4-FFF2-40B4-BE49-F238E27FC236}">
                <a16:creationId xmlns:a16="http://schemas.microsoft.com/office/drawing/2014/main" id="{DDB3890C-7890-D353-7A58-E395D12FEC1F}"/>
              </a:ext>
            </a:extLst>
          </p:cNvPr>
          <p:cNvSpPr txBox="1"/>
          <p:nvPr userDrawn="1">
            <p:extLst>
              <p:ext uri="{1162E1C5-73C7-4A58-AE30-91384D911F3F}">
                <p184:classification xmlns:p184="http://schemas.microsoft.com/office/powerpoint/2018/4/main" val="ftr"/>
              </p:ext>
            </p:extLst>
          </p:nvPr>
        </p:nvSpPr>
        <p:spPr>
          <a:xfrm>
            <a:off x="63500" y="6611620"/>
            <a:ext cx="1341438" cy="182880"/>
          </a:xfrm>
          <a:prstGeom prst="rect">
            <a:avLst/>
          </a:prstGeom>
        </p:spPr>
        <p:txBody>
          <a:bodyPr horzOverflow="overflow" lIns="0" tIns="0" rIns="0" bIns="0">
            <a:spAutoFit/>
          </a:bodyPr>
          <a:lstStyle/>
          <a:p>
            <a:pPr algn="l"/>
            <a:r>
              <a:rPr lang="en-US" sz="1200">
                <a:solidFill>
                  <a:srgbClr val="000000">
                    <a:alpha val="50000"/>
                  </a:srgbClr>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36458244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F4E4D36-D998-4077-9B42-BA789BE570F6}"/>
              </a:ext>
            </a:extLst>
          </p:cNvPr>
          <p:cNvSpPr>
            <a:spLocks noGrp="1"/>
          </p:cNvSpPr>
          <p:nvPr>
            <p:ph type="ctrTitle"/>
          </p:nvPr>
        </p:nvSpPr>
        <p:spPr/>
        <p:txBody>
          <a:bodyPr/>
          <a:lstStyle/>
          <a:p>
            <a:r>
              <a:rPr lang="en-US" b="1"/>
              <a:t>SWRC TASK REQUEST SYSTEM</a:t>
            </a:r>
          </a:p>
        </p:txBody>
      </p:sp>
      <p:sp>
        <p:nvSpPr>
          <p:cNvPr id="3" name="Subtitle 3">
            <a:extLst>
              <a:ext uri="{FF2B5EF4-FFF2-40B4-BE49-F238E27FC236}">
                <a16:creationId xmlns:a16="http://schemas.microsoft.com/office/drawing/2014/main" id="{30AA819D-9365-4360-AC3B-36813CDA1FB9}"/>
              </a:ext>
            </a:extLst>
          </p:cNvPr>
          <p:cNvSpPr>
            <a:spLocks noGrp="1"/>
          </p:cNvSpPr>
          <p:nvPr>
            <p:ph type="subTitle" idx="1"/>
          </p:nvPr>
        </p:nvSpPr>
        <p:spPr/>
        <p:txBody>
          <a:bodyPr/>
          <a:lstStyle/>
          <a:p>
            <a:r>
              <a:rPr lang="en-US" dirty="0"/>
              <a:t>Aug 26, 2025</a:t>
            </a:r>
          </a:p>
          <a:p>
            <a:r>
              <a:rPr lang="en-US" dirty="0"/>
              <a:t>Krishan </a:t>
            </a:r>
            <a:r>
              <a:rPr lang="en-US" dirty="0" err="1"/>
              <a:t>Arpidani</a:t>
            </a:r>
            <a:r>
              <a:rPr lang="en-US" dirty="0"/>
              <a:t>, Harith Hamdani, Abd Hamid</a:t>
            </a:r>
          </a:p>
        </p:txBody>
      </p:sp>
    </p:spTree>
    <p:extLst>
      <p:ext uri="{BB962C8B-B14F-4D97-AF65-F5344CB8AC3E}">
        <p14:creationId xmlns:p14="http://schemas.microsoft.com/office/powerpoint/2010/main" val="93326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7BC07-2C1D-39CC-862D-5D3149461F0D}"/>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B109014D-06D3-BAA1-B2F3-3181B278DA55}"/>
              </a:ext>
            </a:extLst>
          </p:cNvPr>
          <p:cNvGrpSpPr/>
          <p:nvPr/>
        </p:nvGrpSpPr>
        <p:grpSpPr>
          <a:xfrm>
            <a:off x="90549" y="97327"/>
            <a:ext cx="11997124" cy="272917"/>
            <a:chOff x="78056" y="59852"/>
            <a:chExt cx="12030597" cy="365357"/>
          </a:xfrm>
        </p:grpSpPr>
        <p:sp>
          <p:nvSpPr>
            <p:cNvPr id="15" name="Rectangle 4">
              <a:extLst>
                <a:ext uri="{FF2B5EF4-FFF2-40B4-BE49-F238E27FC236}">
                  <a16:creationId xmlns:a16="http://schemas.microsoft.com/office/drawing/2014/main" id="{F1728131-6FC5-0AAB-DA67-8FF0FA73697B}"/>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6" name="Rectangle 5">
              <a:extLst>
                <a:ext uri="{FF2B5EF4-FFF2-40B4-BE49-F238E27FC236}">
                  <a16:creationId xmlns:a16="http://schemas.microsoft.com/office/drawing/2014/main" id="{2F2602BD-DA12-EE50-FC0E-CBF75D40C23A}"/>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7" name="Rectangle 6">
              <a:extLst>
                <a:ext uri="{FF2B5EF4-FFF2-40B4-BE49-F238E27FC236}">
                  <a16:creationId xmlns:a16="http://schemas.microsoft.com/office/drawing/2014/main" id="{9BF50AA8-4837-E559-8540-F0DE4A6DA4D7}"/>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8" name="Rectangle 7">
              <a:extLst>
                <a:ext uri="{FF2B5EF4-FFF2-40B4-BE49-F238E27FC236}">
                  <a16:creationId xmlns:a16="http://schemas.microsoft.com/office/drawing/2014/main" id="{097005DE-6628-3B13-6F35-0E1E10F4132C}"/>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9" name="Rectangle 8">
              <a:extLst>
                <a:ext uri="{FF2B5EF4-FFF2-40B4-BE49-F238E27FC236}">
                  <a16:creationId xmlns:a16="http://schemas.microsoft.com/office/drawing/2014/main" id="{B89E2C0C-2A8D-7FAB-DAEE-6FA20904E47C}"/>
                </a:ext>
              </a:extLst>
            </p:cNvPr>
            <p:cNvSpPr/>
            <p:nvPr/>
          </p:nvSpPr>
          <p:spPr>
            <a:xfrm>
              <a:off x="6771680"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0" name="Rectangle 9">
              <a:extLst>
                <a:ext uri="{FF2B5EF4-FFF2-40B4-BE49-F238E27FC236}">
                  <a16:creationId xmlns:a16="http://schemas.microsoft.com/office/drawing/2014/main" id="{12CB522D-F0A5-712F-F707-5C2FF8E4F958}"/>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1" name="Rectangle 10">
              <a:extLst>
                <a:ext uri="{FF2B5EF4-FFF2-40B4-BE49-F238E27FC236}">
                  <a16:creationId xmlns:a16="http://schemas.microsoft.com/office/drawing/2014/main" id="{53B2AE51-975D-E186-5F03-6B6053E93E70}"/>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2" name="Rectangle 11">
              <a:extLst>
                <a:ext uri="{FF2B5EF4-FFF2-40B4-BE49-F238E27FC236}">
                  <a16:creationId xmlns:a16="http://schemas.microsoft.com/office/drawing/2014/main" id="{ADFDE6F2-F575-F03E-2B2C-13E6C839CF66}"/>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3" name="Rectangle 12">
              <a:extLst>
                <a:ext uri="{FF2B5EF4-FFF2-40B4-BE49-F238E27FC236}">
                  <a16:creationId xmlns:a16="http://schemas.microsoft.com/office/drawing/2014/main" id="{0B0CD657-98D1-F87F-E252-EAE4EAA8BA07}"/>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 name="Title 1">
            <a:extLst>
              <a:ext uri="{FF2B5EF4-FFF2-40B4-BE49-F238E27FC236}">
                <a16:creationId xmlns:a16="http://schemas.microsoft.com/office/drawing/2014/main" id="{C870FE8F-5BC7-3062-AA58-FA8F3382CF3E}"/>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D5: Develop Permanent Corrective Action</a:t>
            </a:r>
            <a:endParaRPr lang="en-US">
              <a:solidFill>
                <a:schemeClr val="bg1"/>
              </a:solidFill>
            </a:endParaRPr>
          </a:p>
        </p:txBody>
      </p:sp>
      <p:pic>
        <p:nvPicPr>
          <p:cNvPr id="11" name="Picture 10">
            <a:extLst>
              <a:ext uri="{FF2B5EF4-FFF2-40B4-BE49-F238E27FC236}">
                <a16:creationId xmlns:a16="http://schemas.microsoft.com/office/drawing/2014/main" id="{8E59566D-D5A7-4D65-83D0-83217CE97108}"/>
              </a:ext>
            </a:extLst>
          </p:cNvPr>
          <p:cNvPicPr>
            <a:picLocks noChangeAspect="1"/>
          </p:cNvPicPr>
          <p:nvPr/>
        </p:nvPicPr>
        <p:blipFill rotWithShape="1">
          <a:blip r:embed="rId3">
            <a:extLst>
              <a:ext uri="{28A0092B-C50C-407E-A947-70E740481C1C}">
                <a14:useLocalDpi xmlns:a14="http://schemas.microsoft.com/office/drawing/2010/main" val="0"/>
              </a:ext>
            </a:extLst>
          </a:blip>
          <a:srcRect t="2569" b="13419"/>
          <a:stretch/>
        </p:blipFill>
        <p:spPr>
          <a:xfrm>
            <a:off x="992651" y="1398315"/>
            <a:ext cx="10201364" cy="4739552"/>
          </a:xfrm>
          <a:prstGeom prst="rect">
            <a:avLst/>
          </a:prstGeom>
        </p:spPr>
      </p:pic>
    </p:spTree>
    <p:extLst>
      <p:ext uri="{BB962C8B-B14F-4D97-AF65-F5344CB8AC3E}">
        <p14:creationId xmlns:p14="http://schemas.microsoft.com/office/powerpoint/2010/main" val="3521448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264C-4B63-EC6C-9A03-A8D946892CB5}"/>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55F8D158-1DE9-2BD9-DABB-A4F3289B890A}"/>
              </a:ext>
            </a:extLst>
          </p:cNvPr>
          <p:cNvGrpSpPr/>
          <p:nvPr/>
        </p:nvGrpSpPr>
        <p:grpSpPr>
          <a:xfrm>
            <a:off x="90549" y="97327"/>
            <a:ext cx="11997124" cy="272917"/>
            <a:chOff x="78056" y="59852"/>
            <a:chExt cx="12030597" cy="365357"/>
          </a:xfrm>
        </p:grpSpPr>
        <p:sp>
          <p:nvSpPr>
            <p:cNvPr id="15" name="Rectangle 4">
              <a:extLst>
                <a:ext uri="{FF2B5EF4-FFF2-40B4-BE49-F238E27FC236}">
                  <a16:creationId xmlns:a16="http://schemas.microsoft.com/office/drawing/2014/main" id="{A9222F28-4369-5CEF-9B5F-E91363184D2B}"/>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6" name="Rectangle 5">
              <a:extLst>
                <a:ext uri="{FF2B5EF4-FFF2-40B4-BE49-F238E27FC236}">
                  <a16:creationId xmlns:a16="http://schemas.microsoft.com/office/drawing/2014/main" id="{AD28BB34-0017-9462-078A-7ECE23DB7D45}"/>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7" name="Rectangle 6">
              <a:extLst>
                <a:ext uri="{FF2B5EF4-FFF2-40B4-BE49-F238E27FC236}">
                  <a16:creationId xmlns:a16="http://schemas.microsoft.com/office/drawing/2014/main" id="{6AD758CF-6C1B-AF9B-1D58-E4D7D24CEE11}"/>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8" name="Rectangle 7">
              <a:extLst>
                <a:ext uri="{FF2B5EF4-FFF2-40B4-BE49-F238E27FC236}">
                  <a16:creationId xmlns:a16="http://schemas.microsoft.com/office/drawing/2014/main" id="{76BF1611-3E91-4990-F6BC-ADF96A423DA6}"/>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9" name="Rectangle 8">
              <a:extLst>
                <a:ext uri="{FF2B5EF4-FFF2-40B4-BE49-F238E27FC236}">
                  <a16:creationId xmlns:a16="http://schemas.microsoft.com/office/drawing/2014/main" id="{005A0D70-33DC-1874-BD35-8DF09794FE8B}"/>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0" name="Rectangle 9">
              <a:extLst>
                <a:ext uri="{FF2B5EF4-FFF2-40B4-BE49-F238E27FC236}">
                  <a16:creationId xmlns:a16="http://schemas.microsoft.com/office/drawing/2014/main" id="{09148236-76D3-617F-052C-66BB480F1F93}"/>
                </a:ext>
              </a:extLst>
            </p:cNvPr>
            <p:cNvSpPr/>
            <p:nvPr/>
          </p:nvSpPr>
          <p:spPr>
            <a:xfrm>
              <a:off x="8108711"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1" name="Rectangle 10">
              <a:extLst>
                <a:ext uri="{FF2B5EF4-FFF2-40B4-BE49-F238E27FC236}">
                  <a16:creationId xmlns:a16="http://schemas.microsoft.com/office/drawing/2014/main" id="{985EF161-B1A6-E759-9E2A-F470B96CD1AC}"/>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2" name="Rectangle 11">
              <a:extLst>
                <a:ext uri="{FF2B5EF4-FFF2-40B4-BE49-F238E27FC236}">
                  <a16:creationId xmlns:a16="http://schemas.microsoft.com/office/drawing/2014/main" id="{BCF57E53-A914-8287-E788-16EE172A49F1}"/>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3" name="Rectangle 12">
              <a:extLst>
                <a:ext uri="{FF2B5EF4-FFF2-40B4-BE49-F238E27FC236}">
                  <a16:creationId xmlns:a16="http://schemas.microsoft.com/office/drawing/2014/main" id="{D6B1F023-26B5-D578-6749-0F10719957FD}"/>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 name="Title 1">
            <a:extLst>
              <a:ext uri="{FF2B5EF4-FFF2-40B4-BE49-F238E27FC236}">
                <a16:creationId xmlns:a16="http://schemas.microsoft.com/office/drawing/2014/main" id="{EFF0958F-2023-6A2C-7F92-78783BBD9004}"/>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D6: Implement Permanent Corrective Action</a:t>
            </a:r>
            <a:endParaRPr lang="en-US">
              <a:solidFill>
                <a:schemeClr val="bg1"/>
              </a:solidFill>
            </a:endParaRPr>
          </a:p>
        </p:txBody>
      </p:sp>
      <p:sp>
        <p:nvSpPr>
          <p:cNvPr id="3" name="Rectangle: Rounded Corners 2">
            <a:extLst>
              <a:ext uri="{FF2B5EF4-FFF2-40B4-BE49-F238E27FC236}">
                <a16:creationId xmlns:a16="http://schemas.microsoft.com/office/drawing/2014/main" id="{8CECCE36-BE4B-4A12-8495-5A3186539046}"/>
              </a:ext>
            </a:extLst>
          </p:cNvPr>
          <p:cNvSpPr/>
          <p:nvPr/>
        </p:nvSpPr>
        <p:spPr>
          <a:xfrm>
            <a:off x="2495199" y="1702005"/>
            <a:ext cx="1574977" cy="4938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WAS</a:t>
            </a:r>
          </a:p>
        </p:txBody>
      </p:sp>
      <p:sp>
        <p:nvSpPr>
          <p:cNvPr id="34" name="Rectangle: Rounded Corners 33">
            <a:extLst>
              <a:ext uri="{FF2B5EF4-FFF2-40B4-BE49-F238E27FC236}">
                <a16:creationId xmlns:a16="http://schemas.microsoft.com/office/drawing/2014/main" id="{47F4F19D-A267-4BBC-A6A1-165ECECB5F12}"/>
              </a:ext>
            </a:extLst>
          </p:cNvPr>
          <p:cNvSpPr/>
          <p:nvPr/>
        </p:nvSpPr>
        <p:spPr>
          <a:xfrm>
            <a:off x="8132208" y="1702005"/>
            <a:ext cx="1574977" cy="4938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92D050"/>
                </a:solidFill>
              </a:rPr>
              <a:t>IS</a:t>
            </a:r>
          </a:p>
        </p:txBody>
      </p:sp>
      <p:cxnSp>
        <p:nvCxnSpPr>
          <p:cNvPr id="7" name="Straight Arrow Connector 6">
            <a:extLst>
              <a:ext uri="{FF2B5EF4-FFF2-40B4-BE49-F238E27FC236}">
                <a16:creationId xmlns:a16="http://schemas.microsoft.com/office/drawing/2014/main" id="{2248FABA-5560-4B0B-8387-D2BF4C62272C}"/>
              </a:ext>
            </a:extLst>
          </p:cNvPr>
          <p:cNvCxnSpPr/>
          <p:nvPr/>
        </p:nvCxnSpPr>
        <p:spPr>
          <a:xfrm>
            <a:off x="4325872" y="1948907"/>
            <a:ext cx="3545305"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6" name="Google Shape;776;p27">
            <a:extLst>
              <a:ext uri="{FF2B5EF4-FFF2-40B4-BE49-F238E27FC236}">
                <a16:creationId xmlns:a16="http://schemas.microsoft.com/office/drawing/2014/main" id="{7038AFFE-25C6-4EA6-8470-B944421D6DD8}"/>
              </a:ext>
            </a:extLst>
          </p:cNvPr>
          <p:cNvSpPr/>
          <p:nvPr/>
        </p:nvSpPr>
        <p:spPr>
          <a:xfrm>
            <a:off x="1221276" y="2423193"/>
            <a:ext cx="4122821" cy="1169521"/>
          </a:xfrm>
          <a:prstGeom prst="rect">
            <a:avLst/>
          </a:prstGeom>
          <a:noFill/>
          <a:ln>
            <a:noFill/>
          </a:ln>
        </p:spPr>
        <p:txBody>
          <a:bodyPr spcFirstLastPara="1" wrap="square" lIns="91425" tIns="91425" rIns="91425" bIns="91425" anchor="t" anchorCtr="0">
            <a:spAutoFit/>
          </a:bodyPr>
          <a:lstStyle/>
          <a:p>
            <a:pPr lvl="0">
              <a:defRPr/>
            </a:pPr>
            <a:r>
              <a:rPr lang="en-US" sz="1600" dirty="0">
                <a:solidFill>
                  <a:srgbClr val="FF0000"/>
                </a:solidFill>
              </a:rPr>
              <a:t>⚠️</a:t>
            </a:r>
            <a:r>
              <a:rPr lang="en-US" sz="1600" dirty="0">
                <a:solidFill>
                  <a:srgbClr val="FFFF00"/>
                </a:solidFill>
              </a:rPr>
              <a:t> </a:t>
            </a:r>
            <a:r>
              <a:rPr lang="en-US" sz="1600" b="1" kern="0" dirty="0">
                <a:solidFill>
                  <a:schemeClr val="bg1"/>
                </a:solidFill>
              </a:rPr>
              <a:t>Email-based intake</a:t>
            </a:r>
          </a:p>
          <a:p>
            <a:pPr lvl="0">
              <a:defRPr/>
            </a:pPr>
            <a:r>
              <a:rPr lang="en-US" sz="1600" dirty="0">
                <a:solidFill>
                  <a:srgbClr val="FF0000"/>
                </a:solidFill>
              </a:rPr>
              <a:t>⚠️</a:t>
            </a:r>
            <a:r>
              <a:rPr lang="en-US" sz="1600" dirty="0">
                <a:solidFill>
                  <a:srgbClr val="FFFF00"/>
                </a:solidFill>
              </a:rPr>
              <a:t> </a:t>
            </a:r>
            <a:r>
              <a:rPr lang="en-US" sz="1600" b="1" kern="0" dirty="0">
                <a:solidFill>
                  <a:schemeClr val="bg1"/>
                </a:solidFill>
              </a:rPr>
              <a:t>Manual tracking in Excel</a:t>
            </a:r>
          </a:p>
          <a:p>
            <a:pPr lvl="0">
              <a:defRPr/>
            </a:pPr>
            <a:r>
              <a:rPr lang="en-US" sz="1600" dirty="0">
                <a:solidFill>
                  <a:srgbClr val="FF0000"/>
                </a:solidFill>
              </a:rPr>
              <a:t>⚠️</a:t>
            </a:r>
            <a:r>
              <a:rPr lang="en-US" sz="1600" dirty="0">
                <a:solidFill>
                  <a:srgbClr val="FFFF00"/>
                </a:solidFill>
              </a:rPr>
              <a:t> </a:t>
            </a:r>
            <a:r>
              <a:rPr lang="en-US" sz="1600" b="1" kern="0" dirty="0">
                <a:solidFill>
                  <a:schemeClr val="bg1"/>
                </a:solidFill>
              </a:rPr>
              <a:t>No visibility for requestors or SWRC</a:t>
            </a:r>
          </a:p>
          <a:p>
            <a:pPr lvl="0">
              <a:defRPr/>
            </a:pPr>
            <a:r>
              <a:rPr lang="en-US" sz="1600" dirty="0">
                <a:solidFill>
                  <a:srgbClr val="FF0000"/>
                </a:solidFill>
              </a:rPr>
              <a:t>⚠️</a:t>
            </a:r>
            <a:r>
              <a:rPr lang="en-US" sz="1600" dirty="0">
                <a:solidFill>
                  <a:srgbClr val="FFFF00"/>
                </a:solidFill>
              </a:rPr>
              <a:t> </a:t>
            </a:r>
            <a:r>
              <a:rPr lang="en-US" sz="1600" b="1" kern="0" dirty="0">
                <a:solidFill>
                  <a:schemeClr val="bg1"/>
                </a:solidFill>
              </a:rPr>
              <a:t>Prone to errors &amp; delays</a:t>
            </a:r>
            <a:endParaRPr kumimoji="0" sz="1600" b="1" i="0" u="none" strike="noStrike" kern="0" cap="none" spc="0" normalizeH="0" baseline="0" noProof="0" dirty="0">
              <a:ln>
                <a:noFill/>
              </a:ln>
              <a:solidFill>
                <a:schemeClr val="bg1"/>
              </a:solidFill>
              <a:effectLst/>
              <a:uLnTx/>
              <a:uFillTx/>
            </a:endParaRPr>
          </a:p>
        </p:txBody>
      </p:sp>
      <p:sp>
        <p:nvSpPr>
          <p:cNvPr id="37" name="Google Shape;776;p27">
            <a:extLst>
              <a:ext uri="{FF2B5EF4-FFF2-40B4-BE49-F238E27FC236}">
                <a16:creationId xmlns:a16="http://schemas.microsoft.com/office/drawing/2014/main" id="{74FA769E-2DE2-4CE6-BCC8-41EA58A7FD56}"/>
              </a:ext>
            </a:extLst>
          </p:cNvPr>
          <p:cNvSpPr/>
          <p:nvPr/>
        </p:nvSpPr>
        <p:spPr>
          <a:xfrm>
            <a:off x="6858285" y="2423192"/>
            <a:ext cx="4122821" cy="1169521"/>
          </a:xfrm>
          <a:prstGeom prst="rect">
            <a:avLst/>
          </a:prstGeom>
          <a:noFill/>
          <a:ln>
            <a:noFill/>
          </a:ln>
        </p:spPr>
        <p:txBody>
          <a:bodyPr spcFirstLastPara="1" wrap="square" lIns="91425" tIns="91425" rIns="91425" bIns="91425" anchor="t" anchorCtr="0">
            <a:spAutoFit/>
          </a:bodyPr>
          <a:lstStyle/>
          <a:p>
            <a:pPr lvl="0">
              <a:defRPr/>
            </a:pPr>
            <a:r>
              <a:rPr lang="en-US" sz="1600" dirty="0">
                <a:solidFill>
                  <a:srgbClr val="92D050"/>
                </a:solidFill>
              </a:rPr>
              <a:t>✅ </a:t>
            </a:r>
            <a:r>
              <a:rPr lang="en-US" sz="1600" b="1" kern="0" dirty="0">
                <a:solidFill>
                  <a:schemeClr val="bg1"/>
                </a:solidFill>
                <a:ea typeface="Arial"/>
                <a:cs typeface="Arial"/>
                <a:sym typeface="Arial"/>
              </a:rPr>
              <a:t>Automated intake through web app</a:t>
            </a:r>
          </a:p>
          <a:p>
            <a:pPr lvl="0">
              <a:defRPr/>
            </a:pPr>
            <a:r>
              <a:rPr lang="en-US" sz="1600" dirty="0">
                <a:solidFill>
                  <a:srgbClr val="92D050"/>
                </a:solidFill>
              </a:rPr>
              <a:t>✅ </a:t>
            </a:r>
            <a:r>
              <a:rPr lang="en-US" sz="1600" b="1" kern="0" dirty="0">
                <a:solidFill>
                  <a:schemeClr val="bg1"/>
                </a:solidFill>
                <a:ea typeface="Arial"/>
                <a:cs typeface="Arial"/>
                <a:sym typeface="Arial"/>
              </a:rPr>
              <a:t>Centralized SQL database</a:t>
            </a:r>
          </a:p>
          <a:p>
            <a:pPr lvl="0">
              <a:defRPr/>
            </a:pPr>
            <a:r>
              <a:rPr lang="en-US" sz="1600" dirty="0">
                <a:solidFill>
                  <a:srgbClr val="92D050"/>
                </a:solidFill>
              </a:rPr>
              <a:t>✅ </a:t>
            </a:r>
            <a:r>
              <a:rPr lang="en-US" sz="1600" b="1" kern="0" dirty="0">
                <a:solidFill>
                  <a:schemeClr val="bg1"/>
                </a:solidFill>
                <a:ea typeface="Arial"/>
                <a:cs typeface="Arial"/>
                <a:sym typeface="Arial"/>
              </a:rPr>
              <a:t>Real-time dashboards </a:t>
            </a:r>
          </a:p>
          <a:p>
            <a:pPr lvl="0">
              <a:defRPr/>
            </a:pPr>
            <a:r>
              <a:rPr lang="en-US" sz="1600" dirty="0">
                <a:solidFill>
                  <a:srgbClr val="92D050"/>
                </a:solidFill>
              </a:rPr>
              <a:t>✅ </a:t>
            </a:r>
            <a:r>
              <a:rPr lang="en-US" sz="1600" b="1" kern="0" dirty="0">
                <a:solidFill>
                  <a:schemeClr val="bg1"/>
                </a:solidFill>
                <a:ea typeface="Arial"/>
                <a:cs typeface="Arial"/>
                <a:sym typeface="Arial"/>
              </a:rPr>
              <a:t>Scalable for multi-site</a:t>
            </a:r>
            <a:endParaRPr kumimoji="0" sz="1600" b="0" i="0" u="none" strike="noStrike" kern="0" cap="none" spc="0" normalizeH="0" baseline="0" noProof="0" dirty="0">
              <a:ln>
                <a:noFill/>
              </a:ln>
              <a:solidFill>
                <a:schemeClr val="bg1"/>
              </a:solidFill>
              <a:effectLst/>
              <a:uLnTx/>
              <a:uFillTx/>
            </a:endParaRPr>
          </a:p>
        </p:txBody>
      </p:sp>
      <p:graphicFrame>
        <p:nvGraphicFramePr>
          <p:cNvPr id="38" name="Table 8">
            <a:extLst>
              <a:ext uri="{FF2B5EF4-FFF2-40B4-BE49-F238E27FC236}">
                <a16:creationId xmlns:a16="http://schemas.microsoft.com/office/drawing/2014/main" id="{D5ABC6B4-EF7B-4F9B-AF83-B2C817A3D6F0}"/>
              </a:ext>
            </a:extLst>
          </p:cNvPr>
          <p:cNvGraphicFramePr>
            <a:graphicFrameLocks noGrp="1"/>
          </p:cNvGraphicFramePr>
          <p:nvPr>
            <p:extLst>
              <p:ext uri="{D42A27DB-BD31-4B8C-83A1-F6EECF244321}">
                <p14:modId xmlns:p14="http://schemas.microsoft.com/office/powerpoint/2010/main" val="1818630590"/>
              </p:ext>
            </p:extLst>
          </p:nvPr>
        </p:nvGraphicFramePr>
        <p:xfrm>
          <a:off x="313541" y="4066999"/>
          <a:ext cx="5573912" cy="1711960"/>
        </p:xfrm>
        <a:graphic>
          <a:graphicData uri="http://schemas.openxmlformats.org/drawingml/2006/table">
            <a:tbl>
              <a:tblPr firstRow="1" bandRow="1">
                <a:tableStyleId>{FABFCF23-3B69-468F-B69F-88F6DE6A72F2}</a:tableStyleId>
              </a:tblPr>
              <a:tblGrid>
                <a:gridCol w="2059491">
                  <a:extLst>
                    <a:ext uri="{9D8B030D-6E8A-4147-A177-3AD203B41FA5}">
                      <a16:colId xmlns:a16="http://schemas.microsoft.com/office/drawing/2014/main" val="1863394702"/>
                    </a:ext>
                  </a:extLst>
                </a:gridCol>
                <a:gridCol w="3514421">
                  <a:extLst>
                    <a:ext uri="{9D8B030D-6E8A-4147-A177-3AD203B41FA5}">
                      <a16:colId xmlns:a16="http://schemas.microsoft.com/office/drawing/2014/main" val="249754878"/>
                    </a:ext>
                  </a:extLst>
                </a:gridCol>
              </a:tblGrid>
              <a:tr h="282517">
                <a:tc gridSpan="2">
                  <a:txBody>
                    <a:bodyPr/>
                    <a:lstStyle/>
                    <a:p>
                      <a:pPr algn="ctr"/>
                      <a:r>
                        <a:rPr lang="en-US" sz="1400" dirty="0"/>
                        <a:t>Headcount reduction</a:t>
                      </a:r>
                    </a:p>
                  </a:txBody>
                  <a:tcPr anchor="ctr"/>
                </a:tc>
                <a:tc hMerge="1">
                  <a:txBody>
                    <a:bodyPr/>
                    <a:lstStyle/>
                    <a:p>
                      <a:pPr algn="ctr"/>
                      <a:endParaRPr lang="en-US" dirty="0"/>
                    </a:p>
                  </a:txBody>
                  <a:tcPr anchor="ctr"/>
                </a:tc>
                <a:extLst>
                  <a:ext uri="{0D108BD9-81ED-4DB2-BD59-A6C34878D82A}">
                    <a16:rowId xmlns:a16="http://schemas.microsoft.com/office/drawing/2014/main" val="3778378916"/>
                  </a:ext>
                </a:extLst>
              </a:tr>
              <a:tr h="0">
                <a:tc>
                  <a:txBody>
                    <a:bodyPr/>
                    <a:lstStyle/>
                    <a:p>
                      <a:pPr algn="ctr"/>
                      <a:r>
                        <a:rPr lang="en-US" sz="1400" dirty="0">
                          <a:solidFill>
                            <a:srgbClr val="FF0000"/>
                          </a:solidFill>
                        </a:rPr>
                        <a:t>⚠️ </a:t>
                      </a:r>
                      <a:r>
                        <a:rPr lang="en-US" sz="1400" dirty="0"/>
                        <a:t>Before</a:t>
                      </a:r>
                      <a:br>
                        <a:rPr lang="en-US" sz="1400" dirty="0"/>
                      </a:br>
                      <a:r>
                        <a:rPr lang="en-US" sz="1400" dirty="0"/>
                        <a:t>(Manual)</a:t>
                      </a:r>
                    </a:p>
                  </a:txBody>
                  <a:tcPr anchor="ctr">
                    <a:solidFill>
                      <a:schemeClr val="accent5">
                        <a:lumMod val="40000"/>
                        <a:lumOff val="60000"/>
                      </a:schemeClr>
                    </a:solidFill>
                  </a:tcPr>
                </a:tc>
                <a:tc>
                  <a:txBody>
                    <a:bodyPr/>
                    <a:lstStyle/>
                    <a:p>
                      <a:pPr algn="ctr"/>
                      <a:r>
                        <a:rPr lang="en-US" sz="1400" dirty="0"/>
                        <a:t>~4 hours/day x 5 days = 20hrs/week</a:t>
                      </a:r>
                    </a:p>
                  </a:txBody>
                  <a:tcPr anchor="ctr">
                    <a:solidFill>
                      <a:schemeClr val="accent5">
                        <a:lumMod val="40000"/>
                        <a:lumOff val="60000"/>
                      </a:schemeClr>
                    </a:solidFill>
                  </a:tcPr>
                </a:tc>
                <a:extLst>
                  <a:ext uri="{0D108BD9-81ED-4DB2-BD59-A6C34878D82A}">
                    <a16:rowId xmlns:a16="http://schemas.microsoft.com/office/drawing/2014/main" val="831998495"/>
                  </a:ext>
                </a:extLst>
              </a:tr>
              <a:tr h="370840">
                <a:tc>
                  <a:txBody>
                    <a:bodyPr/>
                    <a:lstStyle/>
                    <a:p>
                      <a:pPr algn="ctr"/>
                      <a:r>
                        <a:rPr lang="en-US" sz="1400" dirty="0">
                          <a:solidFill>
                            <a:srgbClr val="92D050"/>
                          </a:solidFill>
                        </a:rPr>
                        <a:t>✅ </a:t>
                      </a:r>
                      <a:r>
                        <a:rPr lang="en-US" sz="1400" dirty="0"/>
                        <a:t>After</a:t>
                      </a:r>
                      <a:br>
                        <a:rPr lang="en-US" sz="1400" dirty="0"/>
                      </a:br>
                      <a:r>
                        <a:rPr lang="en-US" sz="1400" dirty="0"/>
                        <a:t>(New system)</a:t>
                      </a:r>
                    </a:p>
                  </a:txBody>
                  <a:tcPr anchor="ctr"/>
                </a:tc>
                <a:tc>
                  <a:txBody>
                    <a:bodyPr/>
                    <a:lstStyle/>
                    <a:p>
                      <a:pPr algn="ctr"/>
                      <a:r>
                        <a:rPr lang="en-US" sz="1400" dirty="0"/>
                        <a:t>~5 hours/week</a:t>
                      </a:r>
                    </a:p>
                  </a:txBody>
                  <a:tcPr anchor="ctr"/>
                </a:tc>
                <a:extLst>
                  <a:ext uri="{0D108BD9-81ED-4DB2-BD59-A6C34878D82A}">
                    <a16:rowId xmlns:a16="http://schemas.microsoft.com/office/drawing/2014/main" val="2262107616"/>
                  </a:ext>
                </a:extLst>
              </a:tr>
              <a:tr h="370840">
                <a:tc>
                  <a:txBody>
                    <a:bodyPr/>
                    <a:lstStyle/>
                    <a:p>
                      <a:pPr algn="ctr"/>
                      <a:r>
                        <a:rPr lang="en-US" sz="1400" dirty="0"/>
                        <a:t>Savings</a:t>
                      </a:r>
                    </a:p>
                  </a:txBody>
                  <a:tcPr anchor="ctr">
                    <a:solidFill>
                      <a:schemeClr val="accent5">
                        <a:lumMod val="20000"/>
                        <a:lumOff val="80000"/>
                      </a:schemeClr>
                    </a:solidFill>
                  </a:tcPr>
                </a:tc>
                <a:tc>
                  <a:txBody>
                    <a:bodyPr/>
                    <a:lstStyle/>
                    <a:p>
                      <a:pPr algn="ctr"/>
                      <a:r>
                        <a:rPr lang="en-US" sz="1400" dirty="0"/>
                        <a:t>(20 hours – 5 hours) / 40 hours/week = </a:t>
                      </a:r>
                      <a:r>
                        <a:rPr lang="en-US" sz="1400" b="1" dirty="0"/>
                        <a:t>0.4 HC</a:t>
                      </a:r>
                    </a:p>
                  </a:txBody>
                  <a:tcPr anchor="ctr">
                    <a:solidFill>
                      <a:schemeClr val="accent5">
                        <a:lumMod val="20000"/>
                        <a:lumOff val="80000"/>
                      </a:schemeClr>
                    </a:solidFill>
                  </a:tcPr>
                </a:tc>
                <a:extLst>
                  <a:ext uri="{0D108BD9-81ED-4DB2-BD59-A6C34878D82A}">
                    <a16:rowId xmlns:a16="http://schemas.microsoft.com/office/drawing/2014/main" val="3964540331"/>
                  </a:ext>
                </a:extLst>
              </a:tr>
            </a:tbl>
          </a:graphicData>
        </a:graphic>
      </p:graphicFrame>
      <p:graphicFrame>
        <p:nvGraphicFramePr>
          <p:cNvPr id="39" name="Table 8">
            <a:extLst>
              <a:ext uri="{FF2B5EF4-FFF2-40B4-BE49-F238E27FC236}">
                <a16:creationId xmlns:a16="http://schemas.microsoft.com/office/drawing/2014/main" id="{64F1579B-C2A9-438A-8752-F98876B79538}"/>
              </a:ext>
            </a:extLst>
          </p:cNvPr>
          <p:cNvGraphicFramePr>
            <a:graphicFrameLocks noGrp="1"/>
          </p:cNvGraphicFramePr>
          <p:nvPr>
            <p:extLst>
              <p:ext uri="{D42A27DB-BD31-4B8C-83A1-F6EECF244321}">
                <p14:modId xmlns:p14="http://schemas.microsoft.com/office/powerpoint/2010/main" val="3208539109"/>
              </p:ext>
            </p:extLst>
          </p:nvPr>
        </p:nvGraphicFramePr>
        <p:xfrm>
          <a:off x="6240377" y="4066997"/>
          <a:ext cx="5573912" cy="1711958"/>
        </p:xfrm>
        <a:graphic>
          <a:graphicData uri="http://schemas.openxmlformats.org/drawingml/2006/table">
            <a:tbl>
              <a:tblPr firstRow="1" bandRow="1">
                <a:tableStyleId>{FABFCF23-3B69-468F-B69F-88F6DE6A72F2}</a:tableStyleId>
              </a:tblPr>
              <a:tblGrid>
                <a:gridCol w="2197770">
                  <a:extLst>
                    <a:ext uri="{9D8B030D-6E8A-4147-A177-3AD203B41FA5}">
                      <a16:colId xmlns:a16="http://schemas.microsoft.com/office/drawing/2014/main" val="1863394702"/>
                    </a:ext>
                  </a:extLst>
                </a:gridCol>
                <a:gridCol w="3376142">
                  <a:extLst>
                    <a:ext uri="{9D8B030D-6E8A-4147-A177-3AD203B41FA5}">
                      <a16:colId xmlns:a16="http://schemas.microsoft.com/office/drawing/2014/main" val="249754878"/>
                    </a:ext>
                  </a:extLst>
                </a:gridCol>
              </a:tblGrid>
              <a:tr h="311760">
                <a:tc gridSpan="2">
                  <a:txBody>
                    <a:bodyPr/>
                    <a:lstStyle/>
                    <a:p>
                      <a:pPr algn="ctr"/>
                      <a:r>
                        <a:rPr lang="en-US" sz="1400" dirty="0"/>
                        <a:t>Time savings</a:t>
                      </a:r>
                    </a:p>
                  </a:txBody>
                  <a:tcPr anchor="ctr"/>
                </a:tc>
                <a:tc hMerge="1">
                  <a:txBody>
                    <a:bodyPr/>
                    <a:lstStyle/>
                    <a:p>
                      <a:pPr algn="ctr"/>
                      <a:endParaRPr lang="en-US" dirty="0"/>
                    </a:p>
                  </a:txBody>
                  <a:tcPr anchor="ctr"/>
                </a:tc>
                <a:extLst>
                  <a:ext uri="{0D108BD9-81ED-4DB2-BD59-A6C34878D82A}">
                    <a16:rowId xmlns:a16="http://schemas.microsoft.com/office/drawing/2014/main" val="3778378916"/>
                  </a:ext>
                </a:extLst>
              </a:tr>
              <a:tr h="529993">
                <a:tc>
                  <a:txBody>
                    <a:bodyPr/>
                    <a:lstStyle/>
                    <a:p>
                      <a:pPr algn="ctr"/>
                      <a:r>
                        <a:rPr lang="en-US" sz="1400" dirty="0">
                          <a:solidFill>
                            <a:srgbClr val="FF0000"/>
                          </a:solidFill>
                        </a:rPr>
                        <a:t>⚠️ </a:t>
                      </a:r>
                      <a:r>
                        <a:rPr lang="en-US" sz="1400" dirty="0"/>
                        <a:t>Before</a:t>
                      </a:r>
                      <a:br>
                        <a:rPr lang="en-US" sz="1400" dirty="0"/>
                      </a:br>
                      <a:r>
                        <a:rPr lang="en-US" sz="1400" dirty="0"/>
                        <a:t>(Average request logging )</a:t>
                      </a:r>
                    </a:p>
                  </a:txBody>
                  <a:tcPr anchor="ctr">
                    <a:solidFill>
                      <a:schemeClr val="accent5">
                        <a:lumMod val="40000"/>
                        <a:lumOff val="60000"/>
                      </a:schemeClr>
                    </a:solidFill>
                  </a:tcPr>
                </a:tc>
                <a:tc>
                  <a:txBody>
                    <a:bodyPr/>
                    <a:lstStyle/>
                    <a:p>
                      <a:pPr algn="ctr"/>
                      <a:r>
                        <a:rPr lang="en-US" sz="1400" dirty="0"/>
                        <a:t>30 minutes/requests</a:t>
                      </a:r>
                    </a:p>
                  </a:txBody>
                  <a:tcPr anchor="ctr">
                    <a:solidFill>
                      <a:schemeClr val="accent5">
                        <a:lumMod val="40000"/>
                        <a:lumOff val="60000"/>
                      </a:schemeClr>
                    </a:solidFill>
                  </a:tcPr>
                </a:tc>
                <a:extLst>
                  <a:ext uri="{0D108BD9-81ED-4DB2-BD59-A6C34878D82A}">
                    <a16:rowId xmlns:a16="http://schemas.microsoft.com/office/drawing/2014/main" val="831998495"/>
                  </a:ext>
                </a:extLst>
              </a:tr>
              <a:tr h="529993">
                <a:tc>
                  <a:txBody>
                    <a:bodyPr/>
                    <a:lstStyle/>
                    <a:p>
                      <a:pPr algn="ctr"/>
                      <a:r>
                        <a:rPr lang="en-US" sz="1400" dirty="0">
                          <a:solidFill>
                            <a:srgbClr val="92D050"/>
                          </a:solidFill>
                        </a:rPr>
                        <a:t>✅ </a:t>
                      </a:r>
                      <a:r>
                        <a:rPr lang="en-US" sz="1400" dirty="0"/>
                        <a:t>After</a:t>
                      </a:r>
                      <a:br>
                        <a:rPr lang="en-US" sz="1400" dirty="0"/>
                      </a:br>
                      <a:r>
                        <a:rPr lang="en-US" sz="1400" dirty="0"/>
                        <a:t>(Average request logging )</a:t>
                      </a:r>
                    </a:p>
                  </a:txBody>
                  <a:tcPr anchor="ctr"/>
                </a:tc>
                <a:tc>
                  <a:txBody>
                    <a:bodyPr/>
                    <a:lstStyle/>
                    <a:p>
                      <a:pPr algn="ctr"/>
                      <a:r>
                        <a:rPr lang="en-US" sz="1400" dirty="0"/>
                        <a:t>10 minutes/requests</a:t>
                      </a:r>
                    </a:p>
                  </a:txBody>
                  <a:tcPr anchor="ctr"/>
                </a:tc>
                <a:extLst>
                  <a:ext uri="{0D108BD9-81ED-4DB2-BD59-A6C34878D82A}">
                    <a16:rowId xmlns:a16="http://schemas.microsoft.com/office/drawing/2014/main" val="2262107616"/>
                  </a:ext>
                </a:extLst>
              </a:tr>
              <a:tr h="340212">
                <a:tc>
                  <a:txBody>
                    <a:bodyPr/>
                    <a:lstStyle/>
                    <a:p>
                      <a:pPr algn="ctr"/>
                      <a:r>
                        <a:rPr lang="en-US" sz="1400" dirty="0"/>
                        <a:t>Savings</a:t>
                      </a:r>
                    </a:p>
                  </a:txBody>
                  <a:tcPr anchor="ctr">
                    <a:solidFill>
                      <a:schemeClr val="accent5">
                        <a:lumMod val="20000"/>
                        <a:lumOff val="80000"/>
                      </a:schemeClr>
                    </a:solidFill>
                  </a:tcPr>
                </a:tc>
                <a:tc>
                  <a:txBody>
                    <a:bodyPr/>
                    <a:lstStyle/>
                    <a:p>
                      <a:pPr algn="ctr"/>
                      <a:r>
                        <a:rPr lang="en-US" sz="1400" dirty="0"/>
                        <a:t>(30mins– 10mins) / 30mins * 100 = </a:t>
                      </a:r>
                      <a:r>
                        <a:rPr lang="en-US" sz="1400" b="1" dirty="0"/>
                        <a:t>66.67%</a:t>
                      </a:r>
                    </a:p>
                  </a:txBody>
                  <a:tcPr anchor="ctr">
                    <a:solidFill>
                      <a:schemeClr val="accent5">
                        <a:lumMod val="20000"/>
                        <a:lumOff val="80000"/>
                      </a:schemeClr>
                    </a:solidFill>
                  </a:tcPr>
                </a:tc>
                <a:extLst>
                  <a:ext uri="{0D108BD9-81ED-4DB2-BD59-A6C34878D82A}">
                    <a16:rowId xmlns:a16="http://schemas.microsoft.com/office/drawing/2014/main" val="3964540331"/>
                  </a:ext>
                </a:extLst>
              </a:tr>
            </a:tbl>
          </a:graphicData>
        </a:graphic>
      </p:graphicFrame>
    </p:spTree>
    <p:extLst>
      <p:ext uri="{BB962C8B-B14F-4D97-AF65-F5344CB8AC3E}">
        <p14:creationId xmlns:p14="http://schemas.microsoft.com/office/powerpoint/2010/main" val="25541542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41BB3-3180-0E54-DBED-E5A9726D9E69}"/>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74F0F54E-BE10-2EDF-B81A-06C711006336}"/>
              </a:ext>
            </a:extLst>
          </p:cNvPr>
          <p:cNvGrpSpPr/>
          <p:nvPr/>
        </p:nvGrpSpPr>
        <p:grpSpPr>
          <a:xfrm>
            <a:off x="90549" y="97327"/>
            <a:ext cx="11997124" cy="272917"/>
            <a:chOff x="78056" y="59852"/>
            <a:chExt cx="12030597" cy="365357"/>
          </a:xfrm>
        </p:grpSpPr>
        <p:sp>
          <p:nvSpPr>
            <p:cNvPr id="15" name="Rectangle 4">
              <a:extLst>
                <a:ext uri="{FF2B5EF4-FFF2-40B4-BE49-F238E27FC236}">
                  <a16:creationId xmlns:a16="http://schemas.microsoft.com/office/drawing/2014/main" id="{55C7C1C9-ACDF-101E-68C9-FAA955BFC3DA}"/>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6" name="Rectangle 5">
              <a:extLst>
                <a:ext uri="{FF2B5EF4-FFF2-40B4-BE49-F238E27FC236}">
                  <a16:creationId xmlns:a16="http://schemas.microsoft.com/office/drawing/2014/main" id="{477B29B5-1F93-D8FC-C81D-D4615C11030E}"/>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7" name="Rectangle 6">
              <a:extLst>
                <a:ext uri="{FF2B5EF4-FFF2-40B4-BE49-F238E27FC236}">
                  <a16:creationId xmlns:a16="http://schemas.microsoft.com/office/drawing/2014/main" id="{310A23A8-7FF8-629F-AD3E-F6411F192767}"/>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8" name="Rectangle 7">
              <a:extLst>
                <a:ext uri="{FF2B5EF4-FFF2-40B4-BE49-F238E27FC236}">
                  <a16:creationId xmlns:a16="http://schemas.microsoft.com/office/drawing/2014/main" id="{CEDFEF81-1288-10FF-40FC-19A12B3D2DE2}"/>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9" name="Rectangle 8">
              <a:extLst>
                <a:ext uri="{FF2B5EF4-FFF2-40B4-BE49-F238E27FC236}">
                  <a16:creationId xmlns:a16="http://schemas.microsoft.com/office/drawing/2014/main" id="{DD68F564-DF88-F52E-2B93-FCC218287E8F}"/>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0" name="Rectangle 9">
              <a:extLst>
                <a:ext uri="{FF2B5EF4-FFF2-40B4-BE49-F238E27FC236}">
                  <a16:creationId xmlns:a16="http://schemas.microsoft.com/office/drawing/2014/main" id="{177B47C7-665E-33EE-B0FD-8A47BB2EDFFF}"/>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1" name="Rectangle 10">
              <a:extLst>
                <a:ext uri="{FF2B5EF4-FFF2-40B4-BE49-F238E27FC236}">
                  <a16:creationId xmlns:a16="http://schemas.microsoft.com/office/drawing/2014/main" id="{61403676-5E92-9071-2D77-D415F5EFE605}"/>
                </a:ext>
              </a:extLst>
            </p:cNvPr>
            <p:cNvSpPr/>
            <p:nvPr/>
          </p:nvSpPr>
          <p:spPr>
            <a:xfrm>
              <a:off x="9445742"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2" name="Rectangle 11">
              <a:extLst>
                <a:ext uri="{FF2B5EF4-FFF2-40B4-BE49-F238E27FC236}">
                  <a16:creationId xmlns:a16="http://schemas.microsoft.com/office/drawing/2014/main" id="{50CE3EE0-E4C9-BC3B-9696-E9C341B56316}"/>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3" name="Rectangle 12">
              <a:extLst>
                <a:ext uri="{FF2B5EF4-FFF2-40B4-BE49-F238E27FC236}">
                  <a16:creationId xmlns:a16="http://schemas.microsoft.com/office/drawing/2014/main" id="{36B56876-544B-42D8-EA33-FD5EDADCF100}"/>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 name="Title 1">
            <a:extLst>
              <a:ext uri="{FF2B5EF4-FFF2-40B4-BE49-F238E27FC236}">
                <a16:creationId xmlns:a16="http://schemas.microsoft.com/office/drawing/2014/main" id="{38259A9E-455A-4E2C-A125-F2DF5C583F7F}"/>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D7: Preventing Recurrence</a:t>
            </a:r>
          </a:p>
        </p:txBody>
      </p:sp>
      <p:graphicFrame>
        <p:nvGraphicFramePr>
          <p:cNvPr id="25" name="Table 8">
            <a:extLst>
              <a:ext uri="{FF2B5EF4-FFF2-40B4-BE49-F238E27FC236}">
                <a16:creationId xmlns:a16="http://schemas.microsoft.com/office/drawing/2014/main" id="{03359C21-1BA7-4B8A-9461-162D3AA17FD8}"/>
              </a:ext>
            </a:extLst>
          </p:cNvPr>
          <p:cNvGraphicFramePr>
            <a:graphicFrameLocks noGrp="1"/>
          </p:cNvGraphicFramePr>
          <p:nvPr>
            <p:extLst>
              <p:ext uri="{D42A27DB-BD31-4B8C-83A1-F6EECF244321}">
                <p14:modId xmlns:p14="http://schemas.microsoft.com/office/powerpoint/2010/main" val="4187793945"/>
              </p:ext>
            </p:extLst>
          </p:nvPr>
        </p:nvGraphicFramePr>
        <p:xfrm>
          <a:off x="545431" y="1715091"/>
          <a:ext cx="11101137" cy="3787352"/>
        </p:xfrm>
        <a:graphic>
          <a:graphicData uri="http://schemas.openxmlformats.org/drawingml/2006/table">
            <a:tbl>
              <a:tblPr firstRow="1" bandRow="1">
                <a:tableStyleId>{FABFCF23-3B69-468F-B69F-88F6DE6A72F2}</a:tableStyleId>
              </a:tblPr>
              <a:tblGrid>
                <a:gridCol w="4555958">
                  <a:extLst>
                    <a:ext uri="{9D8B030D-6E8A-4147-A177-3AD203B41FA5}">
                      <a16:colId xmlns:a16="http://schemas.microsoft.com/office/drawing/2014/main" val="1863394702"/>
                    </a:ext>
                  </a:extLst>
                </a:gridCol>
                <a:gridCol w="6545179">
                  <a:extLst>
                    <a:ext uri="{9D8B030D-6E8A-4147-A177-3AD203B41FA5}">
                      <a16:colId xmlns:a16="http://schemas.microsoft.com/office/drawing/2014/main" val="249754878"/>
                    </a:ext>
                  </a:extLst>
                </a:gridCol>
              </a:tblGrid>
              <a:tr h="562985">
                <a:tc>
                  <a:txBody>
                    <a:bodyPr/>
                    <a:lstStyle/>
                    <a:p>
                      <a:pPr algn="l"/>
                      <a:r>
                        <a:rPr lang="en-US" sz="1800" dirty="0">
                          <a:solidFill>
                            <a:schemeClr val="tx1"/>
                          </a:solidFill>
                        </a:rPr>
                        <a:t>📑 SOP</a:t>
                      </a:r>
                    </a:p>
                  </a:txBody>
                  <a:tcPr anchor="ctr">
                    <a:solidFill>
                      <a:schemeClr val="accent5">
                        <a:lumMod val="20000"/>
                        <a:lumOff val="80000"/>
                      </a:schemeClr>
                    </a:solidFill>
                  </a:tcPr>
                </a:tc>
                <a:tc>
                  <a:txBody>
                    <a:bodyPr/>
                    <a:lstStyle/>
                    <a:p>
                      <a:pPr algn="ctr"/>
                      <a:r>
                        <a:rPr lang="en-US" sz="1800" dirty="0">
                          <a:solidFill>
                            <a:schemeClr val="tx1"/>
                          </a:solidFill>
                        </a:rPr>
                        <a:t>SOP created for SWRC job requests</a:t>
                      </a:r>
                    </a:p>
                  </a:txBody>
                  <a:tcPr anchor="ctr">
                    <a:solidFill>
                      <a:schemeClr val="bg1"/>
                    </a:solidFill>
                  </a:tcPr>
                </a:tc>
                <a:extLst>
                  <a:ext uri="{0D108BD9-81ED-4DB2-BD59-A6C34878D82A}">
                    <a16:rowId xmlns:a16="http://schemas.microsoft.com/office/drawing/2014/main" val="831998495"/>
                  </a:ext>
                </a:extLst>
              </a:tr>
              <a:tr h="972427">
                <a:tc>
                  <a:txBody>
                    <a:bodyPr/>
                    <a:lstStyle/>
                    <a:p>
                      <a:pPr algn="l"/>
                      <a:r>
                        <a:rPr lang="en-US" sz="1800" dirty="0"/>
                        <a:t>🚫 Email disabled (only ticketing system allowed)</a:t>
                      </a:r>
                    </a:p>
                  </a:txBody>
                  <a:tcPr anchor="ctr">
                    <a:solidFill>
                      <a:schemeClr val="accent5">
                        <a:lumMod val="20000"/>
                        <a:lumOff val="80000"/>
                      </a:schemeClr>
                    </a:solidFill>
                  </a:tcPr>
                </a:tc>
                <a:tc>
                  <a:txBody>
                    <a:bodyPr/>
                    <a:lstStyle/>
                    <a:p>
                      <a:pPr algn="ctr"/>
                      <a:r>
                        <a:rPr lang="en-US" sz="1800" dirty="0"/>
                        <a:t>Ticketing system </a:t>
                      </a:r>
                      <a:r>
                        <a:rPr lang="en-US" sz="1800" b="1" dirty="0"/>
                        <a:t>mandatory</a:t>
                      </a:r>
                      <a:r>
                        <a:rPr lang="en-US" sz="1800" dirty="0"/>
                        <a:t>; email intake disabled</a:t>
                      </a:r>
                    </a:p>
                  </a:txBody>
                  <a:tcPr anchor="ctr"/>
                </a:tc>
                <a:extLst>
                  <a:ext uri="{0D108BD9-81ED-4DB2-BD59-A6C34878D82A}">
                    <a16:rowId xmlns:a16="http://schemas.microsoft.com/office/drawing/2014/main" val="2262107616"/>
                  </a:ext>
                </a:extLst>
              </a:tr>
              <a:tr h="562985">
                <a:tc>
                  <a:txBody>
                    <a:bodyPr/>
                    <a:lstStyle/>
                    <a:p>
                      <a:pPr algn="l"/>
                      <a:r>
                        <a:rPr lang="en-US" sz="1800" dirty="0"/>
                        <a:t>👤 Access control / user roles</a:t>
                      </a:r>
                    </a:p>
                  </a:txBody>
                  <a:tcPr anchor="ctr">
                    <a:solidFill>
                      <a:schemeClr val="accent5">
                        <a:lumMod val="20000"/>
                        <a:lumOff val="80000"/>
                      </a:schemeClr>
                    </a:solidFill>
                  </a:tcPr>
                </a:tc>
                <a:tc>
                  <a:txBody>
                    <a:bodyPr/>
                    <a:lstStyle/>
                    <a:p>
                      <a:pPr algn="ctr"/>
                      <a:r>
                        <a:rPr lang="en-US" sz="1800" b="1" dirty="0"/>
                        <a:t>Access control &amp; roles</a:t>
                      </a:r>
                      <a:r>
                        <a:rPr lang="en-US" sz="1800" dirty="0"/>
                        <a:t> for accountability</a:t>
                      </a:r>
                      <a:endParaRPr lang="en-US" sz="1800" b="1" dirty="0"/>
                    </a:p>
                  </a:txBody>
                  <a:tcPr anchor="ctr"/>
                </a:tc>
                <a:extLst>
                  <a:ext uri="{0D108BD9-81ED-4DB2-BD59-A6C34878D82A}">
                    <a16:rowId xmlns:a16="http://schemas.microsoft.com/office/drawing/2014/main" val="3964540331"/>
                  </a:ext>
                </a:extLst>
              </a:tr>
              <a:tr h="562985">
                <a:tc>
                  <a:txBody>
                    <a:bodyPr/>
                    <a:lstStyle/>
                    <a:p>
                      <a:pPr algn="l"/>
                      <a:r>
                        <a:rPr lang="en-US" sz="1800" dirty="0"/>
                        <a:t>📊 Dashboards</a:t>
                      </a:r>
                    </a:p>
                  </a:txBody>
                  <a:tcPr anchor="ctr">
                    <a:solidFill>
                      <a:schemeClr val="accent5">
                        <a:lumMod val="20000"/>
                        <a:lumOff val="80000"/>
                      </a:schemeClr>
                    </a:solidFill>
                  </a:tcPr>
                </a:tc>
                <a:tc>
                  <a:txBody>
                    <a:bodyPr/>
                    <a:lstStyle/>
                    <a:p>
                      <a:pPr algn="ctr"/>
                      <a:r>
                        <a:rPr lang="en-US" sz="1800" dirty="0"/>
                        <a:t>Dashboards monitored weekly</a:t>
                      </a:r>
                      <a:endParaRPr lang="en-US" sz="1800" b="1" dirty="0"/>
                    </a:p>
                  </a:txBody>
                  <a:tcPr anchor="ctr"/>
                </a:tc>
                <a:extLst>
                  <a:ext uri="{0D108BD9-81ED-4DB2-BD59-A6C34878D82A}">
                    <a16:rowId xmlns:a16="http://schemas.microsoft.com/office/drawing/2014/main" val="1887113486"/>
                  </a:ext>
                </a:extLst>
              </a:tr>
              <a:tr h="562985">
                <a:tc>
                  <a:txBody>
                    <a:bodyPr/>
                    <a:lstStyle/>
                    <a:p>
                      <a:pPr algn="l"/>
                      <a:r>
                        <a:rPr lang="en-US" sz="1800" dirty="0"/>
                        <a:t>🔔 Alerts &amp; escalation rules</a:t>
                      </a:r>
                    </a:p>
                  </a:txBody>
                  <a:tcPr anchor="ctr">
                    <a:solidFill>
                      <a:schemeClr val="accent5">
                        <a:lumMod val="20000"/>
                        <a:lumOff val="80000"/>
                      </a:schemeClr>
                    </a:solidFill>
                  </a:tcPr>
                </a:tc>
                <a:tc>
                  <a:txBody>
                    <a:bodyPr/>
                    <a:lstStyle/>
                    <a:p>
                      <a:pPr algn="ctr"/>
                      <a:r>
                        <a:rPr lang="en-US" sz="1800" dirty="0"/>
                        <a:t>Automated </a:t>
                      </a:r>
                      <a:r>
                        <a:rPr lang="en-US" sz="1800" b="1" dirty="0"/>
                        <a:t>alerts &amp; escalations</a:t>
                      </a:r>
                      <a:r>
                        <a:rPr lang="en-US" sz="1800" dirty="0"/>
                        <a:t> for overdue requests</a:t>
                      </a:r>
                      <a:endParaRPr lang="en-US" sz="1800" b="1" dirty="0"/>
                    </a:p>
                  </a:txBody>
                  <a:tcPr anchor="ctr"/>
                </a:tc>
                <a:extLst>
                  <a:ext uri="{0D108BD9-81ED-4DB2-BD59-A6C34878D82A}">
                    <a16:rowId xmlns:a16="http://schemas.microsoft.com/office/drawing/2014/main" val="2358216161"/>
                  </a:ext>
                </a:extLst>
              </a:tr>
              <a:tr h="562985">
                <a:tc>
                  <a:txBody>
                    <a:bodyPr/>
                    <a:lstStyle/>
                    <a:p>
                      <a:pPr algn="l"/>
                      <a:r>
                        <a:rPr lang="en-US" sz="1800" dirty="0"/>
                        <a:t>♻️ Continuous improvement loop</a:t>
                      </a:r>
                    </a:p>
                  </a:txBody>
                  <a:tcPr anchor="ctr">
                    <a:solidFill>
                      <a:schemeClr val="accent5">
                        <a:lumMod val="20000"/>
                        <a:lumOff val="80000"/>
                      </a:schemeClr>
                    </a:solidFill>
                  </a:tcPr>
                </a:tc>
                <a:tc>
                  <a:txBody>
                    <a:bodyPr/>
                    <a:lstStyle/>
                    <a:p>
                      <a:pPr algn="ctr"/>
                      <a:r>
                        <a:rPr lang="en-US" sz="1800" b="1" dirty="0"/>
                        <a:t>Quarterly reviews</a:t>
                      </a:r>
                      <a:r>
                        <a:rPr lang="en-US" sz="1800" dirty="0"/>
                        <a:t> for continuous improvement</a:t>
                      </a:r>
                      <a:endParaRPr lang="en-US" sz="1800" b="1" dirty="0"/>
                    </a:p>
                  </a:txBody>
                  <a:tcPr anchor="ctr"/>
                </a:tc>
                <a:extLst>
                  <a:ext uri="{0D108BD9-81ED-4DB2-BD59-A6C34878D82A}">
                    <a16:rowId xmlns:a16="http://schemas.microsoft.com/office/drawing/2014/main" val="3071170040"/>
                  </a:ext>
                </a:extLst>
              </a:tr>
            </a:tbl>
          </a:graphicData>
        </a:graphic>
      </p:graphicFrame>
    </p:spTree>
    <p:extLst>
      <p:ext uri="{BB962C8B-B14F-4D97-AF65-F5344CB8AC3E}">
        <p14:creationId xmlns:p14="http://schemas.microsoft.com/office/powerpoint/2010/main" val="31632745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CE3B0-3CA0-4CDB-EAC2-00309E40F75A}"/>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CD8B002C-ADFD-8C27-47EF-5C7E6C97FBCE}"/>
              </a:ext>
            </a:extLst>
          </p:cNvPr>
          <p:cNvGrpSpPr/>
          <p:nvPr/>
        </p:nvGrpSpPr>
        <p:grpSpPr>
          <a:xfrm>
            <a:off x="90549" y="97327"/>
            <a:ext cx="11997124" cy="272917"/>
            <a:chOff x="78056" y="59852"/>
            <a:chExt cx="12030597" cy="365357"/>
          </a:xfrm>
        </p:grpSpPr>
        <p:sp>
          <p:nvSpPr>
            <p:cNvPr id="15" name="Rectangle 4">
              <a:extLst>
                <a:ext uri="{FF2B5EF4-FFF2-40B4-BE49-F238E27FC236}">
                  <a16:creationId xmlns:a16="http://schemas.microsoft.com/office/drawing/2014/main" id="{491D3268-4D17-D322-21A8-C7DBBA2A4814}"/>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6" name="Rectangle 5">
              <a:extLst>
                <a:ext uri="{FF2B5EF4-FFF2-40B4-BE49-F238E27FC236}">
                  <a16:creationId xmlns:a16="http://schemas.microsoft.com/office/drawing/2014/main" id="{6DCDA5E6-99E4-DD0C-4C11-F37955ACAB12}"/>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7" name="Rectangle 6">
              <a:extLst>
                <a:ext uri="{FF2B5EF4-FFF2-40B4-BE49-F238E27FC236}">
                  <a16:creationId xmlns:a16="http://schemas.microsoft.com/office/drawing/2014/main" id="{F8FEA99F-B51E-B392-EAE6-97C4683C8D19}"/>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8" name="Rectangle 7">
              <a:extLst>
                <a:ext uri="{FF2B5EF4-FFF2-40B4-BE49-F238E27FC236}">
                  <a16:creationId xmlns:a16="http://schemas.microsoft.com/office/drawing/2014/main" id="{73990838-023A-0BE0-B71B-3C39C412E401}"/>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9" name="Rectangle 8">
              <a:extLst>
                <a:ext uri="{FF2B5EF4-FFF2-40B4-BE49-F238E27FC236}">
                  <a16:creationId xmlns:a16="http://schemas.microsoft.com/office/drawing/2014/main" id="{CB103021-10EF-70F9-96A4-014BE269C808}"/>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0" name="Rectangle 9">
              <a:extLst>
                <a:ext uri="{FF2B5EF4-FFF2-40B4-BE49-F238E27FC236}">
                  <a16:creationId xmlns:a16="http://schemas.microsoft.com/office/drawing/2014/main" id="{DEB8964A-3C96-F636-EFAF-FE18CAD3C4B1}"/>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1" name="Rectangle 10">
              <a:extLst>
                <a:ext uri="{FF2B5EF4-FFF2-40B4-BE49-F238E27FC236}">
                  <a16:creationId xmlns:a16="http://schemas.microsoft.com/office/drawing/2014/main" id="{796F1D36-7292-D63B-E08C-E3A1CEDC06C1}"/>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2" name="Rectangle 11">
              <a:extLst>
                <a:ext uri="{FF2B5EF4-FFF2-40B4-BE49-F238E27FC236}">
                  <a16:creationId xmlns:a16="http://schemas.microsoft.com/office/drawing/2014/main" id="{F9826ABC-2F9F-30D5-DAF7-4C695983EE3C}"/>
                </a:ext>
              </a:extLst>
            </p:cNvPr>
            <p:cNvSpPr/>
            <p:nvPr/>
          </p:nvSpPr>
          <p:spPr>
            <a:xfrm>
              <a:off x="10782773" y="60083"/>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3" name="Rectangle 12">
              <a:extLst>
                <a:ext uri="{FF2B5EF4-FFF2-40B4-BE49-F238E27FC236}">
                  <a16:creationId xmlns:a16="http://schemas.microsoft.com/office/drawing/2014/main" id="{41A37224-B665-7231-C1E0-C38CEDEF1FD8}"/>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 name="Title 1">
            <a:extLst>
              <a:ext uri="{FF2B5EF4-FFF2-40B4-BE49-F238E27FC236}">
                <a16:creationId xmlns:a16="http://schemas.microsoft.com/office/drawing/2014/main" id="{57ED2CB6-E5DF-BCF0-4A00-88D2B9AC8BC8}"/>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D8: Recognizing the Team</a:t>
            </a:r>
          </a:p>
        </p:txBody>
      </p:sp>
      <p:pic>
        <p:nvPicPr>
          <p:cNvPr id="3" name="Picture 2">
            <a:extLst>
              <a:ext uri="{FF2B5EF4-FFF2-40B4-BE49-F238E27FC236}">
                <a16:creationId xmlns:a16="http://schemas.microsoft.com/office/drawing/2014/main" id="{7EE5236D-A9AB-4346-8C2C-9791523E3B7A}"/>
              </a:ext>
            </a:extLst>
          </p:cNvPr>
          <p:cNvPicPr>
            <a:picLocks noChangeAspect="1"/>
          </p:cNvPicPr>
          <p:nvPr/>
        </p:nvPicPr>
        <p:blipFill>
          <a:blip r:embed="rId3"/>
          <a:stretch>
            <a:fillRect/>
          </a:stretch>
        </p:blipFill>
        <p:spPr>
          <a:xfrm>
            <a:off x="1086835" y="1008833"/>
            <a:ext cx="10012995" cy="5625917"/>
          </a:xfrm>
          <a:prstGeom prst="rect">
            <a:avLst/>
          </a:prstGeom>
          <a:effectLst>
            <a:softEdge rad="127000"/>
          </a:effectLst>
        </p:spPr>
      </p:pic>
    </p:spTree>
    <p:extLst>
      <p:ext uri="{BB962C8B-B14F-4D97-AF65-F5344CB8AC3E}">
        <p14:creationId xmlns:p14="http://schemas.microsoft.com/office/powerpoint/2010/main" val="21061681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4BAC69-AC08-F23F-5C21-7E045C652CB6}"/>
              </a:ext>
            </a:extLst>
          </p:cNvPr>
          <p:cNvSpPr>
            <a:spLocks noGrp="1"/>
          </p:cNvSpPr>
          <p:nvPr>
            <p:ph type="ftr" sz="quarter" idx="11"/>
          </p:nvPr>
        </p:nvSpPr>
        <p:spPr/>
        <p:txBody>
          <a:bodyPr/>
          <a:lstStyle/>
          <a:p>
            <a:r>
              <a:rPr lang="en-US"/>
              <a:t>Micron Confidential</a:t>
            </a:r>
            <a:endParaRPr lang="en-US" dirty="0"/>
          </a:p>
        </p:txBody>
      </p:sp>
      <p:sp>
        <p:nvSpPr>
          <p:cNvPr id="3" name="Slide Number Placeholder 2">
            <a:extLst>
              <a:ext uri="{FF2B5EF4-FFF2-40B4-BE49-F238E27FC236}">
                <a16:creationId xmlns:a16="http://schemas.microsoft.com/office/drawing/2014/main" id="{38EC6B1A-46E9-A3B0-332E-55F26473C0CD}"/>
              </a:ext>
            </a:extLst>
          </p:cNvPr>
          <p:cNvSpPr>
            <a:spLocks noGrp="1"/>
          </p:cNvSpPr>
          <p:nvPr>
            <p:ph type="sldNum" sz="quarter" idx="12"/>
          </p:nvPr>
        </p:nvSpPr>
        <p:spPr/>
        <p:txBody>
          <a:bodyPr/>
          <a:lstStyle/>
          <a:p>
            <a:fld id="{B7E7695C-FCF1-4AA0-9B93-7941FED13DC4}" type="slidenum">
              <a:rPr lang="en-US" smtClean="0"/>
              <a:pPr/>
              <a:t>14</a:t>
            </a:fld>
            <a:endParaRPr lang="en-US" dirty="0"/>
          </a:p>
        </p:txBody>
      </p:sp>
      <p:sp>
        <p:nvSpPr>
          <p:cNvPr id="4" name="Rectangle 3">
            <a:extLst>
              <a:ext uri="{FF2B5EF4-FFF2-40B4-BE49-F238E27FC236}">
                <a16:creationId xmlns:a16="http://schemas.microsoft.com/office/drawing/2014/main" id="{7D62FC23-5DFA-41F5-8C14-B5B94F83E350}"/>
              </a:ext>
            </a:extLst>
          </p:cNvPr>
          <p:cNvSpPr/>
          <p:nvPr/>
        </p:nvSpPr>
        <p:spPr>
          <a:xfrm>
            <a:off x="3072245" y="2327564"/>
            <a:ext cx="6047509" cy="1849581"/>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b="1" dirty="0">
                <a:latin typeface="Broadway" panose="020B0604020202020204" pitchFamily="82" charset="0"/>
              </a:rPr>
              <a:t>THANK YOU!</a:t>
            </a:r>
          </a:p>
        </p:txBody>
      </p:sp>
    </p:spTree>
    <p:extLst>
      <p:ext uri="{BB962C8B-B14F-4D97-AF65-F5344CB8AC3E}">
        <p14:creationId xmlns:p14="http://schemas.microsoft.com/office/powerpoint/2010/main" val="309270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701" name="Rectangle 5"/>
          <p:cNvSpPr>
            <a:spLocks noChangeArrowheads="1"/>
          </p:cNvSpPr>
          <p:nvPr/>
        </p:nvSpPr>
        <p:spPr bwMode="auto">
          <a:xfrm>
            <a:off x="216223" y="733649"/>
            <a:ext cx="2443228" cy="2081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Problem Statement/Background</a:t>
            </a:r>
          </a:p>
        </p:txBody>
      </p:sp>
      <p:sp>
        <p:nvSpPr>
          <p:cNvPr id="157703" name="Rectangle 7"/>
          <p:cNvSpPr>
            <a:spLocks noChangeArrowheads="1"/>
          </p:cNvSpPr>
          <p:nvPr/>
        </p:nvSpPr>
        <p:spPr bwMode="auto">
          <a:xfrm>
            <a:off x="216223" y="3738823"/>
            <a:ext cx="2194560" cy="269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Objectives &amp; Deliverables</a:t>
            </a:r>
          </a:p>
        </p:txBody>
      </p:sp>
      <p:sp>
        <p:nvSpPr>
          <p:cNvPr id="157705" name="Rectangle 9"/>
          <p:cNvSpPr>
            <a:spLocks noChangeArrowheads="1"/>
          </p:cNvSpPr>
          <p:nvPr/>
        </p:nvSpPr>
        <p:spPr bwMode="auto">
          <a:xfrm>
            <a:off x="5465440" y="2306013"/>
            <a:ext cx="2020105" cy="276999"/>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Resources/ Stakeholders</a:t>
            </a:r>
          </a:p>
        </p:txBody>
      </p:sp>
      <p:sp>
        <p:nvSpPr>
          <p:cNvPr id="18" name="Title 1"/>
          <p:cNvSpPr>
            <a:spLocks noGrp="1"/>
          </p:cNvSpPr>
          <p:nvPr>
            <p:ph type="title"/>
          </p:nvPr>
        </p:nvSpPr>
        <p:spPr>
          <a:xfrm>
            <a:off x="216223" y="256843"/>
            <a:ext cx="5140506" cy="471267"/>
          </a:xfrm>
        </p:spPr>
        <p:txBody>
          <a:bodyPr vert="horz" lIns="91440" tIns="45720" rIns="91440" bIns="45720" rtlCol="0" anchor="ctr">
            <a:noAutofit/>
          </a:bodyPr>
          <a:lstStyle/>
          <a:p>
            <a:pPr>
              <a:lnSpc>
                <a:spcPct val="80000"/>
              </a:lnSpc>
            </a:pPr>
            <a:r>
              <a:rPr lang="en-US" sz="1800" spc="-150">
                <a:solidFill>
                  <a:schemeClr val="tx2"/>
                </a:solidFill>
                <a:latin typeface="+mn-lt"/>
              </a:rPr>
              <a:t>SWRC Job Request Submission System</a:t>
            </a:r>
          </a:p>
        </p:txBody>
      </p:sp>
      <p:sp>
        <p:nvSpPr>
          <p:cNvPr id="20" name="Rectangle 7"/>
          <p:cNvSpPr>
            <a:spLocks noChangeArrowheads="1"/>
          </p:cNvSpPr>
          <p:nvPr/>
        </p:nvSpPr>
        <p:spPr bwMode="auto">
          <a:xfrm>
            <a:off x="5465440" y="737479"/>
            <a:ext cx="561354" cy="2069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Scope</a:t>
            </a:r>
            <a:endParaRPr kumimoji="0" lang="en-US" altLang="en-US" sz="1100" b="1" i="0" u="none" strike="noStrike" kern="1200" cap="none" spc="0" normalizeH="0" baseline="0" noProof="0">
              <a:ln>
                <a:noFill/>
              </a:ln>
              <a:solidFill>
                <a:srgbClr val="000099"/>
              </a:solidFill>
              <a:effectLst/>
              <a:uLnTx/>
              <a:uFillTx/>
              <a:latin typeface="Arial" panose="020B0604020202020204"/>
              <a:ea typeface="+mn-ea"/>
              <a:cs typeface="+mn-cs"/>
            </a:endParaRPr>
          </a:p>
        </p:txBody>
      </p:sp>
      <p:sp>
        <p:nvSpPr>
          <p:cNvPr id="24" name="Rectangle 12"/>
          <p:cNvSpPr>
            <a:spLocks noChangeArrowheads="1"/>
          </p:cNvSpPr>
          <p:nvPr/>
        </p:nvSpPr>
        <p:spPr bwMode="auto">
          <a:xfrm>
            <a:off x="5465440" y="3636426"/>
            <a:ext cx="2743200" cy="2206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Key Dependencies, Risks, Issues</a:t>
            </a:r>
          </a:p>
        </p:txBody>
      </p:sp>
      <p:sp>
        <p:nvSpPr>
          <p:cNvPr id="23" name="Rectangle 3">
            <a:extLst>
              <a:ext uri="{FF2B5EF4-FFF2-40B4-BE49-F238E27FC236}">
                <a16:creationId xmlns:a16="http://schemas.microsoft.com/office/drawing/2014/main" id="{4E6EC712-7E2F-4235-BFD7-60BB5C4194B1}"/>
              </a:ext>
            </a:extLst>
          </p:cNvPr>
          <p:cNvSpPr>
            <a:spLocks noChangeArrowheads="1"/>
          </p:cNvSpPr>
          <p:nvPr/>
        </p:nvSpPr>
        <p:spPr bwMode="auto">
          <a:xfrm>
            <a:off x="216223" y="2992828"/>
            <a:ext cx="1440909" cy="2230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Proposed Solution</a:t>
            </a:r>
          </a:p>
        </p:txBody>
      </p:sp>
      <p:sp>
        <p:nvSpPr>
          <p:cNvPr id="27" name="Rectangle 12">
            <a:extLst>
              <a:ext uri="{FF2B5EF4-FFF2-40B4-BE49-F238E27FC236}">
                <a16:creationId xmlns:a16="http://schemas.microsoft.com/office/drawing/2014/main" id="{B7C51531-2EE3-4B77-BD2D-83616B5C06EB}"/>
              </a:ext>
            </a:extLst>
          </p:cNvPr>
          <p:cNvSpPr>
            <a:spLocks noChangeArrowheads="1"/>
          </p:cNvSpPr>
          <p:nvPr/>
        </p:nvSpPr>
        <p:spPr bwMode="auto">
          <a:xfrm>
            <a:off x="5465440" y="5010214"/>
            <a:ext cx="1829123" cy="2441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Resources Needed</a:t>
            </a:r>
          </a:p>
        </p:txBody>
      </p:sp>
      <p:sp>
        <p:nvSpPr>
          <p:cNvPr id="29" name="Rectangle 5">
            <a:extLst>
              <a:ext uri="{FF2B5EF4-FFF2-40B4-BE49-F238E27FC236}">
                <a16:creationId xmlns:a16="http://schemas.microsoft.com/office/drawing/2014/main" id="{0EC44391-3B99-4184-845A-6C9BF466A48E}"/>
              </a:ext>
            </a:extLst>
          </p:cNvPr>
          <p:cNvSpPr>
            <a:spLocks noChangeArrowheads="1"/>
          </p:cNvSpPr>
          <p:nvPr/>
        </p:nvSpPr>
        <p:spPr bwMode="auto">
          <a:xfrm>
            <a:off x="216223" y="4793251"/>
            <a:ext cx="1645920"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Pilot Process Area</a:t>
            </a:r>
          </a:p>
        </p:txBody>
      </p:sp>
      <p:sp>
        <p:nvSpPr>
          <p:cNvPr id="31" name="Rectangle 5">
            <a:extLst>
              <a:ext uri="{FF2B5EF4-FFF2-40B4-BE49-F238E27FC236}">
                <a16:creationId xmlns:a16="http://schemas.microsoft.com/office/drawing/2014/main" id="{321FDAEF-E0F8-4871-B8F7-71F3CDD0E2DA}"/>
              </a:ext>
            </a:extLst>
          </p:cNvPr>
          <p:cNvSpPr>
            <a:spLocks noChangeArrowheads="1"/>
          </p:cNvSpPr>
          <p:nvPr/>
        </p:nvSpPr>
        <p:spPr bwMode="auto">
          <a:xfrm>
            <a:off x="216223" y="5395485"/>
            <a:ext cx="1645920"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99"/>
                </a:solidFill>
                <a:effectLst/>
                <a:uLnTx/>
                <a:uFillTx/>
                <a:latin typeface="Arial" panose="020B0604020202020204"/>
                <a:ea typeface="+mn-ea"/>
                <a:cs typeface="+mn-cs"/>
              </a:rPr>
              <a:t>Fan-out Process Area</a:t>
            </a:r>
          </a:p>
        </p:txBody>
      </p:sp>
      <p:sp>
        <p:nvSpPr>
          <p:cNvPr id="6" name="Rectangle 5">
            <a:extLst>
              <a:ext uri="{FF2B5EF4-FFF2-40B4-BE49-F238E27FC236}">
                <a16:creationId xmlns:a16="http://schemas.microsoft.com/office/drawing/2014/main" id="{9CD19C98-1711-A16A-B5F8-53E5D77C70FA}"/>
              </a:ext>
            </a:extLst>
          </p:cNvPr>
          <p:cNvSpPr/>
          <p:nvPr/>
        </p:nvSpPr>
        <p:spPr>
          <a:xfrm>
            <a:off x="294006" y="944427"/>
            <a:ext cx="4869201" cy="1965953"/>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sz="1000" b="0" i="0" dirty="0">
                <a:solidFill>
                  <a:srgbClr val="242424"/>
                </a:solidFill>
                <a:effectLst/>
                <a:highlight>
                  <a:srgbClr val="FFFFFF"/>
                </a:highlight>
                <a:latin typeface="+mn-lt"/>
              </a:rPr>
              <a:t>The Special Work Request Center (SWRC) is a </a:t>
            </a:r>
            <a:r>
              <a:rPr lang="en-US" sz="1000" dirty="0">
                <a:solidFill>
                  <a:srgbClr val="242424"/>
                </a:solidFill>
                <a:highlight>
                  <a:srgbClr val="FFFFFF"/>
                </a:highlight>
              </a:rPr>
              <a:t>hub </a:t>
            </a:r>
            <a:r>
              <a:rPr lang="en-US" sz="1000" b="0" i="0" dirty="0">
                <a:solidFill>
                  <a:srgbClr val="242424"/>
                </a:solidFill>
                <a:effectLst/>
                <a:highlight>
                  <a:srgbClr val="FFFFFF"/>
                </a:highlight>
                <a:latin typeface="+mn-lt"/>
              </a:rPr>
              <a:t>for managing various tasks related to </a:t>
            </a:r>
            <a:r>
              <a:rPr lang="en-US" sz="1000" dirty="0">
                <a:solidFill>
                  <a:srgbClr val="242424"/>
                </a:solidFill>
                <a:highlight>
                  <a:srgbClr val="FFFFFF"/>
                </a:highlight>
              </a:rPr>
              <a:t>sampling </a:t>
            </a:r>
            <a:r>
              <a:rPr lang="en-US" sz="1000" b="0" i="0" dirty="0">
                <a:solidFill>
                  <a:srgbClr val="242424"/>
                </a:solidFill>
                <a:effectLst/>
                <a:highlight>
                  <a:srgbClr val="FFFFFF"/>
                </a:highlight>
                <a:latin typeface="+mn-lt"/>
              </a:rPr>
              <a:t>preparation, shipment, logistics, and product inventory. It involves several key activities such as sampling according to a </a:t>
            </a:r>
            <a:r>
              <a:rPr lang="en-US" sz="1000" dirty="0">
                <a:solidFill>
                  <a:srgbClr val="242424"/>
                </a:solidFill>
                <a:highlight>
                  <a:srgbClr val="FFFFFF"/>
                </a:highlight>
              </a:rPr>
              <a:t>requester's reliability </a:t>
            </a:r>
            <a:r>
              <a:rPr lang="en-US" sz="1000" b="0" i="0" dirty="0">
                <a:solidFill>
                  <a:srgbClr val="242424"/>
                </a:solidFill>
                <a:effectLst/>
                <a:highlight>
                  <a:srgbClr val="FFFFFF"/>
                </a:highlight>
                <a:latin typeface="+mn-lt"/>
              </a:rPr>
              <a:t>plan, executing shipment requests, collecting and passing sample lots, and managing lot disposition</a:t>
            </a:r>
            <a:r>
              <a:rPr lang="en-US" sz="1000" dirty="0">
                <a:solidFill>
                  <a:srgbClr val="242424"/>
                </a:solidFill>
                <a:highlight>
                  <a:srgbClr val="FFFFFF"/>
                </a:highlight>
                <a:latin typeface="+mn-lt"/>
              </a:rPr>
              <a:t>. </a:t>
            </a:r>
            <a:r>
              <a:rPr lang="en-US" sz="1000" b="0" i="0" dirty="0">
                <a:solidFill>
                  <a:srgbClr val="242424"/>
                </a:solidFill>
                <a:effectLst/>
                <a:highlight>
                  <a:srgbClr val="FFFFFF"/>
                </a:highlight>
                <a:latin typeface="+mn-lt"/>
              </a:rPr>
              <a:t>SWRC is crucial for ensuring that all these tasks are carried out efficiently and effectively, supporting the overall operations</a:t>
            </a:r>
            <a:r>
              <a:rPr lang="en-US" sz="1000" dirty="0">
                <a:solidFill>
                  <a:srgbClr val="242424"/>
                </a:solidFill>
                <a:highlight>
                  <a:srgbClr val="FFFFFF"/>
                </a:highlight>
                <a:latin typeface="+mn-lt"/>
              </a:rPr>
              <a:t>. </a:t>
            </a:r>
            <a:r>
              <a:rPr lang="en-US" sz="1000" dirty="0">
                <a:solidFill>
                  <a:srgbClr val="242424"/>
                </a:solidFill>
                <a:highlight>
                  <a:srgbClr val="FFFFFF"/>
                </a:highlight>
                <a:latin typeface="Aptos"/>
                <a:cs typeface="Arial"/>
              </a:rPr>
              <a:t>The current job request submission process at SWRC is inefficient and prone to errors due to its reliance on manual intervention and tracking via email. This inefficiency has led to significant issues, such as one case scenario of missed lot shipments to MSB for Thermal Warpage from QAWR121739 and QAWR121740. The root cause of these missed shipments was SWRC's failure to sample and ship the lots on time due to email missed out and high sampling WIP and unable to arrange the priority</a:t>
            </a:r>
            <a:endParaRPr lang="en-US" sz="1000">
              <a:latin typeface="Aptos"/>
            </a:endParaRPr>
          </a:p>
        </p:txBody>
      </p:sp>
      <p:sp>
        <p:nvSpPr>
          <p:cNvPr id="7" name="Rectangle 6">
            <a:extLst>
              <a:ext uri="{FF2B5EF4-FFF2-40B4-BE49-F238E27FC236}">
                <a16:creationId xmlns:a16="http://schemas.microsoft.com/office/drawing/2014/main" id="{8EA5170C-E18C-5DE1-D17C-4F7261A677DF}"/>
              </a:ext>
            </a:extLst>
          </p:cNvPr>
          <p:cNvSpPr/>
          <p:nvPr/>
        </p:nvSpPr>
        <p:spPr>
          <a:xfrm>
            <a:off x="294005" y="3215861"/>
            <a:ext cx="4869201" cy="451264"/>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sz="1000" b="0" i="0" u="none" strike="noStrike" dirty="0">
                <a:solidFill>
                  <a:srgbClr val="242424"/>
                </a:solidFill>
                <a:effectLst/>
                <a:highlight>
                  <a:srgbClr val="FFFFFF"/>
                </a:highlight>
              </a:rPr>
              <a:t>Implement a ticketing system to track all job requests to SWRC. The system will allow users to submit job requests, track their status, and </a:t>
            </a:r>
            <a:r>
              <a:rPr lang="en-US" sz="1000" dirty="0">
                <a:solidFill>
                  <a:srgbClr val="242424"/>
                </a:solidFill>
                <a:highlight>
                  <a:srgbClr val="FFFFFF"/>
                </a:highlight>
              </a:rPr>
              <a:t>check for status</a:t>
            </a:r>
            <a:r>
              <a:rPr lang="en-US" sz="1000" b="0" i="0" u="none" strike="noStrike" dirty="0">
                <a:solidFill>
                  <a:srgbClr val="242424"/>
                </a:solidFill>
                <a:effectLst/>
                <a:highlight>
                  <a:srgbClr val="FFFFFF"/>
                </a:highlight>
              </a:rPr>
              <a:t> updates. </a:t>
            </a:r>
            <a:endParaRPr lang="en-US" dirty="0"/>
          </a:p>
        </p:txBody>
      </p:sp>
      <p:sp>
        <p:nvSpPr>
          <p:cNvPr id="8" name="Rectangle 7">
            <a:extLst>
              <a:ext uri="{FF2B5EF4-FFF2-40B4-BE49-F238E27FC236}">
                <a16:creationId xmlns:a16="http://schemas.microsoft.com/office/drawing/2014/main" id="{7DABB8AB-9FFE-317F-7DF1-29790F40E94C}"/>
              </a:ext>
            </a:extLst>
          </p:cNvPr>
          <p:cNvSpPr/>
          <p:nvPr/>
        </p:nvSpPr>
        <p:spPr>
          <a:xfrm>
            <a:off x="294005" y="4012590"/>
            <a:ext cx="4869201" cy="647730"/>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marL="171450" indent="-171450" fontAlgn="base">
              <a:buFont typeface="Arial"/>
              <a:buChar char="•"/>
            </a:pPr>
            <a:r>
              <a:rPr lang="en-US" sz="1000" dirty="0">
                <a:solidFill>
                  <a:srgbClr val="000000"/>
                </a:solidFill>
                <a:highlight>
                  <a:srgbClr val="F5F5F5"/>
                </a:highlight>
              </a:rPr>
              <a:t>Develop</a:t>
            </a:r>
            <a:r>
              <a:rPr lang="en-US" sz="1000" b="0" i="0" u="none" strike="noStrike" dirty="0">
                <a:solidFill>
                  <a:srgbClr val="000000"/>
                </a:solidFill>
                <a:effectLst/>
                <a:highlight>
                  <a:srgbClr val="F5F5F5"/>
                </a:highlight>
              </a:rPr>
              <a:t> and deploy a job request tracking system.</a:t>
            </a:r>
            <a:r>
              <a:rPr lang="en-US" sz="1000" dirty="0">
                <a:solidFill>
                  <a:srgbClr val="000000"/>
                </a:solidFill>
                <a:highlight>
                  <a:srgbClr val="F5F5F5"/>
                </a:highlight>
              </a:rPr>
              <a:t> </a:t>
            </a:r>
            <a:endParaRPr lang="en-US">
              <a:solidFill>
                <a:srgbClr val="000000"/>
              </a:solidFill>
              <a:highlight>
                <a:srgbClr val="F5F5F5"/>
              </a:highlight>
            </a:endParaRPr>
          </a:p>
          <a:p>
            <a:pPr marL="171450" indent="-171450">
              <a:buFont typeface="Arial"/>
              <a:buChar char="•"/>
            </a:pPr>
            <a:r>
              <a:rPr lang="en-US" sz="1000" b="0" i="0" u="none" strike="noStrike" dirty="0">
                <a:solidFill>
                  <a:srgbClr val="000000"/>
                </a:solidFill>
                <a:effectLst/>
                <a:highlight>
                  <a:srgbClr val="F5F5F5"/>
                </a:highlight>
              </a:rPr>
              <a:t>Provide training and documentation for end-users and </a:t>
            </a:r>
            <a:r>
              <a:rPr lang="en-US" sz="1000" dirty="0">
                <a:solidFill>
                  <a:srgbClr val="000000"/>
                </a:solidFill>
                <a:highlight>
                  <a:srgbClr val="F5F5F5"/>
                </a:highlight>
              </a:rPr>
              <a:t>SWRC as executors.</a:t>
            </a:r>
            <a:endParaRPr lang="en-US" dirty="0">
              <a:solidFill>
                <a:srgbClr val="000000"/>
              </a:solidFill>
              <a:highlight>
                <a:srgbClr val="F5F5F5"/>
              </a:highlight>
            </a:endParaRPr>
          </a:p>
          <a:p>
            <a:pPr marL="171450" indent="-171450">
              <a:buFont typeface="Arial"/>
              <a:buChar char="•"/>
            </a:pPr>
            <a:r>
              <a:rPr lang="en-US" sz="1000" dirty="0">
                <a:solidFill>
                  <a:srgbClr val="000000"/>
                </a:solidFill>
                <a:highlight>
                  <a:srgbClr val="F5F5F5"/>
                </a:highlight>
              </a:rPr>
              <a:t>Ensure</a:t>
            </a:r>
            <a:r>
              <a:rPr lang="en-US" sz="1000" b="0" i="0" u="none" strike="noStrike" dirty="0">
                <a:solidFill>
                  <a:srgbClr val="000000"/>
                </a:solidFill>
                <a:effectLst/>
                <a:highlight>
                  <a:srgbClr val="F5F5F5"/>
                </a:highlight>
              </a:rPr>
              <a:t> smooth adoption of the new system.</a:t>
            </a:r>
            <a:endParaRPr lang="en-US" dirty="0">
              <a:solidFill>
                <a:srgbClr val="000000"/>
              </a:solidFill>
              <a:highlight>
                <a:srgbClr val="F5F5F5"/>
              </a:highlight>
              <a:cs typeface="Arial"/>
            </a:endParaRPr>
          </a:p>
        </p:txBody>
      </p:sp>
      <p:sp>
        <p:nvSpPr>
          <p:cNvPr id="9" name="Rectangle 8">
            <a:extLst>
              <a:ext uri="{FF2B5EF4-FFF2-40B4-BE49-F238E27FC236}">
                <a16:creationId xmlns:a16="http://schemas.microsoft.com/office/drawing/2014/main" id="{4C2716F7-F536-6D67-843D-A7A688E877ED}"/>
              </a:ext>
            </a:extLst>
          </p:cNvPr>
          <p:cNvSpPr/>
          <p:nvPr/>
        </p:nvSpPr>
        <p:spPr>
          <a:xfrm>
            <a:off x="291904" y="5014500"/>
            <a:ext cx="4869201" cy="244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rtl="0" fontAlgn="base"/>
            <a:r>
              <a:rPr lang="en-US" sz="1000" b="0" i="0" u="none" strike="noStrike">
                <a:solidFill>
                  <a:srgbClr val="242424"/>
                </a:solidFill>
                <a:effectLst/>
                <a:highlight>
                  <a:srgbClr val="FFFFFF"/>
                </a:highlight>
              </a:rPr>
              <a:t>MMP</a:t>
            </a:r>
            <a:endParaRPr lang="en-US" sz="1000" b="0" i="0">
              <a:solidFill>
                <a:srgbClr val="000000"/>
              </a:solidFill>
              <a:effectLst/>
              <a:highlight>
                <a:srgbClr val="F5F5F5"/>
              </a:highlight>
            </a:endParaRPr>
          </a:p>
        </p:txBody>
      </p:sp>
      <p:sp>
        <p:nvSpPr>
          <p:cNvPr id="10" name="Rectangle 9">
            <a:extLst>
              <a:ext uri="{FF2B5EF4-FFF2-40B4-BE49-F238E27FC236}">
                <a16:creationId xmlns:a16="http://schemas.microsoft.com/office/drawing/2014/main" id="{6845B71F-E7C2-997F-B8DA-24A52E1A1E71}"/>
              </a:ext>
            </a:extLst>
          </p:cNvPr>
          <p:cNvSpPr/>
          <p:nvPr/>
        </p:nvSpPr>
        <p:spPr>
          <a:xfrm>
            <a:off x="291224" y="5620763"/>
            <a:ext cx="4869201" cy="708522"/>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fontAlgn="base"/>
            <a:r>
              <a:rPr lang="en-US" sz="1000" dirty="0">
                <a:solidFill>
                  <a:srgbClr val="242424"/>
                </a:solidFill>
                <a:highlight>
                  <a:srgbClr val="FFFFFF"/>
                </a:highlight>
                <a:cs typeface="Arial"/>
              </a:rPr>
              <a:t>MSB, MTB, MXA, MSI</a:t>
            </a:r>
            <a:endParaRPr lang="en-US" sz="1000" b="0" i="0" dirty="0">
              <a:solidFill>
                <a:srgbClr val="242424"/>
              </a:solidFill>
              <a:effectLst/>
              <a:highlight>
                <a:srgbClr val="FFFFFF"/>
              </a:highlight>
              <a:cs typeface="Arial"/>
            </a:endParaRPr>
          </a:p>
        </p:txBody>
      </p:sp>
      <p:sp>
        <p:nvSpPr>
          <p:cNvPr id="11" name="Rectangle 10">
            <a:extLst>
              <a:ext uri="{FF2B5EF4-FFF2-40B4-BE49-F238E27FC236}">
                <a16:creationId xmlns:a16="http://schemas.microsoft.com/office/drawing/2014/main" id="{B08012AB-204C-0EBC-7AF6-1E62713EB88B}"/>
              </a:ext>
            </a:extLst>
          </p:cNvPr>
          <p:cNvSpPr/>
          <p:nvPr/>
        </p:nvSpPr>
        <p:spPr>
          <a:xfrm>
            <a:off x="5465813" y="940347"/>
            <a:ext cx="6362274" cy="1366240"/>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marL="171450" indent="-171450" fontAlgn="base">
              <a:buFont typeface="Arial"/>
              <a:buChar char="•"/>
            </a:pPr>
            <a:r>
              <a:rPr lang="en-US" sz="1000" dirty="0">
                <a:solidFill>
                  <a:srgbClr val="000000"/>
                </a:solidFill>
                <a:highlight>
                  <a:srgbClr val="F5F5F5"/>
                </a:highlight>
              </a:rPr>
              <a:t>Designing</a:t>
            </a:r>
            <a:r>
              <a:rPr lang="en-US" sz="1000" b="0" i="0" u="none" strike="noStrike" dirty="0">
                <a:solidFill>
                  <a:srgbClr val="000000"/>
                </a:solidFill>
                <a:effectLst/>
                <a:highlight>
                  <a:srgbClr val="F5F5F5"/>
                </a:highlight>
              </a:rPr>
              <a:t> and developing a web-based application for job request submissions.</a:t>
            </a:r>
            <a:endParaRPr lang="en-US" dirty="0">
              <a:solidFill>
                <a:srgbClr val="000000"/>
              </a:solidFill>
              <a:highlight>
                <a:srgbClr val="F5F5F5"/>
              </a:highlight>
            </a:endParaRPr>
          </a:p>
          <a:p>
            <a:pPr marL="171450" indent="-171450">
              <a:buFont typeface="Arial"/>
              <a:buChar char="•"/>
            </a:pPr>
            <a:r>
              <a:rPr lang="en-US" sz="1000">
                <a:solidFill>
                  <a:srgbClr val="000000"/>
                </a:solidFill>
                <a:highlight>
                  <a:srgbClr val="F5F5F5"/>
                </a:highlight>
              </a:rPr>
              <a:t>Creating</a:t>
            </a:r>
            <a:r>
              <a:rPr lang="en-US" sz="1000" b="0" i="0" u="none" strike="noStrike">
                <a:solidFill>
                  <a:srgbClr val="000000"/>
                </a:solidFill>
                <a:effectLst/>
                <a:highlight>
                  <a:srgbClr val="F5F5F5"/>
                </a:highlight>
              </a:rPr>
              <a:t> a dashboard for users to track the status of their job requests.</a:t>
            </a:r>
            <a:endParaRPr lang="en-US">
              <a:solidFill>
                <a:srgbClr val="000000"/>
              </a:solidFill>
              <a:highlight>
                <a:srgbClr val="F5F5F5"/>
              </a:highlight>
            </a:endParaRPr>
          </a:p>
          <a:p>
            <a:pPr marL="171450" indent="-171450">
              <a:buFont typeface="Arial"/>
              <a:buChar char="•"/>
            </a:pPr>
            <a:r>
              <a:rPr lang="en-US" sz="1000" b="0" i="0" u="none" strike="noStrike">
                <a:solidFill>
                  <a:srgbClr val="000000"/>
                </a:solidFill>
                <a:effectLst/>
                <a:highlight>
                  <a:srgbClr val="F5F5F5"/>
                </a:highlight>
              </a:rPr>
              <a:t>Integrating email notifications to inform users about the status of their requests.</a:t>
            </a:r>
            <a:endParaRPr lang="en-US">
              <a:solidFill>
                <a:srgbClr val="000000"/>
              </a:solidFill>
              <a:highlight>
                <a:srgbClr val="F5F5F5"/>
              </a:highlight>
            </a:endParaRPr>
          </a:p>
          <a:p>
            <a:pPr marL="171450" indent="-171450">
              <a:buFont typeface="Arial"/>
              <a:buChar char="•"/>
            </a:pPr>
            <a:r>
              <a:rPr lang="en-US" sz="1000" b="0" i="0" u="none" strike="noStrike" dirty="0">
                <a:solidFill>
                  <a:srgbClr val="000000"/>
                </a:solidFill>
                <a:effectLst/>
                <a:highlight>
                  <a:srgbClr val="F5F5F5"/>
                </a:highlight>
              </a:rPr>
              <a:t>Ensuring the system is scalable and can handle </a:t>
            </a:r>
            <a:r>
              <a:rPr lang="en-US" sz="1000" dirty="0">
                <a:solidFill>
                  <a:srgbClr val="000000"/>
                </a:solidFill>
                <a:highlight>
                  <a:srgbClr val="F5F5F5"/>
                </a:highlight>
              </a:rPr>
              <a:t>many</a:t>
            </a:r>
            <a:r>
              <a:rPr lang="en-US" sz="1000" b="0" i="0" u="none" strike="noStrike" dirty="0">
                <a:solidFill>
                  <a:srgbClr val="000000"/>
                </a:solidFill>
                <a:effectLst/>
                <a:highlight>
                  <a:srgbClr val="F5F5F5"/>
                </a:highlight>
              </a:rPr>
              <a:t> concurrent users.</a:t>
            </a:r>
            <a:endParaRPr lang="en-US" dirty="0">
              <a:solidFill>
                <a:srgbClr val="000000"/>
              </a:solidFill>
              <a:highlight>
                <a:srgbClr val="F5F5F5"/>
              </a:highlight>
            </a:endParaRPr>
          </a:p>
          <a:p>
            <a:pPr marL="171450" indent="-171450">
              <a:buFont typeface="Arial"/>
              <a:buChar char="•"/>
            </a:pPr>
            <a:r>
              <a:rPr lang="en-US" sz="1000" b="0" i="0" u="none" strike="noStrike" dirty="0">
                <a:solidFill>
                  <a:srgbClr val="000000"/>
                </a:solidFill>
                <a:effectLst/>
                <a:highlight>
                  <a:srgbClr val="F5F5F5"/>
                </a:highlight>
              </a:rPr>
              <a:t>Providing training and documentation for end-users and administrators.</a:t>
            </a:r>
            <a:endParaRPr lang="en-US">
              <a:solidFill>
                <a:srgbClr val="000000"/>
              </a:solidFill>
              <a:highlight>
                <a:srgbClr val="F5F5F5"/>
              </a:highlight>
              <a:cs typeface="Arial"/>
            </a:endParaRPr>
          </a:p>
        </p:txBody>
      </p:sp>
      <p:sp>
        <p:nvSpPr>
          <p:cNvPr id="12" name="Rectangle 11">
            <a:extLst>
              <a:ext uri="{FF2B5EF4-FFF2-40B4-BE49-F238E27FC236}">
                <a16:creationId xmlns:a16="http://schemas.microsoft.com/office/drawing/2014/main" id="{5333C54B-44FE-7458-C106-14F1C9251827}"/>
              </a:ext>
            </a:extLst>
          </p:cNvPr>
          <p:cNvSpPr/>
          <p:nvPr/>
        </p:nvSpPr>
        <p:spPr>
          <a:xfrm>
            <a:off x="5465813" y="2579471"/>
            <a:ext cx="6362274" cy="858597"/>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1000" b="1" i="0" u="none" strike="noStrike">
                <a:solidFill>
                  <a:srgbClr val="000000"/>
                </a:solidFill>
                <a:effectLst/>
                <a:highlight>
                  <a:srgbClr val="F5F5F5"/>
                </a:highlight>
              </a:rPr>
              <a:t>Technical Resources:</a:t>
            </a:r>
            <a:endParaRPr lang="en-US" dirty="0">
              <a:solidFill>
                <a:srgbClr val="000000"/>
              </a:solidFill>
              <a:cs typeface="Arial"/>
            </a:endParaRPr>
          </a:p>
          <a:p>
            <a:pPr marL="171450" indent="-171450">
              <a:buFont typeface="Arial"/>
              <a:buChar char="•"/>
            </a:pPr>
            <a:r>
              <a:rPr lang="en-US" sz="1000" b="0" i="0" u="none" strike="noStrike">
                <a:solidFill>
                  <a:srgbClr val="000000"/>
                </a:solidFill>
                <a:effectLst/>
                <a:highlight>
                  <a:srgbClr val="F5F5F5"/>
                </a:highlight>
              </a:rPr>
              <a:t>Development Tools: </a:t>
            </a:r>
            <a:r>
              <a:rPr lang="en-US" sz="1000">
                <a:solidFill>
                  <a:srgbClr val="000000"/>
                </a:solidFill>
                <a:highlight>
                  <a:srgbClr val="F5F5F5"/>
                </a:highlight>
              </a:rPr>
              <a:t>React JS, PHP, Python, Perl</a:t>
            </a:r>
            <a:endParaRPr lang="en-US">
              <a:solidFill>
                <a:srgbClr val="000000"/>
              </a:solidFill>
            </a:endParaRPr>
          </a:p>
          <a:p>
            <a:pPr marL="171450" indent="-171450">
              <a:buFont typeface="Arial"/>
              <a:buChar char="•"/>
            </a:pPr>
            <a:r>
              <a:rPr lang="en-US" sz="1000" dirty="0">
                <a:solidFill>
                  <a:srgbClr val="000000"/>
                </a:solidFill>
                <a:highlight>
                  <a:srgbClr val="F5F5F5"/>
                </a:highlight>
              </a:rPr>
              <a:t>Servers</a:t>
            </a:r>
            <a:r>
              <a:rPr lang="en-US" sz="1000" b="0" i="0" u="none" strike="noStrike" dirty="0">
                <a:solidFill>
                  <a:srgbClr val="000000"/>
                </a:solidFill>
                <a:effectLst/>
                <a:highlight>
                  <a:srgbClr val="F5F5F5"/>
                </a:highlight>
              </a:rPr>
              <a:t>: For hosting the web application and </a:t>
            </a:r>
            <a:r>
              <a:rPr lang="en-US" sz="1000" dirty="0">
                <a:solidFill>
                  <a:srgbClr val="000000"/>
                </a:solidFill>
                <a:highlight>
                  <a:srgbClr val="F5F5F5"/>
                </a:highlight>
              </a:rPr>
              <a:t>database</a:t>
            </a:r>
            <a:endParaRPr lang="en-US" dirty="0">
              <a:solidFill>
                <a:srgbClr val="000000"/>
              </a:solidFill>
            </a:endParaRPr>
          </a:p>
          <a:p>
            <a:pPr marL="171450" indent="-171450">
              <a:buFont typeface="Arial"/>
              <a:buChar char="•"/>
            </a:pPr>
            <a:r>
              <a:rPr lang="en-US" sz="1000" dirty="0">
                <a:solidFill>
                  <a:srgbClr val="000000"/>
                </a:solidFill>
                <a:highlight>
                  <a:srgbClr val="F5F5F5"/>
                </a:highlight>
              </a:rPr>
              <a:t>Database</a:t>
            </a:r>
            <a:r>
              <a:rPr lang="en-US" sz="1000" b="0" i="0" u="none" strike="noStrike" dirty="0">
                <a:solidFill>
                  <a:srgbClr val="000000"/>
                </a:solidFill>
                <a:effectLst/>
                <a:highlight>
                  <a:srgbClr val="F5F5F5"/>
                </a:highlight>
              </a:rPr>
              <a:t> Management System: To store and manage job request data.</a:t>
            </a:r>
            <a:endParaRPr lang="en-US" dirty="0">
              <a:solidFill>
                <a:srgbClr val="000000"/>
              </a:solidFill>
            </a:endParaRPr>
          </a:p>
          <a:p>
            <a:pPr marL="171450" indent="-171450">
              <a:buFont typeface="Arial"/>
              <a:buChar char="•"/>
            </a:pPr>
            <a:r>
              <a:rPr lang="en-US" sz="1000" b="0" i="0" u="none" strike="noStrike" dirty="0">
                <a:solidFill>
                  <a:srgbClr val="000000"/>
                </a:solidFill>
                <a:effectLst/>
                <a:highlight>
                  <a:srgbClr val="F5F5F5"/>
                </a:highlight>
              </a:rPr>
              <a:t>Email Service: For sending notifications to users.</a:t>
            </a:r>
            <a:r>
              <a:rPr lang="en-US" sz="1000" dirty="0">
                <a:solidFill>
                  <a:srgbClr val="000000"/>
                </a:solidFill>
                <a:highlight>
                  <a:srgbClr val="F5F5F5"/>
                </a:highlight>
              </a:rPr>
              <a:t> </a:t>
            </a:r>
            <a:endParaRPr lang="en-US">
              <a:cs typeface="Arial"/>
            </a:endParaRPr>
          </a:p>
        </p:txBody>
      </p:sp>
      <p:sp>
        <p:nvSpPr>
          <p:cNvPr id="13" name="Rectangle 12">
            <a:extLst>
              <a:ext uri="{FF2B5EF4-FFF2-40B4-BE49-F238E27FC236}">
                <a16:creationId xmlns:a16="http://schemas.microsoft.com/office/drawing/2014/main" id="{54B19013-2B82-589A-AB5F-91EB3C9C57DC}"/>
              </a:ext>
            </a:extLst>
          </p:cNvPr>
          <p:cNvSpPr/>
          <p:nvPr/>
        </p:nvSpPr>
        <p:spPr>
          <a:xfrm>
            <a:off x="5465813" y="3877179"/>
            <a:ext cx="6362274" cy="1023512"/>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marL="171450" indent="-171450" fontAlgn="base">
              <a:buFont typeface="Arial"/>
              <a:buChar char="•"/>
            </a:pPr>
            <a:r>
              <a:rPr lang="en-US" sz="1000" dirty="0">
                <a:solidFill>
                  <a:srgbClr val="000000"/>
                </a:solidFill>
                <a:highlight>
                  <a:srgbClr val="F5F5F5"/>
                </a:highlight>
                <a:ea typeface="+mn-lt"/>
                <a:cs typeface="+mn-lt"/>
              </a:rPr>
              <a:t>Dependencies</a:t>
            </a:r>
            <a:r>
              <a:rPr lang="en-US" sz="1000" b="0" i="0" u="none" strike="noStrike" dirty="0">
                <a:solidFill>
                  <a:srgbClr val="000000"/>
                </a:solidFill>
                <a:effectLst/>
                <a:highlight>
                  <a:srgbClr val="F5F5F5"/>
                </a:highlight>
                <a:ea typeface="+mn-lt"/>
                <a:cs typeface="+mn-lt"/>
              </a:rPr>
              <a:t>: Availability of IT resources, integration with existing systems</a:t>
            </a:r>
            <a:r>
              <a:rPr lang="en-US" sz="1000" dirty="0">
                <a:solidFill>
                  <a:srgbClr val="000000"/>
                </a:solidFill>
                <a:highlight>
                  <a:srgbClr val="F5F5F5"/>
                </a:highlight>
                <a:ea typeface="+mn-lt"/>
                <a:cs typeface="+mn-lt"/>
              </a:rPr>
              <a:t>, and implementation of email triggering</a:t>
            </a:r>
            <a:endParaRPr lang="en-US" dirty="0">
              <a:solidFill>
                <a:srgbClr val="000000"/>
              </a:solidFill>
              <a:ea typeface="+mn-lt"/>
              <a:cs typeface="+mn-lt"/>
            </a:endParaRPr>
          </a:p>
          <a:p>
            <a:pPr marL="171450" indent="-171450">
              <a:buFont typeface="Arial"/>
              <a:buChar char="•"/>
            </a:pPr>
            <a:r>
              <a:rPr lang="en-US" sz="1000" i="0" u="none" strike="noStrike" dirty="0">
                <a:solidFill>
                  <a:srgbClr val="000000"/>
                </a:solidFill>
                <a:effectLst/>
                <a:highlight>
                  <a:srgbClr val="F5F5F5"/>
                </a:highlight>
                <a:ea typeface="+mn-lt"/>
                <a:cs typeface="+mn-lt"/>
              </a:rPr>
              <a:t>Risks</a:t>
            </a:r>
            <a:r>
              <a:rPr lang="en-US" sz="1000" b="0" i="0" u="none" strike="noStrike" dirty="0">
                <a:solidFill>
                  <a:srgbClr val="000000"/>
                </a:solidFill>
                <a:effectLst/>
                <a:highlight>
                  <a:srgbClr val="F5F5F5"/>
                </a:highlight>
                <a:ea typeface="+mn-lt"/>
                <a:cs typeface="+mn-lt"/>
              </a:rPr>
              <a:t>: Potential resistance to change, technical issues during implementation</a:t>
            </a:r>
            <a:endParaRPr lang="en-US" dirty="0">
              <a:solidFill>
                <a:srgbClr val="000000"/>
              </a:solidFill>
              <a:ea typeface="+mn-lt"/>
              <a:cs typeface="+mn-lt"/>
            </a:endParaRPr>
          </a:p>
          <a:p>
            <a:pPr marL="171450" indent="-171450">
              <a:buFont typeface="Arial"/>
              <a:buChar char="•"/>
            </a:pPr>
            <a:r>
              <a:rPr lang="en-US" sz="1000" dirty="0">
                <a:solidFill>
                  <a:srgbClr val="000000"/>
                </a:solidFill>
                <a:highlight>
                  <a:srgbClr val="F5F5F5"/>
                </a:highlight>
                <a:ea typeface="+mn-lt"/>
                <a:cs typeface="+mn-lt"/>
              </a:rPr>
              <a:t>Issues</a:t>
            </a:r>
            <a:r>
              <a:rPr lang="en-US" sz="1000" b="0" i="0" u="none" strike="noStrike" dirty="0">
                <a:solidFill>
                  <a:srgbClr val="000000"/>
                </a:solidFill>
                <a:effectLst/>
                <a:highlight>
                  <a:srgbClr val="F5F5F5"/>
                </a:highlight>
                <a:ea typeface="+mn-lt"/>
                <a:cs typeface="+mn-lt"/>
              </a:rPr>
              <a:t>: Ensuring data accuracy and timely updates</a:t>
            </a:r>
            <a:r>
              <a:rPr lang="en-US" sz="1000" dirty="0">
                <a:solidFill>
                  <a:srgbClr val="000000"/>
                </a:solidFill>
                <a:highlight>
                  <a:srgbClr val="F5F5F5"/>
                </a:highlight>
                <a:ea typeface="+mn-lt"/>
                <a:cs typeface="+mn-lt"/>
              </a:rPr>
              <a:t> </a:t>
            </a:r>
            <a:endParaRPr lang="en-US">
              <a:cs typeface="Arial"/>
            </a:endParaRPr>
          </a:p>
        </p:txBody>
      </p:sp>
      <p:sp>
        <p:nvSpPr>
          <p:cNvPr id="14" name="Rectangle 13">
            <a:extLst>
              <a:ext uri="{FF2B5EF4-FFF2-40B4-BE49-F238E27FC236}">
                <a16:creationId xmlns:a16="http://schemas.microsoft.com/office/drawing/2014/main" id="{2FCBA887-8E95-B90C-E5D8-53EF85EC1905}"/>
              </a:ext>
            </a:extLst>
          </p:cNvPr>
          <p:cNvSpPr/>
          <p:nvPr/>
        </p:nvSpPr>
        <p:spPr>
          <a:xfrm>
            <a:off x="5465813" y="5263790"/>
            <a:ext cx="6362274" cy="1065495"/>
          </a:xfrm>
          <a:prstGeom prst="rect">
            <a:avLst/>
          </a:prstGeom>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fontAlgn="base">
              <a:buFont typeface="Arial" panose="020B0604020202020204" pitchFamily="34" charset="0"/>
              <a:buChar char="•"/>
            </a:pPr>
            <a:r>
              <a:rPr lang="en-US" sz="1000" b="1">
                <a:solidFill>
                  <a:srgbClr val="242424"/>
                </a:solidFill>
                <a:highlight>
                  <a:srgbClr val="FFFFFF"/>
                </a:highlight>
              </a:rPr>
              <a:t> </a:t>
            </a:r>
            <a:r>
              <a:rPr lang="en-US" sz="1000" b="1" i="0" u="none" strike="noStrike">
                <a:solidFill>
                  <a:srgbClr val="242424"/>
                </a:solidFill>
                <a:effectLst/>
                <a:highlight>
                  <a:srgbClr val="FFFFFF"/>
                </a:highlight>
              </a:rPr>
              <a:t>Training and Documentation</a:t>
            </a:r>
            <a:r>
              <a:rPr lang="en-US" sz="1000" b="0" i="0" u="none" strike="noStrike">
                <a:solidFill>
                  <a:srgbClr val="242424"/>
                </a:solidFill>
                <a:effectLst/>
                <a:highlight>
                  <a:srgbClr val="FFFFFF"/>
                </a:highlight>
              </a:rPr>
              <a:t>: Comprehensive training and documentation for end-users and administrators to ensure smooth adoption of the new system.</a:t>
            </a:r>
            <a:r>
              <a:rPr lang="en-US" sz="1000" b="0" i="0">
                <a:solidFill>
                  <a:srgbClr val="000000"/>
                </a:solidFill>
                <a:effectLst/>
                <a:highlight>
                  <a:srgbClr val="F5F5F5"/>
                </a:highlight>
              </a:rPr>
              <a:t>​</a:t>
            </a:r>
          </a:p>
        </p:txBody>
      </p:sp>
    </p:spTree>
    <p:extLst>
      <p:ext uri="{BB962C8B-B14F-4D97-AF65-F5344CB8AC3E}">
        <p14:creationId xmlns:p14="http://schemas.microsoft.com/office/powerpoint/2010/main" val="262579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Table 8"/>
          <p:cNvGraphicFramePr>
            <a:graphicFrameLocks noGrp="1"/>
          </p:cNvGraphicFramePr>
          <p:nvPr/>
        </p:nvGraphicFramePr>
        <p:xfrm>
          <a:off x="128530" y="3479494"/>
          <a:ext cx="5887669" cy="2869304"/>
        </p:xfrm>
        <a:graphic>
          <a:graphicData uri="http://schemas.openxmlformats.org/drawingml/2006/table">
            <a:tbl>
              <a:tblPr firstRow="1" bandRow="1">
                <a:tableStyleId>{2D5ABB26-0587-4C30-8999-92F81FD0307C}</a:tableStyleId>
              </a:tblPr>
              <a:tblGrid>
                <a:gridCol w="5887669">
                  <a:extLst>
                    <a:ext uri="{9D8B030D-6E8A-4147-A177-3AD203B41FA5}">
                      <a16:colId xmlns:a16="http://schemas.microsoft.com/office/drawing/2014/main" val="46760391"/>
                    </a:ext>
                  </a:extLst>
                </a:gridCol>
              </a:tblGrid>
              <a:tr h="306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rgbClr val="000000"/>
                          </a:solidFill>
                          <a:latin typeface="Calibri"/>
                          <a:ea typeface="+mn-ea"/>
                          <a:cs typeface="Calibri"/>
                        </a:rPr>
                        <a:t>Status – Graph/Chart for Measure of Success</a:t>
                      </a:r>
                    </a:p>
                  </a:txBody>
                  <a:tcPr anchor="ct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4107389"/>
                  </a:ext>
                </a:extLst>
              </a:tr>
              <a:tr h="2562972">
                <a:tc>
                  <a:txBody>
                    <a:bodyPr/>
                    <a:lstStyle/>
                    <a:p>
                      <a:pPr marL="0" indent="0">
                        <a:buFont typeface="Arial" panose="020B0604020202020204" pitchFamily="34" charset="0"/>
                        <a:buNone/>
                      </a:pPr>
                      <a:endParaRPr lang="en-US" sz="1200">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2342195"/>
                  </a:ext>
                </a:extLst>
              </a:tr>
            </a:tbl>
          </a:graphicData>
        </a:graphic>
      </p:graphicFrame>
      <p:graphicFrame>
        <p:nvGraphicFramePr>
          <p:cNvPr id="12" name="Table 11"/>
          <p:cNvGraphicFramePr>
            <a:graphicFrameLocks noGrp="1"/>
          </p:cNvGraphicFramePr>
          <p:nvPr/>
        </p:nvGraphicFramePr>
        <p:xfrm>
          <a:off x="6149340" y="574345"/>
          <a:ext cx="4251960" cy="914400"/>
        </p:xfrm>
        <a:graphic>
          <a:graphicData uri="http://schemas.openxmlformats.org/drawingml/2006/table">
            <a:tbl>
              <a:tblPr firstRow="1" bandRow="1">
                <a:tableStyleId>{2D5ABB26-0587-4C30-8999-92F81FD0307C}</a:tableStyleId>
              </a:tblPr>
              <a:tblGrid>
                <a:gridCol w="1988327">
                  <a:extLst>
                    <a:ext uri="{9D8B030D-6E8A-4147-A177-3AD203B41FA5}">
                      <a16:colId xmlns:a16="http://schemas.microsoft.com/office/drawing/2014/main" val="20000"/>
                    </a:ext>
                  </a:extLst>
                </a:gridCol>
                <a:gridCol w="2263633">
                  <a:extLst>
                    <a:ext uri="{9D8B030D-6E8A-4147-A177-3AD203B41FA5}">
                      <a16:colId xmlns:a16="http://schemas.microsoft.com/office/drawing/2014/main" val="20001"/>
                    </a:ext>
                  </a:extLst>
                </a:gridCol>
              </a:tblGrid>
              <a:tr h="183823">
                <a:tc>
                  <a:txBody>
                    <a:bodyPr/>
                    <a:lstStyle/>
                    <a:p>
                      <a:pPr marL="0" algn="l" defTabSz="1219110" rtl="0" eaLnBrk="1" latinLnBrk="0" hangingPunct="1"/>
                      <a:r>
                        <a:rPr lang="en-US" sz="1200" b="1" u="none" kern="1200" baseline="0" dirty="0">
                          <a:solidFill>
                            <a:srgbClr val="000000"/>
                          </a:solidFill>
                          <a:latin typeface="Calibri"/>
                          <a:ea typeface="+mn-ea"/>
                          <a:cs typeface="Calibri"/>
                        </a:rPr>
                        <a:t>Sponsor</a:t>
                      </a:r>
                    </a:p>
                  </a:txBody>
                  <a:tcPr marB="0" anchor="ctr">
                    <a:lnL w="12700" cap="flat" cmpd="sng" algn="ctr">
                      <a:solidFill>
                        <a:schemeClr val="tx1">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latinLnBrk="0" hangingPunct="1"/>
                      <a:r>
                        <a:rPr lang="en-US" sz="1100" b="0" kern="1200" dirty="0" err="1">
                          <a:solidFill>
                            <a:schemeClr val="tx1"/>
                          </a:solidFill>
                          <a:latin typeface="Calibri"/>
                          <a:ea typeface="+mn-ea"/>
                          <a:cs typeface="Calibri"/>
                        </a:rPr>
                        <a:t>Zainudeen</a:t>
                      </a:r>
                      <a:r>
                        <a:rPr lang="en-US" sz="1100" b="0" kern="1200" dirty="0">
                          <a:solidFill>
                            <a:schemeClr val="tx1"/>
                          </a:solidFill>
                          <a:latin typeface="Calibri"/>
                          <a:ea typeface="+mn-ea"/>
                          <a:cs typeface="Calibri"/>
                        </a:rPr>
                        <a:t>, Vickneswaran</a:t>
                      </a:r>
                      <a:endParaRPr lang="en-US" sz="1100" b="0" kern="1200" dirty="0">
                        <a:solidFill>
                          <a:schemeClr val="tx1"/>
                        </a:solidFill>
                        <a:latin typeface="Calibri" panose="020F0502020204030204" pitchFamily="34" charset="0"/>
                        <a:ea typeface="+mn-ea"/>
                        <a:cs typeface="Calibri" panose="020F0502020204030204" pitchFamily="34" charset="0"/>
                      </a:endParaRPr>
                    </a:p>
                  </a:txBody>
                  <a:tcPr marB="0" anchor="ctr">
                    <a:lnL w="12700" cap="flat" cmpd="sng" algn="ctr">
                      <a:no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83823">
                <a:tc>
                  <a:txBody>
                    <a:bodyPr/>
                    <a:lstStyle/>
                    <a:p>
                      <a:pPr marL="0" algn="l" defTabSz="1219110" rtl="0" eaLnBrk="1" latinLnBrk="0" hangingPunct="1"/>
                      <a:r>
                        <a:rPr lang="en-US" sz="1200" b="1" u="none" kern="1200" baseline="0" dirty="0">
                          <a:solidFill>
                            <a:srgbClr val="000000"/>
                          </a:solidFill>
                          <a:latin typeface="Calibri"/>
                          <a:ea typeface="+mn-ea"/>
                          <a:cs typeface="Calibri"/>
                        </a:rPr>
                        <a:t>Project Manager</a:t>
                      </a:r>
                    </a:p>
                  </a:txBody>
                  <a:tcPr marB="0" anchor="ctr">
                    <a:lnL w="12700" cap="flat" cmpd="sng" algn="ctr">
                      <a:solidFill>
                        <a:schemeClr val="tx1">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latinLnBrk="0" hangingPunct="1"/>
                      <a:r>
                        <a:rPr lang="en-US" sz="1100" b="0" kern="1200" dirty="0">
                          <a:solidFill>
                            <a:schemeClr val="tx1"/>
                          </a:solidFill>
                          <a:latin typeface="Calibri"/>
                          <a:ea typeface="+mn-ea"/>
                          <a:cs typeface="Calibri"/>
                        </a:rPr>
                        <a:t>Krishan, Harith</a:t>
                      </a:r>
                      <a:endParaRPr lang="en-US" sz="1100" b="0" kern="1200" dirty="0">
                        <a:solidFill>
                          <a:schemeClr val="tx1"/>
                        </a:solidFill>
                        <a:latin typeface="Calibri" panose="020F0502020204030204" pitchFamily="34" charset="0"/>
                        <a:ea typeface="+mn-ea"/>
                        <a:cs typeface="Calibri" panose="020F0502020204030204" pitchFamily="34" charset="0"/>
                      </a:endParaRPr>
                    </a:p>
                  </a:txBody>
                  <a:tcPr marB="0" anchor="ctr">
                    <a:lnL w="12700" cap="flat" cmpd="sng" algn="ctr">
                      <a:no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83823">
                <a:tc>
                  <a:txBody>
                    <a:bodyPr/>
                    <a:lstStyle/>
                    <a:p>
                      <a:pPr marL="0" algn="l" defTabSz="1219110" rtl="0" eaLnBrk="1" latinLnBrk="0" hangingPunct="1"/>
                      <a:r>
                        <a:rPr lang="en-US" sz="1200" b="1" u="none" kern="1200" baseline="0" dirty="0">
                          <a:solidFill>
                            <a:srgbClr val="000000"/>
                          </a:solidFill>
                          <a:latin typeface="Calibri"/>
                          <a:ea typeface="+mn-ea"/>
                          <a:cs typeface="Calibri"/>
                        </a:rPr>
                        <a:t>SME/Lead</a:t>
                      </a:r>
                    </a:p>
                  </a:txBody>
                  <a:tcPr marB="0" anchor="ctr">
                    <a:lnL w="12700" cap="flat" cmpd="sng" algn="ctr">
                      <a:solidFill>
                        <a:schemeClr val="tx1">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endParaRPr lang="en-US" sz="1100" b="0" kern="1200">
                        <a:solidFill>
                          <a:schemeClr val="tx1"/>
                        </a:solidFill>
                        <a:latin typeface="Calibri" panose="020F0502020204030204" pitchFamily="34" charset="0"/>
                        <a:ea typeface="+mn-ea"/>
                        <a:cs typeface="Calibri" panose="020F0502020204030204" pitchFamily="34" charset="0"/>
                      </a:endParaRPr>
                    </a:p>
                  </a:txBody>
                  <a:tcPr marB="0" anchor="ctr">
                    <a:lnL w="12700" cap="flat" cmpd="sng" algn="ctr">
                      <a:no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4851762"/>
                  </a:ext>
                </a:extLst>
              </a:tr>
              <a:tr h="183823">
                <a:tc>
                  <a:txBody>
                    <a:bodyPr/>
                    <a:lstStyle/>
                    <a:p>
                      <a:pPr marL="0" algn="l" defTabSz="1219110" rtl="0" eaLnBrk="1" latinLnBrk="0" hangingPunct="1"/>
                      <a:r>
                        <a:rPr lang="en-US" sz="1200" b="1" u="none" kern="1200" baseline="0" dirty="0">
                          <a:solidFill>
                            <a:srgbClr val="000000"/>
                          </a:solidFill>
                          <a:latin typeface="Calibri"/>
                          <a:ea typeface="+mn-ea"/>
                          <a:cs typeface="Calibri"/>
                        </a:rPr>
                        <a:t>Phase</a:t>
                      </a:r>
                    </a:p>
                  </a:txBody>
                  <a:tcPr marB="0" anchor="ctr">
                    <a:lnL w="12700" cap="flat" cmpd="sng" algn="ctr">
                      <a:solidFill>
                        <a:schemeClr val="tx1">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b="0" dirty="0">
                          <a:solidFill>
                            <a:schemeClr val="tx1"/>
                          </a:solidFill>
                          <a:latin typeface="Calibri"/>
                          <a:cs typeface="Calibri"/>
                        </a:rPr>
                        <a:t>1</a:t>
                      </a:r>
                      <a:endParaRPr lang="en-US" sz="1100" b="0" dirty="0">
                        <a:solidFill>
                          <a:schemeClr val="tx1"/>
                        </a:solidFill>
                        <a:latin typeface="Calibri" panose="020F0502020204030204" pitchFamily="34" charset="0"/>
                        <a:cs typeface="Calibri" panose="020F0502020204030204" pitchFamily="34" charset="0"/>
                      </a:endParaRPr>
                    </a:p>
                  </a:txBody>
                  <a:tcPr marB="0" anchor="ctr">
                    <a:lnL w="12700" cap="flat" cmpd="sng" algn="ctr">
                      <a:no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97264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45478113"/>
              </p:ext>
            </p:extLst>
          </p:nvPr>
        </p:nvGraphicFramePr>
        <p:xfrm>
          <a:off x="6141720" y="1544946"/>
          <a:ext cx="5916844" cy="2485363"/>
        </p:xfrm>
        <a:graphic>
          <a:graphicData uri="http://schemas.openxmlformats.org/drawingml/2006/table">
            <a:tbl>
              <a:tblPr firstRow="1" bandRow="1">
                <a:tableStyleId>{2D5ABB26-0587-4C30-8999-92F81FD0307C}</a:tableStyleId>
              </a:tblPr>
              <a:tblGrid>
                <a:gridCol w="214331">
                  <a:extLst>
                    <a:ext uri="{9D8B030D-6E8A-4147-A177-3AD203B41FA5}">
                      <a16:colId xmlns:a16="http://schemas.microsoft.com/office/drawing/2014/main" val="2490365044"/>
                    </a:ext>
                  </a:extLst>
                </a:gridCol>
                <a:gridCol w="3254876">
                  <a:extLst>
                    <a:ext uri="{9D8B030D-6E8A-4147-A177-3AD203B41FA5}">
                      <a16:colId xmlns:a16="http://schemas.microsoft.com/office/drawing/2014/main" val="20000"/>
                    </a:ext>
                  </a:extLst>
                </a:gridCol>
                <a:gridCol w="807357">
                  <a:extLst>
                    <a:ext uri="{9D8B030D-6E8A-4147-A177-3AD203B41FA5}">
                      <a16:colId xmlns:a16="http://schemas.microsoft.com/office/drawing/2014/main" val="3233102956"/>
                    </a:ext>
                  </a:extLst>
                </a:gridCol>
                <a:gridCol w="816428">
                  <a:extLst>
                    <a:ext uri="{9D8B030D-6E8A-4147-A177-3AD203B41FA5}">
                      <a16:colId xmlns:a16="http://schemas.microsoft.com/office/drawing/2014/main" val="2043055145"/>
                    </a:ext>
                  </a:extLst>
                </a:gridCol>
                <a:gridCol w="823852">
                  <a:extLst>
                    <a:ext uri="{9D8B030D-6E8A-4147-A177-3AD203B41FA5}">
                      <a16:colId xmlns:a16="http://schemas.microsoft.com/office/drawing/2014/main" val="3986240858"/>
                    </a:ext>
                  </a:extLst>
                </a:gridCol>
              </a:tblGrid>
              <a:tr h="312043">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100" b="1" kern="1200" baseline="0">
                        <a:solidFill>
                          <a:srgbClr val="0000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b="1" kern="1200" dirty="0">
                          <a:solidFill>
                            <a:srgbClr val="000000"/>
                          </a:solidFill>
                          <a:latin typeface="Calibri"/>
                          <a:ea typeface="+mn-ea"/>
                          <a:cs typeface="Calibri"/>
                        </a:rPr>
                        <a:t>Sta</a:t>
                      </a:r>
                      <a:r>
                        <a:rPr lang="en-US" sz="1100" b="1" baseline="0" dirty="0">
                          <a:solidFill>
                            <a:srgbClr val="000000"/>
                          </a:solidFill>
                          <a:latin typeface="Calibri"/>
                          <a:cs typeface="Calibri"/>
                        </a:rPr>
                        <a:t>tus – Actions</a:t>
                      </a:r>
                      <a:r>
                        <a:rPr lang="en-US" sz="1100" b="0" baseline="0" dirty="0">
                          <a:solidFill>
                            <a:srgbClr val="000000"/>
                          </a:solidFill>
                          <a:latin typeface="Calibri"/>
                          <a:cs typeface="Calibri"/>
                        </a:rPr>
                        <a:t>: </a:t>
                      </a:r>
                      <a:r>
                        <a:rPr lang="en-US" sz="1100" b="1" kern="1200" baseline="0" dirty="0">
                          <a:solidFill>
                            <a:srgbClr val="000000"/>
                          </a:solidFill>
                          <a:latin typeface="Calibri"/>
                          <a:ea typeface="+mn-ea"/>
                          <a:cs typeface="Calibri"/>
                        </a:rPr>
                        <a:t>Key Milestones and Deliverables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1" algn="ctr" defTabSz="914400" rtl="0" eaLnBrk="1" latinLnBrk="0" hangingPunct="1">
                        <a:buFont typeface="Arial" pitchFamily="34" charset="0"/>
                        <a:buNone/>
                      </a:pPr>
                      <a:r>
                        <a:rPr lang="en-US" sz="1100" b="1" kern="1200" baseline="0" dirty="0">
                          <a:solidFill>
                            <a:srgbClr val="000000"/>
                          </a:solidFill>
                          <a:latin typeface="Calibri"/>
                          <a:ea typeface="+mn-ea"/>
                          <a:cs typeface="Calibri"/>
                        </a:rPr>
                        <a:t>Owner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lvl="1" algn="ctr" defTabSz="914400" rtl="0" eaLnBrk="1" latinLnBrk="0" hangingPunct="1">
                        <a:buFont typeface="Arial" pitchFamily="34" charset="0"/>
                        <a:buNone/>
                      </a:pPr>
                      <a:r>
                        <a:rPr lang="en-US" sz="1100" b="1" kern="1200" baseline="0" dirty="0">
                          <a:solidFill>
                            <a:srgbClr val="000000"/>
                          </a:solidFill>
                          <a:latin typeface="Calibri"/>
                          <a:ea typeface="+mn-ea"/>
                          <a:cs typeface="Calibri"/>
                        </a:rPr>
                        <a:t>Date/Status</a:t>
                      </a: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tcPr>
                </a:tc>
                <a:extLst>
                  <a:ext uri="{0D108BD9-81ED-4DB2-BD59-A6C34878D82A}">
                    <a16:rowId xmlns:a16="http://schemas.microsoft.com/office/drawing/2014/main" val="10001"/>
                  </a:ext>
                </a:extLst>
              </a:tr>
              <a:tr h="362373">
                <a:tc>
                  <a:txBody>
                    <a:bodyPr/>
                    <a:lstStyle/>
                    <a:p>
                      <a:pPr marL="0" marR="0" algn="ctr">
                        <a:spcBef>
                          <a:spcPts val="0"/>
                        </a:spcBef>
                        <a:spcAft>
                          <a:spcPts val="0"/>
                        </a:spcAft>
                      </a:pPr>
                      <a:r>
                        <a:rPr lang="en-US" sz="1100" dirty="0">
                          <a:solidFill>
                            <a:schemeClr val="tx1"/>
                          </a:solidFill>
                          <a:effectLst/>
                          <a:latin typeface="Calibri"/>
                          <a:ea typeface="+mn-ea"/>
                          <a:cs typeface="Calibri"/>
                        </a:rPr>
                        <a:t>1</a:t>
                      </a: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dirty="0">
                          <a:solidFill>
                            <a:schemeClr val="tx1"/>
                          </a:solidFill>
                          <a:effectLst/>
                          <a:latin typeface="Calibri"/>
                          <a:ea typeface="+mn-ea"/>
                          <a:cs typeface="Calibri"/>
                        </a:rPr>
                        <a:t>Discussion and data collection from MSB and MTB</a:t>
                      </a:r>
                      <a:endParaRPr lang="en-US" sz="1100" dirty="0">
                        <a:solidFill>
                          <a:schemeClr val="tx1"/>
                        </a:solidFill>
                        <a:effectLst/>
                        <a:latin typeface="Calibri" panose="020F0502020204030204" pitchFamily="34" charset="0"/>
                        <a:ea typeface="+mn-ea"/>
                        <a:cs typeface="Calibri" panose="020F0502020204030204" pitchFamily="34" charset="0"/>
                      </a:endParaRPr>
                    </a:p>
                  </a:txBody>
                  <a:tcPr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fontAlgn="b" latinLnBrk="0" hangingPunct="1"/>
                      <a:r>
                        <a:rPr lang="en-US" sz="1100" b="0" i="0" u="none" strike="noStrike" kern="1200" dirty="0">
                          <a:solidFill>
                            <a:schemeClr val="tx1"/>
                          </a:solidFill>
                          <a:effectLst/>
                          <a:latin typeface="Calibri"/>
                          <a:ea typeface="+mn-ea"/>
                          <a:cs typeface="Calibri"/>
                        </a:rPr>
                        <a:t>Nicholas, Krishan</a:t>
                      </a:r>
                      <a:endParaRPr lang="en-US" sz="11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rtl="0" eaLnBrk="1" fontAlgn="b" latinLnBrk="0" hangingPunct="1"/>
                      <a:r>
                        <a:rPr lang="en-US" sz="1100" b="0" i="0" u="none" strike="noStrike" kern="1200" dirty="0">
                          <a:solidFill>
                            <a:schemeClr val="tx1"/>
                          </a:solidFill>
                          <a:effectLst/>
                          <a:latin typeface="Calibri"/>
                          <a:ea typeface="+mn-ea"/>
                          <a:cs typeface="Calibri"/>
                        </a:rPr>
                        <a:t>Sept 2024</a:t>
                      </a:r>
                      <a:endParaRPr lang="en-US" sz="11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ctr" defTabSz="1219110" rtl="0" eaLnBrk="1" fontAlgn="b" latinLnBrk="0" hangingPunct="1"/>
                      <a:r>
                        <a:rPr lang="en-US" sz="1000" b="0" i="0" u="none" strike="noStrike" kern="1200" dirty="0">
                          <a:solidFill>
                            <a:schemeClr val="tx1"/>
                          </a:solidFill>
                          <a:effectLst/>
                          <a:latin typeface="Calibri"/>
                          <a:ea typeface="+mn-ea"/>
                          <a:cs typeface="Calibri"/>
                        </a:rPr>
                        <a:t>Completed</a:t>
                      </a:r>
                      <a:endParaRPr lang="en-US" sz="10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546121037"/>
                  </a:ext>
                </a:extLst>
              </a:tr>
              <a:tr h="493229">
                <a:tc>
                  <a:txBody>
                    <a:bodyPr/>
                    <a:lstStyle/>
                    <a:p>
                      <a:pPr marL="0" marR="0" algn="ctr">
                        <a:spcBef>
                          <a:spcPts val="0"/>
                        </a:spcBef>
                        <a:spcAft>
                          <a:spcPts val="0"/>
                        </a:spcAft>
                      </a:pPr>
                      <a:r>
                        <a:rPr lang="en-US" sz="1100" dirty="0">
                          <a:solidFill>
                            <a:schemeClr val="tx1"/>
                          </a:solidFill>
                          <a:effectLst/>
                          <a:latin typeface="Calibri"/>
                          <a:ea typeface="+mn-ea"/>
                          <a:cs typeface="Calibri"/>
                        </a:rPr>
                        <a:t>2</a:t>
                      </a: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dirty="0">
                          <a:solidFill>
                            <a:schemeClr val="tx1"/>
                          </a:solidFill>
                          <a:effectLst/>
                          <a:latin typeface="Calibri"/>
                          <a:ea typeface="+mn-ea"/>
                          <a:cs typeface="Calibri"/>
                        </a:rPr>
                        <a:t>Collection and compilation on SWRC Job Requests</a:t>
                      </a:r>
                    </a:p>
                  </a:txBody>
                  <a:tcPr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1911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a:ea typeface="+mn-ea"/>
                          <a:cs typeface="Calibri"/>
                        </a:rPr>
                        <a:t>Krishan,</a:t>
                      </a:r>
                      <a:endParaRPr lang="en-US" sz="1100" b="0" i="0" u="none" strike="noStrike"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ctr">
                        <a:lnSpc>
                          <a:spcPct val="100000"/>
                        </a:lnSpc>
                        <a:spcBef>
                          <a:spcPts val="0"/>
                        </a:spcBef>
                        <a:spcAft>
                          <a:spcPts val="0"/>
                        </a:spcAft>
                        <a:buClrTx/>
                        <a:buSzTx/>
                        <a:buFontTx/>
                        <a:buNone/>
                      </a:pPr>
                      <a:r>
                        <a:rPr lang="en-US" sz="1100" b="0" i="0" u="none" strike="noStrike" kern="1200" dirty="0">
                          <a:solidFill>
                            <a:schemeClr val="tx1"/>
                          </a:solidFill>
                          <a:effectLst/>
                          <a:latin typeface="Calibri"/>
                          <a:ea typeface="+mn-ea"/>
                          <a:cs typeface="Calibri"/>
                        </a:rPr>
                        <a:t>Harith</a:t>
                      </a:r>
                    </a:p>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srgbClr val="000000"/>
                          </a:solidFill>
                          <a:effectLst/>
                          <a:uLnTx/>
                          <a:uFillTx/>
                          <a:latin typeface="Calibri"/>
                          <a:ea typeface="微軟正黑體"/>
                          <a:cs typeface="Calibri"/>
                        </a:rPr>
                        <a:t>GQ OPS</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eaLnBrk="1" fontAlgn="b" latinLnBrk="0" hangingPunct="1">
                        <a:lnSpc>
                          <a:spcPct val="100000"/>
                        </a:lnSpc>
                        <a:spcBef>
                          <a:spcPts val="0"/>
                        </a:spcBef>
                        <a:spcAft>
                          <a:spcPts val="0"/>
                        </a:spcAft>
                        <a:buClrTx/>
                        <a:buSzTx/>
                        <a:buFontTx/>
                        <a:buNone/>
                      </a:pPr>
                      <a:endParaRPr lang="en-US" altLang="zh-TW" sz="1100" b="0" i="0" u="none" strike="noStrike" kern="1200">
                        <a:solidFill>
                          <a:schemeClr val="tx1"/>
                        </a:solidFill>
                        <a:effectLst/>
                        <a:latin typeface="Calibri" panose="020F0502020204030204" pitchFamily="34" charset="0"/>
                        <a:ea typeface="+mn-ea"/>
                        <a:cs typeface="Calibri" panose="020F0502020204030204" pitchFamily="34" charset="0"/>
                      </a:endParaRP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srgbClr val="000000"/>
                          </a:solidFill>
                          <a:effectLst/>
                          <a:uLnTx/>
                          <a:uFillTx/>
                          <a:latin typeface="Calibri"/>
                          <a:ea typeface="微軟正黑體"/>
                          <a:cs typeface="Calibri"/>
                        </a:rPr>
                        <a:t>Not Started</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4917713"/>
                  </a:ext>
                </a:extLst>
              </a:tr>
              <a:tr h="291911">
                <a:tc>
                  <a:txBody>
                    <a:bodyPr/>
                    <a:lstStyle/>
                    <a:p>
                      <a:pPr marL="0" marR="0" algn="ctr">
                        <a:spcBef>
                          <a:spcPts val="0"/>
                        </a:spcBef>
                        <a:spcAft>
                          <a:spcPts val="0"/>
                        </a:spcAft>
                      </a:pPr>
                      <a:r>
                        <a:rPr lang="en-US" sz="1100" dirty="0">
                          <a:solidFill>
                            <a:schemeClr val="tx1"/>
                          </a:solidFill>
                          <a:effectLst/>
                          <a:latin typeface="Calibri"/>
                          <a:ea typeface="+mn-ea"/>
                          <a:cs typeface="Calibri"/>
                        </a:rPr>
                        <a:t>3</a:t>
                      </a: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dirty="0">
                          <a:solidFill>
                            <a:schemeClr val="tx1"/>
                          </a:solidFill>
                          <a:effectLst/>
                          <a:latin typeface="Calibri"/>
                          <a:ea typeface="+mn-ea"/>
                          <a:cs typeface="Calibri"/>
                        </a:rPr>
                        <a:t>Designing of User &amp; Execution Interface</a:t>
                      </a:r>
                    </a:p>
                  </a:txBody>
                  <a:tcPr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srgbClr val="000000"/>
                          </a:solidFill>
                          <a:effectLst/>
                          <a:uLnTx/>
                          <a:uFillTx/>
                          <a:latin typeface="Calibri"/>
                          <a:ea typeface="微軟正黑體"/>
                          <a:cs typeface="Calibri"/>
                        </a:rPr>
                        <a:t>Krishan</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eaLnBrk="1" fontAlgn="b" latinLnBrk="0" hangingPunct="1">
                        <a:lnSpc>
                          <a:spcPct val="100000"/>
                        </a:lnSpc>
                        <a:spcBef>
                          <a:spcPts val="0"/>
                        </a:spcBef>
                        <a:spcAft>
                          <a:spcPts val="0"/>
                        </a:spcAft>
                        <a:buClrTx/>
                        <a:buSzTx/>
                        <a:buFontTx/>
                        <a:buNone/>
                      </a:pPr>
                      <a:endParaRPr lang="en-US" altLang="zh-TW" sz="1100" b="0" i="0" u="none" strike="noStrike" kern="1200">
                        <a:solidFill>
                          <a:schemeClr val="tx1"/>
                        </a:solidFill>
                        <a:effectLst/>
                        <a:latin typeface="Calibri" panose="020F0502020204030204" pitchFamily="34" charset="0"/>
                        <a:ea typeface="+mn-ea"/>
                        <a:cs typeface="Calibri" panose="020F0502020204030204" pitchFamily="34" charset="0"/>
                      </a:endParaRP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srgbClr val="000000"/>
                          </a:solidFill>
                          <a:effectLst/>
                          <a:uLnTx/>
                          <a:uFillTx/>
                          <a:latin typeface="Calibri"/>
                          <a:ea typeface="微軟正黑體"/>
                          <a:cs typeface="Calibri"/>
                        </a:rPr>
                        <a:t>Not Started</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8325519"/>
                  </a:ext>
                </a:extLst>
              </a:tr>
              <a:tr h="513362">
                <a:tc>
                  <a:txBody>
                    <a:bodyPr/>
                    <a:lstStyle/>
                    <a:p>
                      <a:pPr marL="0" marR="0" algn="ctr">
                        <a:spcBef>
                          <a:spcPts val="0"/>
                        </a:spcBef>
                        <a:spcAft>
                          <a:spcPts val="0"/>
                        </a:spcAft>
                      </a:pPr>
                      <a:r>
                        <a:rPr lang="en-US" sz="1100" dirty="0">
                          <a:solidFill>
                            <a:schemeClr val="tx1"/>
                          </a:solidFill>
                          <a:effectLst/>
                          <a:latin typeface="Calibri"/>
                          <a:ea typeface="+mn-ea"/>
                          <a:cs typeface="Calibri"/>
                        </a:rPr>
                        <a:t>4</a:t>
                      </a: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dirty="0">
                          <a:solidFill>
                            <a:schemeClr val="tx1"/>
                          </a:solidFill>
                          <a:effectLst/>
                          <a:latin typeface="Calibri"/>
                          <a:ea typeface="+mn-ea"/>
                          <a:cs typeface="Calibri"/>
                        </a:rPr>
                        <a:t>Testing of User &amp; Execution platform</a:t>
                      </a:r>
                    </a:p>
                  </a:txBody>
                  <a:tcPr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rtl="0" eaLnBrk="1" fontAlgn="b" latinLnBrk="0" hangingPunct="1">
                        <a:lnSpc>
                          <a:spcPct val="100000"/>
                        </a:lnSpc>
                        <a:spcBef>
                          <a:spcPts val="0"/>
                        </a:spcBef>
                        <a:spcAft>
                          <a:spcPts val="0"/>
                        </a:spcAft>
                        <a:buClrTx/>
                        <a:buSzTx/>
                        <a:buFontTx/>
                        <a:buNone/>
                      </a:pPr>
                      <a:r>
                        <a:rPr lang="en-US" sz="1100" b="0" i="0" u="none" strike="noStrike" kern="1200" dirty="0">
                          <a:solidFill>
                            <a:schemeClr val="tx1"/>
                          </a:solidFill>
                          <a:effectLst/>
                          <a:latin typeface="Calibri"/>
                          <a:ea typeface="+mn-ea"/>
                          <a:cs typeface="Calibri"/>
                        </a:rPr>
                        <a:t>Krishan, Harith</a:t>
                      </a:r>
                      <a:endParaRPr lang="en-US" sz="1100" b="0" i="0" u="none" strike="noStrike" kern="1200" dirty="0">
                        <a:solidFill>
                          <a:schemeClr val="tx1"/>
                        </a:solidFill>
                        <a:effectLst/>
                        <a:latin typeface="Calibri" panose="020F0502020204030204" pitchFamily="34" charset="0"/>
                        <a:ea typeface="+mn-ea"/>
                        <a:cs typeface="Calibri" panose="020F0502020204030204" pitchFamily="34" charset="0"/>
                      </a:endParaRPr>
                    </a:p>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srgbClr val="000000"/>
                          </a:solidFill>
                          <a:effectLst/>
                          <a:uLnTx/>
                          <a:uFillTx/>
                          <a:latin typeface="Calibri"/>
                          <a:ea typeface="微軟正黑體"/>
                          <a:cs typeface="Calibri"/>
                        </a:rPr>
                        <a:t>GQ OPS</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endParaRPr lang="en-US" sz="1100" b="0" i="0" u="none" strike="noStrike" kern="1200" noProof="0">
                        <a:solidFill>
                          <a:srgbClr val="000000"/>
                        </a:solidFill>
                        <a:effectLst/>
                        <a:latin typeface="Calibri"/>
                      </a:endParaRP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srgbClr val="000000"/>
                          </a:solidFill>
                          <a:effectLst/>
                          <a:uLnTx/>
                          <a:uFillTx/>
                          <a:latin typeface="Calibri"/>
                          <a:ea typeface="微軟正黑體"/>
                          <a:cs typeface="Calibri"/>
                        </a:rPr>
                        <a:t>Not Started</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611807"/>
                  </a:ext>
                </a:extLst>
              </a:tr>
              <a:tr h="493229">
                <a:tc>
                  <a:txBody>
                    <a:bodyPr/>
                    <a:lstStyle/>
                    <a:p>
                      <a:pPr marL="0" marR="0" algn="ctr">
                        <a:spcBef>
                          <a:spcPts val="0"/>
                        </a:spcBef>
                        <a:spcAft>
                          <a:spcPts val="0"/>
                        </a:spcAft>
                      </a:pPr>
                      <a:r>
                        <a:rPr lang="en-US" sz="1100" dirty="0">
                          <a:solidFill>
                            <a:schemeClr val="tx1"/>
                          </a:solidFill>
                          <a:effectLst/>
                          <a:latin typeface="Calibri"/>
                          <a:ea typeface="+mn-ea"/>
                          <a:cs typeface="Calibri"/>
                        </a:rPr>
                        <a:t>5</a:t>
                      </a: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dirty="0">
                          <a:solidFill>
                            <a:schemeClr val="tx1"/>
                          </a:solidFill>
                          <a:effectLst/>
                          <a:latin typeface="Calibri"/>
                          <a:ea typeface="+mn-ea"/>
                          <a:cs typeface="Calibri"/>
                        </a:rPr>
                        <a:t>Training and briefing to stakeholders</a:t>
                      </a:r>
                    </a:p>
                  </a:txBody>
                  <a:tcPr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rtl="0" eaLnBrk="1" fontAlgn="b" latinLnBrk="0" hangingPunct="1">
                        <a:lnSpc>
                          <a:spcPct val="100000"/>
                        </a:lnSpc>
                        <a:spcBef>
                          <a:spcPts val="0"/>
                        </a:spcBef>
                        <a:spcAft>
                          <a:spcPts val="0"/>
                        </a:spcAft>
                        <a:buClrTx/>
                        <a:buSzTx/>
                        <a:buFontTx/>
                        <a:buNone/>
                      </a:pPr>
                      <a:r>
                        <a:rPr lang="en-US" sz="1100" b="0" i="0" u="none" strike="noStrike" kern="1200" dirty="0">
                          <a:solidFill>
                            <a:schemeClr val="tx1"/>
                          </a:solidFill>
                          <a:effectLst/>
                          <a:latin typeface="Calibri"/>
                          <a:ea typeface="+mn-ea"/>
                          <a:cs typeface="Calibri"/>
                        </a:rPr>
                        <a:t>Krishan, Harith</a:t>
                      </a:r>
                      <a:endParaRPr lang="en-US" sz="1100" b="0"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endParaRPr lang="en-US" sz="1100" b="0" i="0" u="none" strike="noStrike" noProof="0">
                        <a:solidFill>
                          <a:srgbClr val="000000"/>
                        </a:solidFill>
                        <a:effectLst/>
                        <a:latin typeface="Calibri"/>
                      </a:endParaRPr>
                    </a:p>
                  </a:txBody>
                  <a:tcPr marL="6350" marR="6350" marT="6350" marB="635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b" latinLnBrk="0" hangingPunct="1">
                        <a:lnSpc>
                          <a:spcPct val="100000"/>
                        </a:lnSpc>
                        <a:spcBef>
                          <a:spcPts val="0"/>
                        </a:spcBef>
                        <a:spcAft>
                          <a:spcPts val="0"/>
                        </a:spcAft>
                        <a:buClrTx/>
                        <a:buSzTx/>
                        <a:buFontTx/>
                        <a:buNone/>
                        <a:tabLst/>
                        <a:defRPr/>
                      </a:pPr>
                      <a:r>
                        <a:rPr kumimoji="0" lang="en-US" altLang="zh-TW" sz="900" b="0" i="0" u="none" strike="noStrike" kern="1200" cap="none" spc="0" normalizeH="0" baseline="0" noProof="0" dirty="0">
                          <a:ln>
                            <a:noFill/>
                          </a:ln>
                          <a:solidFill>
                            <a:srgbClr val="000000"/>
                          </a:solidFill>
                          <a:effectLst/>
                          <a:uLnTx/>
                          <a:uFillTx/>
                          <a:latin typeface="Calibri"/>
                          <a:ea typeface="微軟正黑體"/>
                          <a:cs typeface="Calibri"/>
                        </a:rPr>
                        <a:t>Not </a:t>
                      </a:r>
                      <a:r>
                        <a:rPr kumimoji="0" lang="en-US" altLang="zh-TW" sz="1000" b="0" i="0" u="none" strike="noStrike" kern="1200" cap="none" spc="0" normalizeH="0" baseline="0" noProof="0" dirty="0">
                          <a:ln>
                            <a:noFill/>
                          </a:ln>
                          <a:solidFill>
                            <a:srgbClr val="000000"/>
                          </a:solidFill>
                          <a:effectLst/>
                          <a:uLnTx/>
                          <a:uFillTx/>
                          <a:latin typeface="Calibri"/>
                          <a:ea typeface="微軟正黑體"/>
                          <a:cs typeface="Calibri"/>
                        </a:rPr>
                        <a:t>Started</a:t>
                      </a:r>
                    </a:p>
                  </a:txBody>
                  <a:tcPr marL="9525" marR="9525" marT="9525" marB="0" anchor="ct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834497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732468056"/>
              </p:ext>
            </p:extLst>
          </p:nvPr>
        </p:nvGraphicFramePr>
        <p:xfrm>
          <a:off x="132201" y="574345"/>
          <a:ext cx="5887671" cy="2803302"/>
        </p:xfrm>
        <a:graphic>
          <a:graphicData uri="http://schemas.openxmlformats.org/drawingml/2006/table">
            <a:tbl>
              <a:tblPr firstRow="1" bandRow="1">
                <a:tableStyleId>{2D5ABB26-0587-4C30-8999-92F81FD0307C}</a:tableStyleId>
              </a:tblPr>
              <a:tblGrid>
                <a:gridCol w="736902">
                  <a:extLst>
                    <a:ext uri="{9D8B030D-6E8A-4147-A177-3AD203B41FA5}">
                      <a16:colId xmlns:a16="http://schemas.microsoft.com/office/drawing/2014/main" val="20000"/>
                    </a:ext>
                  </a:extLst>
                </a:gridCol>
                <a:gridCol w="736902">
                  <a:extLst>
                    <a:ext uri="{9D8B030D-6E8A-4147-A177-3AD203B41FA5}">
                      <a16:colId xmlns:a16="http://schemas.microsoft.com/office/drawing/2014/main" val="3233669088"/>
                    </a:ext>
                  </a:extLst>
                </a:gridCol>
                <a:gridCol w="921678">
                  <a:extLst>
                    <a:ext uri="{9D8B030D-6E8A-4147-A177-3AD203B41FA5}">
                      <a16:colId xmlns:a16="http://schemas.microsoft.com/office/drawing/2014/main" val="20001"/>
                    </a:ext>
                  </a:extLst>
                </a:gridCol>
                <a:gridCol w="808634">
                  <a:extLst>
                    <a:ext uri="{9D8B030D-6E8A-4147-A177-3AD203B41FA5}">
                      <a16:colId xmlns:a16="http://schemas.microsoft.com/office/drawing/2014/main" val="3907176499"/>
                    </a:ext>
                  </a:extLst>
                </a:gridCol>
                <a:gridCol w="957159">
                  <a:extLst>
                    <a:ext uri="{9D8B030D-6E8A-4147-A177-3AD203B41FA5}">
                      <a16:colId xmlns:a16="http://schemas.microsoft.com/office/drawing/2014/main" val="1018718125"/>
                    </a:ext>
                  </a:extLst>
                </a:gridCol>
                <a:gridCol w="997036">
                  <a:extLst>
                    <a:ext uri="{9D8B030D-6E8A-4147-A177-3AD203B41FA5}">
                      <a16:colId xmlns:a16="http://schemas.microsoft.com/office/drawing/2014/main" val="548207234"/>
                    </a:ext>
                  </a:extLst>
                </a:gridCol>
                <a:gridCol w="729360">
                  <a:extLst>
                    <a:ext uri="{9D8B030D-6E8A-4147-A177-3AD203B41FA5}">
                      <a16:colId xmlns:a16="http://schemas.microsoft.com/office/drawing/2014/main" val="2487569706"/>
                    </a:ext>
                  </a:extLst>
                </a:gridCol>
              </a:tblGrid>
              <a:tr h="738372">
                <a:tc gridSpan="2">
                  <a:txBody>
                    <a:bodyPr/>
                    <a:lstStyle/>
                    <a:p>
                      <a:pPr algn="l"/>
                      <a:r>
                        <a:rPr lang="en-US" sz="1200" b="1" kern="1200" dirty="0">
                          <a:solidFill>
                            <a:srgbClr val="000000"/>
                          </a:solidFill>
                          <a:latin typeface="Calibri"/>
                          <a:ea typeface="+mn-ea"/>
                          <a:cs typeface="Calibri"/>
                        </a:rPr>
                        <a:t>Ob</a:t>
                      </a:r>
                      <a:r>
                        <a:rPr lang="en-US" sz="1200" b="1" dirty="0">
                          <a:solidFill>
                            <a:srgbClr val="000000"/>
                          </a:solidFill>
                          <a:latin typeface="Calibri"/>
                          <a:cs typeface="Calibri"/>
                        </a:rPr>
                        <a:t>jectives:</a:t>
                      </a:r>
                      <a:r>
                        <a:rPr lang="en-US" sz="1000" b="0" dirty="0">
                          <a:solidFill>
                            <a:srgbClr val="000000"/>
                          </a:solidFill>
                          <a:latin typeface="Calibri"/>
                          <a:cs typeface="Calibri"/>
                        </a:rPr>
                        <a:t> </a:t>
                      </a:r>
                      <a:endParaRPr lang="en-US" sz="1000" b="1" dirty="0">
                        <a:solidFill>
                          <a:srgbClr val="000000"/>
                        </a:solidFill>
                        <a:latin typeface="Calibri"/>
                        <a:cs typeface="Calibri"/>
                      </a:endParaRPr>
                    </a:p>
                  </a:txBody>
                  <a:tcPr>
                    <a:lnL w="12700" cap="flat" cmpd="sng" algn="ctr">
                      <a:solidFill>
                        <a:schemeClr val="tx1">
                          <a:lumMod val="40000"/>
                          <a:lumOff val="6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l"/>
                      <a:endParaRPr lang="en-US" sz="1000" b="1">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lvl="0" algn="just">
                        <a:lnSpc>
                          <a:spcPct val="100000"/>
                        </a:lnSpc>
                        <a:spcBef>
                          <a:spcPts val="0"/>
                        </a:spcBef>
                        <a:spcAft>
                          <a:spcPts val="0"/>
                        </a:spcAft>
                        <a:buNone/>
                      </a:pPr>
                      <a:r>
                        <a:rPr lang="en-US" sz="1100" b="0" i="0" u="none" strike="noStrike" kern="1200" noProof="0" dirty="0">
                          <a:solidFill>
                            <a:schemeClr val="tx1"/>
                          </a:solidFill>
                          <a:effectLst/>
                          <a:latin typeface="Calibri"/>
                        </a:rPr>
                        <a:t>The objective is to develop and deploy a job request tracking system, provide comprehensive training and documentation for end-users and administrators, ensure smooth adoption of the new system, and track and report metrics on job requests.</a:t>
                      </a:r>
                    </a:p>
                  </a:txBody>
                  <a:tcPr>
                    <a:lnL>
                      <a:noFill/>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14300" lvl="2" defTabSz="1219110">
                        <a:defRPr/>
                      </a:pPr>
                      <a:endParaRPr lang="en-US" altLang="zh-TW" sz="1100">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14300" lvl="2" defTabSz="1219110">
                        <a:defRPr/>
                      </a:pPr>
                      <a:endParaRPr lang="en-US" altLang="zh-TW" sz="1100">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14300" lvl="2" defTabSz="1219110">
                        <a:defRPr/>
                      </a:pPr>
                      <a:endParaRPr lang="en-US" altLang="zh-TW" sz="1100">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14300" lvl="2" defTabSz="1219110">
                        <a:defRPr/>
                      </a:pPr>
                      <a:endParaRPr lang="en-US" altLang="zh-TW" sz="1100">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2523">
                <a:tc gridSpan="7">
                  <a:txBody>
                    <a:bodyPr/>
                    <a:lstStyle/>
                    <a:p>
                      <a:pPr algn="ctr"/>
                      <a:r>
                        <a:rPr lang="en-US" sz="900" b="1" dirty="0">
                          <a:solidFill>
                            <a:srgbClr val="000000"/>
                          </a:solidFill>
                          <a:latin typeface="Calibri"/>
                          <a:cs typeface="Calibri"/>
                        </a:rPr>
                        <a:t>Collaboration Partners (highlight as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US" sz="9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endParaRPr lang="en-US"/>
                    </a:p>
                  </a:txBody>
                  <a:tcPr/>
                </a:tc>
                <a:tc hMerge="1">
                  <a:txBody>
                    <a:bodyPr/>
                    <a:lstStyle/>
                    <a:p>
                      <a:pPr algn="ctr"/>
                      <a:endParaRPr lang="en-US" sz="9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US" sz="9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US" sz="9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US" sz="9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352087637"/>
                  </a:ext>
                </a:extLst>
              </a:tr>
              <a:tr h="222523">
                <a:tc>
                  <a:txBody>
                    <a:bodyPr/>
                    <a:lstStyle/>
                    <a:p>
                      <a:pPr algn="ctr"/>
                      <a:r>
                        <a:rPr lang="en-US" sz="900" b="0" dirty="0">
                          <a:solidFill>
                            <a:srgbClr val="000000"/>
                          </a:solidFill>
                          <a:highlight>
                            <a:srgbClr val="FFFF00"/>
                          </a:highlight>
                          <a:latin typeface="Calibri"/>
                          <a:cs typeface="Calibri"/>
                        </a:rPr>
                        <a:t>MSB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tc>
                  <a:txBody>
                    <a:bodyPr/>
                    <a:lstStyle/>
                    <a:p>
                      <a:pPr algn="ctr"/>
                      <a:r>
                        <a:rPr lang="en-US" sz="900" b="0" dirty="0">
                          <a:solidFill>
                            <a:srgbClr val="000000"/>
                          </a:solidFill>
                          <a:highlight>
                            <a:srgbClr val="FFFF00"/>
                          </a:highlight>
                          <a:latin typeface="Calibri"/>
                          <a:cs typeface="Calibri"/>
                        </a:rPr>
                        <a:t>MMP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tc>
                  <a:txBody>
                    <a:bodyPr/>
                    <a:lstStyle/>
                    <a:p>
                      <a:pPr algn="ctr"/>
                      <a:r>
                        <a:rPr lang="en-US" sz="900" b="0" dirty="0">
                          <a:solidFill>
                            <a:srgbClr val="000000"/>
                          </a:solidFill>
                          <a:highlight>
                            <a:srgbClr val="FFFF00"/>
                          </a:highlight>
                          <a:latin typeface="Calibri"/>
                          <a:cs typeface="Calibri"/>
                        </a:rPr>
                        <a:t>MSI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tc>
                  <a:txBody>
                    <a:bodyPr/>
                    <a:lstStyle/>
                    <a:p>
                      <a:pPr algn="ctr"/>
                      <a:r>
                        <a:rPr lang="en-US" sz="900" b="0" dirty="0">
                          <a:solidFill>
                            <a:srgbClr val="000000"/>
                          </a:solidFill>
                          <a:highlight>
                            <a:srgbClr val="FFFF00"/>
                          </a:highlight>
                          <a:latin typeface="Calibri"/>
                          <a:cs typeface="Calibri"/>
                        </a:rPr>
                        <a:t>MTB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tc>
                  <a:txBody>
                    <a:bodyPr/>
                    <a:lstStyle/>
                    <a:p>
                      <a:pPr algn="ctr"/>
                      <a:r>
                        <a:rPr lang="en-US" sz="900" b="0" dirty="0">
                          <a:solidFill>
                            <a:srgbClr val="000000"/>
                          </a:solidFill>
                          <a:highlight>
                            <a:srgbClr val="FFFF00"/>
                          </a:highlight>
                          <a:latin typeface="Calibri"/>
                          <a:cs typeface="Calibri"/>
                        </a:rPr>
                        <a:t>MXA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tc>
                  <a:txBody>
                    <a:bodyPr/>
                    <a:lstStyle/>
                    <a:p>
                      <a:pPr algn="ctr"/>
                      <a:r>
                        <a:rPr lang="en-US" sz="900" b="0" dirty="0">
                          <a:solidFill>
                            <a:srgbClr val="000000"/>
                          </a:solidFill>
                          <a:latin typeface="Calibri"/>
                          <a:cs typeface="Calibri"/>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tc>
                  <a:txBody>
                    <a:bodyPr/>
                    <a:lstStyle/>
                    <a:p>
                      <a:pPr algn="ctr"/>
                      <a:r>
                        <a:rPr lang="en-US" sz="900" b="0" dirty="0">
                          <a:solidFill>
                            <a:srgbClr val="000000"/>
                          </a:solidFill>
                          <a:latin typeface="Calibri"/>
                          <a:cs typeface="Calibri"/>
                        </a:rPr>
                        <a:t>ATCQ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00"/>
                    </a:solidFill>
                  </a:tcPr>
                </a:tc>
                <a:extLst>
                  <a:ext uri="{0D108BD9-81ED-4DB2-BD59-A6C34878D82A}">
                    <a16:rowId xmlns:a16="http://schemas.microsoft.com/office/drawing/2014/main" val="798176343"/>
                  </a:ext>
                </a:extLst>
              </a:tr>
              <a:tr h="252867">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0000"/>
                          </a:solidFill>
                          <a:latin typeface="Calibri"/>
                          <a:cs typeface="Calibri"/>
                        </a:rPr>
                        <a:t>Executive Summary (accomplishment toward objective)</a:t>
                      </a: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lnL w="12700" cap="flat" cmpd="sng" algn="ctr">
                      <a:solidFill>
                        <a:schemeClr val="tx1">
                          <a:lumMod val="40000"/>
                          <a:lumOff val="60000"/>
                        </a:schemeClr>
                      </a:solidFill>
                      <a:prstDash val="solid"/>
                      <a:round/>
                      <a:headEnd type="none" w="med" len="med"/>
                      <a:tailEnd type="none" w="med" len="med"/>
                    </a:lnL>
                    <a:lnT w="12700" cap="flat" cmpd="sng" algn="ctr">
                      <a:solidFill>
                        <a:schemeClr val="tx1">
                          <a:lumMod val="40000"/>
                          <a:lumOff val="60000"/>
                        </a:schemeClr>
                      </a:solidFill>
                      <a:prstDash val="sysDot"/>
                      <a:round/>
                      <a:headEnd type="none" w="med" len="med"/>
                      <a:tailEnd type="none" w="med" len="med"/>
                    </a:lnT>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a:solidFill>
                          <a:srgbClr val="000000"/>
                        </a:solidFill>
                        <a:latin typeface="Calibri" panose="020F0502020204030204" pitchFamily="34" charset="0"/>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7178775"/>
                  </a:ext>
                </a:extLst>
              </a:tr>
              <a:tr h="1325022">
                <a:tc gridSpan="7">
                  <a:txBody>
                    <a:bodyPr/>
                    <a:lstStyle/>
                    <a:p>
                      <a:pPr marL="0" marR="0" lvl="0" indent="0" algn="just" rtl="0" eaLnBrk="1" fontAlgn="auto" latinLnBrk="0" hangingPunct="1">
                        <a:lnSpc>
                          <a:spcPct val="100000"/>
                        </a:lnSpc>
                        <a:spcBef>
                          <a:spcPts val="0"/>
                        </a:spcBef>
                        <a:spcAft>
                          <a:spcPts val="0"/>
                        </a:spcAft>
                        <a:buClrTx/>
                        <a:buSzTx/>
                        <a:buNone/>
                      </a:pPr>
                      <a:r>
                        <a:rPr lang="en-US" sz="1100" b="0" i="0" u="none" strike="noStrike" kern="1200" noProof="0" dirty="0">
                          <a:solidFill>
                            <a:schemeClr val="tx1"/>
                          </a:solidFill>
                          <a:effectLst/>
                          <a:latin typeface="Calibri"/>
                        </a:rPr>
                        <a:t>The Special Work Request Center (SWRC) is essential for managing sample preparation, shipment, logistics, and product inventory tasks. However, the current job request submission process is inefficient and prone to errors due to manual intervention and email tracking. This has led to missed lot shipments to MSB for Thermal Warpage in scenarios QAWR121739 and QAWR121740. To address this, we will develop and deployed a job request tracking system, provided comprehensive training and documentation, ensured smooth adoption of the new system, and implemented metrics tracking and reporting to enhance efficiency and accuracy.</a:t>
                      </a:r>
                      <a:endParaRPr lang="en-US" sz="1100" kern="1200" dirty="0">
                        <a:solidFill>
                          <a:schemeClr val="tx1"/>
                        </a:solidFill>
                        <a:effectLst/>
                        <a:latin typeface="Calibri"/>
                        <a:ea typeface="+mn-ea"/>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71450" marR="0" lvl="0" indent="-171450" algn="l" defTabSz="12191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tx1"/>
                        </a:solidFill>
                        <a:effectLst/>
                        <a:latin typeface="Calibri" panose="020F0502020204030204" pitchFamily="34" charset="0"/>
                        <a:ea typeface="+mn-ea"/>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solidFill>
                        <a:schemeClr val="tx1">
                          <a:lumMod val="40000"/>
                          <a:lumOff val="60000"/>
                        </a:schemeClr>
                      </a:solidFill>
                      <a:prstDash val="solid"/>
                      <a:round/>
                      <a:headEnd type="none" w="med" len="med"/>
                      <a:tailEnd type="none" w="med" len="med"/>
                    </a:lnL>
                  </a:tcPr>
                </a:tc>
                <a:tc hMerge="1">
                  <a:txBody>
                    <a:bodyPr/>
                    <a:lstStyle/>
                    <a:p>
                      <a:pPr marL="171450" marR="0" lvl="0" indent="-171450" algn="l" defTabSz="12191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tx1"/>
                        </a:solidFill>
                        <a:effectLst/>
                        <a:latin typeface="Calibri" panose="020F0502020204030204" pitchFamily="34" charset="0"/>
                        <a:ea typeface="+mn-ea"/>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71450" marR="0" lvl="0" indent="-171450" algn="l" defTabSz="12191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tx1"/>
                        </a:solidFill>
                        <a:effectLst/>
                        <a:latin typeface="Calibri" panose="020F0502020204030204" pitchFamily="34" charset="0"/>
                        <a:ea typeface="+mn-ea"/>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71450" marR="0" lvl="0" indent="-171450" algn="l" defTabSz="12191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tx1"/>
                        </a:solidFill>
                        <a:effectLst/>
                        <a:latin typeface="Calibri" panose="020F0502020204030204" pitchFamily="34" charset="0"/>
                        <a:ea typeface="+mn-ea"/>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171450" marR="0" lvl="0" indent="-171450" algn="l" defTabSz="12191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a:solidFill>
                          <a:schemeClr val="tx1"/>
                        </a:solidFill>
                        <a:effectLst/>
                        <a:latin typeface="Calibri" panose="020F0502020204030204" pitchFamily="34" charset="0"/>
                        <a:ea typeface="+mn-ea"/>
                        <a:cs typeface="Calibri" panose="020F0502020204030204" pitchFamily="34" charset="0"/>
                      </a:endParaRPr>
                    </a:p>
                  </a:txBody>
                  <a:tcPr>
                    <a:lnL w="12700" cap="flat" cmpd="sng" algn="ctr">
                      <a:solidFill>
                        <a:schemeClr val="tx1">
                          <a:lumMod val="40000"/>
                          <a:lumOff val="60000"/>
                        </a:schemeClr>
                      </a:solidFill>
                      <a:prstDash val="solid"/>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9" name="Title 4"/>
          <p:cNvSpPr>
            <a:spLocks noGrp="1"/>
          </p:cNvSpPr>
          <p:nvPr>
            <p:ph type="title"/>
          </p:nvPr>
        </p:nvSpPr>
        <p:spPr>
          <a:xfrm>
            <a:off x="0" y="0"/>
            <a:ext cx="12192000" cy="534988"/>
          </a:xfrm>
          <a:noFill/>
          <a:ln w="9525">
            <a:noFill/>
            <a:miter lim="800000"/>
            <a:headEnd/>
            <a:tailEnd/>
          </a:ln>
        </p:spPr>
        <p:txBody>
          <a:bodyPr vert="horz" wrap="square" lIns="91440" tIns="45720" rIns="91440" bIns="45720" numCol="1" anchor="ctr" anchorCtr="0" compatLnSpc="1">
            <a:prstTxWarp prst="textNoShape">
              <a:avLst/>
            </a:prstTxWarp>
            <a:normAutofit/>
          </a:bodyPr>
          <a:lstStyle/>
          <a:p>
            <a:pPr algn="ctr">
              <a:defRPr/>
            </a:pPr>
            <a:r>
              <a:rPr lang="en-US" sz="1800">
                <a:solidFill>
                  <a:schemeClr val="tx2"/>
                </a:solidFill>
                <a:latin typeface="Arial"/>
                <a:cs typeface="Arial"/>
              </a:rPr>
              <a:t>SWRC Job Request Submission System</a:t>
            </a:r>
            <a:endParaRPr lang="en-US">
              <a:solidFill>
                <a:schemeClr val="tx2"/>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126990371"/>
              </p:ext>
            </p:extLst>
          </p:nvPr>
        </p:nvGraphicFramePr>
        <p:xfrm>
          <a:off x="6141715" y="4154237"/>
          <a:ext cx="5916849" cy="2194560"/>
        </p:xfrm>
        <a:graphic>
          <a:graphicData uri="http://schemas.openxmlformats.org/drawingml/2006/table">
            <a:tbl>
              <a:tblPr firstRow="1" bandRow="1">
                <a:tableStyleId>{2D5ABB26-0587-4C30-8999-92F81FD0307C}</a:tableStyleId>
              </a:tblPr>
              <a:tblGrid>
                <a:gridCol w="5916849">
                  <a:extLst>
                    <a:ext uri="{9D8B030D-6E8A-4147-A177-3AD203B41FA5}">
                      <a16:colId xmlns:a16="http://schemas.microsoft.com/office/drawing/2014/main" val="20000"/>
                    </a:ext>
                  </a:extLst>
                </a:gridCol>
              </a:tblGrid>
              <a:tr h="215249">
                <a:tc>
                  <a:txBody>
                    <a:bodyPr/>
                    <a:lstStyle/>
                    <a:p>
                      <a:pPr algn="l"/>
                      <a:r>
                        <a:rPr lang="en-US" sz="1100" b="1" kern="1200" dirty="0">
                          <a:solidFill>
                            <a:srgbClr val="000000"/>
                          </a:solidFill>
                          <a:latin typeface="Calibri"/>
                          <a:ea typeface="+mn-ea"/>
                          <a:cs typeface="Calibri"/>
                        </a:rPr>
                        <a:t>Is</a:t>
                      </a:r>
                      <a:r>
                        <a:rPr lang="en-US" sz="1100" b="1" dirty="0">
                          <a:solidFill>
                            <a:srgbClr val="000000"/>
                          </a:solidFill>
                          <a:latin typeface="Calibri"/>
                          <a:cs typeface="Calibri"/>
                        </a:rPr>
                        <a:t>sues</a:t>
                      </a:r>
                      <a:r>
                        <a:rPr lang="en-US" sz="1100" b="1" baseline="0" dirty="0">
                          <a:solidFill>
                            <a:srgbClr val="000000"/>
                          </a:solidFill>
                          <a:latin typeface="Calibri"/>
                          <a:cs typeface="Calibri"/>
                        </a:rPr>
                        <a:t> – </a:t>
                      </a:r>
                      <a:r>
                        <a:rPr lang="en-US" sz="1100" b="1" kern="1200" dirty="0">
                          <a:solidFill>
                            <a:srgbClr val="000000"/>
                          </a:solidFill>
                          <a:latin typeface="Calibri"/>
                          <a:ea typeface="+mn-ea"/>
                          <a:cs typeface="Calibri"/>
                        </a:rPr>
                        <a:t>Re</a:t>
                      </a:r>
                      <a:r>
                        <a:rPr lang="en-US" sz="1100" b="1" baseline="0" dirty="0">
                          <a:solidFill>
                            <a:srgbClr val="000000"/>
                          </a:solidFill>
                          <a:latin typeface="Calibri"/>
                          <a:cs typeface="Calibri"/>
                        </a:rPr>
                        <a:t>commendations </a:t>
                      </a:r>
                      <a:r>
                        <a:rPr lang="en-US" sz="1100" b="0" baseline="0" dirty="0">
                          <a:solidFill>
                            <a:srgbClr val="000000"/>
                          </a:solidFill>
                          <a:latin typeface="Calibri"/>
                          <a:cs typeface="Calibri"/>
                        </a:rPr>
                        <a:t>(Decisions needed)</a:t>
                      </a:r>
                      <a:endParaRPr lang="en-US" sz="1100" b="0" kern="1200" baseline="0" dirty="0">
                        <a:solidFill>
                          <a:srgbClr val="000000"/>
                        </a:solidFill>
                        <a:latin typeface="Calibri"/>
                        <a:ea typeface="+mn-ea"/>
                        <a:cs typeface="Calibri"/>
                      </a:endParaRPr>
                    </a:p>
                  </a:txBody>
                  <a:tcPr>
                    <a:lnL w="12700" cap="flat" cmpd="sng" algn="ctr">
                      <a:solidFill>
                        <a:srgbClr val="CCCECE"/>
                      </a:solidFill>
                      <a:prstDash val="solid"/>
                      <a:round/>
                      <a:headEnd type="none" w="med" len="med"/>
                      <a:tailEnd type="none" w="med" len="med"/>
                    </a:lnL>
                    <a:lnR w="12700" cap="flat" cmpd="sng" algn="ctr">
                      <a:solidFill>
                        <a:srgbClr val="CCCECE"/>
                      </a:solidFill>
                      <a:prstDash val="solid"/>
                      <a:round/>
                      <a:headEnd type="none" w="med" len="med"/>
                      <a:tailEnd type="none" w="med" len="med"/>
                    </a:lnR>
                    <a:lnT w="12700" cap="flat" cmpd="sng" algn="ctr">
                      <a:solidFill>
                        <a:srgbClr val="CCCECE"/>
                      </a:solidFill>
                      <a:prstDash val="solid"/>
                      <a:round/>
                      <a:headEnd type="none" w="med" len="med"/>
                      <a:tailEnd type="none" w="med" len="med"/>
                    </a:lnT>
                    <a:lnB w="12700" cap="flat" cmpd="sng" algn="ctr">
                      <a:solidFill>
                        <a:srgbClr val="CCCECE"/>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1730607">
                <a:tc>
                  <a:txBody>
                    <a:bodyPr/>
                    <a:lstStyle/>
                    <a:p>
                      <a:pPr marL="0" marR="0" lvl="0" indent="0" algn="just" defTabSz="1219110" rtl="0" eaLnBrk="1" fontAlgn="auto" latinLnBrk="0" hangingPunct="1">
                        <a:lnSpc>
                          <a:spcPct val="100000"/>
                        </a:lnSpc>
                        <a:spcBef>
                          <a:spcPts val="0"/>
                        </a:spcBef>
                        <a:spcAft>
                          <a:spcPts val="0"/>
                        </a:spcAft>
                        <a:buClrTx/>
                        <a:buSzTx/>
                        <a:buNone/>
                        <a:tabLst/>
                        <a:defRPr/>
                      </a:pPr>
                      <a:r>
                        <a:rPr lang="en-US" altLang="zh-TW" sz="1100" u="sng" kern="1200" dirty="0">
                          <a:solidFill>
                            <a:schemeClr val="tx1"/>
                          </a:solidFill>
                          <a:latin typeface="Calibri"/>
                          <a:ea typeface="+mn-ea"/>
                          <a:cs typeface="Calibri"/>
                        </a:rPr>
                        <a:t>Issues</a:t>
                      </a:r>
                    </a:p>
                    <a:p>
                      <a:pPr marL="171450" marR="0" lvl="0" indent="-171450" algn="l">
                        <a:lnSpc>
                          <a:spcPct val="100000"/>
                        </a:lnSpc>
                        <a:spcBef>
                          <a:spcPts val="0"/>
                        </a:spcBef>
                        <a:spcAft>
                          <a:spcPts val="0"/>
                        </a:spcAft>
                        <a:buClrTx/>
                        <a:buSzTx/>
                        <a:buFont typeface="Calibri"/>
                        <a:buChar char="-"/>
                      </a:pPr>
                      <a:r>
                        <a:rPr lang="en-US" sz="1100" b="0" i="0" u="none" strike="noStrike" kern="1200" noProof="0" dirty="0">
                          <a:solidFill>
                            <a:srgbClr val="111111"/>
                          </a:solidFill>
                          <a:latin typeface="Calibri"/>
                        </a:rPr>
                        <a:t>Job requests sent via email are prone to being missed due to the high volume of emails.</a:t>
                      </a:r>
                      <a:endParaRPr lang="en-US" sz="1100" dirty="0">
                        <a:latin typeface="Calibri"/>
                      </a:endParaRPr>
                    </a:p>
                    <a:p>
                      <a:pPr marL="171450" marR="0" lvl="0" indent="-171450" algn="l">
                        <a:lnSpc>
                          <a:spcPct val="100000"/>
                        </a:lnSpc>
                        <a:spcBef>
                          <a:spcPts val="0"/>
                        </a:spcBef>
                        <a:spcAft>
                          <a:spcPts val="0"/>
                        </a:spcAft>
                        <a:buClrTx/>
                        <a:buSzTx/>
                        <a:buFont typeface="Calibri"/>
                        <a:buChar char="-"/>
                      </a:pPr>
                      <a:r>
                        <a:rPr lang="en-US" sz="1100" b="0" i="0" u="none" strike="noStrike" kern="1200" noProof="0" dirty="0">
                          <a:solidFill>
                            <a:srgbClr val="111111"/>
                          </a:solidFill>
                          <a:latin typeface="Calibri"/>
                        </a:rPr>
                        <a:t>Difficulty in identifying the priority of job requests.</a:t>
                      </a:r>
                      <a:endParaRPr lang="en-US" sz="1100" dirty="0">
                        <a:latin typeface="Calibri"/>
                      </a:endParaRPr>
                    </a:p>
                    <a:p>
                      <a:pPr marL="171450" marR="0" lvl="0" indent="-171450" algn="l">
                        <a:lnSpc>
                          <a:spcPct val="100000"/>
                        </a:lnSpc>
                        <a:spcBef>
                          <a:spcPts val="0"/>
                        </a:spcBef>
                        <a:spcAft>
                          <a:spcPts val="0"/>
                        </a:spcAft>
                        <a:buClrTx/>
                        <a:buSzTx/>
                        <a:buFont typeface="Calibri"/>
                        <a:buChar char="-"/>
                      </a:pPr>
                      <a:r>
                        <a:rPr lang="en-US" sz="1100" b="0" i="0" u="none" strike="noStrike" kern="1200" noProof="0" dirty="0">
                          <a:solidFill>
                            <a:srgbClr val="111111"/>
                          </a:solidFill>
                          <a:latin typeface="Calibri"/>
                        </a:rPr>
                        <a:t>Lack of a systematic way to track the status of job requests (open or closed).</a:t>
                      </a:r>
                      <a:endParaRPr lang="en-US" sz="1100" dirty="0">
                        <a:latin typeface="Calibri"/>
                      </a:endParaRPr>
                    </a:p>
                    <a:p>
                      <a:pPr marL="0" marR="0" lvl="0" indent="0" algn="just">
                        <a:lnSpc>
                          <a:spcPct val="100000"/>
                        </a:lnSpc>
                        <a:spcBef>
                          <a:spcPts val="0"/>
                        </a:spcBef>
                        <a:spcAft>
                          <a:spcPts val="0"/>
                        </a:spcAft>
                        <a:buClrTx/>
                        <a:buSzTx/>
                        <a:buNone/>
                      </a:pPr>
                      <a:endParaRPr lang="en-US" altLang="zh-TW" sz="1100" u="none" kern="1200">
                        <a:solidFill>
                          <a:schemeClr val="tx1"/>
                        </a:solidFill>
                        <a:latin typeface="Calibri"/>
                        <a:ea typeface="+mn-ea"/>
                        <a:cs typeface="Calibri"/>
                      </a:endParaRPr>
                    </a:p>
                    <a:p>
                      <a:pPr marL="0" marR="0" lvl="0" indent="0" algn="just">
                        <a:lnSpc>
                          <a:spcPct val="100000"/>
                        </a:lnSpc>
                        <a:spcBef>
                          <a:spcPts val="0"/>
                        </a:spcBef>
                        <a:spcAft>
                          <a:spcPts val="0"/>
                        </a:spcAft>
                        <a:buClrTx/>
                        <a:buSzTx/>
                        <a:buFont typeface="Calibri"/>
                        <a:buNone/>
                      </a:pPr>
                      <a:r>
                        <a:rPr lang="en-US" altLang="zh-TW" sz="1100" u="sng" kern="1200" dirty="0">
                          <a:solidFill>
                            <a:schemeClr val="tx1"/>
                          </a:solidFill>
                          <a:latin typeface="Calibri"/>
                          <a:ea typeface="+mn-ea"/>
                          <a:cs typeface="Calibri"/>
                        </a:rPr>
                        <a:t>Recommendations</a:t>
                      </a:r>
                    </a:p>
                    <a:p>
                      <a:pPr marL="171450" marR="0" lvl="0" indent="-171450" algn="just">
                        <a:lnSpc>
                          <a:spcPct val="100000"/>
                        </a:lnSpc>
                        <a:spcBef>
                          <a:spcPts val="0"/>
                        </a:spcBef>
                        <a:spcAft>
                          <a:spcPts val="0"/>
                        </a:spcAft>
                        <a:buClrTx/>
                        <a:buSzTx/>
                        <a:buFont typeface="Calibri"/>
                        <a:buChar char="-"/>
                      </a:pPr>
                      <a:r>
                        <a:rPr lang="en-US" sz="1100" b="0" i="0" u="none" strike="noStrike" kern="1200" noProof="0" dirty="0">
                          <a:solidFill>
                            <a:schemeClr val="tx1"/>
                          </a:solidFill>
                          <a:latin typeface="Calibri"/>
                        </a:rPr>
                        <a:t>Implement a system to raise job requests via a ticketing system.</a:t>
                      </a:r>
                      <a:endParaRPr lang="en-US" sz="1100" dirty="0">
                        <a:latin typeface="Calibri"/>
                      </a:endParaRPr>
                    </a:p>
                    <a:p>
                      <a:pPr marL="171450" marR="0" lvl="0" indent="-171450" algn="just">
                        <a:lnSpc>
                          <a:spcPct val="100000"/>
                        </a:lnSpc>
                        <a:spcBef>
                          <a:spcPts val="0"/>
                        </a:spcBef>
                        <a:spcAft>
                          <a:spcPts val="0"/>
                        </a:spcAft>
                        <a:buClrTx/>
                        <a:buSzTx/>
                        <a:buFont typeface="Calibri"/>
                        <a:buChar char="-"/>
                      </a:pPr>
                      <a:r>
                        <a:rPr lang="en-US" sz="1100" b="0" i="0" u="none" strike="noStrike" kern="1200" noProof="0" dirty="0">
                          <a:solidFill>
                            <a:schemeClr val="tx1"/>
                          </a:solidFill>
                          <a:latin typeface="Calibri"/>
                        </a:rPr>
                        <a:t>Prioritize job requests using the FIFO (First In, First Out) rule.</a:t>
                      </a:r>
                      <a:endParaRPr lang="en-US" sz="1100" dirty="0">
                        <a:latin typeface="Calibri"/>
                      </a:endParaRPr>
                    </a:p>
                    <a:p>
                      <a:pPr marL="171450" marR="0" lvl="0" indent="-171450" algn="just">
                        <a:lnSpc>
                          <a:spcPct val="100000"/>
                        </a:lnSpc>
                        <a:spcBef>
                          <a:spcPts val="0"/>
                        </a:spcBef>
                        <a:spcAft>
                          <a:spcPts val="0"/>
                        </a:spcAft>
                        <a:buClrTx/>
                        <a:buSzTx/>
                        <a:buFont typeface="Calibri"/>
                        <a:buChar char="-"/>
                      </a:pPr>
                      <a:r>
                        <a:rPr lang="en-US" sz="1100" b="0" i="0" u="none" strike="noStrike" kern="1200" noProof="0" dirty="0">
                          <a:solidFill>
                            <a:schemeClr val="tx1"/>
                          </a:solidFill>
                          <a:latin typeface="Calibri"/>
                        </a:rPr>
                        <a:t>Enable tracking of job request status (open or closed) to maintain awareness of current situations.</a:t>
                      </a:r>
                      <a:endParaRPr lang="en-US" sz="1100" dirty="0">
                        <a:latin typeface="Calibri"/>
                      </a:endParaRPr>
                    </a:p>
                    <a:p>
                      <a:pPr marL="171450" marR="0" lvl="0" indent="-171450" algn="just">
                        <a:lnSpc>
                          <a:spcPct val="100000"/>
                        </a:lnSpc>
                        <a:spcBef>
                          <a:spcPts val="0"/>
                        </a:spcBef>
                        <a:spcAft>
                          <a:spcPts val="0"/>
                        </a:spcAft>
                        <a:buClrTx/>
                        <a:buSzTx/>
                        <a:buFont typeface="Calibri"/>
                        <a:buChar char="-"/>
                      </a:pPr>
                      <a:r>
                        <a:rPr lang="en-US" sz="1100" b="0" i="0" u="none" strike="noStrike" kern="1200" noProof="0" dirty="0">
                          <a:solidFill>
                            <a:schemeClr val="tx1"/>
                          </a:solidFill>
                          <a:latin typeface="Calibri"/>
                        </a:rPr>
                        <a:t>Provide training and documentation to ensure smooth adoption of the new system.</a:t>
                      </a:r>
                      <a:endParaRPr lang="en-US" sz="1100" dirty="0">
                        <a:latin typeface="Calibri"/>
                      </a:endParaRPr>
                    </a:p>
                    <a:p>
                      <a:pPr marL="171450" marR="0" lvl="0" indent="-171450" algn="just">
                        <a:lnSpc>
                          <a:spcPct val="100000"/>
                        </a:lnSpc>
                        <a:spcBef>
                          <a:spcPts val="0"/>
                        </a:spcBef>
                        <a:spcAft>
                          <a:spcPts val="0"/>
                        </a:spcAft>
                        <a:buClrTx/>
                        <a:buSzTx/>
                        <a:buFont typeface="Calibri"/>
                        <a:buChar char="-"/>
                      </a:pPr>
                      <a:r>
                        <a:rPr lang="en-US" sz="1100" b="0" i="0" u="none" strike="noStrike" kern="1200" noProof="0" dirty="0">
                          <a:solidFill>
                            <a:schemeClr val="tx1"/>
                          </a:solidFill>
                          <a:latin typeface="Calibri"/>
                        </a:rPr>
                        <a:t>Regularly track and report metrics on job requests to improve resource planning</a:t>
                      </a:r>
                      <a:endParaRPr lang="en-US" dirty="0">
                        <a:latin typeface="Calibri"/>
                      </a:endParaRPr>
                    </a:p>
                  </a:txBody>
                  <a:tcPr>
                    <a:lnL w="12700" cap="flat" cmpd="sng" algn="ctr">
                      <a:solidFill>
                        <a:srgbClr val="CCCECE"/>
                      </a:solidFill>
                      <a:prstDash val="solid"/>
                      <a:round/>
                      <a:headEnd type="none" w="med" len="med"/>
                      <a:tailEnd type="none" w="med" len="med"/>
                    </a:lnL>
                    <a:lnR w="12700" cap="flat" cmpd="sng" algn="ctr">
                      <a:solidFill>
                        <a:srgbClr val="CCCECE"/>
                      </a:solidFill>
                      <a:prstDash val="solid"/>
                      <a:round/>
                      <a:headEnd type="none" w="med" len="med"/>
                      <a:tailEnd type="none" w="med" len="med"/>
                    </a:lnR>
                    <a:lnT w="12700" cap="flat" cmpd="sng" algn="ctr">
                      <a:solidFill>
                        <a:srgbClr val="CCCECE"/>
                      </a:solidFill>
                      <a:prstDash val="solid"/>
                      <a:round/>
                      <a:headEnd type="none" w="med" len="med"/>
                      <a:tailEnd type="none" w="med" len="med"/>
                    </a:lnT>
                    <a:lnB w="12700" cap="flat" cmpd="sng" algn="ctr">
                      <a:solidFill>
                        <a:srgbClr val="CCCECE"/>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97B05B70-F235-4511-9C81-96A9F0357E56}"/>
              </a:ext>
            </a:extLst>
          </p:cNvPr>
          <p:cNvGraphicFramePr>
            <a:graphicFrameLocks noGrp="1"/>
          </p:cNvGraphicFramePr>
          <p:nvPr/>
        </p:nvGraphicFramePr>
        <p:xfrm>
          <a:off x="12317507" y="1892211"/>
          <a:ext cx="1236232" cy="822960"/>
        </p:xfrm>
        <a:graphic>
          <a:graphicData uri="http://schemas.openxmlformats.org/drawingml/2006/table">
            <a:tbl>
              <a:tblPr firstRow="1" bandRow="1">
                <a:tableStyleId>{2D5ABB26-0587-4C30-8999-92F81FD0307C}</a:tableStyleId>
              </a:tblPr>
              <a:tblGrid>
                <a:gridCol w="950258">
                  <a:extLst>
                    <a:ext uri="{9D8B030D-6E8A-4147-A177-3AD203B41FA5}">
                      <a16:colId xmlns:a16="http://schemas.microsoft.com/office/drawing/2014/main" val="2521434939"/>
                    </a:ext>
                  </a:extLst>
                </a:gridCol>
                <a:gridCol w="285974">
                  <a:extLst>
                    <a:ext uri="{9D8B030D-6E8A-4147-A177-3AD203B41FA5}">
                      <a16:colId xmlns:a16="http://schemas.microsoft.com/office/drawing/2014/main" val="1082755799"/>
                    </a:ext>
                  </a:extLst>
                </a:gridCol>
              </a:tblGrid>
              <a:tr h="249585">
                <a:tc>
                  <a:txBody>
                    <a:bodyPr/>
                    <a:lstStyle/>
                    <a:p>
                      <a:pPr marL="0" marR="0" indent="0" algn="ctr" defTabSz="914333" rtl="0" eaLnBrk="1" fontAlgn="auto" latinLnBrk="0" hangingPunct="1">
                        <a:lnSpc>
                          <a:spcPct val="100000"/>
                        </a:lnSpc>
                        <a:spcBef>
                          <a:spcPts val="0"/>
                        </a:spcBef>
                        <a:spcAft>
                          <a:spcPts val="0"/>
                        </a:spcAft>
                        <a:buClrTx/>
                        <a:buSzTx/>
                        <a:buFontTx/>
                        <a:buNone/>
                        <a:tabLst/>
                        <a:defRPr/>
                      </a:pPr>
                      <a:r>
                        <a:rPr lang="en-US" altLang="zh-TW" sz="1200">
                          <a:solidFill>
                            <a:schemeClr val="tx1">
                              <a:lumMod val="75000"/>
                            </a:schemeClr>
                          </a:solidFill>
                          <a:latin typeface="+mn-lt"/>
                        </a:rPr>
                        <a:t>On Track</a:t>
                      </a:r>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800" kern="1200" baseline="0">
                        <a:solidFill>
                          <a:srgbClr val="00B050"/>
                        </a:solidFill>
                        <a:latin typeface="Segoe UI Light" panose="020B0502040204020203" pitchFamily="34" charset="0"/>
                        <a:ea typeface="+mn-ea"/>
                        <a:cs typeface="Segoe UI Light" panose="020B0502040204020203" pitchFamily="34" charset="0"/>
                      </a:endParaRPr>
                    </a:p>
                  </a:txBody>
                  <a:tcPr marL="0" marR="0" marT="0" marB="0">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rgbClr val="99CC00"/>
                    </a:solidFill>
                  </a:tcPr>
                </a:tc>
                <a:extLst>
                  <a:ext uri="{0D108BD9-81ED-4DB2-BD59-A6C34878D82A}">
                    <a16:rowId xmlns:a16="http://schemas.microsoft.com/office/drawing/2014/main" val="2556291699"/>
                  </a:ext>
                </a:extLst>
              </a:tr>
              <a:tr h="249585">
                <a:tc>
                  <a:txBody>
                    <a:bodyPr/>
                    <a:lstStyle/>
                    <a:p>
                      <a:pPr algn="ctr"/>
                      <a:r>
                        <a:rPr lang="en-US" sz="1200">
                          <a:solidFill>
                            <a:schemeClr val="tx1">
                              <a:lumMod val="75000"/>
                            </a:schemeClr>
                          </a:solidFill>
                          <a:latin typeface="+mn-lt"/>
                        </a:rPr>
                        <a:t>At risk</a:t>
                      </a:r>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800" kern="1200" baseline="0">
                        <a:solidFill>
                          <a:srgbClr val="00B050"/>
                        </a:solidFill>
                        <a:latin typeface="Segoe UI Light" panose="020B0502040204020203" pitchFamily="34" charset="0"/>
                        <a:ea typeface="+mn-ea"/>
                        <a:cs typeface="Segoe UI Light" panose="020B0502040204020203" pitchFamily="34" charset="0"/>
                      </a:endParaRPr>
                    </a:p>
                  </a:txBody>
                  <a:tcPr marL="0" marR="0" marT="0" marB="0">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35937092"/>
                  </a:ext>
                </a:extLst>
              </a:tr>
              <a:tr h="249585">
                <a:tc>
                  <a:txBody>
                    <a:bodyPr/>
                    <a:lstStyle/>
                    <a:p>
                      <a:pPr algn="ctr"/>
                      <a:r>
                        <a:rPr lang="en-US" sz="1200">
                          <a:solidFill>
                            <a:schemeClr val="tx1">
                              <a:lumMod val="75000"/>
                            </a:schemeClr>
                          </a:solidFill>
                          <a:latin typeface="+mn-lt"/>
                        </a:rPr>
                        <a:t>Delayed</a:t>
                      </a:r>
                    </a:p>
                  </a:txBody>
                  <a:tcPr>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800" kern="1200" baseline="0">
                        <a:solidFill>
                          <a:srgbClr val="00B050"/>
                        </a:solidFill>
                        <a:latin typeface="Segoe UI Light" panose="020B0502040204020203" pitchFamily="34" charset="0"/>
                        <a:ea typeface="+mn-ea"/>
                        <a:cs typeface="Segoe UI Light" panose="020B0502040204020203" pitchFamily="34" charset="0"/>
                      </a:endParaRPr>
                    </a:p>
                  </a:txBody>
                  <a:tcPr marL="0" marR="0" marT="0" marB="0">
                    <a:lnL w="12700" cap="flat" cmpd="sng" algn="ctr">
                      <a:solidFill>
                        <a:schemeClr val="bg1">
                          <a:lumMod val="75000"/>
                        </a:schemeClr>
                      </a:solidFill>
                      <a:prstDash val="sysDot"/>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solidFill>
                      <a:srgbClr val="FF6994"/>
                    </a:solidFill>
                  </a:tcPr>
                </a:tc>
                <a:extLst>
                  <a:ext uri="{0D108BD9-81ED-4DB2-BD59-A6C34878D82A}">
                    <a16:rowId xmlns:a16="http://schemas.microsoft.com/office/drawing/2014/main" val="23196431"/>
                  </a:ext>
                </a:extLst>
              </a:tr>
            </a:tbl>
          </a:graphicData>
        </a:graphic>
      </p:graphicFrame>
      <p:graphicFrame>
        <p:nvGraphicFramePr>
          <p:cNvPr id="14" name="Table 11">
            <a:extLst>
              <a:ext uri="{FF2B5EF4-FFF2-40B4-BE49-F238E27FC236}">
                <a16:creationId xmlns:a16="http://schemas.microsoft.com/office/drawing/2014/main" id="{259B89F7-B6DC-4679-BCD1-096AE94AF188}"/>
              </a:ext>
            </a:extLst>
          </p:cNvPr>
          <p:cNvGraphicFramePr>
            <a:graphicFrameLocks noGrp="1"/>
          </p:cNvGraphicFramePr>
          <p:nvPr/>
        </p:nvGraphicFramePr>
        <p:xfrm>
          <a:off x="10468788" y="564087"/>
          <a:ext cx="1589788" cy="918065"/>
        </p:xfrm>
        <a:graphic>
          <a:graphicData uri="http://schemas.openxmlformats.org/drawingml/2006/table">
            <a:tbl>
              <a:tblPr firstRow="1" bandRow="1"/>
              <a:tblGrid>
                <a:gridCol w="959959">
                  <a:extLst>
                    <a:ext uri="{9D8B030D-6E8A-4147-A177-3AD203B41FA5}">
                      <a16:colId xmlns:a16="http://schemas.microsoft.com/office/drawing/2014/main" val="20000"/>
                    </a:ext>
                  </a:extLst>
                </a:gridCol>
                <a:gridCol w="629829">
                  <a:extLst>
                    <a:ext uri="{9D8B030D-6E8A-4147-A177-3AD203B41FA5}">
                      <a16:colId xmlns:a16="http://schemas.microsoft.com/office/drawing/2014/main" val="20001"/>
                    </a:ext>
                  </a:extLst>
                </a:gridCol>
              </a:tblGrid>
              <a:tr h="18361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a:r>
                        <a:rPr lang="en-US" sz="900" b="1" u="none" kern="1200" baseline="0">
                          <a:solidFill>
                            <a:srgbClr val="000000"/>
                          </a:solidFill>
                          <a:latin typeface="Calibri" panose="020F0502020204030204" pitchFamily="34" charset="0"/>
                          <a:ea typeface="+mn-ea"/>
                          <a:cs typeface="Calibri" panose="020F0502020204030204" pitchFamily="34" charset="0"/>
                        </a:rPr>
                        <a:t>Date Updated</a:t>
                      </a:r>
                    </a:p>
                  </a:txBody>
                  <a:tcPr marB="0" anchor="ctr">
                    <a:lnL w="12700" cap="flat" cmpd="sng" algn="ctr">
                      <a:solidFill>
                        <a:schemeClr val="tx1">
                          <a:lumMod val="40000"/>
                          <a:lumOff val="60000"/>
                        </a:schemeClr>
                      </a:solidFill>
                      <a:prstDash val="solid"/>
                      <a:round/>
                      <a:headEnd type="none" w="med" len="med"/>
                      <a:tailEnd type="none" w="med" len="med"/>
                    </a:lnL>
                    <a:lnR w="3175" cap="flat" cmpd="sng" algn="ctr">
                      <a:solidFill>
                        <a:srgbClr val="FFFFFF"/>
                      </a:solidFill>
                      <a:prstDash val="sysDot"/>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a:solidFill>
                          <a:srgbClr val="000000"/>
                        </a:solidFill>
                        <a:latin typeface="Calibri" panose="020F0502020204030204" pitchFamily="34" charset="0"/>
                        <a:cs typeface="Calibri" panose="020F0502020204030204" pitchFamily="34" charset="0"/>
                      </a:endParaRPr>
                    </a:p>
                  </a:txBody>
                  <a:tcPr marB="0" anchor="ctr">
                    <a:lnL w="3175" cap="flat" cmpd="sng" algn="ctr">
                      <a:solidFill>
                        <a:srgbClr val="FFFFFF"/>
                      </a:solidFill>
                      <a:prstDash val="sysDot"/>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12700" cap="flat" cmpd="sng" algn="ctr">
                      <a:solidFill>
                        <a:schemeClr val="tx1">
                          <a:lumMod val="40000"/>
                          <a:lumOff val="60000"/>
                        </a:schemeClr>
                      </a:solidFill>
                      <a:prstDash val="solid"/>
                      <a:round/>
                      <a:headEnd type="none" w="med" len="med"/>
                      <a:tailEnd type="none" w="med" len="med"/>
                    </a:lnT>
                    <a:lnB w="3175"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18361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a:r>
                        <a:rPr lang="en-US" sz="900" b="1" u="none" kern="1200" baseline="0">
                          <a:solidFill>
                            <a:srgbClr val="000000"/>
                          </a:solidFill>
                          <a:latin typeface="Calibri" panose="020F0502020204030204" pitchFamily="34" charset="0"/>
                          <a:ea typeface="+mn-ea"/>
                          <a:cs typeface="Calibri" panose="020F0502020204030204" pitchFamily="34" charset="0"/>
                        </a:rPr>
                        <a:t>Schedule</a:t>
                      </a:r>
                    </a:p>
                  </a:txBody>
                  <a:tcPr marB="0" anchor="ctr">
                    <a:lnL w="12700" cap="flat" cmpd="sng" algn="ctr">
                      <a:solidFill>
                        <a:schemeClr val="tx1">
                          <a:lumMod val="40000"/>
                          <a:lumOff val="60000"/>
                        </a:schemeClr>
                      </a:solidFill>
                      <a:prstDash val="solid"/>
                      <a:round/>
                      <a:headEnd type="none" w="med" len="med"/>
                      <a:tailEnd type="none" w="med" len="med"/>
                    </a:lnL>
                    <a:lnR w="3175" cap="flat" cmpd="sng" algn="ctr">
                      <a:solidFill>
                        <a:srgbClr val="FFFFFF"/>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kern="1200">
                        <a:solidFill>
                          <a:srgbClr val="629D37"/>
                        </a:solidFill>
                        <a:latin typeface="Calibri" panose="020F0502020204030204" pitchFamily="34" charset="0"/>
                        <a:ea typeface="+mn-ea"/>
                        <a:cs typeface="Calibri" panose="020F0502020204030204" pitchFamily="34" charset="0"/>
                      </a:endParaRPr>
                    </a:p>
                  </a:txBody>
                  <a:tcPr marB="0" anchor="ctr">
                    <a:lnL w="3175" cap="flat" cmpd="sng" algn="ctr">
                      <a:solidFill>
                        <a:srgbClr val="FFFFFF"/>
                      </a:solidFill>
                      <a:prstDash val="sysDot"/>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3175" cap="flat" cmpd="sng" algn="ctr">
                      <a:solidFill>
                        <a:srgbClr val="FFFFFF"/>
                      </a:solidFill>
                      <a:prstDash val="sysDot"/>
                      <a:round/>
                      <a:headEnd type="none" w="med" len="med"/>
                      <a:tailEnd type="none" w="med" len="med"/>
                    </a:lnT>
                    <a:lnB w="3175"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061310784"/>
                  </a:ext>
                </a:extLst>
              </a:tr>
              <a:tr h="18361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a:r>
                        <a:rPr lang="en-US" sz="900" b="1" u="none" kern="1200" baseline="0">
                          <a:solidFill>
                            <a:srgbClr val="000000"/>
                          </a:solidFill>
                          <a:latin typeface="Calibri" panose="020F0502020204030204" pitchFamily="34" charset="0"/>
                          <a:ea typeface="+mn-ea"/>
                          <a:cs typeface="Calibri" panose="020F0502020204030204" pitchFamily="34" charset="0"/>
                        </a:rPr>
                        <a:t>Budget</a:t>
                      </a:r>
                    </a:p>
                  </a:txBody>
                  <a:tcPr marB="0" anchor="ctr">
                    <a:lnL w="12700" cap="flat" cmpd="sng" algn="ctr">
                      <a:solidFill>
                        <a:schemeClr val="tx1">
                          <a:lumMod val="40000"/>
                          <a:lumOff val="60000"/>
                        </a:schemeClr>
                      </a:solidFill>
                      <a:prstDash val="solid"/>
                      <a:round/>
                      <a:headEnd type="none" w="med" len="med"/>
                      <a:tailEnd type="none" w="med" len="med"/>
                    </a:lnL>
                    <a:lnR w="3175" cap="flat" cmpd="sng" algn="ctr">
                      <a:solidFill>
                        <a:srgbClr val="FFFFFF"/>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900">
                        <a:solidFill>
                          <a:schemeClr val="tx1"/>
                        </a:solidFill>
                        <a:latin typeface="Calibri" panose="020F0502020204030204" pitchFamily="34" charset="0"/>
                        <a:cs typeface="Calibri" panose="020F0502020204030204" pitchFamily="34" charset="0"/>
                      </a:endParaRPr>
                    </a:p>
                  </a:txBody>
                  <a:tcPr marB="0" anchor="ctr">
                    <a:lnL w="3175" cap="flat" cmpd="sng" algn="ctr">
                      <a:solidFill>
                        <a:srgbClr val="FFFFFF"/>
                      </a:solidFill>
                      <a:prstDash val="sysDot"/>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3175" cap="flat" cmpd="sng" algn="ctr">
                      <a:solidFill>
                        <a:srgbClr val="FFFFFF"/>
                      </a:solidFill>
                      <a:prstDash val="sysDot"/>
                      <a:round/>
                      <a:headEnd type="none" w="med" len="med"/>
                      <a:tailEnd type="none" w="med" len="med"/>
                    </a:lnT>
                    <a:lnB w="3175"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1"/>
                  </a:ext>
                </a:extLst>
              </a:tr>
              <a:tr h="18361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l" defTabSz="1219110" rtl="0" eaLnBrk="1" latinLnBrk="0" hangingPunct="1"/>
                      <a:r>
                        <a:rPr lang="en-US" sz="900" b="1" u="none" kern="1200" baseline="0">
                          <a:solidFill>
                            <a:srgbClr val="000000"/>
                          </a:solidFill>
                          <a:latin typeface="Calibri" panose="020F0502020204030204" pitchFamily="34" charset="0"/>
                          <a:ea typeface="+mn-ea"/>
                          <a:cs typeface="Calibri" panose="020F0502020204030204" pitchFamily="34" charset="0"/>
                        </a:rPr>
                        <a:t>Scope</a:t>
                      </a:r>
                    </a:p>
                  </a:txBody>
                  <a:tcPr marB="0" anchor="ctr">
                    <a:lnL w="12700" cap="flat" cmpd="sng" algn="ctr">
                      <a:solidFill>
                        <a:schemeClr val="tx1">
                          <a:lumMod val="40000"/>
                          <a:lumOff val="60000"/>
                        </a:schemeClr>
                      </a:solidFill>
                      <a:prstDash val="solid"/>
                      <a:round/>
                      <a:headEnd type="none" w="med" len="med"/>
                      <a:tailEnd type="none" w="med" len="med"/>
                    </a:lnL>
                    <a:lnR w="3175" cap="flat" cmpd="sng" algn="ctr">
                      <a:solidFill>
                        <a:srgbClr val="FFFFFF"/>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900">
                        <a:solidFill>
                          <a:schemeClr val="tx1"/>
                        </a:solidFill>
                        <a:latin typeface="Calibri" panose="020F0502020204030204" pitchFamily="34" charset="0"/>
                        <a:cs typeface="Calibri" panose="020F0502020204030204" pitchFamily="34" charset="0"/>
                      </a:endParaRPr>
                    </a:p>
                  </a:txBody>
                  <a:tcPr marB="0" anchor="ctr">
                    <a:lnL w="3175" cap="flat" cmpd="sng" algn="ctr">
                      <a:solidFill>
                        <a:srgbClr val="FFFFFF"/>
                      </a:solidFill>
                      <a:prstDash val="sysDot"/>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3175" cap="flat" cmpd="sng" algn="ctr">
                      <a:solidFill>
                        <a:srgbClr val="FFFFFF"/>
                      </a:solidFill>
                      <a:prstDash val="sysDot"/>
                      <a:round/>
                      <a:headEnd type="none" w="med" len="med"/>
                      <a:tailEnd type="none" w="med" len="med"/>
                    </a:lnT>
                    <a:lnB w="3175" cap="flat" cmpd="sng" algn="ctr">
                      <a:solidFill>
                        <a:srgbClr val="FFFFFF"/>
                      </a:solidFill>
                      <a:prstDash val="sysDot"/>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2"/>
                  </a:ext>
                </a:extLst>
              </a:tr>
              <a:tr h="18361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l"/>
                      <a:r>
                        <a:rPr lang="en-US" sz="900" b="1" u="none" kern="1200" baseline="0">
                          <a:solidFill>
                            <a:srgbClr val="000000"/>
                          </a:solidFill>
                          <a:latin typeface="Calibri" panose="020F0502020204030204" pitchFamily="34" charset="0"/>
                          <a:ea typeface="+mn-ea"/>
                          <a:cs typeface="Calibri" panose="020F0502020204030204" pitchFamily="34" charset="0"/>
                        </a:rPr>
                        <a:t>People</a:t>
                      </a:r>
                    </a:p>
                  </a:txBody>
                  <a:tcPr marB="0" anchor="ctr">
                    <a:lnL w="12700" cap="flat" cmpd="sng" algn="ctr">
                      <a:solidFill>
                        <a:schemeClr val="tx1">
                          <a:lumMod val="40000"/>
                          <a:lumOff val="60000"/>
                        </a:schemeClr>
                      </a:solidFill>
                      <a:prstDash val="solid"/>
                      <a:round/>
                      <a:headEnd type="none" w="med" len="med"/>
                      <a:tailEnd type="none" w="med" len="med"/>
                    </a:lnL>
                    <a:lnR w="3175" cap="flat" cmpd="sng" algn="ctr">
                      <a:solidFill>
                        <a:srgbClr val="FFFFFF"/>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900" kern="1200">
                        <a:solidFill>
                          <a:schemeClr val="tx1"/>
                        </a:solidFill>
                        <a:latin typeface="Calibri" panose="020F0502020204030204" pitchFamily="34" charset="0"/>
                        <a:ea typeface="+mn-ea"/>
                        <a:cs typeface="Calibri" panose="020F0502020204030204" pitchFamily="34" charset="0"/>
                      </a:endParaRPr>
                    </a:p>
                  </a:txBody>
                  <a:tcPr marB="0" anchor="ctr">
                    <a:lnL w="3175" cap="flat" cmpd="sng" algn="ctr">
                      <a:solidFill>
                        <a:srgbClr val="FFFFFF"/>
                      </a:solidFill>
                      <a:prstDash val="sysDot"/>
                      <a:round/>
                      <a:headEnd type="none" w="med" len="med"/>
                      <a:tailEnd type="none" w="med" len="med"/>
                    </a:lnL>
                    <a:lnR w="12700" cap="flat" cmpd="sng" algn="ctr">
                      <a:solidFill>
                        <a:schemeClr val="tx1">
                          <a:lumMod val="40000"/>
                          <a:lumOff val="60000"/>
                        </a:schemeClr>
                      </a:solidFill>
                      <a:prstDash val="solid"/>
                      <a:round/>
                      <a:headEnd type="none" w="med" len="med"/>
                      <a:tailEnd type="none" w="med" len="med"/>
                    </a:lnR>
                    <a:lnT w="3175" cap="flat" cmpd="sng" algn="ctr">
                      <a:solidFill>
                        <a:srgbClr val="FFFFFF"/>
                      </a:solidFill>
                      <a:prstDash val="sysDot"/>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3"/>
                  </a:ext>
                </a:extLst>
              </a:tr>
            </a:tbl>
          </a:graphicData>
        </a:graphic>
      </p:graphicFrame>
      <p:sp>
        <p:nvSpPr>
          <p:cNvPr id="7" name="Text Placeholder 6">
            <a:extLst>
              <a:ext uri="{FF2B5EF4-FFF2-40B4-BE49-F238E27FC236}">
                <a16:creationId xmlns:a16="http://schemas.microsoft.com/office/drawing/2014/main" id="{708C1DC6-2536-1AA0-5E87-73EE6408883F}"/>
              </a:ext>
            </a:extLst>
          </p:cNvPr>
          <p:cNvSpPr>
            <a:spLocks noGrp="1"/>
          </p:cNvSpPr>
          <p:nvPr>
            <p:ph type="body" sz="quarter" idx="14"/>
          </p:nvPr>
        </p:nvSpPr>
        <p:spPr/>
        <p:txBody>
          <a:bodyPr/>
          <a:lstStyle/>
          <a:p>
            <a:endParaRPr lang="en-US"/>
          </a:p>
        </p:txBody>
      </p:sp>
      <p:pic>
        <p:nvPicPr>
          <p:cNvPr id="2" name="Picture 1" descr="A screenshot of a computer&#10;&#10;Description automatically generated">
            <a:extLst>
              <a:ext uri="{FF2B5EF4-FFF2-40B4-BE49-F238E27FC236}">
                <a16:creationId xmlns:a16="http://schemas.microsoft.com/office/drawing/2014/main" id="{3D6DB23B-00CB-EEED-3620-D969701EBA48}"/>
              </a:ext>
            </a:extLst>
          </p:cNvPr>
          <p:cNvPicPr>
            <a:picLocks noChangeAspect="1"/>
          </p:cNvPicPr>
          <p:nvPr/>
        </p:nvPicPr>
        <p:blipFill>
          <a:blip r:embed="rId3"/>
          <a:stretch>
            <a:fillRect/>
          </a:stretch>
        </p:blipFill>
        <p:spPr>
          <a:xfrm>
            <a:off x="128530" y="4194152"/>
            <a:ext cx="2680772" cy="1196371"/>
          </a:xfrm>
          <a:prstGeom prst="rect">
            <a:avLst/>
          </a:prstGeom>
          <a:effectLst/>
        </p:spPr>
      </p:pic>
      <p:sp>
        <p:nvSpPr>
          <p:cNvPr id="6" name="TextBox 5">
            <a:extLst>
              <a:ext uri="{FF2B5EF4-FFF2-40B4-BE49-F238E27FC236}">
                <a16:creationId xmlns:a16="http://schemas.microsoft.com/office/drawing/2014/main" id="{DE3E5DA0-69B5-795F-A161-A0AE79D0E960}"/>
              </a:ext>
            </a:extLst>
          </p:cNvPr>
          <p:cNvSpPr txBox="1"/>
          <p:nvPr/>
        </p:nvSpPr>
        <p:spPr>
          <a:xfrm>
            <a:off x="169333" y="5587999"/>
            <a:ext cx="2730500" cy="507831"/>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100">
                <a:latin typeface="Calibri"/>
                <a:cs typeface="Arial"/>
              </a:rPr>
              <a:t>SWRC job request sent through email and prone to be missed-out due to redundant of emails received</a:t>
            </a:r>
          </a:p>
        </p:txBody>
      </p:sp>
      <p:sp>
        <p:nvSpPr>
          <p:cNvPr id="8" name="Arrow: Right 7">
            <a:extLst>
              <a:ext uri="{FF2B5EF4-FFF2-40B4-BE49-F238E27FC236}">
                <a16:creationId xmlns:a16="http://schemas.microsoft.com/office/drawing/2014/main" id="{7FD68972-C5EB-B8FA-E5EC-D4A7DB96A1DB}"/>
              </a:ext>
            </a:extLst>
          </p:cNvPr>
          <p:cNvSpPr/>
          <p:nvPr/>
        </p:nvSpPr>
        <p:spPr>
          <a:xfrm>
            <a:off x="2866925" y="4550593"/>
            <a:ext cx="409202" cy="484632"/>
          </a:xfrm>
          <a:prstGeom prst="rightArrow">
            <a:avLst/>
          </a:prstGeom>
          <a:solidFill>
            <a:schemeClr val="accent4"/>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9" name="TextBox 8">
            <a:extLst>
              <a:ext uri="{FF2B5EF4-FFF2-40B4-BE49-F238E27FC236}">
                <a16:creationId xmlns:a16="http://schemas.microsoft.com/office/drawing/2014/main" id="{6EE16EE0-56E9-5B23-1FF7-9401C60DC1A2}"/>
              </a:ext>
            </a:extLst>
          </p:cNvPr>
          <p:cNvSpPr txBox="1"/>
          <p:nvPr/>
        </p:nvSpPr>
        <p:spPr>
          <a:xfrm>
            <a:off x="3263236" y="5587998"/>
            <a:ext cx="2730500" cy="507831"/>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100" dirty="0">
                <a:latin typeface="Calibri"/>
                <a:cs typeface="Arial"/>
              </a:rPr>
              <a:t>SWRC job request will be raised via ticketing using website to be prioritized by FIFO rule and able to observe open or closed request</a:t>
            </a:r>
          </a:p>
        </p:txBody>
      </p:sp>
    </p:spTree>
    <p:extLst>
      <p:ext uri="{BB962C8B-B14F-4D97-AF65-F5344CB8AC3E}">
        <p14:creationId xmlns:p14="http://schemas.microsoft.com/office/powerpoint/2010/main" val="190919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1BE0-668E-FDF4-3716-9CFF295473F0}"/>
              </a:ext>
            </a:extLst>
          </p:cNvPr>
          <p:cNvSpPr>
            <a:spLocks noGrp="1"/>
          </p:cNvSpPr>
          <p:nvPr>
            <p:ph type="title"/>
          </p:nvPr>
        </p:nvSpPr>
        <p:spPr>
          <a:xfrm>
            <a:off x="1250" y="515028"/>
            <a:ext cx="12189500" cy="493805"/>
          </a:xfrm>
        </p:spPr>
        <p:txBody>
          <a:bodyPr>
            <a:noAutofit/>
          </a:bodyPr>
          <a:lstStyle/>
          <a:p>
            <a:pPr algn="ctr"/>
            <a:r>
              <a:rPr lang="en-US" sz="3000" b="1">
                <a:solidFill>
                  <a:schemeClr val="bg1"/>
                </a:solidFill>
              </a:rPr>
              <a:t>Become Aware of Problem</a:t>
            </a:r>
            <a:endParaRPr lang="en-US"/>
          </a:p>
        </p:txBody>
      </p:sp>
      <p:sp>
        <p:nvSpPr>
          <p:cNvPr id="3" name="Content Placeholder 2">
            <a:extLst>
              <a:ext uri="{FF2B5EF4-FFF2-40B4-BE49-F238E27FC236}">
                <a16:creationId xmlns:a16="http://schemas.microsoft.com/office/drawing/2014/main" id="{0AB65A62-6F74-D85D-7D0E-F60DA19DE8C0}"/>
              </a:ext>
            </a:extLst>
          </p:cNvPr>
          <p:cNvSpPr>
            <a:spLocks noGrp="1"/>
          </p:cNvSpPr>
          <p:nvPr>
            <p:ph idx="1"/>
          </p:nvPr>
        </p:nvSpPr>
        <p:spPr>
          <a:xfrm>
            <a:off x="280388" y="4382667"/>
            <a:ext cx="5604396" cy="1867145"/>
          </a:xfrm>
        </p:spPr>
        <p:txBody>
          <a:bodyPr>
            <a:normAutofit/>
          </a:bodyPr>
          <a:lstStyle/>
          <a:p>
            <a:pPr marL="0" indent="0" algn="just">
              <a:buNone/>
            </a:pPr>
            <a:r>
              <a:rPr lang="en-US" sz="4000" b="1" dirty="0">
                <a:solidFill>
                  <a:schemeClr val="bg1"/>
                </a:solidFill>
              </a:rPr>
              <a:t>1.</a:t>
            </a:r>
          </a:p>
          <a:p>
            <a:pPr marL="0" indent="0" algn="just">
              <a:buNone/>
            </a:pPr>
            <a:r>
              <a:rPr lang="en-US" sz="2000" dirty="0">
                <a:solidFill>
                  <a:schemeClr val="bg1"/>
                </a:solidFill>
              </a:rPr>
              <a:t>Why is SWRC still relying on manual email-based requests when process involves high-volume, time-sensitive sampling and shipments?</a:t>
            </a:r>
          </a:p>
        </p:txBody>
      </p:sp>
      <p:grpSp>
        <p:nvGrpSpPr>
          <p:cNvPr id="15" name="Group 14">
            <a:extLst>
              <a:ext uri="{FF2B5EF4-FFF2-40B4-BE49-F238E27FC236}">
                <a16:creationId xmlns:a16="http://schemas.microsoft.com/office/drawing/2014/main" id="{E3D78613-AF53-F9FA-740A-2F418760C692}"/>
              </a:ext>
            </a:extLst>
          </p:cNvPr>
          <p:cNvGrpSpPr/>
          <p:nvPr/>
        </p:nvGrpSpPr>
        <p:grpSpPr>
          <a:xfrm>
            <a:off x="90549" y="97327"/>
            <a:ext cx="11997121" cy="272917"/>
            <a:chOff x="78056" y="59852"/>
            <a:chExt cx="12030597" cy="365357"/>
          </a:xfrm>
        </p:grpSpPr>
        <p:sp>
          <p:nvSpPr>
            <p:cNvPr id="5" name="Rectangle 4">
              <a:extLst>
                <a:ext uri="{FF2B5EF4-FFF2-40B4-BE49-F238E27FC236}">
                  <a16:creationId xmlns:a16="http://schemas.microsoft.com/office/drawing/2014/main" id="{A42B480B-98FD-8D2B-806F-12197CB8B2BC}"/>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6" name="Rectangle 5">
              <a:extLst>
                <a:ext uri="{FF2B5EF4-FFF2-40B4-BE49-F238E27FC236}">
                  <a16:creationId xmlns:a16="http://schemas.microsoft.com/office/drawing/2014/main" id="{376A3899-F6B8-3B27-9BB7-F20125A6DF8C}"/>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7" name="Rectangle 6">
              <a:extLst>
                <a:ext uri="{FF2B5EF4-FFF2-40B4-BE49-F238E27FC236}">
                  <a16:creationId xmlns:a16="http://schemas.microsoft.com/office/drawing/2014/main" id="{D9487BEC-6264-842C-BF4C-F8A69202F6A0}"/>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8" name="Rectangle 7">
              <a:extLst>
                <a:ext uri="{FF2B5EF4-FFF2-40B4-BE49-F238E27FC236}">
                  <a16:creationId xmlns:a16="http://schemas.microsoft.com/office/drawing/2014/main" id="{281E0B16-DB09-7562-7B52-204D4D3E2C85}"/>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9" name="Rectangle 8">
              <a:extLst>
                <a:ext uri="{FF2B5EF4-FFF2-40B4-BE49-F238E27FC236}">
                  <a16:creationId xmlns:a16="http://schemas.microsoft.com/office/drawing/2014/main" id="{7ACFD48E-F96B-57AC-61DE-18D945C1A446}"/>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0" name="Rectangle 9">
              <a:extLst>
                <a:ext uri="{FF2B5EF4-FFF2-40B4-BE49-F238E27FC236}">
                  <a16:creationId xmlns:a16="http://schemas.microsoft.com/office/drawing/2014/main" id="{42DB9DFE-7D7B-2F37-FFE3-0568CBA23243}"/>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1" name="Rectangle 10">
              <a:extLst>
                <a:ext uri="{FF2B5EF4-FFF2-40B4-BE49-F238E27FC236}">
                  <a16:creationId xmlns:a16="http://schemas.microsoft.com/office/drawing/2014/main" id="{EDF802AD-01A5-CDA0-90BE-0178BE8174D0}"/>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2" name="Rectangle 11">
              <a:extLst>
                <a:ext uri="{FF2B5EF4-FFF2-40B4-BE49-F238E27FC236}">
                  <a16:creationId xmlns:a16="http://schemas.microsoft.com/office/drawing/2014/main" id="{84B4F64E-9626-10B3-4B51-12ABC85F435D}"/>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3" name="Rectangle 12">
              <a:extLst>
                <a:ext uri="{FF2B5EF4-FFF2-40B4-BE49-F238E27FC236}">
                  <a16:creationId xmlns:a16="http://schemas.microsoft.com/office/drawing/2014/main" id="{EA553666-1907-73E6-42B7-4C489D2C5D23}"/>
                </a:ext>
              </a:extLst>
            </p:cNvPr>
            <p:cNvSpPr/>
            <p:nvPr/>
          </p:nvSpPr>
          <p:spPr>
            <a:xfrm>
              <a:off x="78056"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26" name="Content Placeholder 2">
            <a:extLst>
              <a:ext uri="{FF2B5EF4-FFF2-40B4-BE49-F238E27FC236}">
                <a16:creationId xmlns:a16="http://schemas.microsoft.com/office/drawing/2014/main" id="{E60FE285-053B-48AF-8D2A-D5891410FE17}"/>
              </a:ext>
            </a:extLst>
          </p:cNvPr>
          <p:cNvSpPr txBox="1">
            <a:spLocks/>
          </p:cNvSpPr>
          <p:nvPr/>
        </p:nvSpPr>
        <p:spPr>
          <a:xfrm>
            <a:off x="6307215" y="4382666"/>
            <a:ext cx="5604397" cy="1867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solidFill>
                  <a:schemeClr val="bg1"/>
                </a:solidFill>
              </a:rPr>
              <a:t>2.</a:t>
            </a:r>
          </a:p>
          <a:p>
            <a:pPr marL="0" indent="0" algn="just">
              <a:buFont typeface="Arial" panose="020B0604020202020204" pitchFamily="34" charset="0"/>
              <a:buNone/>
            </a:pPr>
            <a:r>
              <a:rPr lang="en-US" sz="2000" dirty="0">
                <a:solidFill>
                  <a:schemeClr val="bg1"/>
                </a:solidFill>
              </a:rPr>
              <a:t>What visibility or tracking mechanisms are missing that causes critical requests to be overlooked or delayed?</a:t>
            </a:r>
          </a:p>
        </p:txBody>
      </p:sp>
      <p:pic>
        <p:nvPicPr>
          <p:cNvPr id="1030" name="Picture 6">
            <a:extLst>
              <a:ext uri="{FF2B5EF4-FFF2-40B4-BE49-F238E27FC236}">
                <a16:creationId xmlns:a16="http://schemas.microsoft.com/office/drawing/2014/main" id="{D5766690-D00D-4E00-B6CA-31D394C030A3}"/>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942634" y="1261951"/>
            <a:ext cx="4301396" cy="286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1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43BC7-1C25-5217-3097-89FF061511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000D26-F2DB-F1A8-3C77-F6B873D1A6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0" t="3505" r="-440" b="15593"/>
          <a:stretch>
            <a:fillRect/>
          </a:stretch>
        </p:blipFill>
        <p:spPr bwMode="auto">
          <a:xfrm>
            <a:off x="1505057" y="1868739"/>
            <a:ext cx="2309856" cy="2309856"/>
          </a:xfrm>
          <a:prstGeom prst="ellipse">
            <a:avLst/>
          </a:prstGeom>
          <a:noFill/>
          <a:ln w="38100">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642FC00-66E7-6C11-1176-54D304DBA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941072" y="1868739"/>
            <a:ext cx="2309856" cy="2309856"/>
          </a:xfrm>
          <a:prstGeom prst="ellipse">
            <a:avLst/>
          </a:prstGeom>
          <a:noFill/>
          <a:ln w="38100">
            <a:solidFill>
              <a:schemeClr val="tx2">
                <a:lumMod val="75000"/>
              </a:schemeClr>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DE2B05D-2A2E-6A6E-3847-6E69C178A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2674" b="12674"/>
          <a:stretch/>
        </p:blipFill>
        <p:spPr bwMode="auto">
          <a:xfrm>
            <a:off x="8377087" y="1883392"/>
            <a:ext cx="2309856" cy="2309856"/>
          </a:xfrm>
          <a:prstGeom prst="ellipse">
            <a:avLst/>
          </a:prstGeom>
          <a:noFill/>
          <a:ln w="38100">
            <a:solidFill>
              <a:schemeClr val="tx2">
                <a:lumMod val="75000"/>
              </a:schemeClr>
            </a:solidFill>
          </a:ln>
          <a:extLst>
            <a:ext uri="{909E8E84-426E-40DD-AFC4-6F175D3DCCD1}">
              <a14:hiddenFill xmlns:a14="http://schemas.microsoft.com/office/drawing/2010/main">
                <a:solidFill>
                  <a:srgbClr val="FFFFFF"/>
                </a:solidFill>
              </a14:hiddenFill>
            </a:ext>
          </a:extLst>
        </p:spPr>
      </p:pic>
      <p:sp>
        <p:nvSpPr>
          <p:cNvPr id="6" name="TextBox 25">
            <a:extLst>
              <a:ext uri="{FF2B5EF4-FFF2-40B4-BE49-F238E27FC236}">
                <a16:creationId xmlns:a16="http://schemas.microsoft.com/office/drawing/2014/main" id="{2DDAB722-52F8-035E-6123-713F167DED01}"/>
              </a:ext>
            </a:extLst>
          </p:cNvPr>
          <p:cNvSpPr txBox="1"/>
          <p:nvPr/>
        </p:nvSpPr>
        <p:spPr>
          <a:xfrm>
            <a:off x="1276984" y="4275337"/>
            <a:ext cx="2766001" cy="363121"/>
          </a:xfrm>
          <a:prstGeom prst="rect">
            <a:avLst/>
          </a:prstGeom>
        </p:spPr>
        <p:txBody>
          <a:bodyPr wrap="square" lIns="0" tIns="0" rIns="0" bIns="0" rtlCol="0" anchor="t">
            <a:spAutoFit/>
          </a:bodyPr>
          <a:lstStyle/>
          <a:p>
            <a:pPr algn="ctr">
              <a:lnSpc>
                <a:spcPts val="3079"/>
              </a:lnSpc>
              <a:spcBef>
                <a:spcPct val="0"/>
              </a:spcBef>
            </a:pPr>
            <a:r>
              <a:rPr lang="en-US" sz="2199" b="1">
                <a:solidFill>
                  <a:schemeClr val="bg1"/>
                </a:solidFill>
                <a:latin typeface="TT Fors Bold"/>
              </a:rPr>
              <a:t>Krishan Arpidani</a:t>
            </a:r>
          </a:p>
        </p:txBody>
      </p:sp>
      <p:sp>
        <p:nvSpPr>
          <p:cNvPr id="7" name="TextBox 26">
            <a:extLst>
              <a:ext uri="{FF2B5EF4-FFF2-40B4-BE49-F238E27FC236}">
                <a16:creationId xmlns:a16="http://schemas.microsoft.com/office/drawing/2014/main" id="{3AE5061D-6C06-8CBC-283D-1159F18EBB89}"/>
              </a:ext>
            </a:extLst>
          </p:cNvPr>
          <p:cNvSpPr txBox="1"/>
          <p:nvPr/>
        </p:nvSpPr>
        <p:spPr>
          <a:xfrm>
            <a:off x="1175587" y="4697284"/>
            <a:ext cx="2968796" cy="306366"/>
          </a:xfrm>
          <a:prstGeom prst="rect">
            <a:avLst/>
          </a:prstGeom>
        </p:spPr>
        <p:txBody>
          <a:bodyPr lIns="0" tIns="0" rIns="0" bIns="0" rtlCol="0" anchor="t">
            <a:spAutoFit/>
          </a:bodyPr>
          <a:lstStyle/>
          <a:p>
            <a:pPr algn="ctr">
              <a:lnSpc>
                <a:spcPts val="2660"/>
              </a:lnSpc>
              <a:spcBef>
                <a:spcPct val="0"/>
              </a:spcBef>
            </a:pPr>
            <a:r>
              <a:rPr lang="en-US" sz="1600" dirty="0">
                <a:solidFill>
                  <a:schemeClr val="bg1">
                    <a:lumMod val="75000"/>
                  </a:schemeClr>
                </a:solidFill>
                <a:latin typeface="TT Fors Italics"/>
              </a:rPr>
              <a:t>MMP GQ Ops Engineer</a:t>
            </a:r>
          </a:p>
        </p:txBody>
      </p:sp>
      <p:sp>
        <p:nvSpPr>
          <p:cNvPr id="8" name="TextBox 25">
            <a:extLst>
              <a:ext uri="{FF2B5EF4-FFF2-40B4-BE49-F238E27FC236}">
                <a16:creationId xmlns:a16="http://schemas.microsoft.com/office/drawing/2014/main" id="{B3759504-83B7-1310-2389-64B9172BD353}"/>
              </a:ext>
            </a:extLst>
          </p:cNvPr>
          <p:cNvSpPr txBox="1"/>
          <p:nvPr/>
        </p:nvSpPr>
        <p:spPr>
          <a:xfrm>
            <a:off x="4714380" y="4275336"/>
            <a:ext cx="2763238" cy="363121"/>
          </a:xfrm>
          <a:prstGeom prst="rect">
            <a:avLst/>
          </a:prstGeom>
        </p:spPr>
        <p:txBody>
          <a:bodyPr wrap="square" lIns="0" tIns="0" rIns="0" bIns="0" rtlCol="0" anchor="t">
            <a:spAutoFit/>
          </a:bodyPr>
          <a:lstStyle/>
          <a:p>
            <a:pPr algn="ctr">
              <a:lnSpc>
                <a:spcPts val="3079"/>
              </a:lnSpc>
              <a:spcBef>
                <a:spcPct val="0"/>
              </a:spcBef>
            </a:pPr>
            <a:r>
              <a:rPr lang="en-US" sz="2199" b="1">
                <a:solidFill>
                  <a:schemeClr val="bg1"/>
                </a:solidFill>
                <a:latin typeface="TT Fors Bold"/>
              </a:rPr>
              <a:t>Harith Hamdani</a:t>
            </a:r>
          </a:p>
        </p:txBody>
      </p:sp>
      <p:sp>
        <p:nvSpPr>
          <p:cNvPr id="9" name="TextBox 26">
            <a:extLst>
              <a:ext uri="{FF2B5EF4-FFF2-40B4-BE49-F238E27FC236}">
                <a16:creationId xmlns:a16="http://schemas.microsoft.com/office/drawing/2014/main" id="{676F943A-8935-7B54-D9A1-5FB835D4121F}"/>
              </a:ext>
            </a:extLst>
          </p:cNvPr>
          <p:cNvSpPr txBox="1"/>
          <p:nvPr/>
        </p:nvSpPr>
        <p:spPr>
          <a:xfrm>
            <a:off x="4611601" y="4757428"/>
            <a:ext cx="2968796" cy="492443"/>
          </a:xfrm>
          <a:prstGeom prst="rect">
            <a:avLst/>
          </a:prstGeom>
        </p:spPr>
        <p:txBody>
          <a:bodyPr lIns="0" tIns="0" rIns="0" bIns="0" rtlCol="0" anchor="t">
            <a:spAutoFit/>
          </a:bodyPr>
          <a:lstStyle/>
          <a:p>
            <a:pPr algn="ctr">
              <a:spcBef>
                <a:spcPct val="0"/>
              </a:spcBef>
            </a:pPr>
            <a:r>
              <a:rPr lang="en-US" sz="1600" dirty="0">
                <a:solidFill>
                  <a:schemeClr val="bg1">
                    <a:lumMod val="75000"/>
                  </a:schemeClr>
                </a:solidFill>
                <a:latin typeface="TT Fors Italics"/>
              </a:rPr>
              <a:t>MMP GQ Ops Test Process Engineer </a:t>
            </a:r>
          </a:p>
        </p:txBody>
      </p:sp>
      <p:sp>
        <p:nvSpPr>
          <p:cNvPr id="10" name="TextBox 25">
            <a:extLst>
              <a:ext uri="{FF2B5EF4-FFF2-40B4-BE49-F238E27FC236}">
                <a16:creationId xmlns:a16="http://schemas.microsoft.com/office/drawing/2014/main" id="{3680F273-90D9-D7B8-41C3-37A9DE26815D}"/>
              </a:ext>
            </a:extLst>
          </p:cNvPr>
          <p:cNvSpPr txBox="1"/>
          <p:nvPr/>
        </p:nvSpPr>
        <p:spPr>
          <a:xfrm>
            <a:off x="8149013" y="4275336"/>
            <a:ext cx="2763238" cy="363121"/>
          </a:xfrm>
          <a:prstGeom prst="rect">
            <a:avLst/>
          </a:prstGeom>
        </p:spPr>
        <p:txBody>
          <a:bodyPr wrap="square" lIns="0" tIns="0" rIns="0" bIns="0" rtlCol="0" anchor="t">
            <a:spAutoFit/>
          </a:bodyPr>
          <a:lstStyle/>
          <a:p>
            <a:pPr algn="ctr">
              <a:lnSpc>
                <a:spcPts val="3079"/>
              </a:lnSpc>
              <a:spcBef>
                <a:spcPct val="0"/>
              </a:spcBef>
            </a:pPr>
            <a:r>
              <a:rPr lang="en-US" sz="2199" b="1">
                <a:solidFill>
                  <a:schemeClr val="bg1"/>
                </a:solidFill>
                <a:latin typeface="TT Fors Bold"/>
              </a:rPr>
              <a:t>Abd Hamid</a:t>
            </a:r>
          </a:p>
        </p:txBody>
      </p:sp>
      <p:sp>
        <p:nvSpPr>
          <p:cNvPr id="11" name="TextBox 26">
            <a:extLst>
              <a:ext uri="{FF2B5EF4-FFF2-40B4-BE49-F238E27FC236}">
                <a16:creationId xmlns:a16="http://schemas.microsoft.com/office/drawing/2014/main" id="{2E0C8F00-F5FF-BE78-FA91-B6146C58F56B}"/>
              </a:ext>
            </a:extLst>
          </p:cNvPr>
          <p:cNvSpPr txBox="1"/>
          <p:nvPr/>
        </p:nvSpPr>
        <p:spPr>
          <a:xfrm>
            <a:off x="8047617" y="4757427"/>
            <a:ext cx="2968796" cy="246221"/>
          </a:xfrm>
          <a:prstGeom prst="rect">
            <a:avLst/>
          </a:prstGeom>
        </p:spPr>
        <p:txBody>
          <a:bodyPr lIns="0" tIns="0" rIns="0" bIns="0" rtlCol="0" anchor="t">
            <a:spAutoFit/>
          </a:bodyPr>
          <a:lstStyle/>
          <a:p>
            <a:pPr algn="ctr">
              <a:spcBef>
                <a:spcPct val="0"/>
              </a:spcBef>
            </a:pPr>
            <a:r>
              <a:rPr lang="en-US" sz="1600">
                <a:solidFill>
                  <a:schemeClr val="bg1">
                    <a:lumMod val="75000"/>
                  </a:schemeClr>
                </a:solidFill>
                <a:latin typeface="TT Fors Italics"/>
              </a:rPr>
              <a:t>MMP GQ Ops Senior Technician</a:t>
            </a:r>
          </a:p>
        </p:txBody>
      </p:sp>
      <p:grpSp>
        <p:nvGrpSpPr>
          <p:cNvPr id="35" name="Group 34">
            <a:extLst>
              <a:ext uri="{FF2B5EF4-FFF2-40B4-BE49-F238E27FC236}">
                <a16:creationId xmlns:a16="http://schemas.microsoft.com/office/drawing/2014/main" id="{48A0C961-3D92-7AB1-C8FC-58398FB62DB5}"/>
              </a:ext>
            </a:extLst>
          </p:cNvPr>
          <p:cNvGrpSpPr/>
          <p:nvPr/>
        </p:nvGrpSpPr>
        <p:grpSpPr>
          <a:xfrm>
            <a:off x="90549" y="97327"/>
            <a:ext cx="11997124" cy="272917"/>
            <a:chOff x="78056" y="59852"/>
            <a:chExt cx="12030597" cy="365357"/>
          </a:xfrm>
        </p:grpSpPr>
        <p:sp>
          <p:nvSpPr>
            <p:cNvPr id="26" name="Rectangle 4">
              <a:extLst>
                <a:ext uri="{FF2B5EF4-FFF2-40B4-BE49-F238E27FC236}">
                  <a16:creationId xmlns:a16="http://schemas.microsoft.com/office/drawing/2014/main" id="{B508A3B9-7242-3B8D-A763-B98059A47CF0}"/>
                </a:ext>
              </a:extLst>
            </p:cNvPr>
            <p:cNvSpPr/>
            <p:nvPr/>
          </p:nvSpPr>
          <p:spPr>
            <a:xfrm>
              <a:off x="1415087"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7" name="Rectangle 5">
              <a:extLst>
                <a:ext uri="{FF2B5EF4-FFF2-40B4-BE49-F238E27FC236}">
                  <a16:creationId xmlns:a16="http://schemas.microsoft.com/office/drawing/2014/main" id="{2C603925-CEF8-39F7-F408-DC340485F5EC}"/>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8" name="Rectangle 6">
              <a:extLst>
                <a:ext uri="{FF2B5EF4-FFF2-40B4-BE49-F238E27FC236}">
                  <a16:creationId xmlns:a16="http://schemas.microsoft.com/office/drawing/2014/main" id="{229325DA-9B7A-6C37-ACC4-DCE0B0129FBD}"/>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9" name="Rectangle 7">
              <a:extLst>
                <a:ext uri="{FF2B5EF4-FFF2-40B4-BE49-F238E27FC236}">
                  <a16:creationId xmlns:a16="http://schemas.microsoft.com/office/drawing/2014/main" id="{D38BE090-47A3-F6C7-4E78-58CD4488DB88}"/>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30" name="Rectangle 8">
              <a:extLst>
                <a:ext uri="{FF2B5EF4-FFF2-40B4-BE49-F238E27FC236}">
                  <a16:creationId xmlns:a16="http://schemas.microsoft.com/office/drawing/2014/main" id="{F3751EAA-E80C-E2F0-6A48-338A9EEAB232}"/>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31" name="Rectangle 9">
              <a:extLst>
                <a:ext uri="{FF2B5EF4-FFF2-40B4-BE49-F238E27FC236}">
                  <a16:creationId xmlns:a16="http://schemas.microsoft.com/office/drawing/2014/main" id="{869CB5E2-D793-6709-C11D-FA446C0F8738}"/>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32" name="Rectangle 10">
              <a:extLst>
                <a:ext uri="{FF2B5EF4-FFF2-40B4-BE49-F238E27FC236}">
                  <a16:creationId xmlns:a16="http://schemas.microsoft.com/office/drawing/2014/main" id="{BE984CF6-9523-2E3E-5FBA-C48967396BE7}"/>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33" name="Rectangle 11">
              <a:extLst>
                <a:ext uri="{FF2B5EF4-FFF2-40B4-BE49-F238E27FC236}">
                  <a16:creationId xmlns:a16="http://schemas.microsoft.com/office/drawing/2014/main" id="{F54AB87A-6D43-5208-C3C7-B217F8FA9529}"/>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34" name="Rectangle 12">
              <a:extLst>
                <a:ext uri="{FF2B5EF4-FFF2-40B4-BE49-F238E27FC236}">
                  <a16:creationId xmlns:a16="http://schemas.microsoft.com/office/drawing/2014/main" id="{C5AC7AB6-BEB8-DCF2-9E4A-7101B361FACF}"/>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1" name="Title 1">
            <a:extLst>
              <a:ext uri="{FF2B5EF4-FFF2-40B4-BE49-F238E27FC236}">
                <a16:creationId xmlns:a16="http://schemas.microsoft.com/office/drawing/2014/main" id="{0300FF84-A8F3-BD2D-4DFA-F11DDDEB6FD0}"/>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D1: Forming the Team</a:t>
            </a:r>
            <a:endParaRPr lang="en-US">
              <a:solidFill>
                <a:schemeClr val="bg1"/>
              </a:solidFill>
            </a:endParaRPr>
          </a:p>
        </p:txBody>
      </p:sp>
    </p:spTree>
    <p:extLst>
      <p:ext uri="{BB962C8B-B14F-4D97-AF65-F5344CB8AC3E}">
        <p14:creationId xmlns:p14="http://schemas.microsoft.com/office/powerpoint/2010/main" val="16254269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E5F34-6696-405E-441A-AC6EC579099F}"/>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C2CE98D8-69F9-DCD0-A84E-F954C06726F5}"/>
              </a:ext>
            </a:extLst>
          </p:cNvPr>
          <p:cNvGrpSpPr/>
          <p:nvPr/>
        </p:nvGrpSpPr>
        <p:grpSpPr>
          <a:xfrm>
            <a:off x="90549" y="97327"/>
            <a:ext cx="11997124" cy="272917"/>
            <a:chOff x="78056" y="59852"/>
            <a:chExt cx="12030597" cy="365357"/>
          </a:xfrm>
        </p:grpSpPr>
        <p:sp>
          <p:nvSpPr>
            <p:cNvPr id="5" name="Rectangle 4">
              <a:extLst>
                <a:ext uri="{FF2B5EF4-FFF2-40B4-BE49-F238E27FC236}">
                  <a16:creationId xmlns:a16="http://schemas.microsoft.com/office/drawing/2014/main" id="{3BFF691D-5009-D159-A6BE-F03D782F3527}"/>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6" name="Rectangle 5">
              <a:extLst>
                <a:ext uri="{FF2B5EF4-FFF2-40B4-BE49-F238E27FC236}">
                  <a16:creationId xmlns:a16="http://schemas.microsoft.com/office/drawing/2014/main" id="{B87CEBE9-384F-8BEE-B204-47228EBFE112}"/>
                </a:ext>
              </a:extLst>
            </p:cNvPr>
            <p:cNvSpPr/>
            <p:nvPr/>
          </p:nvSpPr>
          <p:spPr>
            <a:xfrm>
              <a:off x="2754941"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7" name="Rectangle 6">
              <a:extLst>
                <a:ext uri="{FF2B5EF4-FFF2-40B4-BE49-F238E27FC236}">
                  <a16:creationId xmlns:a16="http://schemas.microsoft.com/office/drawing/2014/main" id="{C64609DE-DEF4-FA61-C0F1-700D686C2C74}"/>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8" name="Rectangle 7">
              <a:extLst>
                <a:ext uri="{FF2B5EF4-FFF2-40B4-BE49-F238E27FC236}">
                  <a16:creationId xmlns:a16="http://schemas.microsoft.com/office/drawing/2014/main" id="{1534B9F0-AFBE-1818-EF3B-27D707174130}"/>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9" name="Rectangle 8">
              <a:extLst>
                <a:ext uri="{FF2B5EF4-FFF2-40B4-BE49-F238E27FC236}">
                  <a16:creationId xmlns:a16="http://schemas.microsoft.com/office/drawing/2014/main" id="{E947BA1D-9650-5A82-1C10-42ABD1C43A47}"/>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0" name="Rectangle 9">
              <a:extLst>
                <a:ext uri="{FF2B5EF4-FFF2-40B4-BE49-F238E27FC236}">
                  <a16:creationId xmlns:a16="http://schemas.microsoft.com/office/drawing/2014/main" id="{2FC53482-06CD-6E12-D18C-A2DB54FE49EE}"/>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1" name="Rectangle 10">
              <a:extLst>
                <a:ext uri="{FF2B5EF4-FFF2-40B4-BE49-F238E27FC236}">
                  <a16:creationId xmlns:a16="http://schemas.microsoft.com/office/drawing/2014/main" id="{3595315E-A59E-193A-521B-0C1C686A5E81}"/>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2" name="Rectangle 11">
              <a:extLst>
                <a:ext uri="{FF2B5EF4-FFF2-40B4-BE49-F238E27FC236}">
                  <a16:creationId xmlns:a16="http://schemas.microsoft.com/office/drawing/2014/main" id="{63781D1C-098E-37C1-D1E1-D66529A4C345}"/>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3" name="Rectangle 12">
              <a:extLst>
                <a:ext uri="{FF2B5EF4-FFF2-40B4-BE49-F238E27FC236}">
                  <a16:creationId xmlns:a16="http://schemas.microsoft.com/office/drawing/2014/main" id="{D484BA42-4315-8D93-FBAB-75707F745FD7}"/>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20" name="Title 1">
            <a:extLst>
              <a:ext uri="{FF2B5EF4-FFF2-40B4-BE49-F238E27FC236}">
                <a16:creationId xmlns:a16="http://schemas.microsoft.com/office/drawing/2014/main" id="{17307893-FDA1-34BB-03D3-2F7843D232C6}"/>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D2: Describing The Problem</a:t>
            </a:r>
            <a:endParaRPr lang="en-US">
              <a:solidFill>
                <a:schemeClr val="bg1"/>
              </a:solidFill>
            </a:endParaRPr>
          </a:p>
        </p:txBody>
      </p:sp>
      <p:sp>
        <p:nvSpPr>
          <p:cNvPr id="44" name="Content Placeholder 2">
            <a:extLst>
              <a:ext uri="{FF2B5EF4-FFF2-40B4-BE49-F238E27FC236}">
                <a16:creationId xmlns:a16="http://schemas.microsoft.com/office/drawing/2014/main" id="{74AA3655-7729-411B-9225-15B23CFEE608}"/>
              </a:ext>
            </a:extLst>
          </p:cNvPr>
          <p:cNvSpPr txBox="1">
            <a:spLocks/>
          </p:cNvSpPr>
          <p:nvPr/>
        </p:nvSpPr>
        <p:spPr>
          <a:xfrm>
            <a:off x="6308714" y="2233234"/>
            <a:ext cx="5384945" cy="20325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mj-lt"/>
              <a:buAutoNum type="arabicPeriod"/>
            </a:pPr>
            <a:r>
              <a:rPr lang="en-US" sz="2000" dirty="0">
                <a:solidFill>
                  <a:schemeClr val="bg1"/>
                </a:solidFill>
              </a:rPr>
              <a:t>SWRC  job requests are entirely email-based</a:t>
            </a:r>
          </a:p>
          <a:p>
            <a:pPr marL="457200" indent="-457200" algn="l">
              <a:lnSpc>
                <a:spcPct val="100000"/>
              </a:lnSpc>
              <a:buFont typeface="+mj-lt"/>
              <a:buAutoNum type="arabicPeriod"/>
            </a:pPr>
            <a:r>
              <a:rPr lang="en-US" sz="2000" dirty="0">
                <a:solidFill>
                  <a:schemeClr val="bg1"/>
                </a:solidFill>
              </a:rPr>
              <a:t>No centralized tracking -&gt; request missed/delayed</a:t>
            </a:r>
          </a:p>
          <a:p>
            <a:pPr marL="457200" indent="-457200" algn="l">
              <a:lnSpc>
                <a:spcPct val="100000"/>
              </a:lnSpc>
              <a:buFont typeface="+mj-lt"/>
              <a:buAutoNum type="arabicPeriod"/>
            </a:pPr>
            <a:r>
              <a:rPr lang="en-US" sz="2000" dirty="0">
                <a:solidFill>
                  <a:schemeClr val="bg1"/>
                </a:solidFill>
              </a:rPr>
              <a:t>High sampling WIP with no prioritization mechanism</a:t>
            </a:r>
          </a:p>
        </p:txBody>
      </p:sp>
      <p:grpSp>
        <p:nvGrpSpPr>
          <p:cNvPr id="45" name="Group 44">
            <a:extLst>
              <a:ext uri="{FF2B5EF4-FFF2-40B4-BE49-F238E27FC236}">
                <a16:creationId xmlns:a16="http://schemas.microsoft.com/office/drawing/2014/main" id="{1844F477-AD9F-4F5D-93C4-A5A536D5113B}"/>
              </a:ext>
            </a:extLst>
          </p:cNvPr>
          <p:cNvGrpSpPr/>
          <p:nvPr/>
        </p:nvGrpSpPr>
        <p:grpSpPr>
          <a:xfrm>
            <a:off x="1462662" y="1270335"/>
            <a:ext cx="3963790" cy="3510827"/>
            <a:chOff x="1423860" y="955641"/>
            <a:chExt cx="3963790" cy="3510827"/>
          </a:xfrm>
          <a:effectLst>
            <a:outerShdw blurRad="63500" sx="102000" sy="102000" algn="ctr" rotWithShape="0">
              <a:prstClr val="black">
                <a:alpha val="40000"/>
              </a:prstClr>
            </a:outerShdw>
          </a:effectLst>
        </p:grpSpPr>
        <p:sp>
          <p:nvSpPr>
            <p:cNvPr id="36" name="Rectangle: Rounded Corners 35">
              <a:extLst>
                <a:ext uri="{FF2B5EF4-FFF2-40B4-BE49-F238E27FC236}">
                  <a16:creationId xmlns:a16="http://schemas.microsoft.com/office/drawing/2014/main" id="{0A26B5BF-A975-43FB-BAA4-91D77850EC5F}"/>
                </a:ext>
              </a:extLst>
            </p:cNvPr>
            <p:cNvSpPr/>
            <p:nvPr/>
          </p:nvSpPr>
          <p:spPr>
            <a:xfrm>
              <a:off x="1423860" y="955641"/>
              <a:ext cx="2149643" cy="5779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Request via Email</a:t>
              </a:r>
            </a:p>
          </p:txBody>
        </p:sp>
        <p:sp>
          <p:nvSpPr>
            <p:cNvPr id="37" name="Rectangle: Rounded Corners 36">
              <a:extLst>
                <a:ext uri="{FF2B5EF4-FFF2-40B4-BE49-F238E27FC236}">
                  <a16:creationId xmlns:a16="http://schemas.microsoft.com/office/drawing/2014/main" id="{967706FE-AC7C-4520-9993-6D8FC66BDCE5}"/>
                </a:ext>
              </a:extLst>
            </p:cNvPr>
            <p:cNvSpPr/>
            <p:nvPr/>
          </p:nvSpPr>
          <p:spPr>
            <a:xfrm>
              <a:off x="1423860" y="2421851"/>
              <a:ext cx="2149643" cy="5779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Manual tracking</a:t>
              </a:r>
            </a:p>
          </p:txBody>
        </p:sp>
        <p:sp>
          <p:nvSpPr>
            <p:cNvPr id="38" name="Rectangle: Rounded Corners 37">
              <a:extLst>
                <a:ext uri="{FF2B5EF4-FFF2-40B4-BE49-F238E27FC236}">
                  <a16:creationId xmlns:a16="http://schemas.microsoft.com/office/drawing/2014/main" id="{F70DC0D2-1FE0-4A3E-9841-A18BC4848DC4}"/>
                </a:ext>
              </a:extLst>
            </p:cNvPr>
            <p:cNvSpPr/>
            <p:nvPr/>
          </p:nvSpPr>
          <p:spPr>
            <a:xfrm>
              <a:off x="1423860" y="3888521"/>
              <a:ext cx="2149643" cy="57794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Execution</a:t>
              </a:r>
            </a:p>
          </p:txBody>
        </p:sp>
        <p:sp>
          <p:nvSpPr>
            <p:cNvPr id="39" name="Rectangle 38">
              <a:extLst>
                <a:ext uri="{FF2B5EF4-FFF2-40B4-BE49-F238E27FC236}">
                  <a16:creationId xmlns:a16="http://schemas.microsoft.com/office/drawing/2014/main" id="{C0BF2102-4B94-41F0-9FD8-DC3D18DDF6B6}"/>
                </a:ext>
              </a:extLst>
            </p:cNvPr>
            <p:cNvSpPr/>
            <p:nvPr/>
          </p:nvSpPr>
          <p:spPr>
            <a:xfrm>
              <a:off x="3573502" y="1062282"/>
              <a:ext cx="1580681"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 Manual</a:t>
              </a:r>
            </a:p>
          </p:txBody>
        </p:sp>
        <p:sp>
          <p:nvSpPr>
            <p:cNvPr id="40" name="Rectangle 39">
              <a:extLst>
                <a:ext uri="{FF2B5EF4-FFF2-40B4-BE49-F238E27FC236}">
                  <a16:creationId xmlns:a16="http://schemas.microsoft.com/office/drawing/2014/main" id="{F22B07C8-F6D3-4336-AEA8-E8C596223515}"/>
                </a:ext>
              </a:extLst>
            </p:cNvPr>
            <p:cNvSpPr/>
            <p:nvPr/>
          </p:nvSpPr>
          <p:spPr>
            <a:xfrm>
              <a:off x="3573501" y="2502521"/>
              <a:ext cx="1678373"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F0000"/>
                  </a:solidFill>
                </a:rPr>
                <a:t>⚠️ Error-prone</a:t>
              </a:r>
            </a:p>
          </p:txBody>
        </p:sp>
        <p:sp>
          <p:nvSpPr>
            <p:cNvPr id="41" name="Rectangle 40">
              <a:extLst>
                <a:ext uri="{FF2B5EF4-FFF2-40B4-BE49-F238E27FC236}">
                  <a16:creationId xmlns:a16="http://schemas.microsoft.com/office/drawing/2014/main" id="{F351BE25-BA0E-4C9D-8E3F-1B7DE2B70AF6}"/>
                </a:ext>
              </a:extLst>
            </p:cNvPr>
            <p:cNvSpPr/>
            <p:nvPr/>
          </p:nvSpPr>
          <p:spPr>
            <a:xfrm>
              <a:off x="3573501" y="3968731"/>
              <a:ext cx="1814149"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 Low visibility</a:t>
              </a:r>
            </a:p>
          </p:txBody>
        </p:sp>
        <p:cxnSp>
          <p:nvCxnSpPr>
            <p:cNvPr id="43" name="Straight Arrow Connector 42">
              <a:extLst>
                <a:ext uri="{FF2B5EF4-FFF2-40B4-BE49-F238E27FC236}">
                  <a16:creationId xmlns:a16="http://schemas.microsoft.com/office/drawing/2014/main" id="{4EA57793-8B79-4978-9572-F08CD53E4B22}"/>
                </a:ext>
              </a:extLst>
            </p:cNvPr>
            <p:cNvCxnSpPr>
              <a:cxnSpLocks/>
              <a:stCxn id="36" idx="2"/>
              <a:endCxn id="37" idx="0"/>
            </p:cNvCxnSpPr>
            <p:nvPr/>
          </p:nvCxnSpPr>
          <p:spPr>
            <a:xfrm>
              <a:off x="2498682" y="1533588"/>
              <a:ext cx="0" cy="88826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43F4505-5281-4E6A-8208-ABFEB5C0358A}"/>
                </a:ext>
              </a:extLst>
            </p:cNvPr>
            <p:cNvCxnSpPr>
              <a:cxnSpLocks/>
            </p:cNvCxnSpPr>
            <p:nvPr/>
          </p:nvCxnSpPr>
          <p:spPr>
            <a:xfrm>
              <a:off x="2498682" y="2999798"/>
              <a:ext cx="0" cy="88826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1" name="Content Placeholder 2">
            <a:extLst>
              <a:ext uri="{FF2B5EF4-FFF2-40B4-BE49-F238E27FC236}">
                <a16:creationId xmlns:a16="http://schemas.microsoft.com/office/drawing/2014/main" id="{8DC4B90F-FE5D-4B53-BE17-838800C851AA}"/>
              </a:ext>
            </a:extLst>
          </p:cNvPr>
          <p:cNvSpPr txBox="1">
            <a:spLocks/>
          </p:cNvSpPr>
          <p:nvPr/>
        </p:nvSpPr>
        <p:spPr>
          <a:xfrm>
            <a:off x="493007" y="5105230"/>
            <a:ext cx="11200652" cy="13649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2000" dirty="0">
                <a:solidFill>
                  <a:schemeClr val="bg1"/>
                </a:solidFill>
              </a:rPr>
              <a:t>Example case scenario:</a:t>
            </a:r>
          </a:p>
          <a:p>
            <a:pPr marL="342900" indent="-342900" algn="l">
              <a:lnSpc>
                <a:spcPct val="100000"/>
              </a:lnSpc>
              <a:spcBef>
                <a:spcPts val="0"/>
              </a:spcBef>
              <a:buFontTx/>
              <a:buChar char="-"/>
            </a:pPr>
            <a:r>
              <a:rPr lang="en-US" sz="2000" dirty="0">
                <a:solidFill>
                  <a:schemeClr val="bg1"/>
                </a:solidFill>
              </a:rPr>
              <a:t>QAWR 121739 and 121740 missed shipment to MSB for Thermal Warpage</a:t>
            </a:r>
          </a:p>
          <a:p>
            <a:pPr marL="342900" indent="-342900" algn="l">
              <a:lnSpc>
                <a:spcPct val="100000"/>
              </a:lnSpc>
              <a:spcBef>
                <a:spcPts val="0"/>
              </a:spcBef>
              <a:buFontTx/>
              <a:buChar char="-"/>
            </a:pPr>
            <a:r>
              <a:rPr lang="en-US" sz="2000" b="1" dirty="0">
                <a:solidFill>
                  <a:schemeClr val="bg1"/>
                </a:solidFill>
              </a:rPr>
              <a:t>Impact</a:t>
            </a:r>
            <a:r>
              <a:rPr lang="en-US" sz="2000" dirty="0">
                <a:solidFill>
                  <a:schemeClr val="bg1"/>
                </a:solidFill>
              </a:rPr>
              <a:t>: Delayed by 2 weeks which caused impact to QR</a:t>
            </a:r>
          </a:p>
          <a:p>
            <a:pPr marL="342900" indent="-342900" algn="l">
              <a:lnSpc>
                <a:spcPct val="100000"/>
              </a:lnSpc>
              <a:spcBef>
                <a:spcPts val="0"/>
              </a:spcBef>
              <a:buFontTx/>
              <a:buChar char="-"/>
            </a:pPr>
            <a:r>
              <a:rPr lang="en-US" sz="2000" b="1" dirty="0">
                <a:solidFill>
                  <a:schemeClr val="bg1"/>
                </a:solidFill>
              </a:rPr>
              <a:t>Root cause:</a:t>
            </a:r>
            <a:r>
              <a:rPr lang="en-US" sz="2000" dirty="0">
                <a:solidFill>
                  <a:schemeClr val="bg1"/>
                </a:solidFill>
              </a:rPr>
              <a:t> Due to high WIP sampling and missed out on email request</a:t>
            </a:r>
          </a:p>
        </p:txBody>
      </p:sp>
    </p:spTree>
    <p:extLst>
      <p:ext uri="{BB962C8B-B14F-4D97-AF65-F5344CB8AC3E}">
        <p14:creationId xmlns:p14="http://schemas.microsoft.com/office/powerpoint/2010/main" val="24528446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E5F34-6696-405E-441A-AC6EC579099F}"/>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C2CE98D8-69F9-DCD0-A84E-F954C06726F5}"/>
              </a:ext>
            </a:extLst>
          </p:cNvPr>
          <p:cNvGrpSpPr/>
          <p:nvPr/>
        </p:nvGrpSpPr>
        <p:grpSpPr>
          <a:xfrm>
            <a:off x="90549" y="97327"/>
            <a:ext cx="11997124" cy="272917"/>
            <a:chOff x="78056" y="59852"/>
            <a:chExt cx="12030597" cy="365357"/>
          </a:xfrm>
        </p:grpSpPr>
        <p:sp>
          <p:nvSpPr>
            <p:cNvPr id="5" name="Rectangle 4">
              <a:extLst>
                <a:ext uri="{FF2B5EF4-FFF2-40B4-BE49-F238E27FC236}">
                  <a16:creationId xmlns:a16="http://schemas.microsoft.com/office/drawing/2014/main" id="{3BFF691D-5009-D159-A6BE-F03D782F3527}"/>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6" name="Rectangle 5">
              <a:extLst>
                <a:ext uri="{FF2B5EF4-FFF2-40B4-BE49-F238E27FC236}">
                  <a16:creationId xmlns:a16="http://schemas.microsoft.com/office/drawing/2014/main" id="{B87CEBE9-384F-8BEE-B204-47228EBFE112}"/>
                </a:ext>
              </a:extLst>
            </p:cNvPr>
            <p:cNvSpPr/>
            <p:nvPr/>
          </p:nvSpPr>
          <p:spPr>
            <a:xfrm>
              <a:off x="2754941"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7" name="Rectangle 6">
              <a:extLst>
                <a:ext uri="{FF2B5EF4-FFF2-40B4-BE49-F238E27FC236}">
                  <a16:creationId xmlns:a16="http://schemas.microsoft.com/office/drawing/2014/main" id="{C64609DE-DEF4-FA61-C0F1-700D686C2C74}"/>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8" name="Rectangle 7">
              <a:extLst>
                <a:ext uri="{FF2B5EF4-FFF2-40B4-BE49-F238E27FC236}">
                  <a16:creationId xmlns:a16="http://schemas.microsoft.com/office/drawing/2014/main" id="{1534B9F0-AFBE-1818-EF3B-27D707174130}"/>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9" name="Rectangle 8">
              <a:extLst>
                <a:ext uri="{FF2B5EF4-FFF2-40B4-BE49-F238E27FC236}">
                  <a16:creationId xmlns:a16="http://schemas.microsoft.com/office/drawing/2014/main" id="{E947BA1D-9650-5A82-1C10-42ABD1C43A47}"/>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0" name="Rectangle 9">
              <a:extLst>
                <a:ext uri="{FF2B5EF4-FFF2-40B4-BE49-F238E27FC236}">
                  <a16:creationId xmlns:a16="http://schemas.microsoft.com/office/drawing/2014/main" id="{2FC53482-06CD-6E12-D18C-A2DB54FE49EE}"/>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1" name="Rectangle 10">
              <a:extLst>
                <a:ext uri="{FF2B5EF4-FFF2-40B4-BE49-F238E27FC236}">
                  <a16:creationId xmlns:a16="http://schemas.microsoft.com/office/drawing/2014/main" id="{3595315E-A59E-193A-521B-0C1C686A5E81}"/>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2" name="Rectangle 11">
              <a:extLst>
                <a:ext uri="{FF2B5EF4-FFF2-40B4-BE49-F238E27FC236}">
                  <a16:creationId xmlns:a16="http://schemas.microsoft.com/office/drawing/2014/main" id="{63781D1C-098E-37C1-D1E1-D66529A4C345}"/>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3" name="Rectangle 12">
              <a:extLst>
                <a:ext uri="{FF2B5EF4-FFF2-40B4-BE49-F238E27FC236}">
                  <a16:creationId xmlns:a16="http://schemas.microsoft.com/office/drawing/2014/main" id="{D484BA42-4315-8D93-FBAB-75707F745FD7}"/>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20" name="Title 1">
            <a:extLst>
              <a:ext uri="{FF2B5EF4-FFF2-40B4-BE49-F238E27FC236}">
                <a16:creationId xmlns:a16="http://schemas.microsoft.com/office/drawing/2014/main" id="{17307893-FDA1-34BB-03D3-2F7843D232C6}"/>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D2: Describing The Problem</a:t>
            </a:r>
            <a:endParaRPr lang="en-US">
              <a:solidFill>
                <a:schemeClr val="bg1"/>
              </a:solidFill>
            </a:endParaRPr>
          </a:p>
        </p:txBody>
      </p:sp>
      <p:graphicFrame>
        <p:nvGraphicFramePr>
          <p:cNvPr id="24" name="Google Shape;765;p27">
            <a:extLst>
              <a:ext uri="{FF2B5EF4-FFF2-40B4-BE49-F238E27FC236}">
                <a16:creationId xmlns:a16="http://schemas.microsoft.com/office/drawing/2014/main" id="{B0516725-7C59-4C01-B22F-6BE5E85964CD}"/>
              </a:ext>
            </a:extLst>
          </p:cNvPr>
          <p:cNvGraphicFramePr/>
          <p:nvPr>
            <p:extLst>
              <p:ext uri="{D42A27DB-BD31-4B8C-83A1-F6EECF244321}">
                <p14:modId xmlns:p14="http://schemas.microsoft.com/office/powerpoint/2010/main" val="1102447775"/>
              </p:ext>
            </p:extLst>
          </p:nvPr>
        </p:nvGraphicFramePr>
        <p:xfrm>
          <a:off x="-6291" y="1635271"/>
          <a:ext cx="3692695" cy="3083406"/>
        </p:xfrm>
        <a:graphic>
          <a:graphicData uri="http://schemas.openxmlformats.org/drawingml/2006/chart">
            <c:chart xmlns:c="http://schemas.openxmlformats.org/drawingml/2006/chart" xmlns:r="http://schemas.openxmlformats.org/officeDocument/2006/relationships" r:id="rId3"/>
          </a:graphicData>
        </a:graphic>
      </p:graphicFrame>
      <p:sp>
        <p:nvSpPr>
          <p:cNvPr id="25" name="Google Shape;770;p27">
            <a:extLst>
              <a:ext uri="{FF2B5EF4-FFF2-40B4-BE49-F238E27FC236}">
                <a16:creationId xmlns:a16="http://schemas.microsoft.com/office/drawing/2014/main" id="{BEADE6A7-8516-4E9D-B9AF-64452A4888C7}"/>
              </a:ext>
            </a:extLst>
          </p:cNvPr>
          <p:cNvSpPr/>
          <p:nvPr/>
        </p:nvSpPr>
        <p:spPr>
          <a:xfrm>
            <a:off x="3918148" y="2598560"/>
            <a:ext cx="3759586" cy="123877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70C4E8"/>
                </a:solidFill>
                <a:effectLst/>
                <a:uLnTx/>
                <a:uFillTx/>
                <a:ea typeface="Arial"/>
                <a:cs typeface="Arial"/>
                <a:sym typeface="Arial"/>
              </a:rPr>
              <a:t>What is the problem?</a:t>
            </a:r>
            <a:endParaRPr kumimoji="0" sz="2400" b="0" i="0" u="none" strike="noStrike" kern="0" cap="none" spc="0" normalizeH="0" baseline="0" noProof="0" dirty="0">
              <a:ln>
                <a:noFill/>
              </a:ln>
              <a:solidFill>
                <a:srgbClr val="000000"/>
              </a:solidFill>
              <a:effectLst/>
              <a:uLnTx/>
              <a:uFillTx/>
            </a:endParaRPr>
          </a:p>
          <a:p>
            <a:pPr lvl="0">
              <a:spcBef>
                <a:spcPts val="300"/>
              </a:spcBef>
              <a:defRPr/>
            </a:pPr>
            <a:r>
              <a:rPr lang="en-US" sz="1600" kern="0" dirty="0">
                <a:solidFill>
                  <a:schemeClr val="bg1"/>
                </a:solidFill>
                <a:ea typeface="Arial"/>
                <a:cs typeface="Arial"/>
                <a:sym typeface="Arial"/>
              </a:rPr>
              <a:t>Request process is entirely email-based, causing missed requests, shipment delays, and poor visibility.</a:t>
            </a:r>
            <a:endParaRPr kumimoji="0" lang="en-US" sz="1600" b="0" i="0" u="none" strike="noStrike" kern="0" cap="none" spc="0" normalizeH="0" baseline="0" noProof="0" dirty="0">
              <a:ln>
                <a:noFill/>
              </a:ln>
              <a:solidFill>
                <a:schemeClr val="bg1"/>
              </a:solidFill>
              <a:effectLst/>
              <a:uLnTx/>
              <a:uFillTx/>
              <a:ea typeface="Arial"/>
              <a:cs typeface="Arial"/>
              <a:sym typeface="Arial"/>
            </a:endParaRPr>
          </a:p>
        </p:txBody>
      </p:sp>
      <p:sp>
        <p:nvSpPr>
          <p:cNvPr id="27" name="Google Shape;776;p27">
            <a:extLst>
              <a:ext uri="{FF2B5EF4-FFF2-40B4-BE49-F238E27FC236}">
                <a16:creationId xmlns:a16="http://schemas.microsoft.com/office/drawing/2014/main" id="{43279DBC-AEC8-4AEC-B3BD-CC5A278CDBB4}"/>
              </a:ext>
            </a:extLst>
          </p:cNvPr>
          <p:cNvSpPr/>
          <p:nvPr/>
        </p:nvSpPr>
        <p:spPr>
          <a:xfrm>
            <a:off x="3985039" y="1443454"/>
            <a:ext cx="3692695" cy="746328"/>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66FF99"/>
                </a:solidFill>
                <a:effectLst/>
                <a:uLnTx/>
                <a:uFillTx/>
                <a:ea typeface="Arial"/>
                <a:cs typeface="Arial"/>
                <a:sym typeface="Arial"/>
              </a:rPr>
              <a:t>Who addressed the problem?</a:t>
            </a:r>
            <a:endParaRPr kumimoji="0" sz="2400" b="0" i="0" u="none" strike="noStrike" kern="0" cap="none" spc="0" normalizeH="0" baseline="0" noProof="0" dirty="0">
              <a:ln>
                <a:noFill/>
              </a:ln>
              <a:solidFill>
                <a:srgbClr val="66FF99"/>
              </a:solidFill>
              <a:effectLst/>
              <a:uLnTx/>
              <a:uFillTx/>
            </a:endParaRPr>
          </a:p>
          <a:p>
            <a:pPr marL="0" marR="0" lvl="0" indent="0" defTabSz="914400" eaLnBrk="1" fontAlgn="auto" latinLnBrk="0" hangingPunct="1">
              <a:lnSpc>
                <a:spcPct val="100000"/>
              </a:lnSpc>
              <a:spcBef>
                <a:spcPts val="30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ea typeface="Arial"/>
                <a:cs typeface="Arial"/>
                <a:sym typeface="Arial"/>
              </a:rPr>
              <a:t>MMP GQ OPS</a:t>
            </a:r>
            <a:endParaRPr kumimoji="0" sz="2400" b="0" i="0" u="none" strike="noStrike" kern="0" cap="none" spc="0" normalizeH="0" baseline="0" noProof="0" dirty="0">
              <a:ln>
                <a:noFill/>
              </a:ln>
              <a:solidFill>
                <a:schemeClr val="bg1"/>
              </a:solidFill>
              <a:effectLst/>
              <a:uLnTx/>
              <a:uFillTx/>
            </a:endParaRPr>
          </a:p>
        </p:txBody>
      </p:sp>
      <p:sp>
        <p:nvSpPr>
          <p:cNvPr id="29" name="Google Shape;779;p27">
            <a:extLst>
              <a:ext uri="{FF2B5EF4-FFF2-40B4-BE49-F238E27FC236}">
                <a16:creationId xmlns:a16="http://schemas.microsoft.com/office/drawing/2014/main" id="{8D16D1FD-2828-4BC0-9A67-2CB1302A97E4}"/>
              </a:ext>
            </a:extLst>
          </p:cNvPr>
          <p:cNvSpPr/>
          <p:nvPr/>
        </p:nvSpPr>
        <p:spPr>
          <a:xfrm>
            <a:off x="3918148" y="3989597"/>
            <a:ext cx="3692695" cy="746328"/>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090DA"/>
                </a:solidFill>
                <a:effectLst/>
                <a:uLnTx/>
                <a:uFillTx/>
                <a:ea typeface="Arial"/>
                <a:cs typeface="Arial"/>
                <a:sym typeface="Arial"/>
              </a:rPr>
              <a:t>Where did the problem occur?</a:t>
            </a:r>
            <a:endParaRPr kumimoji="0" sz="24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30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ea typeface="Arial"/>
                <a:cs typeface="Arial"/>
                <a:sym typeface="Arial"/>
              </a:rPr>
              <a:t>GQ OPS Reliability Lab</a:t>
            </a:r>
            <a:endParaRPr kumimoji="0" sz="2400" b="0" i="0" u="none" strike="noStrike" kern="0" cap="none" spc="0" normalizeH="0" baseline="0" noProof="0" dirty="0">
              <a:ln>
                <a:noFill/>
              </a:ln>
              <a:solidFill>
                <a:schemeClr val="bg1"/>
              </a:solidFill>
              <a:effectLst/>
              <a:uLnTx/>
              <a:uFillTx/>
            </a:endParaRPr>
          </a:p>
        </p:txBody>
      </p:sp>
      <p:sp>
        <p:nvSpPr>
          <p:cNvPr id="30" name="Google Shape;773;p27">
            <a:extLst>
              <a:ext uri="{FF2B5EF4-FFF2-40B4-BE49-F238E27FC236}">
                <a16:creationId xmlns:a16="http://schemas.microsoft.com/office/drawing/2014/main" id="{2EBB0543-36A4-4E30-9232-E8E2993240CF}"/>
              </a:ext>
            </a:extLst>
          </p:cNvPr>
          <p:cNvSpPr/>
          <p:nvPr/>
        </p:nvSpPr>
        <p:spPr>
          <a:xfrm>
            <a:off x="7938712" y="1443454"/>
            <a:ext cx="3954720" cy="992549"/>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99FF"/>
                </a:solidFill>
                <a:effectLst/>
                <a:uLnTx/>
                <a:uFillTx/>
                <a:ea typeface="Arial"/>
                <a:cs typeface="Arial"/>
                <a:sym typeface="Arial"/>
              </a:rPr>
              <a:t>Why is this a problem</a:t>
            </a:r>
            <a:r>
              <a:rPr lang="en-US" b="1" kern="0" dirty="0">
                <a:solidFill>
                  <a:srgbClr val="FF99FF"/>
                </a:solidFill>
                <a:ea typeface="Arial"/>
                <a:cs typeface="Arial"/>
                <a:sym typeface="Arial"/>
              </a:rPr>
              <a:t>?</a:t>
            </a:r>
            <a:endParaRPr kumimoji="0" sz="2400" b="0" i="0" u="none" strike="noStrike" kern="0" cap="none" spc="0" normalizeH="0" baseline="0" noProof="0" dirty="0">
              <a:ln>
                <a:noFill/>
              </a:ln>
              <a:solidFill>
                <a:srgbClr val="FF99FF"/>
              </a:solidFill>
              <a:effectLst/>
              <a:uLnTx/>
              <a:uFillTx/>
            </a:endParaRPr>
          </a:p>
          <a:p>
            <a:pPr lvl="0">
              <a:spcBef>
                <a:spcPts val="300"/>
              </a:spcBef>
              <a:defRPr/>
            </a:pPr>
            <a:r>
              <a:rPr lang="en-US" sz="1600" kern="0" dirty="0">
                <a:solidFill>
                  <a:schemeClr val="bg1"/>
                </a:solidFill>
                <a:ea typeface="Arial"/>
                <a:cs typeface="Arial"/>
                <a:sym typeface="Arial"/>
              </a:rPr>
              <a:t>Lack of a centralized tracking system and no prioritization mechanism</a:t>
            </a:r>
            <a:endParaRPr kumimoji="0" sz="2400" b="0" i="0" u="none" strike="noStrike" kern="0" cap="none" spc="0" normalizeH="0" baseline="0" noProof="0" dirty="0">
              <a:ln>
                <a:noFill/>
              </a:ln>
              <a:solidFill>
                <a:schemeClr val="bg1"/>
              </a:solidFill>
              <a:effectLst/>
              <a:uLnTx/>
              <a:uFillTx/>
            </a:endParaRPr>
          </a:p>
        </p:txBody>
      </p:sp>
      <p:sp>
        <p:nvSpPr>
          <p:cNvPr id="31" name="Google Shape;788;p27">
            <a:extLst>
              <a:ext uri="{FF2B5EF4-FFF2-40B4-BE49-F238E27FC236}">
                <a16:creationId xmlns:a16="http://schemas.microsoft.com/office/drawing/2014/main" id="{0905DF2C-10BA-4C1F-8C8E-AA0A3BF71BE7}"/>
              </a:ext>
            </a:extLst>
          </p:cNvPr>
          <p:cNvSpPr/>
          <p:nvPr/>
        </p:nvSpPr>
        <p:spPr>
          <a:xfrm>
            <a:off x="7938712" y="2598560"/>
            <a:ext cx="3919717" cy="992549"/>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8E1C"/>
                </a:solidFill>
                <a:effectLst/>
                <a:uLnTx/>
                <a:uFillTx/>
                <a:ea typeface="Arial"/>
                <a:cs typeface="Arial"/>
                <a:sym typeface="Arial"/>
              </a:rPr>
              <a:t>When was the problem occurred?</a:t>
            </a:r>
            <a:endParaRPr kumimoji="0" lang="en-US" sz="24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300"/>
              </a:spcBef>
              <a:spcAft>
                <a:spcPts val="0"/>
              </a:spcAft>
              <a:buClrTx/>
              <a:buSzTx/>
              <a:buFontTx/>
              <a:buNone/>
              <a:tabLst/>
              <a:defRPr/>
            </a:pPr>
            <a:r>
              <a:rPr lang="en-US" sz="1600" kern="0" dirty="0">
                <a:solidFill>
                  <a:schemeClr val="bg1"/>
                </a:solidFill>
                <a:ea typeface="Arial"/>
                <a:cs typeface="Arial"/>
                <a:sym typeface="Arial"/>
              </a:rPr>
              <a:t>Whenever high requests especially sampling requests been sent to SWRC</a:t>
            </a:r>
            <a:endParaRPr kumimoji="0" lang="en-US" sz="1600" b="0" i="0" u="none" strike="noStrike" kern="0" cap="none" spc="0" normalizeH="0" baseline="0" noProof="0" dirty="0">
              <a:ln>
                <a:noFill/>
              </a:ln>
              <a:solidFill>
                <a:schemeClr val="bg1"/>
              </a:solidFill>
              <a:effectLst/>
              <a:uLnTx/>
              <a:uFillTx/>
              <a:ea typeface="Arial"/>
              <a:cs typeface="Arial"/>
              <a:sym typeface="Arial"/>
            </a:endParaRPr>
          </a:p>
        </p:txBody>
      </p:sp>
      <p:sp>
        <p:nvSpPr>
          <p:cNvPr id="32" name="Google Shape;785;p27">
            <a:extLst>
              <a:ext uri="{FF2B5EF4-FFF2-40B4-BE49-F238E27FC236}">
                <a16:creationId xmlns:a16="http://schemas.microsoft.com/office/drawing/2014/main" id="{1CE75681-4059-4A57-B0DC-C190CC08AFAF}"/>
              </a:ext>
            </a:extLst>
          </p:cNvPr>
          <p:cNvSpPr/>
          <p:nvPr/>
        </p:nvSpPr>
        <p:spPr>
          <a:xfrm>
            <a:off x="7938712" y="3973576"/>
            <a:ext cx="3919714" cy="1238770"/>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BB28BB"/>
                </a:solidFill>
                <a:effectLst/>
                <a:uLnTx/>
                <a:uFillTx/>
                <a:ea typeface="Arial"/>
                <a:cs typeface="Arial"/>
                <a:sym typeface="Arial"/>
              </a:rPr>
              <a:t>How the problem occurred?</a:t>
            </a:r>
            <a:endParaRPr kumimoji="0" sz="2400" b="0" i="0" u="none" strike="noStrike" kern="0" cap="none" spc="0" normalizeH="0" baseline="0" noProof="0" dirty="0">
              <a:ln>
                <a:noFill/>
              </a:ln>
              <a:solidFill>
                <a:srgbClr val="000000"/>
              </a:solidFill>
              <a:effectLst/>
              <a:uLnTx/>
              <a:uFillTx/>
            </a:endParaRPr>
          </a:p>
          <a:p>
            <a:pPr lvl="0">
              <a:spcBef>
                <a:spcPts val="300"/>
              </a:spcBef>
              <a:defRPr/>
            </a:pPr>
            <a:r>
              <a:rPr lang="en-US" sz="1600" kern="0" dirty="0">
                <a:solidFill>
                  <a:schemeClr val="bg1"/>
                </a:solidFill>
                <a:ea typeface="Arial"/>
                <a:cs typeface="Arial"/>
                <a:sym typeface="Arial"/>
              </a:rPr>
              <a:t>Requests arrive via email → no central log → high WIP sampling → request missed → QR or TAT impacted.</a:t>
            </a:r>
            <a:endParaRPr kumimoji="0" sz="2400" b="0" i="0" u="none" strike="noStrike" kern="0" cap="none" spc="0" normalizeH="0" baseline="0" noProof="0" dirty="0">
              <a:ln>
                <a:noFill/>
              </a:ln>
              <a:solidFill>
                <a:schemeClr val="bg1"/>
              </a:solidFill>
              <a:effectLst/>
              <a:uLnTx/>
              <a:uFillTx/>
            </a:endParaRPr>
          </a:p>
        </p:txBody>
      </p:sp>
      <p:sp>
        <p:nvSpPr>
          <p:cNvPr id="3" name="Flowchart: Alternate Process 2">
            <a:extLst>
              <a:ext uri="{FF2B5EF4-FFF2-40B4-BE49-F238E27FC236}">
                <a16:creationId xmlns:a16="http://schemas.microsoft.com/office/drawing/2014/main" id="{18FC0667-2F31-4BBC-B5D7-29BECD8CD3E5}"/>
              </a:ext>
            </a:extLst>
          </p:cNvPr>
          <p:cNvSpPr/>
          <p:nvPr/>
        </p:nvSpPr>
        <p:spPr>
          <a:xfrm>
            <a:off x="2851815" y="5594813"/>
            <a:ext cx="6483036" cy="746328"/>
          </a:xfrm>
          <a:prstGeom prst="flowChartAlternateProcess">
            <a:avLst/>
          </a:prstGeom>
          <a:solidFill>
            <a:schemeClr val="accent5">
              <a:lumMod val="50000"/>
            </a:schemeClr>
          </a:solidFill>
          <a:ln>
            <a:solidFill>
              <a:schemeClr val="accent5">
                <a:lumMod val="50000"/>
              </a:schemeClr>
            </a:solidFill>
          </a:ln>
          <a:effectLst>
            <a:glow rad="101600">
              <a:schemeClr val="accent5">
                <a:satMod val="175000"/>
                <a:alpha val="40000"/>
              </a:schemeClr>
            </a:glow>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solidFill>
                  <a:srgbClr val="FFFF00"/>
                </a:solidFill>
                <a:ea typeface="TT Commons Pro"/>
                <a:cs typeface="TT Commons Pro"/>
                <a:sym typeface="TT Commons Pro"/>
              </a:rPr>
              <a:t>Problem Statement: </a:t>
            </a:r>
            <a:br>
              <a:rPr lang="en-US" altLang="zh-TW" b="1" dirty="0">
                <a:solidFill>
                  <a:srgbClr val="000000"/>
                </a:solidFill>
                <a:ea typeface="TT Commons Pro"/>
                <a:cs typeface="TT Commons Pro"/>
                <a:sym typeface="TT Commons Pro"/>
              </a:rPr>
            </a:br>
            <a:r>
              <a:rPr lang="en-US" altLang="zh-TW" b="1" dirty="0">
                <a:solidFill>
                  <a:schemeClr val="bg1"/>
                </a:solidFill>
                <a:ea typeface="TT Commons Pro"/>
                <a:cs typeface="TT Commons Pro"/>
                <a:sym typeface="TT Commons Pro"/>
              </a:rPr>
              <a:t>Email-only process causes missed requests and delays.</a:t>
            </a:r>
          </a:p>
        </p:txBody>
      </p:sp>
    </p:spTree>
    <p:extLst>
      <p:ext uri="{BB962C8B-B14F-4D97-AF65-F5344CB8AC3E}">
        <p14:creationId xmlns:p14="http://schemas.microsoft.com/office/powerpoint/2010/main" val="1071116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DBD2A-A436-030A-51FD-EB271FD68186}"/>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F2E166AB-4F66-8986-FB9C-A7CE11446291}"/>
              </a:ext>
            </a:extLst>
          </p:cNvPr>
          <p:cNvGrpSpPr/>
          <p:nvPr/>
        </p:nvGrpSpPr>
        <p:grpSpPr>
          <a:xfrm>
            <a:off x="90549" y="97327"/>
            <a:ext cx="11997124" cy="272917"/>
            <a:chOff x="78056" y="59852"/>
            <a:chExt cx="12030597" cy="365357"/>
          </a:xfrm>
        </p:grpSpPr>
        <p:sp>
          <p:nvSpPr>
            <p:cNvPr id="5" name="Rectangle 4">
              <a:extLst>
                <a:ext uri="{FF2B5EF4-FFF2-40B4-BE49-F238E27FC236}">
                  <a16:creationId xmlns:a16="http://schemas.microsoft.com/office/drawing/2014/main" id="{96DE8A92-4814-AD6A-0C56-4A24763D2DE3}"/>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6" name="Rectangle 5">
              <a:extLst>
                <a:ext uri="{FF2B5EF4-FFF2-40B4-BE49-F238E27FC236}">
                  <a16:creationId xmlns:a16="http://schemas.microsoft.com/office/drawing/2014/main" id="{C1C8CD97-0337-08BC-10EE-8ECDB765B58C}"/>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7" name="Rectangle 6">
              <a:extLst>
                <a:ext uri="{FF2B5EF4-FFF2-40B4-BE49-F238E27FC236}">
                  <a16:creationId xmlns:a16="http://schemas.microsoft.com/office/drawing/2014/main" id="{75A64C4F-2FDD-93FF-7AAC-00AA018A4E67}"/>
                </a:ext>
              </a:extLst>
            </p:cNvPr>
            <p:cNvSpPr/>
            <p:nvPr/>
          </p:nvSpPr>
          <p:spPr>
            <a:xfrm>
              <a:off x="4094795"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8" name="Rectangle 7">
              <a:extLst>
                <a:ext uri="{FF2B5EF4-FFF2-40B4-BE49-F238E27FC236}">
                  <a16:creationId xmlns:a16="http://schemas.microsoft.com/office/drawing/2014/main" id="{1909118D-4871-5D22-47E9-7C4BB4EF1E7F}"/>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9" name="Rectangle 8">
              <a:extLst>
                <a:ext uri="{FF2B5EF4-FFF2-40B4-BE49-F238E27FC236}">
                  <a16:creationId xmlns:a16="http://schemas.microsoft.com/office/drawing/2014/main" id="{0C0AF38A-889F-1594-6E95-4D84A82E0C36}"/>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0" name="Rectangle 9">
              <a:extLst>
                <a:ext uri="{FF2B5EF4-FFF2-40B4-BE49-F238E27FC236}">
                  <a16:creationId xmlns:a16="http://schemas.microsoft.com/office/drawing/2014/main" id="{4B5B27D7-24FF-AED4-EFF0-30E783DC3ACD}"/>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1" name="Rectangle 10">
              <a:extLst>
                <a:ext uri="{FF2B5EF4-FFF2-40B4-BE49-F238E27FC236}">
                  <a16:creationId xmlns:a16="http://schemas.microsoft.com/office/drawing/2014/main" id="{B4B3488C-48EE-CF45-EACD-408B15866050}"/>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2" name="Rectangle 11">
              <a:extLst>
                <a:ext uri="{FF2B5EF4-FFF2-40B4-BE49-F238E27FC236}">
                  <a16:creationId xmlns:a16="http://schemas.microsoft.com/office/drawing/2014/main" id="{63257F9D-AB2D-16B9-A7EB-78C6B23E42AE}"/>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3" name="Rectangle 12">
              <a:extLst>
                <a:ext uri="{FF2B5EF4-FFF2-40B4-BE49-F238E27FC236}">
                  <a16:creationId xmlns:a16="http://schemas.microsoft.com/office/drawing/2014/main" id="{3CC8F624-8A55-B230-6A2B-8038B58117E9}"/>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18" name="Title 1">
            <a:extLst>
              <a:ext uri="{FF2B5EF4-FFF2-40B4-BE49-F238E27FC236}">
                <a16:creationId xmlns:a16="http://schemas.microsoft.com/office/drawing/2014/main" id="{4EF11EF7-A6A2-B8BA-DBA7-7567708D5366}"/>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rPr>
              <a:t>D3: Implementing Interim Containment Action</a:t>
            </a:r>
            <a:endParaRPr lang="en-US" dirty="0">
              <a:solidFill>
                <a:schemeClr val="bg1"/>
              </a:solidFill>
            </a:endParaRPr>
          </a:p>
        </p:txBody>
      </p:sp>
      <p:pic>
        <p:nvPicPr>
          <p:cNvPr id="15" name="Picture 14">
            <a:extLst>
              <a:ext uri="{FF2B5EF4-FFF2-40B4-BE49-F238E27FC236}">
                <a16:creationId xmlns:a16="http://schemas.microsoft.com/office/drawing/2014/main" id="{D4557C24-1357-4C7B-AAD5-9BDAC1F916A2}"/>
              </a:ext>
            </a:extLst>
          </p:cNvPr>
          <p:cNvPicPr>
            <a:picLocks noChangeAspect="1"/>
          </p:cNvPicPr>
          <p:nvPr/>
        </p:nvPicPr>
        <p:blipFill>
          <a:blip r:embed="rId3"/>
          <a:stretch>
            <a:fillRect/>
          </a:stretch>
        </p:blipFill>
        <p:spPr>
          <a:xfrm>
            <a:off x="2206309" y="1043355"/>
            <a:ext cx="7779382" cy="1930439"/>
          </a:xfrm>
          <a:prstGeom prst="rect">
            <a:avLst/>
          </a:prstGeom>
          <a:ln>
            <a:noFill/>
          </a:ln>
          <a:effectLst>
            <a:outerShdw blurRad="292100" dist="139700" dir="2700000" algn="tl" rotWithShape="0">
              <a:srgbClr val="333333">
                <a:alpha val="65000"/>
              </a:srgbClr>
            </a:outerShdw>
          </a:effectLst>
        </p:spPr>
      </p:pic>
      <p:grpSp>
        <p:nvGrpSpPr>
          <p:cNvPr id="34" name="Group 33">
            <a:extLst>
              <a:ext uri="{FF2B5EF4-FFF2-40B4-BE49-F238E27FC236}">
                <a16:creationId xmlns:a16="http://schemas.microsoft.com/office/drawing/2014/main" id="{68421875-E9EF-4C3A-8BE1-FC2341306561}"/>
              </a:ext>
            </a:extLst>
          </p:cNvPr>
          <p:cNvGrpSpPr/>
          <p:nvPr/>
        </p:nvGrpSpPr>
        <p:grpSpPr>
          <a:xfrm>
            <a:off x="2924034" y="3169328"/>
            <a:ext cx="6338597" cy="519344"/>
            <a:chOff x="233606" y="3044596"/>
            <a:chExt cx="6338597" cy="519344"/>
          </a:xfrm>
        </p:grpSpPr>
        <p:sp>
          <p:nvSpPr>
            <p:cNvPr id="19" name="Rectangle: Rounded Corners 18">
              <a:extLst>
                <a:ext uri="{FF2B5EF4-FFF2-40B4-BE49-F238E27FC236}">
                  <a16:creationId xmlns:a16="http://schemas.microsoft.com/office/drawing/2014/main" id="{EDC59F06-714E-4022-AFF4-3494F1F4BA52}"/>
                </a:ext>
              </a:extLst>
            </p:cNvPr>
            <p:cNvSpPr/>
            <p:nvPr/>
          </p:nvSpPr>
          <p:spPr>
            <a:xfrm>
              <a:off x="233606" y="3046903"/>
              <a:ext cx="1066800" cy="517037"/>
            </a:xfrm>
            <a:prstGeom prst="roundRect">
              <a:avLst/>
            </a:prstGeom>
            <a:solidFill>
              <a:schemeClr val="accent5">
                <a:lumMod val="40000"/>
                <a:lumOff val="60000"/>
              </a:schemeClr>
            </a:solidFill>
            <a:ln>
              <a:solidFill>
                <a:schemeClr val="tx1"/>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solidFill>
                    <a:schemeClr val="tx1"/>
                  </a:solidFill>
                </a:rPr>
                <a:t>Email</a:t>
              </a:r>
            </a:p>
            <a:p>
              <a:pPr algn="ctr"/>
              <a:r>
                <a:rPr lang="en-US" sz="1100" dirty="0">
                  <a:solidFill>
                    <a:schemeClr val="tx1"/>
                  </a:solidFill>
                </a:rPr>
                <a:t>request</a:t>
              </a:r>
            </a:p>
          </p:txBody>
        </p:sp>
        <p:sp>
          <p:nvSpPr>
            <p:cNvPr id="20" name="Rectangle: Rounded Corners 19">
              <a:extLst>
                <a:ext uri="{FF2B5EF4-FFF2-40B4-BE49-F238E27FC236}">
                  <a16:creationId xmlns:a16="http://schemas.microsoft.com/office/drawing/2014/main" id="{5A9C98CB-EE53-4E96-B744-015CF0728D94}"/>
                </a:ext>
              </a:extLst>
            </p:cNvPr>
            <p:cNvSpPr/>
            <p:nvPr/>
          </p:nvSpPr>
          <p:spPr>
            <a:xfrm>
              <a:off x="1551555" y="3044596"/>
              <a:ext cx="1066800" cy="517037"/>
            </a:xfrm>
            <a:prstGeom prst="roundRect">
              <a:avLst/>
            </a:prstGeom>
            <a:solidFill>
              <a:schemeClr val="accent5">
                <a:lumMod val="40000"/>
                <a:lumOff val="60000"/>
              </a:schemeClr>
            </a:solidFill>
            <a:ln>
              <a:solidFill>
                <a:schemeClr val="tx1"/>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solidFill>
                    <a:schemeClr val="tx1"/>
                  </a:solidFill>
                </a:rPr>
                <a:t>Update in Excel tracker</a:t>
              </a:r>
            </a:p>
          </p:txBody>
        </p:sp>
        <p:sp>
          <p:nvSpPr>
            <p:cNvPr id="21" name="Rectangle: Rounded Corners 20">
              <a:extLst>
                <a:ext uri="{FF2B5EF4-FFF2-40B4-BE49-F238E27FC236}">
                  <a16:creationId xmlns:a16="http://schemas.microsoft.com/office/drawing/2014/main" id="{18984749-F91A-4E0D-BFD7-650E5B156BB5}"/>
                </a:ext>
              </a:extLst>
            </p:cNvPr>
            <p:cNvSpPr/>
            <p:nvPr/>
          </p:nvSpPr>
          <p:spPr>
            <a:xfrm>
              <a:off x="2869503" y="3044596"/>
              <a:ext cx="1066801" cy="517037"/>
            </a:xfrm>
            <a:prstGeom prst="roundRect">
              <a:avLst/>
            </a:prstGeom>
            <a:solidFill>
              <a:schemeClr val="accent5">
                <a:lumMod val="40000"/>
                <a:lumOff val="60000"/>
              </a:schemeClr>
            </a:solidFill>
            <a:ln>
              <a:solidFill>
                <a:schemeClr val="tx1"/>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solidFill>
                    <a:schemeClr val="tx1"/>
                  </a:solidFill>
                </a:rPr>
                <a:t>Arrange by priority</a:t>
              </a:r>
            </a:p>
          </p:txBody>
        </p:sp>
        <p:sp>
          <p:nvSpPr>
            <p:cNvPr id="22" name="Rectangle: Rounded Corners 21">
              <a:extLst>
                <a:ext uri="{FF2B5EF4-FFF2-40B4-BE49-F238E27FC236}">
                  <a16:creationId xmlns:a16="http://schemas.microsoft.com/office/drawing/2014/main" id="{07934D16-3C6C-40D1-880C-0741FC7368A7}"/>
                </a:ext>
              </a:extLst>
            </p:cNvPr>
            <p:cNvSpPr/>
            <p:nvPr/>
          </p:nvSpPr>
          <p:spPr>
            <a:xfrm>
              <a:off x="4187452" y="3044596"/>
              <a:ext cx="1066802" cy="517037"/>
            </a:xfrm>
            <a:prstGeom prst="roundRect">
              <a:avLst/>
            </a:prstGeom>
            <a:solidFill>
              <a:schemeClr val="accent5">
                <a:lumMod val="40000"/>
                <a:lumOff val="60000"/>
              </a:schemeClr>
            </a:solidFill>
            <a:ln>
              <a:solidFill>
                <a:schemeClr val="tx1"/>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solidFill>
                    <a:schemeClr val="tx1"/>
                  </a:solidFill>
                </a:rPr>
                <a:t>SWRC execute requests</a:t>
              </a:r>
            </a:p>
          </p:txBody>
        </p:sp>
        <p:sp>
          <p:nvSpPr>
            <p:cNvPr id="23" name="Rectangle: Rounded Corners 22">
              <a:extLst>
                <a:ext uri="{FF2B5EF4-FFF2-40B4-BE49-F238E27FC236}">
                  <a16:creationId xmlns:a16="http://schemas.microsoft.com/office/drawing/2014/main" id="{8A42960A-93B2-4374-A652-490930077203}"/>
                </a:ext>
              </a:extLst>
            </p:cNvPr>
            <p:cNvSpPr/>
            <p:nvPr/>
          </p:nvSpPr>
          <p:spPr>
            <a:xfrm>
              <a:off x="5505403" y="3046901"/>
              <a:ext cx="1066800" cy="517037"/>
            </a:xfrm>
            <a:prstGeom prst="roundRect">
              <a:avLst/>
            </a:prstGeom>
            <a:solidFill>
              <a:schemeClr val="accent5">
                <a:lumMod val="40000"/>
                <a:lumOff val="60000"/>
              </a:schemeClr>
            </a:solidFill>
            <a:ln>
              <a:solidFill>
                <a:schemeClr val="tx1"/>
              </a:solidFill>
            </a:ln>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solidFill>
                    <a:schemeClr val="tx1"/>
                  </a:solidFill>
                </a:rPr>
                <a:t>Update sheet when complete</a:t>
              </a:r>
            </a:p>
          </p:txBody>
        </p:sp>
        <p:cxnSp>
          <p:nvCxnSpPr>
            <p:cNvPr id="25" name="Straight Arrow Connector 24">
              <a:extLst>
                <a:ext uri="{FF2B5EF4-FFF2-40B4-BE49-F238E27FC236}">
                  <a16:creationId xmlns:a16="http://schemas.microsoft.com/office/drawing/2014/main" id="{98D75C8F-3BE0-488F-B8F5-F549BDBEDD0F}"/>
                </a:ext>
              </a:extLst>
            </p:cNvPr>
            <p:cNvCxnSpPr>
              <a:cxnSpLocks/>
              <a:stCxn id="19" idx="3"/>
              <a:endCxn id="20" idx="1"/>
            </p:cNvCxnSpPr>
            <p:nvPr/>
          </p:nvCxnSpPr>
          <p:spPr>
            <a:xfrm flipV="1">
              <a:off x="1300406" y="3303115"/>
              <a:ext cx="251149" cy="230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BB4AE1A-36CF-40E8-BCDF-B207D2C199E4}"/>
                </a:ext>
              </a:extLst>
            </p:cNvPr>
            <p:cNvCxnSpPr>
              <a:cxnSpLocks/>
            </p:cNvCxnSpPr>
            <p:nvPr/>
          </p:nvCxnSpPr>
          <p:spPr>
            <a:xfrm flipV="1">
              <a:off x="2618354" y="3292764"/>
              <a:ext cx="251149" cy="230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53CFDDF-5A25-4FC1-AC53-5CA38F2A05A7}"/>
                </a:ext>
              </a:extLst>
            </p:cNvPr>
            <p:cNvCxnSpPr>
              <a:cxnSpLocks/>
            </p:cNvCxnSpPr>
            <p:nvPr/>
          </p:nvCxnSpPr>
          <p:spPr>
            <a:xfrm flipV="1">
              <a:off x="3936304" y="3290457"/>
              <a:ext cx="251149" cy="230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707AC6D-53C3-43D1-B0C5-AC133D14CBEF}"/>
                </a:ext>
              </a:extLst>
            </p:cNvPr>
            <p:cNvCxnSpPr>
              <a:cxnSpLocks/>
            </p:cNvCxnSpPr>
            <p:nvPr/>
          </p:nvCxnSpPr>
          <p:spPr>
            <a:xfrm flipV="1">
              <a:off x="5253806" y="3290457"/>
              <a:ext cx="251149" cy="230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32" name="Google Shape;776;p27">
            <a:extLst>
              <a:ext uri="{FF2B5EF4-FFF2-40B4-BE49-F238E27FC236}">
                <a16:creationId xmlns:a16="http://schemas.microsoft.com/office/drawing/2014/main" id="{7FD2ADE9-13E1-4FBC-8012-10A2BC8E0081}"/>
              </a:ext>
            </a:extLst>
          </p:cNvPr>
          <p:cNvSpPr/>
          <p:nvPr/>
        </p:nvSpPr>
        <p:spPr>
          <a:xfrm>
            <a:off x="215190" y="3951244"/>
            <a:ext cx="6294251" cy="2416016"/>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66FF99"/>
                </a:solidFill>
                <a:effectLst/>
                <a:uLnTx/>
                <a:uFillTx/>
                <a:ea typeface="Arial"/>
                <a:cs typeface="Arial"/>
                <a:sym typeface="Arial"/>
              </a:rPr>
              <a:t>Implemented Action</a:t>
            </a:r>
            <a:endParaRPr kumimoji="0" sz="2400" b="0" i="0" u="none" strike="noStrike" kern="0" cap="none" spc="0" normalizeH="0" baseline="0" noProof="0" dirty="0">
              <a:ln>
                <a:noFill/>
              </a:ln>
              <a:solidFill>
                <a:srgbClr val="66FF99"/>
              </a:solidFill>
              <a:effectLst/>
              <a:uLnTx/>
              <a:uFillTx/>
            </a:endParaRPr>
          </a:p>
          <a:p>
            <a:pPr marL="285750" lvl="0" indent="-285750">
              <a:spcBef>
                <a:spcPts val="300"/>
              </a:spcBef>
              <a:buFont typeface="Arial" panose="020B0604020202020204" pitchFamily="34" charset="0"/>
              <a:buChar char="•"/>
              <a:defRPr/>
            </a:pPr>
            <a:r>
              <a:rPr lang="en-US" sz="1600" kern="0" dirty="0">
                <a:solidFill>
                  <a:schemeClr val="bg1"/>
                </a:solidFill>
                <a:ea typeface="Arial"/>
                <a:cs typeface="Arial"/>
                <a:sym typeface="Arial"/>
              </a:rPr>
              <a:t>Introduced Excel-based tracking system to prevent missed shipments</a:t>
            </a:r>
          </a:p>
          <a:p>
            <a:pPr marL="285750" lvl="0" indent="-285750">
              <a:spcBef>
                <a:spcPts val="300"/>
              </a:spcBef>
              <a:buFont typeface="Arial" panose="020B0604020202020204" pitchFamily="34" charset="0"/>
              <a:buChar char="•"/>
              <a:defRPr/>
            </a:pPr>
            <a:r>
              <a:rPr lang="en-US" sz="1600" kern="0" dirty="0">
                <a:solidFill>
                  <a:schemeClr val="bg1"/>
                </a:solidFill>
                <a:ea typeface="Arial"/>
                <a:cs typeface="Arial"/>
                <a:sym typeface="Arial"/>
              </a:rPr>
              <a:t>Planner/Engineer inputs requests from emails (sampling, lot transfer, shipment, scrap)</a:t>
            </a:r>
          </a:p>
          <a:p>
            <a:pPr marL="285750" lvl="0" indent="-285750">
              <a:spcBef>
                <a:spcPts val="300"/>
              </a:spcBef>
              <a:buFont typeface="Arial" panose="020B0604020202020204" pitchFamily="34" charset="0"/>
              <a:buChar char="•"/>
              <a:defRPr/>
            </a:pPr>
            <a:r>
              <a:rPr lang="en-US" sz="1600" kern="0" dirty="0">
                <a:solidFill>
                  <a:schemeClr val="bg1"/>
                </a:solidFill>
                <a:ea typeface="Arial"/>
                <a:cs typeface="Arial"/>
                <a:sym typeface="Arial"/>
              </a:rPr>
              <a:t>Requests prioritized → executed by SWRC</a:t>
            </a:r>
          </a:p>
          <a:p>
            <a:pPr marL="285750" lvl="0" indent="-285750">
              <a:spcBef>
                <a:spcPts val="300"/>
              </a:spcBef>
              <a:buFont typeface="Arial" panose="020B0604020202020204" pitchFamily="34" charset="0"/>
              <a:buChar char="•"/>
              <a:defRPr/>
            </a:pPr>
            <a:r>
              <a:rPr lang="en-US" sz="1600" kern="0" dirty="0">
                <a:solidFill>
                  <a:schemeClr val="bg1"/>
                </a:solidFill>
                <a:ea typeface="Arial"/>
                <a:cs typeface="Arial"/>
                <a:sym typeface="Arial"/>
              </a:rPr>
              <a:t>Completed tasks moved to ‘Completed Request’ sheet</a:t>
            </a:r>
          </a:p>
          <a:p>
            <a:pPr marL="285750" lvl="0" indent="-285750">
              <a:spcBef>
                <a:spcPts val="300"/>
              </a:spcBef>
              <a:buFont typeface="Arial" panose="020B0604020202020204" pitchFamily="34" charset="0"/>
              <a:buChar char="•"/>
              <a:defRPr/>
            </a:pPr>
            <a:endParaRPr lang="en-US" sz="1600" kern="0" dirty="0">
              <a:solidFill>
                <a:schemeClr val="bg1"/>
              </a:solidFill>
              <a:ea typeface="Arial"/>
              <a:cs typeface="Arial"/>
              <a:sym typeface="Arial"/>
            </a:endParaRPr>
          </a:p>
          <a:p>
            <a:pPr lvl="0">
              <a:spcBef>
                <a:spcPts val="300"/>
              </a:spcBef>
              <a:defRPr/>
            </a:pPr>
            <a:r>
              <a:rPr lang="en-US" sz="1600" dirty="0">
                <a:solidFill>
                  <a:srgbClr val="92D050"/>
                </a:solidFill>
              </a:rPr>
              <a:t>✅ </a:t>
            </a:r>
            <a:r>
              <a:rPr lang="en-US" sz="1600" kern="0" dirty="0">
                <a:solidFill>
                  <a:schemeClr val="bg1"/>
                </a:solidFill>
                <a:ea typeface="Arial"/>
                <a:cs typeface="Arial"/>
                <a:sym typeface="Arial"/>
              </a:rPr>
              <a:t>Provides better visibility &amp; accountability</a:t>
            </a:r>
            <a:endParaRPr kumimoji="0" sz="2400" b="0" i="0" u="none" strike="noStrike" kern="0" cap="none" spc="0" normalizeH="0" baseline="0" noProof="0" dirty="0">
              <a:ln>
                <a:noFill/>
              </a:ln>
              <a:solidFill>
                <a:schemeClr val="bg1"/>
              </a:solidFill>
              <a:effectLst/>
              <a:uLnTx/>
              <a:uFillTx/>
            </a:endParaRPr>
          </a:p>
        </p:txBody>
      </p:sp>
      <p:sp>
        <p:nvSpPr>
          <p:cNvPr id="33" name="Google Shape;776;p27">
            <a:extLst>
              <a:ext uri="{FF2B5EF4-FFF2-40B4-BE49-F238E27FC236}">
                <a16:creationId xmlns:a16="http://schemas.microsoft.com/office/drawing/2014/main" id="{6802CD2E-24FC-4550-BFED-84C4A9789123}"/>
              </a:ext>
            </a:extLst>
          </p:cNvPr>
          <p:cNvSpPr/>
          <p:nvPr/>
        </p:nvSpPr>
        <p:spPr>
          <a:xfrm>
            <a:off x="6752306" y="3951244"/>
            <a:ext cx="4822479" cy="1600408"/>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FF00"/>
                </a:solidFill>
                <a:effectLst/>
                <a:uLnTx/>
                <a:uFillTx/>
                <a:ea typeface="Arial"/>
                <a:cs typeface="Arial"/>
                <a:sym typeface="Arial"/>
              </a:rPr>
              <a:t>Limitations</a:t>
            </a:r>
            <a:endParaRPr kumimoji="0" sz="2400" b="0" i="0" u="none" strike="noStrike" kern="0" cap="none" spc="0" normalizeH="0" baseline="0" noProof="0" dirty="0">
              <a:ln>
                <a:noFill/>
              </a:ln>
              <a:solidFill>
                <a:srgbClr val="FFFF00"/>
              </a:solidFill>
              <a:effectLst/>
              <a:uLnTx/>
              <a:uFillTx/>
            </a:endParaRPr>
          </a:p>
          <a:p>
            <a:pPr lvl="0">
              <a:spcBef>
                <a:spcPts val="300"/>
              </a:spcBef>
              <a:defRPr/>
            </a:pPr>
            <a:r>
              <a:rPr lang="en-US" sz="1600" dirty="0">
                <a:solidFill>
                  <a:srgbClr val="FFFF00"/>
                </a:solidFill>
              </a:rPr>
              <a:t>⚠️ </a:t>
            </a:r>
            <a:r>
              <a:rPr lang="en-US" sz="1600" dirty="0">
                <a:solidFill>
                  <a:schemeClr val="bg1"/>
                </a:solidFill>
              </a:rPr>
              <a:t>Relies on manual updates → prone to human error</a:t>
            </a:r>
          </a:p>
          <a:p>
            <a:pPr lvl="0">
              <a:spcBef>
                <a:spcPts val="300"/>
              </a:spcBef>
              <a:defRPr/>
            </a:pPr>
            <a:r>
              <a:rPr lang="en-US" sz="1600" dirty="0">
                <a:solidFill>
                  <a:srgbClr val="FFFF00"/>
                </a:solidFill>
              </a:rPr>
              <a:t>⚠️ </a:t>
            </a:r>
            <a:r>
              <a:rPr lang="en-US" sz="1600" dirty="0">
                <a:solidFill>
                  <a:schemeClr val="bg1"/>
                </a:solidFill>
              </a:rPr>
              <a:t>No real-time notifications for requestors</a:t>
            </a:r>
          </a:p>
          <a:p>
            <a:pPr lvl="0">
              <a:spcBef>
                <a:spcPts val="300"/>
              </a:spcBef>
              <a:defRPr/>
            </a:pPr>
            <a:r>
              <a:rPr lang="en-US" sz="1600" dirty="0">
                <a:solidFill>
                  <a:srgbClr val="FFFF00"/>
                </a:solidFill>
              </a:rPr>
              <a:t>⚠️ </a:t>
            </a:r>
            <a:r>
              <a:rPr lang="en-US" sz="1600" dirty="0">
                <a:solidFill>
                  <a:schemeClr val="bg1"/>
                </a:solidFill>
              </a:rPr>
              <a:t>Not scalable for high-volume operations</a:t>
            </a:r>
          </a:p>
          <a:p>
            <a:pPr lvl="0">
              <a:spcBef>
                <a:spcPts val="300"/>
              </a:spcBef>
              <a:defRPr/>
            </a:pPr>
            <a:r>
              <a:rPr lang="en-US" sz="1600" dirty="0">
                <a:solidFill>
                  <a:srgbClr val="FFFF00"/>
                </a:solidFill>
              </a:rPr>
              <a:t>⚠️ </a:t>
            </a:r>
            <a:r>
              <a:rPr lang="en-US" sz="1600" dirty="0">
                <a:solidFill>
                  <a:schemeClr val="bg1"/>
                </a:solidFill>
              </a:rPr>
              <a:t>Reinforces need for automated ticketing system</a:t>
            </a:r>
            <a:endParaRPr kumimoji="0" sz="24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5918214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7F5C3-B029-57A8-619C-66CA51398393}"/>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5CCBA346-4C68-1B4C-E993-DE81B2399A31}"/>
              </a:ext>
            </a:extLst>
          </p:cNvPr>
          <p:cNvGrpSpPr/>
          <p:nvPr/>
        </p:nvGrpSpPr>
        <p:grpSpPr>
          <a:xfrm>
            <a:off x="90549" y="97327"/>
            <a:ext cx="11997124" cy="272917"/>
            <a:chOff x="78056" y="59852"/>
            <a:chExt cx="12030597" cy="365357"/>
          </a:xfrm>
        </p:grpSpPr>
        <p:sp>
          <p:nvSpPr>
            <p:cNvPr id="9" name="Rectangle 4">
              <a:extLst>
                <a:ext uri="{FF2B5EF4-FFF2-40B4-BE49-F238E27FC236}">
                  <a16:creationId xmlns:a16="http://schemas.microsoft.com/office/drawing/2014/main" id="{CB5EA72C-2AC4-D988-03B9-2BD16D3CD0A6}"/>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0" name="Rectangle 5">
              <a:extLst>
                <a:ext uri="{FF2B5EF4-FFF2-40B4-BE49-F238E27FC236}">
                  <a16:creationId xmlns:a16="http://schemas.microsoft.com/office/drawing/2014/main" id="{1E48B056-0C74-DFF3-F18F-1485F6823FA0}"/>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1" name="Rectangle 6">
              <a:extLst>
                <a:ext uri="{FF2B5EF4-FFF2-40B4-BE49-F238E27FC236}">
                  <a16:creationId xmlns:a16="http://schemas.microsoft.com/office/drawing/2014/main" id="{228BEF65-A9DB-8066-BE4F-B7723EB072CA}"/>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2" name="Rectangle 7">
              <a:extLst>
                <a:ext uri="{FF2B5EF4-FFF2-40B4-BE49-F238E27FC236}">
                  <a16:creationId xmlns:a16="http://schemas.microsoft.com/office/drawing/2014/main" id="{43725FC7-C36B-6482-3ED8-B357169BA2D8}"/>
                </a:ext>
              </a:extLst>
            </p:cNvPr>
            <p:cNvSpPr/>
            <p:nvPr/>
          </p:nvSpPr>
          <p:spPr>
            <a:xfrm>
              <a:off x="5434649"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3" name="Rectangle 8">
              <a:extLst>
                <a:ext uri="{FF2B5EF4-FFF2-40B4-BE49-F238E27FC236}">
                  <a16:creationId xmlns:a16="http://schemas.microsoft.com/office/drawing/2014/main" id="{05B464A3-A406-30E2-B37C-576D54E13CBD}"/>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4" name="Rectangle 9">
              <a:extLst>
                <a:ext uri="{FF2B5EF4-FFF2-40B4-BE49-F238E27FC236}">
                  <a16:creationId xmlns:a16="http://schemas.microsoft.com/office/drawing/2014/main" id="{A35279AC-EFB1-7CE4-C510-4CB3E2E160A0}"/>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5" name="Rectangle 10">
              <a:extLst>
                <a:ext uri="{FF2B5EF4-FFF2-40B4-BE49-F238E27FC236}">
                  <a16:creationId xmlns:a16="http://schemas.microsoft.com/office/drawing/2014/main" id="{21A3ADB2-B13D-4451-1485-29244821A163}"/>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6" name="Rectangle 11">
              <a:extLst>
                <a:ext uri="{FF2B5EF4-FFF2-40B4-BE49-F238E27FC236}">
                  <a16:creationId xmlns:a16="http://schemas.microsoft.com/office/drawing/2014/main" id="{C0E96A21-E2A9-F215-DA2F-0F271A544F7C}"/>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7" name="Rectangle 12">
              <a:extLst>
                <a:ext uri="{FF2B5EF4-FFF2-40B4-BE49-F238E27FC236}">
                  <a16:creationId xmlns:a16="http://schemas.microsoft.com/office/drawing/2014/main" id="{F3494055-A459-E140-B0C0-88CB43637B11}"/>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 name="Title 1">
            <a:extLst>
              <a:ext uri="{FF2B5EF4-FFF2-40B4-BE49-F238E27FC236}">
                <a16:creationId xmlns:a16="http://schemas.microsoft.com/office/drawing/2014/main" id="{9A1B7217-0DC2-8352-2E41-E7056A2888CE}"/>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D4: Identifying Root Causes</a:t>
            </a:r>
            <a:endParaRPr lang="en-US">
              <a:solidFill>
                <a:schemeClr val="bg1"/>
              </a:solidFill>
            </a:endParaRPr>
          </a:p>
        </p:txBody>
      </p:sp>
      <p:grpSp>
        <p:nvGrpSpPr>
          <p:cNvPr id="5" name="Group 4">
            <a:extLst>
              <a:ext uri="{FF2B5EF4-FFF2-40B4-BE49-F238E27FC236}">
                <a16:creationId xmlns:a16="http://schemas.microsoft.com/office/drawing/2014/main" id="{380C9311-1769-451E-9AB1-F11C9292CED3}"/>
              </a:ext>
            </a:extLst>
          </p:cNvPr>
          <p:cNvGrpSpPr/>
          <p:nvPr/>
        </p:nvGrpSpPr>
        <p:grpSpPr>
          <a:xfrm>
            <a:off x="91220" y="1648263"/>
            <a:ext cx="6674329" cy="3922112"/>
            <a:chOff x="295638" y="1321692"/>
            <a:chExt cx="8637685" cy="4897368"/>
          </a:xfrm>
        </p:grpSpPr>
        <p:cxnSp>
          <p:nvCxnSpPr>
            <p:cNvPr id="20" name="Straight Arrow Connector 19">
              <a:extLst>
                <a:ext uri="{FF2B5EF4-FFF2-40B4-BE49-F238E27FC236}">
                  <a16:creationId xmlns:a16="http://schemas.microsoft.com/office/drawing/2014/main" id="{00000000-0008-0000-0000-000005000000}"/>
                </a:ext>
              </a:extLst>
            </p:cNvPr>
            <p:cNvCxnSpPr>
              <a:stCxn id="21" idx="2"/>
            </p:cNvCxnSpPr>
            <p:nvPr/>
          </p:nvCxnSpPr>
          <p:spPr>
            <a:xfrm>
              <a:off x="975594" y="1713930"/>
              <a:ext cx="1654419" cy="1860608"/>
            </a:xfrm>
            <a:prstGeom prst="straightConnector1">
              <a:avLst/>
            </a:prstGeom>
            <a:ln w="60325">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00000000-0008-0000-0000-000007000000}"/>
                </a:ext>
              </a:extLst>
            </p:cNvPr>
            <p:cNvSpPr/>
            <p:nvPr/>
          </p:nvSpPr>
          <p:spPr>
            <a:xfrm>
              <a:off x="295638" y="1321692"/>
              <a:ext cx="1388060" cy="392238"/>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a:solidFill>
                    <a:schemeClr val="bg1"/>
                  </a:solidFill>
                  <a:latin typeface="Arial"/>
                  <a:cs typeface="Arial"/>
                </a:rPr>
                <a:t>Man</a:t>
              </a:r>
            </a:p>
          </p:txBody>
        </p:sp>
        <p:cxnSp>
          <p:nvCxnSpPr>
            <p:cNvPr id="22" name="Straight Arrow Connector 21">
              <a:extLst>
                <a:ext uri="{FF2B5EF4-FFF2-40B4-BE49-F238E27FC236}">
                  <a16:creationId xmlns:a16="http://schemas.microsoft.com/office/drawing/2014/main" id="{00000000-0008-0000-0000-000011000000}"/>
                </a:ext>
              </a:extLst>
            </p:cNvPr>
            <p:cNvCxnSpPr/>
            <p:nvPr/>
          </p:nvCxnSpPr>
          <p:spPr>
            <a:xfrm>
              <a:off x="1037407" y="3193537"/>
              <a:ext cx="1225146"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17">
              <a:extLst>
                <a:ext uri="{FF2B5EF4-FFF2-40B4-BE49-F238E27FC236}">
                  <a16:creationId xmlns:a16="http://schemas.microsoft.com/office/drawing/2014/main" id="{00000000-0008-0000-0000-000012000000}"/>
                </a:ext>
              </a:extLst>
            </p:cNvPr>
            <p:cNvSpPr txBox="1"/>
            <p:nvPr/>
          </p:nvSpPr>
          <p:spPr>
            <a:xfrm>
              <a:off x="926625" y="2756341"/>
              <a:ext cx="1034646" cy="3922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Operation</a:t>
              </a:r>
              <a:r>
                <a:rPr lang="en-US" sz="800" baseline="0" dirty="0">
                  <a:solidFill>
                    <a:schemeClr val="bg1"/>
                  </a:solidFill>
                  <a:latin typeface="Arial"/>
                  <a:cs typeface="Arial"/>
                </a:rPr>
                <a:t> Competency</a:t>
              </a:r>
              <a:endParaRPr lang="en-US" sz="800" dirty="0">
                <a:solidFill>
                  <a:schemeClr val="bg1"/>
                </a:solidFill>
                <a:latin typeface="Arial"/>
                <a:cs typeface="Arial"/>
              </a:endParaRPr>
            </a:p>
          </p:txBody>
        </p:sp>
        <p:cxnSp>
          <p:nvCxnSpPr>
            <p:cNvPr id="24" name="Straight Arrow Connector 23">
              <a:extLst>
                <a:ext uri="{FF2B5EF4-FFF2-40B4-BE49-F238E27FC236}">
                  <a16:creationId xmlns:a16="http://schemas.microsoft.com/office/drawing/2014/main" id="{00000000-0008-0000-0000-000014000000}"/>
                </a:ext>
              </a:extLst>
            </p:cNvPr>
            <p:cNvCxnSpPr/>
            <p:nvPr/>
          </p:nvCxnSpPr>
          <p:spPr>
            <a:xfrm>
              <a:off x="1222902" y="3607693"/>
              <a:ext cx="6355976" cy="0"/>
            </a:xfrm>
            <a:prstGeom prst="straightConnector1">
              <a:avLst/>
            </a:prstGeom>
            <a:ln w="76200" cmpd="sng">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0000000-0008-0000-0000-000016000000}"/>
                </a:ext>
              </a:extLst>
            </p:cNvPr>
            <p:cNvCxnSpPr>
              <a:stCxn id="26" idx="2"/>
            </p:cNvCxnSpPr>
            <p:nvPr/>
          </p:nvCxnSpPr>
          <p:spPr>
            <a:xfrm>
              <a:off x="3004376" y="1713930"/>
              <a:ext cx="1654419" cy="1860608"/>
            </a:xfrm>
            <a:prstGeom prst="straightConnector1">
              <a:avLst/>
            </a:prstGeom>
            <a:ln w="60325">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00000000-0008-0000-0000-000017000000}"/>
                </a:ext>
              </a:extLst>
            </p:cNvPr>
            <p:cNvSpPr/>
            <p:nvPr/>
          </p:nvSpPr>
          <p:spPr>
            <a:xfrm>
              <a:off x="2296271" y="1321692"/>
              <a:ext cx="1416208" cy="392238"/>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a:solidFill>
                    <a:schemeClr val="bg1"/>
                  </a:solidFill>
                  <a:latin typeface="Arial"/>
                  <a:cs typeface="Arial"/>
                </a:rPr>
                <a:t>Material</a:t>
              </a:r>
            </a:p>
          </p:txBody>
        </p:sp>
        <p:cxnSp>
          <p:nvCxnSpPr>
            <p:cNvPr id="27" name="Straight Arrow Connector 26">
              <a:extLst>
                <a:ext uri="{FF2B5EF4-FFF2-40B4-BE49-F238E27FC236}">
                  <a16:creationId xmlns:a16="http://schemas.microsoft.com/office/drawing/2014/main" id="{00000000-0008-0000-0000-00001C000000}"/>
                </a:ext>
              </a:extLst>
            </p:cNvPr>
            <p:cNvCxnSpPr/>
            <p:nvPr/>
          </p:nvCxnSpPr>
          <p:spPr>
            <a:xfrm>
              <a:off x="3066189" y="3193537"/>
              <a:ext cx="1196997"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8">
              <a:extLst>
                <a:ext uri="{FF2B5EF4-FFF2-40B4-BE49-F238E27FC236}">
                  <a16:creationId xmlns:a16="http://schemas.microsoft.com/office/drawing/2014/main" id="{00000000-0008-0000-0000-00001D000000}"/>
                </a:ext>
              </a:extLst>
            </p:cNvPr>
            <p:cNvSpPr txBox="1"/>
            <p:nvPr/>
          </p:nvSpPr>
          <p:spPr>
            <a:xfrm>
              <a:off x="2942510" y="2786901"/>
              <a:ext cx="1017059" cy="43698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Unstructured</a:t>
              </a:r>
              <a:r>
                <a:rPr lang="en-US" sz="800" baseline="0" dirty="0">
                  <a:solidFill>
                    <a:schemeClr val="bg1"/>
                  </a:solidFill>
                  <a:latin typeface="Arial"/>
                  <a:cs typeface="Arial"/>
                </a:rPr>
                <a:t> requests</a:t>
              </a:r>
              <a:endParaRPr lang="en-US" sz="800" dirty="0">
                <a:solidFill>
                  <a:schemeClr val="bg1"/>
                </a:solidFill>
                <a:latin typeface="Arial"/>
                <a:cs typeface="Arial"/>
              </a:endParaRPr>
            </a:p>
          </p:txBody>
        </p:sp>
        <p:cxnSp>
          <p:nvCxnSpPr>
            <p:cNvPr id="29" name="Straight Arrow Connector 28">
              <a:extLst>
                <a:ext uri="{FF2B5EF4-FFF2-40B4-BE49-F238E27FC236}">
                  <a16:creationId xmlns:a16="http://schemas.microsoft.com/office/drawing/2014/main" id="{00000000-0008-0000-0000-00001E000000}"/>
                </a:ext>
              </a:extLst>
            </p:cNvPr>
            <p:cNvCxnSpPr>
              <a:stCxn id="30" idx="2"/>
            </p:cNvCxnSpPr>
            <p:nvPr/>
          </p:nvCxnSpPr>
          <p:spPr>
            <a:xfrm>
              <a:off x="4971293" y="1713930"/>
              <a:ext cx="1654418" cy="1860608"/>
            </a:xfrm>
            <a:prstGeom prst="straightConnector1">
              <a:avLst/>
            </a:prstGeom>
            <a:ln w="60325">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00000000-0008-0000-0000-00001F000000}"/>
                </a:ext>
              </a:extLst>
            </p:cNvPr>
            <p:cNvSpPr/>
            <p:nvPr/>
          </p:nvSpPr>
          <p:spPr>
            <a:xfrm>
              <a:off x="4263188" y="1321692"/>
              <a:ext cx="1416207" cy="392238"/>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a:solidFill>
                    <a:schemeClr val="bg1"/>
                  </a:solidFill>
                  <a:latin typeface="Arial"/>
                  <a:cs typeface="Arial"/>
                </a:rPr>
                <a:t>Measurement</a:t>
              </a:r>
            </a:p>
          </p:txBody>
        </p:sp>
        <p:cxnSp>
          <p:nvCxnSpPr>
            <p:cNvPr id="31" name="Straight Arrow Connector 30">
              <a:extLst>
                <a:ext uri="{FF2B5EF4-FFF2-40B4-BE49-F238E27FC236}">
                  <a16:creationId xmlns:a16="http://schemas.microsoft.com/office/drawing/2014/main" id="{00000000-0008-0000-0000-000020000000}"/>
                </a:ext>
              </a:extLst>
            </p:cNvPr>
            <p:cNvCxnSpPr/>
            <p:nvPr/>
          </p:nvCxnSpPr>
          <p:spPr>
            <a:xfrm>
              <a:off x="4632483" y="2735011"/>
              <a:ext cx="1207134"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2">
              <a:extLst>
                <a:ext uri="{FF2B5EF4-FFF2-40B4-BE49-F238E27FC236}">
                  <a16:creationId xmlns:a16="http://schemas.microsoft.com/office/drawing/2014/main" id="{00000000-0008-0000-0000-000021000000}"/>
                </a:ext>
              </a:extLst>
            </p:cNvPr>
            <p:cNvSpPr txBox="1"/>
            <p:nvPr/>
          </p:nvSpPr>
          <p:spPr>
            <a:xfrm>
              <a:off x="4506918" y="2337713"/>
              <a:ext cx="1065097" cy="44683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No WIP/aging data</a:t>
              </a:r>
            </a:p>
          </p:txBody>
        </p:sp>
        <p:cxnSp>
          <p:nvCxnSpPr>
            <p:cNvPr id="33" name="Straight Arrow Connector 32">
              <a:extLst>
                <a:ext uri="{FF2B5EF4-FFF2-40B4-BE49-F238E27FC236}">
                  <a16:creationId xmlns:a16="http://schemas.microsoft.com/office/drawing/2014/main" id="{00000000-0008-0000-0000-000022000000}"/>
                </a:ext>
              </a:extLst>
            </p:cNvPr>
            <p:cNvCxnSpPr/>
            <p:nvPr/>
          </p:nvCxnSpPr>
          <p:spPr>
            <a:xfrm>
              <a:off x="5002267" y="3172206"/>
              <a:ext cx="1215007"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TextBox 34">
              <a:extLst>
                <a:ext uri="{FF2B5EF4-FFF2-40B4-BE49-F238E27FC236}">
                  <a16:creationId xmlns:a16="http://schemas.microsoft.com/office/drawing/2014/main" id="{00000000-0008-0000-0000-000023000000}"/>
                </a:ext>
              </a:extLst>
            </p:cNvPr>
            <p:cNvSpPr txBox="1"/>
            <p:nvPr/>
          </p:nvSpPr>
          <p:spPr>
            <a:xfrm>
              <a:off x="4843652" y="2762575"/>
              <a:ext cx="1177171" cy="43519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No new request trigger</a:t>
              </a:r>
            </a:p>
          </p:txBody>
        </p:sp>
        <p:cxnSp>
          <p:nvCxnSpPr>
            <p:cNvPr id="35" name="Straight Arrow Connector 34">
              <a:extLst>
                <a:ext uri="{FF2B5EF4-FFF2-40B4-BE49-F238E27FC236}">
                  <a16:creationId xmlns:a16="http://schemas.microsoft.com/office/drawing/2014/main" id="{00000000-0008-0000-0000-000039000000}"/>
                </a:ext>
              </a:extLst>
            </p:cNvPr>
            <p:cNvCxnSpPr>
              <a:stCxn id="43" idx="0"/>
            </p:cNvCxnSpPr>
            <p:nvPr/>
          </p:nvCxnSpPr>
          <p:spPr>
            <a:xfrm flipV="1">
              <a:off x="1964116" y="3641410"/>
              <a:ext cx="1632866" cy="2185412"/>
            </a:xfrm>
            <a:prstGeom prst="straightConnector1">
              <a:avLst/>
            </a:prstGeom>
            <a:ln w="60325">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00000000-0008-0000-0000-00003D000000}"/>
                </a:ext>
              </a:extLst>
            </p:cNvPr>
            <p:cNvCxnSpPr/>
            <p:nvPr/>
          </p:nvCxnSpPr>
          <p:spPr>
            <a:xfrm>
              <a:off x="2003452" y="4112320"/>
              <a:ext cx="1207135"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61">
              <a:extLst>
                <a:ext uri="{FF2B5EF4-FFF2-40B4-BE49-F238E27FC236}">
                  <a16:creationId xmlns:a16="http://schemas.microsoft.com/office/drawing/2014/main" id="{00000000-0008-0000-0000-00003E000000}"/>
                </a:ext>
              </a:extLst>
            </p:cNvPr>
            <p:cNvSpPr txBox="1"/>
            <p:nvPr/>
          </p:nvSpPr>
          <p:spPr>
            <a:xfrm>
              <a:off x="1904742" y="3864592"/>
              <a:ext cx="971118" cy="2105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Email</a:t>
              </a:r>
            </a:p>
          </p:txBody>
        </p:sp>
        <p:cxnSp>
          <p:nvCxnSpPr>
            <p:cNvPr id="38" name="Straight Arrow Connector 37">
              <a:extLst>
                <a:ext uri="{FF2B5EF4-FFF2-40B4-BE49-F238E27FC236}">
                  <a16:creationId xmlns:a16="http://schemas.microsoft.com/office/drawing/2014/main" id="{00000000-0008-0000-0000-00003F000000}"/>
                </a:ext>
              </a:extLst>
            </p:cNvPr>
            <p:cNvCxnSpPr/>
            <p:nvPr/>
          </p:nvCxnSpPr>
          <p:spPr>
            <a:xfrm>
              <a:off x="1580840" y="4672581"/>
              <a:ext cx="1215009"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TextBox 63">
              <a:extLst>
                <a:ext uri="{FF2B5EF4-FFF2-40B4-BE49-F238E27FC236}">
                  <a16:creationId xmlns:a16="http://schemas.microsoft.com/office/drawing/2014/main" id="{00000000-0008-0000-0000-000040000000}"/>
                </a:ext>
              </a:extLst>
            </p:cNvPr>
            <p:cNvSpPr txBox="1"/>
            <p:nvPr/>
          </p:nvSpPr>
          <p:spPr>
            <a:xfrm>
              <a:off x="1522961" y="4425401"/>
              <a:ext cx="960981" cy="2105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Excel</a:t>
              </a:r>
            </a:p>
          </p:txBody>
        </p:sp>
        <p:cxnSp>
          <p:nvCxnSpPr>
            <p:cNvPr id="40" name="Straight Arrow Connector 39">
              <a:extLst>
                <a:ext uri="{FF2B5EF4-FFF2-40B4-BE49-F238E27FC236}">
                  <a16:creationId xmlns:a16="http://schemas.microsoft.com/office/drawing/2014/main" id="{00000000-0008-0000-0000-000043000000}"/>
                </a:ext>
              </a:extLst>
            </p:cNvPr>
            <p:cNvCxnSpPr>
              <a:stCxn id="44" idx="0"/>
            </p:cNvCxnSpPr>
            <p:nvPr/>
          </p:nvCxnSpPr>
          <p:spPr>
            <a:xfrm flipV="1">
              <a:off x="3974887" y="3641410"/>
              <a:ext cx="1662115" cy="2185412"/>
            </a:xfrm>
            <a:prstGeom prst="straightConnector1">
              <a:avLst/>
            </a:prstGeom>
            <a:ln w="60325">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00000000-0008-0000-0000-000044000000}"/>
                </a:ext>
              </a:extLst>
            </p:cNvPr>
            <p:cNvCxnSpPr/>
            <p:nvPr/>
          </p:nvCxnSpPr>
          <p:spPr>
            <a:xfrm>
              <a:off x="4025462" y="4112320"/>
              <a:ext cx="1196997"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68">
              <a:extLst>
                <a:ext uri="{FF2B5EF4-FFF2-40B4-BE49-F238E27FC236}">
                  <a16:creationId xmlns:a16="http://schemas.microsoft.com/office/drawing/2014/main" id="{00000000-0008-0000-0000-000045000000}"/>
                </a:ext>
              </a:extLst>
            </p:cNvPr>
            <p:cNvSpPr txBox="1"/>
            <p:nvPr/>
          </p:nvSpPr>
          <p:spPr>
            <a:xfrm>
              <a:off x="3931513" y="3723799"/>
              <a:ext cx="1131115" cy="51819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Email-onl</a:t>
              </a:r>
              <a:r>
                <a:rPr lang="en-US" sz="800" baseline="0" dirty="0">
                  <a:solidFill>
                    <a:schemeClr val="bg1"/>
                  </a:solidFill>
                  <a:latin typeface="Arial"/>
                  <a:cs typeface="Arial"/>
                </a:rPr>
                <a:t>y requests</a:t>
              </a:r>
              <a:endParaRPr lang="en-US" sz="800" dirty="0">
                <a:solidFill>
                  <a:schemeClr val="bg1"/>
                </a:solidFill>
                <a:latin typeface="Arial"/>
                <a:cs typeface="Arial"/>
              </a:endParaRPr>
            </a:p>
          </p:txBody>
        </p:sp>
        <p:sp>
          <p:nvSpPr>
            <p:cNvPr id="43" name="Rectangle 42">
              <a:extLst>
                <a:ext uri="{FF2B5EF4-FFF2-40B4-BE49-F238E27FC236}">
                  <a16:creationId xmlns:a16="http://schemas.microsoft.com/office/drawing/2014/main" id="{00000000-0008-0000-0000-000051000000}"/>
                </a:ext>
              </a:extLst>
            </p:cNvPr>
            <p:cNvSpPr/>
            <p:nvPr/>
          </p:nvSpPr>
          <p:spPr>
            <a:xfrm>
              <a:off x="1266149" y="5826822"/>
              <a:ext cx="1388060" cy="392238"/>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dirty="0">
                  <a:solidFill>
                    <a:schemeClr val="bg1"/>
                  </a:solidFill>
                  <a:latin typeface="Arial"/>
                  <a:cs typeface="Arial"/>
                </a:rPr>
                <a:t>Machine (Tools) </a:t>
              </a:r>
            </a:p>
          </p:txBody>
        </p:sp>
        <p:sp>
          <p:nvSpPr>
            <p:cNvPr id="44" name="Rectangle 43">
              <a:extLst>
                <a:ext uri="{FF2B5EF4-FFF2-40B4-BE49-F238E27FC236}">
                  <a16:creationId xmlns:a16="http://schemas.microsoft.com/office/drawing/2014/main" id="{00000000-0008-0000-0000-000052000000}"/>
                </a:ext>
              </a:extLst>
            </p:cNvPr>
            <p:cNvSpPr/>
            <p:nvPr/>
          </p:nvSpPr>
          <p:spPr>
            <a:xfrm>
              <a:off x="3266782" y="5826822"/>
              <a:ext cx="1416208" cy="392238"/>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000" b="1">
                  <a:solidFill>
                    <a:schemeClr val="bg1"/>
                  </a:solidFill>
                  <a:latin typeface="Arial"/>
                  <a:cs typeface="Arial"/>
                </a:rPr>
                <a:t>Method</a:t>
              </a:r>
            </a:p>
          </p:txBody>
        </p:sp>
        <p:sp>
          <p:nvSpPr>
            <p:cNvPr id="45" name="TextBox 85">
              <a:extLst>
                <a:ext uri="{FF2B5EF4-FFF2-40B4-BE49-F238E27FC236}">
                  <a16:creationId xmlns:a16="http://schemas.microsoft.com/office/drawing/2014/main" id="{00000000-0008-0000-0000-000056000000}"/>
                </a:ext>
              </a:extLst>
            </p:cNvPr>
            <p:cNvSpPr txBox="1"/>
            <p:nvPr/>
          </p:nvSpPr>
          <p:spPr>
            <a:xfrm>
              <a:off x="7533207" y="3044982"/>
              <a:ext cx="1400116" cy="104486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dirty="0">
                  <a:solidFill>
                    <a:schemeClr val="bg1"/>
                  </a:solidFill>
                </a:rPr>
                <a:t>Missed requests </a:t>
              </a:r>
              <a:r>
                <a:rPr lang="en-US" sz="1000" dirty="0">
                  <a:solidFill>
                    <a:schemeClr val="bg1"/>
                  </a:solidFill>
                </a:rPr>
                <a:t>→ directly impacting </a:t>
              </a:r>
              <a:r>
                <a:rPr lang="en-US" sz="1000" b="1" dirty="0">
                  <a:solidFill>
                    <a:schemeClr val="bg1"/>
                  </a:solidFill>
                </a:rPr>
                <a:t>QR date</a:t>
              </a:r>
              <a:r>
                <a:rPr lang="en-US" sz="1000" dirty="0">
                  <a:solidFill>
                    <a:schemeClr val="bg1"/>
                  </a:solidFill>
                </a:rPr>
                <a:t> and risking </a:t>
              </a:r>
              <a:r>
                <a:rPr lang="en-US" sz="1000" b="1" dirty="0">
                  <a:solidFill>
                    <a:schemeClr val="bg1"/>
                  </a:solidFill>
                </a:rPr>
                <a:t>TAT.</a:t>
              </a:r>
              <a:endParaRPr lang="en-US" sz="1000" b="1" dirty="0">
                <a:solidFill>
                  <a:schemeClr val="bg1"/>
                </a:solidFill>
                <a:latin typeface="Arial"/>
                <a:cs typeface="Arial"/>
              </a:endParaRPr>
            </a:p>
          </p:txBody>
        </p:sp>
        <p:cxnSp>
          <p:nvCxnSpPr>
            <p:cNvPr id="46" name="Straight Arrow Connector 45">
              <a:extLst>
                <a:ext uri="{FF2B5EF4-FFF2-40B4-BE49-F238E27FC236}">
                  <a16:creationId xmlns:a16="http://schemas.microsoft.com/office/drawing/2014/main" id="{6570D857-72D6-4D69-9BBF-206A3B733D56}"/>
                </a:ext>
              </a:extLst>
            </p:cNvPr>
            <p:cNvCxnSpPr/>
            <p:nvPr/>
          </p:nvCxnSpPr>
          <p:spPr>
            <a:xfrm>
              <a:off x="3595971" y="4668580"/>
              <a:ext cx="1215008" cy="0"/>
            </a:xfrm>
            <a:prstGeom prst="straightConnector1">
              <a:avLst/>
            </a:prstGeom>
            <a:ln>
              <a:solidFill>
                <a:schemeClr val="accent5">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TextBox 54">
              <a:extLst>
                <a:ext uri="{FF2B5EF4-FFF2-40B4-BE49-F238E27FC236}">
                  <a16:creationId xmlns:a16="http://schemas.microsoft.com/office/drawing/2014/main" id="{3EE55261-222B-4E89-AF00-15A942F82E64}"/>
                </a:ext>
              </a:extLst>
            </p:cNvPr>
            <p:cNvSpPr txBox="1"/>
            <p:nvPr/>
          </p:nvSpPr>
          <p:spPr>
            <a:xfrm>
              <a:off x="3519902" y="4419592"/>
              <a:ext cx="1149126" cy="25284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a:solidFill>
                    <a:schemeClr val="bg1"/>
                  </a:solidFill>
                  <a:latin typeface="Arial"/>
                  <a:cs typeface="Arial"/>
                </a:rPr>
                <a:t>Manual update</a:t>
              </a:r>
            </a:p>
          </p:txBody>
        </p:sp>
      </p:grpSp>
      <p:graphicFrame>
        <p:nvGraphicFramePr>
          <p:cNvPr id="48" name="表格 100">
            <a:extLst>
              <a:ext uri="{FF2B5EF4-FFF2-40B4-BE49-F238E27FC236}">
                <a16:creationId xmlns:a16="http://schemas.microsoft.com/office/drawing/2014/main" id="{14295BDA-BC66-42F7-82EF-C09DFD5E9ADF}"/>
              </a:ext>
            </a:extLst>
          </p:cNvPr>
          <p:cNvGraphicFramePr>
            <a:graphicFrameLocks noGrp="1"/>
          </p:cNvGraphicFramePr>
          <p:nvPr>
            <p:extLst>
              <p:ext uri="{D42A27DB-BD31-4B8C-83A1-F6EECF244321}">
                <p14:modId xmlns:p14="http://schemas.microsoft.com/office/powerpoint/2010/main" val="1557600706"/>
              </p:ext>
            </p:extLst>
          </p:nvPr>
        </p:nvGraphicFramePr>
        <p:xfrm>
          <a:off x="7034843" y="1298957"/>
          <a:ext cx="4794656" cy="4940249"/>
        </p:xfrm>
        <a:graphic>
          <a:graphicData uri="http://schemas.openxmlformats.org/drawingml/2006/table">
            <a:tbl>
              <a:tblPr>
                <a:tableStyleId>{5C22544A-7EE6-4342-B048-85BDC9FD1C3A}</a:tableStyleId>
              </a:tblPr>
              <a:tblGrid>
                <a:gridCol w="1151134">
                  <a:extLst>
                    <a:ext uri="{9D8B030D-6E8A-4147-A177-3AD203B41FA5}">
                      <a16:colId xmlns:a16="http://schemas.microsoft.com/office/drawing/2014/main" val="938034031"/>
                    </a:ext>
                  </a:extLst>
                </a:gridCol>
                <a:gridCol w="1151902">
                  <a:extLst>
                    <a:ext uri="{9D8B030D-6E8A-4147-A177-3AD203B41FA5}">
                      <a16:colId xmlns:a16="http://schemas.microsoft.com/office/drawing/2014/main" val="3424674951"/>
                    </a:ext>
                  </a:extLst>
                </a:gridCol>
                <a:gridCol w="1023913">
                  <a:extLst>
                    <a:ext uri="{9D8B030D-6E8A-4147-A177-3AD203B41FA5}">
                      <a16:colId xmlns:a16="http://schemas.microsoft.com/office/drawing/2014/main" val="3423587413"/>
                    </a:ext>
                  </a:extLst>
                </a:gridCol>
                <a:gridCol w="1467707">
                  <a:extLst>
                    <a:ext uri="{9D8B030D-6E8A-4147-A177-3AD203B41FA5}">
                      <a16:colId xmlns:a16="http://schemas.microsoft.com/office/drawing/2014/main" val="2266284028"/>
                    </a:ext>
                  </a:extLst>
                </a:gridCol>
              </a:tblGrid>
              <a:tr h="508012">
                <a:tc>
                  <a:txBody>
                    <a:bodyPr/>
                    <a:lstStyle/>
                    <a:p>
                      <a:pPr algn="ctr" rtl="0" fontAlgn="ctr">
                        <a:lnSpc>
                          <a:spcPct val="100000"/>
                        </a:lnSpc>
                      </a:pPr>
                      <a:r>
                        <a:rPr lang="en-US" sz="1000" b="1" u="none" strike="noStrike" dirty="0">
                          <a:solidFill>
                            <a:schemeClr val="tx1"/>
                          </a:solidFill>
                          <a:effectLst/>
                        </a:rPr>
                        <a:t>CATEGORY</a:t>
                      </a:r>
                      <a:endParaRPr lang="en-US" sz="1000" b="1" i="0" u="none" strike="noStrike" dirty="0">
                        <a:solidFill>
                          <a:schemeClr val="tx1"/>
                        </a:solidFill>
                        <a:effectLst/>
                        <a:latin typeface="TT Fors Bold"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rtl="0" fontAlgn="ctr">
                        <a:lnSpc>
                          <a:spcPct val="100000"/>
                        </a:lnSpc>
                      </a:pPr>
                      <a:r>
                        <a:rPr lang="en-US" sz="1000" b="1" u="none" strike="noStrike" dirty="0">
                          <a:solidFill>
                            <a:schemeClr val="tx1"/>
                          </a:solidFill>
                          <a:effectLst/>
                        </a:rPr>
                        <a:t>Suspected RC</a:t>
                      </a:r>
                      <a:endParaRPr lang="en-US" sz="1000" b="1" i="0" u="none" strike="noStrike" dirty="0">
                        <a:solidFill>
                          <a:schemeClr val="tx1"/>
                        </a:solidFill>
                        <a:effectLst/>
                        <a:latin typeface="TT Fors Bold"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rtl="0" fontAlgn="ctr">
                        <a:lnSpc>
                          <a:spcPct val="100000"/>
                        </a:lnSpc>
                      </a:pPr>
                      <a:r>
                        <a:rPr lang="en-US" sz="1000" b="1" u="none" strike="noStrike" dirty="0">
                          <a:solidFill>
                            <a:schemeClr val="tx1"/>
                          </a:solidFill>
                          <a:effectLst/>
                        </a:rPr>
                        <a:t>Potential Risks</a:t>
                      </a:r>
                      <a:endParaRPr lang="en-US" sz="1000" b="1" i="0" u="none" strike="noStrike" dirty="0">
                        <a:solidFill>
                          <a:schemeClr val="tx1"/>
                        </a:solidFill>
                        <a:effectLst/>
                        <a:latin typeface="TT Fors Bold"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algn="ctr" defTabSz="914400" rtl="0" eaLnBrk="1" fontAlgn="ctr" latinLnBrk="0" hangingPunct="1">
                        <a:lnSpc>
                          <a:spcPct val="100000"/>
                        </a:lnSpc>
                      </a:pPr>
                      <a:r>
                        <a:rPr lang="en-US" sz="1000" b="1" u="none" strike="noStrike" kern="1200" dirty="0">
                          <a:solidFill>
                            <a:schemeClr val="tx1"/>
                          </a:solidFill>
                          <a:effectLst/>
                          <a:latin typeface="+mn-lt"/>
                          <a:ea typeface="+mn-ea"/>
                          <a:cs typeface="+mn-cs"/>
                        </a:rPr>
                        <a:t>Justification</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70214222"/>
                  </a:ext>
                </a:extLst>
              </a:tr>
              <a:tr h="468794">
                <a:tc>
                  <a:txBody>
                    <a:bodyPr/>
                    <a:lstStyle/>
                    <a:p>
                      <a:pPr algn="ctr" rtl="0" fontAlgn="ctr">
                        <a:lnSpc>
                          <a:spcPct val="100000"/>
                        </a:lnSpc>
                        <a:spcBef>
                          <a:spcPts val="600"/>
                        </a:spcBef>
                        <a:spcAft>
                          <a:spcPts val="600"/>
                        </a:spcAft>
                      </a:pPr>
                      <a:r>
                        <a:rPr lang="en-US" sz="1000" b="0" u="none" strike="noStrike" dirty="0">
                          <a:solidFill>
                            <a:schemeClr val="bg1"/>
                          </a:solidFill>
                          <a:effectLst/>
                        </a:rPr>
                        <a:t>Man</a:t>
                      </a:r>
                      <a:endParaRPr lang="en-US" sz="1000" b="0" i="0" u="none" strike="noStrike" dirty="0">
                        <a:solidFill>
                          <a:schemeClr val="bg1"/>
                        </a:solidFill>
                        <a:effectLst/>
                        <a:latin typeface="TT Fors"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a:lnSpc>
                          <a:spcPct val="100000"/>
                        </a:lnSpc>
                        <a:spcBef>
                          <a:spcPts val="600"/>
                        </a:spcBef>
                        <a:spcAft>
                          <a:spcPts val="600"/>
                        </a:spcAft>
                      </a:pPr>
                      <a:r>
                        <a:rPr lang="en-US" altLang="zh-TW" sz="1000" b="0" kern="1200" dirty="0">
                          <a:solidFill>
                            <a:schemeClr val="bg1"/>
                          </a:solidFill>
                          <a:latin typeface="+mj-lt"/>
                          <a:ea typeface="+mn-ea"/>
                          <a:cs typeface="+mn-cs"/>
                        </a:rPr>
                        <a:t>Operation Competency</a:t>
                      </a:r>
                      <a:endParaRPr lang="zh-TW" altLang="en-US" sz="1000" b="0" kern="1200" dirty="0">
                        <a:solidFill>
                          <a:schemeClr val="bg1"/>
                        </a:solidFill>
                        <a:latin typeface="+mj-lt"/>
                        <a:ea typeface="+mn-ea"/>
                        <a:cs typeface="+mn-cs"/>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Low</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Operators were trained and certified</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219388832"/>
                  </a:ext>
                </a:extLst>
              </a:tr>
              <a:tr h="468794">
                <a:tc rowSpan="2">
                  <a:txBody>
                    <a:bodyPr/>
                    <a:lstStyle/>
                    <a:p>
                      <a:pPr algn="ctr" rtl="0" fontAlgn="ctr">
                        <a:lnSpc>
                          <a:spcPct val="100000"/>
                        </a:lnSpc>
                        <a:spcBef>
                          <a:spcPts val="600"/>
                        </a:spcBef>
                        <a:spcAft>
                          <a:spcPts val="600"/>
                        </a:spcAft>
                      </a:pPr>
                      <a:r>
                        <a:rPr lang="en-US" sz="1000" b="0" u="none" strike="noStrike" dirty="0">
                          <a:solidFill>
                            <a:schemeClr val="bg1"/>
                          </a:solidFill>
                          <a:effectLst/>
                        </a:rPr>
                        <a:t>Machine</a:t>
                      </a:r>
                      <a:endParaRPr lang="en-US" sz="1000" b="0" i="0" u="none" strike="noStrike" dirty="0">
                        <a:solidFill>
                          <a:schemeClr val="bg1"/>
                        </a:solidFill>
                        <a:effectLst/>
                        <a:latin typeface="TT Fors"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Excel</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kern="1200" dirty="0">
                          <a:solidFill>
                            <a:schemeClr val="bg1"/>
                          </a:solidFill>
                          <a:effectLst/>
                          <a:latin typeface="+mn-lt"/>
                          <a:ea typeface="+mn-ea"/>
                          <a:cs typeface="+mn-cs"/>
                        </a:rPr>
                        <a:t>Medium</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dirty="0">
                          <a:solidFill>
                            <a:schemeClr val="bg1"/>
                          </a:solidFill>
                        </a:rPr>
                        <a:t>Used only as a manual tracker</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157974469"/>
                  </a:ext>
                </a:extLst>
              </a:tr>
              <a:tr h="241500">
                <a:tc vMerge="1">
                  <a:txBody>
                    <a:bodyPr/>
                    <a:lstStyle/>
                    <a:p>
                      <a:pPr algn="ctr" rtl="0" fontAlgn="ctr"/>
                      <a:endParaRPr lang="en-US" sz="1000" b="0" i="0" u="none" strike="noStrike" dirty="0">
                        <a:solidFill>
                          <a:srgbClr val="01003B"/>
                        </a:solidFill>
                        <a:effectLst/>
                        <a:latin typeface="TT Fors" panose="020B0604020202020204"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Email</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Medium</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Channel for requests</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1837958362"/>
                  </a:ext>
                </a:extLst>
              </a:tr>
              <a:tr h="468794">
                <a:tc>
                  <a:txBody>
                    <a:bodyPr/>
                    <a:lstStyle/>
                    <a:p>
                      <a:pPr algn="ctr" rtl="0" fontAlgn="ctr">
                        <a:lnSpc>
                          <a:spcPct val="100000"/>
                        </a:lnSpc>
                        <a:spcBef>
                          <a:spcPts val="600"/>
                        </a:spcBef>
                        <a:spcAft>
                          <a:spcPts val="600"/>
                        </a:spcAft>
                      </a:pPr>
                      <a:r>
                        <a:rPr lang="en-US" sz="1000" b="0" u="none" strike="noStrike">
                          <a:solidFill>
                            <a:schemeClr val="bg1"/>
                          </a:solidFill>
                          <a:effectLst/>
                        </a:rPr>
                        <a:t>Material</a:t>
                      </a:r>
                      <a:endParaRPr lang="en-US" sz="1000" b="0" i="0" u="none" strike="noStrike">
                        <a:solidFill>
                          <a:schemeClr val="bg1"/>
                        </a:solidFill>
                        <a:effectLst/>
                        <a:latin typeface="TT Fors"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Unstructured requests</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kern="1200" dirty="0">
                          <a:solidFill>
                            <a:schemeClr val="bg1"/>
                          </a:solidFill>
                          <a:effectLst/>
                          <a:latin typeface="+mn-lt"/>
                          <a:ea typeface="+mn-ea"/>
                          <a:cs typeface="+mn-cs"/>
                        </a:rPr>
                        <a:t>Medium</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dirty="0">
                          <a:solidFill>
                            <a:schemeClr val="bg1"/>
                          </a:solidFill>
                        </a:rPr>
                        <a:t>Request emails often lack required information</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2544053459"/>
                  </a:ext>
                </a:extLst>
              </a:tr>
              <a:tr h="696089">
                <a:tc rowSpan="2">
                  <a:txBody>
                    <a:bodyPr/>
                    <a:lstStyle/>
                    <a:p>
                      <a:pPr algn="ctr" rtl="0" fontAlgn="ctr">
                        <a:lnSpc>
                          <a:spcPct val="100000"/>
                        </a:lnSpc>
                        <a:spcBef>
                          <a:spcPts val="600"/>
                        </a:spcBef>
                        <a:spcAft>
                          <a:spcPts val="600"/>
                        </a:spcAft>
                      </a:pPr>
                      <a:r>
                        <a:rPr lang="en-US" sz="1000" b="0" u="none" strike="noStrike">
                          <a:solidFill>
                            <a:schemeClr val="bg1"/>
                          </a:solidFill>
                          <a:effectLst/>
                        </a:rPr>
                        <a:t>Method</a:t>
                      </a:r>
                      <a:endParaRPr lang="en-US" sz="1000" b="0" i="0" u="none" strike="noStrike">
                        <a:solidFill>
                          <a:schemeClr val="bg1"/>
                        </a:solidFill>
                        <a:effectLst/>
                        <a:latin typeface="TT Fors" panose="020B0604020202020204" charset="0"/>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1" i="0" u="none" strike="noStrike" dirty="0">
                          <a:solidFill>
                            <a:schemeClr val="bg1"/>
                          </a:solidFill>
                          <a:effectLst/>
                          <a:latin typeface="+mj-lt"/>
                        </a:rPr>
                        <a:t>Manual Update</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rtl="0" fontAlgn="ctr">
                        <a:lnSpc>
                          <a:spcPct val="100000"/>
                        </a:lnSpc>
                        <a:spcBef>
                          <a:spcPts val="600"/>
                        </a:spcBef>
                        <a:spcAft>
                          <a:spcPts val="600"/>
                        </a:spcAft>
                      </a:pPr>
                      <a:r>
                        <a:rPr lang="en-US" sz="1000" b="1" i="0" u="none" strike="noStrike" dirty="0">
                          <a:solidFill>
                            <a:schemeClr val="bg1"/>
                          </a:solidFill>
                          <a:effectLst/>
                          <a:latin typeface="+mj-lt"/>
                        </a:rPr>
                        <a:t>HIGH</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rtl="0" fontAlgn="ctr">
                        <a:lnSpc>
                          <a:spcPct val="100000"/>
                        </a:lnSpc>
                        <a:spcBef>
                          <a:spcPts val="600"/>
                        </a:spcBef>
                        <a:spcAft>
                          <a:spcPts val="600"/>
                        </a:spcAft>
                      </a:pPr>
                      <a:r>
                        <a:rPr lang="en-US" sz="1000" dirty="0">
                          <a:solidFill>
                            <a:schemeClr val="bg1"/>
                          </a:solidFill>
                        </a:rPr>
                        <a:t>Relies on planner or engineer to key in requests into Excel</a:t>
                      </a:r>
                      <a:endParaRPr lang="en-US" sz="1000" b="1"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extLst>
                  <a:ext uri="{0D108BD9-81ED-4DB2-BD59-A6C34878D82A}">
                    <a16:rowId xmlns:a16="http://schemas.microsoft.com/office/drawing/2014/main" val="3729448074"/>
                  </a:ext>
                </a:extLst>
              </a:tr>
              <a:tr h="923383">
                <a:tc vMerge="1">
                  <a:txBody>
                    <a:bodyPr/>
                    <a:lstStyle/>
                    <a:p>
                      <a:endParaRPr lang="en-US"/>
                    </a:p>
                  </a:txBody>
                  <a:tcPr/>
                </a:tc>
                <a:tc>
                  <a:txBody>
                    <a:bodyPr/>
                    <a:lstStyle/>
                    <a:p>
                      <a:pPr algn="ctr" rtl="0" fontAlgn="ctr">
                        <a:lnSpc>
                          <a:spcPct val="100000"/>
                        </a:lnSpc>
                        <a:spcBef>
                          <a:spcPts val="600"/>
                        </a:spcBef>
                        <a:spcAft>
                          <a:spcPts val="600"/>
                        </a:spcAft>
                      </a:pPr>
                      <a:r>
                        <a:rPr lang="en-US" sz="1000" b="1" i="0" u="none" strike="noStrike" dirty="0">
                          <a:solidFill>
                            <a:schemeClr val="bg1"/>
                          </a:solidFill>
                          <a:effectLst/>
                          <a:latin typeface="+mj-lt"/>
                        </a:rPr>
                        <a:t>Email-only requests</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rtl="0" fontAlgn="ctr">
                        <a:lnSpc>
                          <a:spcPct val="100000"/>
                        </a:lnSpc>
                        <a:spcBef>
                          <a:spcPts val="600"/>
                        </a:spcBef>
                        <a:spcAft>
                          <a:spcPts val="600"/>
                        </a:spcAft>
                      </a:pPr>
                      <a:r>
                        <a:rPr lang="en-US" sz="1000" b="1" i="0" u="none" strike="noStrike" dirty="0">
                          <a:solidFill>
                            <a:schemeClr val="bg1"/>
                          </a:solidFill>
                          <a:effectLst/>
                          <a:latin typeface="+mj-lt"/>
                        </a:rPr>
                        <a:t>HIGH</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rtl="0" fontAlgn="ctr">
                        <a:lnSpc>
                          <a:spcPct val="100000"/>
                        </a:lnSpc>
                        <a:spcBef>
                          <a:spcPts val="600"/>
                        </a:spcBef>
                        <a:spcAft>
                          <a:spcPts val="600"/>
                        </a:spcAft>
                      </a:pPr>
                      <a:r>
                        <a:rPr lang="en-US" sz="1000" b="1" dirty="0">
                          <a:solidFill>
                            <a:schemeClr val="bg1"/>
                          </a:solidFill>
                        </a:rPr>
                        <a:t>Intake is unstructured and unmanaged; no central system to queue, prioritize, or escalate requests.</a:t>
                      </a:r>
                      <a:endParaRPr lang="en-US" sz="1000" b="1"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extLst>
                  <a:ext uri="{0D108BD9-81ED-4DB2-BD59-A6C34878D82A}">
                    <a16:rowId xmlns:a16="http://schemas.microsoft.com/office/drawing/2014/main" val="2052368321"/>
                  </a:ext>
                </a:extLst>
              </a:tr>
              <a:tr h="696089">
                <a:tc rowSpan="2">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TT Fors" panose="020B0604020202020204" charset="0"/>
                        </a:rPr>
                        <a:t>Measurement</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No WIP/aging data</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kern="1200" dirty="0">
                          <a:solidFill>
                            <a:schemeClr val="bg1"/>
                          </a:solidFill>
                          <a:effectLst/>
                          <a:latin typeface="+mn-lt"/>
                          <a:ea typeface="+mn-ea"/>
                          <a:cs typeface="+mn-cs"/>
                        </a:rPr>
                        <a:t>Medium</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dirty="0">
                          <a:solidFill>
                            <a:schemeClr val="bg1"/>
                          </a:solidFill>
                        </a:rPr>
                        <a:t>Inability to track work-in-progress or pending request aging</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2270885575"/>
                  </a:ext>
                </a:extLst>
              </a:tr>
              <a:tr h="468794">
                <a:tc vMerge="1">
                  <a:txBody>
                    <a:bodyPr/>
                    <a:lstStyle/>
                    <a:p>
                      <a:pPr algn="ctr" rtl="0" fontAlgn="ctr"/>
                      <a:endParaRPr lang="en-US" sz="1000" b="0" i="0" u="none" strike="noStrike" dirty="0">
                        <a:solidFill>
                          <a:srgbClr val="01003B"/>
                        </a:solidFill>
                        <a:effectLst/>
                        <a:latin typeface="TT Fors" panose="020B0604020202020204"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lnSpc>
                          <a:spcPct val="100000"/>
                        </a:lnSpc>
                        <a:spcBef>
                          <a:spcPts val="600"/>
                        </a:spcBef>
                        <a:spcAft>
                          <a:spcPts val="600"/>
                        </a:spcAft>
                      </a:pPr>
                      <a:r>
                        <a:rPr lang="en-US" sz="1000" b="0" i="0" u="none" strike="noStrike" dirty="0">
                          <a:solidFill>
                            <a:schemeClr val="bg1"/>
                          </a:solidFill>
                          <a:effectLst/>
                          <a:latin typeface="+mj-lt"/>
                        </a:rPr>
                        <a:t>No new request trigger</a:t>
                      </a: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b="0" i="0" u="none" strike="noStrike" kern="1200" dirty="0">
                          <a:solidFill>
                            <a:schemeClr val="bg1"/>
                          </a:solidFill>
                          <a:effectLst/>
                          <a:latin typeface="+mn-lt"/>
                          <a:ea typeface="+mn-ea"/>
                          <a:cs typeface="+mn-cs"/>
                        </a:rPr>
                        <a:t>Medium</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tc>
                  <a:txBody>
                    <a:bodyPr/>
                    <a:lstStyle/>
                    <a:p>
                      <a:pPr algn="ctr" rtl="0" fontAlgn="ctr">
                        <a:lnSpc>
                          <a:spcPct val="100000"/>
                        </a:lnSpc>
                        <a:spcBef>
                          <a:spcPts val="600"/>
                        </a:spcBef>
                        <a:spcAft>
                          <a:spcPts val="600"/>
                        </a:spcAft>
                      </a:pPr>
                      <a:r>
                        <a:rPr lang="en-US" sz="1000" dirty="0">
                          <a:solidFill>
                            <a:schemeClr val="bg1"/>
                          </a:solidFill>
                        </a:rPr>
                        <a:t>No system-generated alerts for new requests</a:t>
                      </a:r>
                      <a:endParaRPr lang="en-US" sz="1000" b="0" i="0" u="none" strike="noStrike" dirty="0">
                        <a:solidFill>
                          <a:schemeClr val="bg1"/>
                        </a:solidFill>
                        <a:effectLst/>
                        <a:latin typeface="+mj-lt"/>
                      </a:endParaRPr>
                    </a:p>
                  </a:txBody>
                  <a:tcPr marL="9525" marR="9525"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50000"/>
                      </a:schemeClr>
                    </a:solidFill>
                  </a:tcPr>
                </a:tc>
                <a:extLst>
                  <a:ext uri="{0D108BD9-81ED-4DB2-BD59-A6C34878D82A}">
                    <a16:rowId xmlns:a16="http://schemas.microsoft.com/office/drawing/2014/main" val="1900442531"/>
                  </a:ext>
                </a:extLst>
              </a:tr>
            </a:tbl>
          </a:graphicData>
        </a:graphic>
      </p:graphicFrame>
    </p:spTree>
    <p:extLst>
      <p:ext uri="{BB962C8B-B14F-4D97-AF65-F5344CB8AC3E}">
        <p14:creationId xmlns:p14="http://schemas.microsoft.com/office/powerpoint/2010/main" val="22859004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8058C-A092-7B2A-DE5A-0E54EE655011}"/>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468D0B85-7350-1471-78FA-4B0C335E9CBE}"/>
              </a:ext>
            </a:extLst>
          </p:cNvPr>
          <p:cNvGrpSpPr/>
          <p:nvPr/>
        </p:nvGrpSpPr>
        <p:grpSpPr>
          <a:xfrm>
            <a:off x="90549" y="97327"/>
            <a:ext cx="11997124" cy="272917"/>
            <a:chOff x="78056" y="59852"/>
            <a:chExt cx="12030597" cy="365357"/>
          </a:xfrm>
        </p:grpSpPr>
        <p:sp>
          <p:nvSpPr>
            <p:cNvPr id="4" name="Rectangle 4">
              <a:extLst>
                <a:ext uri="{FF2B5EF4-FFF2-40B4-BE49-F238E27FC236}">
                  <a16:creationId xmlns:a16="http://schemas.microsoft.com/office/drawing/2014/main" id="{899AAEB6-9B97-0A8D-DABD-7A4BB3509409}"/>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6" name="Rectangle 5">
              <a:extLst>
                <a:ext uri="{FF2B5EF4-FFF2-40B4-BE49-F238E27FC236}">
                  <a16:creationId xmlns:a16="http://schemas.microsoft.com/office/drawing/2014/main" id="{D5D03A6D-0175-3D00-63F3-00BC6623D6CC}"/>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7" name="Rectangle 6">
              <a:extLst>
                <a:ext uri="{FF2B5EF4-FFF2-40B4-BE49-F238E27FC236}">
                  <a16:creationId xmlns:a16="http://schemas.microsoft.com/office/drawing/2014/main" id="{6E40FBEE-F200-BB9B-4586-D7B43F3D9408}"/>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8" name="Rectangle 7">
              <a:extLst>
                <a:ext uri="{FF2B5EF4-FFF2-40B4-BE49-F238E27FC236}">
                  <a16:creationId xmlns:a16="http://schemas.microsoft.com/office/drawing/2014/main" id="{24251DE6-BBF6-5557-157C-E49D0DF12CE6}"/>
                </a:ext>
              </a:extLst>
            </p:cNvPr>
            <p:cNvSpPr/>
            <p:nvPr/>
          </p:nvSpPr>
          <p:spPr>
            <a:xfrm>
              <a:off x="5434649"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9" name="Rectangle 8">
              <a:extLst>
                <a:ext uri="{FF2B5EF4-FFF2-40B4-BE49-F238E27FC236}">
                  <a16:creationId xmlns:a16="http://schemas.microsoft.com/office/drawing/2014/main" id="{D8504E2A-5398-46DD-3130-2DE3A148E353}"/>
                </a:ext>
              </a:extLst>
            </p:cNvPr>
            <p:cNvSpPr/>
            <p:nvPr/>
          </p:nvSpPr>
          <p:spPr>
            <a:xfrm>
              <a:off x="6771680"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0" name="Rectangle 9">
              <a:extLst>
                <a:ext uri="{FF2B5EF4-FFF2-40B4-BE49-F238E27FC236}">
                  <a16:creationId xmlns:a16="http://schemas.microsoft.com/office/drawing/2014/main" id="{CC154E48-9B49-4A83-23CA-3F0D2ECFE9C9}"/>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1" name="Rectangle 10">
              <a:extLst>
                <a:ext uri="{FF2B5EF4-FFF2-40B4-BE49-F238E27FC236}">
                  <a16:creationId xmlns:a16="http://schemas.microsoft.com/office/drawing/2014/main" id="{BA0CEDAF-3052-D17F-680F-59259D56C88C}"/>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2" name="Rectangle 11">
              <a:extLst>
                <a:ext uri="{FF2B5EF4-FFF2-40B4-BE49-F238E27FC236}">
                  <a16:creationId xmlns:a16="http://schemas.microsoft.com/office/drawing/2014/main" id="{06A40FE0-761C-14D3-D2B7-B2A6F2360F3F}"/>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3" name="Rectangle 12">
              <a:extLst>
                <a:ext uri="{FF2B5EF4-FFF2-40B4-BE49-F238E27FC236}">
                  <a16:creationId xmlns:a16="http://schemas.microsoft.com/office/drawing/2014/main" id="{2BDD1EE1-1349-53E3-39E5-95829531A640}"/>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15" name="Title 1">
            <a:extLst>
              <a:ext uri="{FF2B5EF4-FFF2-40B4-BE49-F238E27FC236}">
                <a16:creationId xmlns:a16="http://schemas.microsoft.com/office/drawing/2014/main" id="{D1796AEA-CC92-DF81-BE76-5BF0EC71F374}"/>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D4: Identifying Root Causes</a:t>
            </a:r>
            <a:endParaRPr lang="en-US">
              <a:solidFill>
                <a:schemeClr val="bg1"/>
              </a:solidFill>
            </a:endParaRPr>
          </a:p>
        </p:txBody>
      </p:sp>
      <p:grpSp>
        <p:nvGrpSpPr>
          <p:cNvPr id="28" name="Group 27">
            <a:extLst>
              <a:ext uri="{FF2B5EF4-FFF2-40B4-BE49-F238E27FC236}">
                <a16:creationId xmlns:a16="http://schemas.microsoft.com/office/drawing/2014/main" id="{C9730660-F933-4B76-A89A-44538D81F49F}"/>
              </a:ext>
            </a:extLst>
          </p:cNvPr>
          <p:cNvGrpSpPr/>
          <p:nvPr/>
        </p:nvGrpSpPr>
        <p:grpSpPr>
          <a:xfrm>
            <a:off x="6570112" y="1153617"/>
            <a:ext cx="3681296" cy="5330830"/>
            <a:chOff x="86098" y="722598"/>
            <a:chExt cx="4042873" cy="5761849"/>
          </a:xfrm>
        </p:grpSpPr>
        <p:sp>
          <p:nvSpPr>
            <p:cNvPr id="5" name="Cloud 4">
              <a:extLst>
                <a:ext uri="{FF2B5EF4-FFF2-40B4-BE49-F238E27FC236}">
                  <a16:creationId xmlns:a16="http://schemas.microsoft.com/office/drawing/2014/main" id="{1DD32C66-79B1-4EC5-9B19-A83B0CE5E715}"/>
                </a:ext>
              </a:extLst>
            </p:cNvPr>
            <p:cNvSpPr/>
            <p:nvPr/>
          </p:nvSpPr>
          <p:spPr>
            <a:xfrm>
              <a:off x="1038725" y="722598"/>
              <a:ext cx="2187400" cy="1058577"/>
            </a:xfrm>
            <a:prstGeom prst="cloud">
              <a:avLst/>
            </a:prstGeom>
            <a:solidFill>
              <a:schemeClr val="accent5">
                <a:lumMod val="60000"/>
                <a:lumOff val="4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Request from emails got overlooked</a:t>
              </a:r>
            </a:p>
          </p:txBody>
        </p:sp>
        <p:sp>
          <p:nvSpPr>
            <p:cNvPr id="16" name="Cloud 15">
              <a:extLst>
                <a:ext uri="{FF2B5EF4-FFF2-40B4-BE49-F238E27FC236}">
                  <a16:creationId xmlns:a16="http://schemas.microsoft.com/office/drawing/2014/main" id="{ACEE686D-37D2-4A09-9CED-3004AEC3934C}"/>
                </a:ext>
              </a:extLst>
            </p:cNvPr>
            <p:cNvSpPr/>
            <p:nvPr/>
          </p:nvSpPr>
          <p:spPr>
            <a:xfrm>
              <a:off x="1038725" y="1875123"/>
              <a:ext cx="2187400" cy="1058577"/>
            </a:xfrm>
            <a:prstGeom prst="cloud">
              <a:avLst/>
            </a:prstGeom>
            <a:solidFill>
              <a:schemeClr val="accent5">
                <a:lumMod val="60000"/>
                <a:lumOff val="4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 central tracking system</a:t>
              </a:r>
            </a:p>
          </p:txBody>
        </p:sp>
        <p:sp>
          <p:nvSpPr>
            <p:cNvPr id="17" name="Cloud 16">
              <a:extLst>
                <a:ext uri="{FF2B5EF4-FFF2-40B4-BE49-F238E27FC236}">
                  <a16:creationId xmlns:a16="http://schemas.microsoft.com/office/drawing/2014/main" id="{3F30034E-E1F4-4A1F-95C7-E0858413C819}"/>
                </a:ext>
              </a:extLst>
            </p:cNvPr>
            <p:cNvSpPr/>
            <p:nvPr/>
          </p:nvSpPr>
          <p:spPr>
            <a:xfrm>
              <a:off x="1038725" y="3027648"/>
              <a:ext cx="2187400" cy="1058577"/>
            </a:xfrm>
            <a:prstGeom prst="cloud">
              <a:avLst/>
            </a:prstGeom>
            <a:solidFill>
              <a:schemeClr val="accent5">
                <a:lumMod val="60000"/>
                <a:lumOff val="4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Request handled only via email</a:t>
              </a:r>
            </a:p>
          </p:txBody>
        </p:sp>
        <p:sp>
          <p:nvSpPr>
            <p:cNvPr id="18" name="Cloud 17">
              <a:extLst>
                <a:ext uri="{FF2B5EF4-FFF2-40B4-BE49-F238E27FC236}">
                  <a16:creationId xmlns:a16="http://schemas.microsoft.com/office/drawing/2014/main" id="{D83157CD-CD66-40FE-893B-55821FE1C55D}"/>
                </a:ext>
              </a:extLst>
            </p:cNvPr>
            <p:cNvSpPr/>
            <p:nvPr/>
          </p:nvSpPr>
          <p:spPr>
            <a:xfrm>
              <a:off x="1041575" y="4180173"/>
              <a:ext cx="2187400" cy="1058577"/>
            </a:xfrm>
            <a:prstGeom prst="cloud">
              <a:avLst/>
            </a:prstGeom>
            <a:solidFill>
              <a:schemeClr val="accent5">
                <a:lumMod val="60000"/>
                <a:lumOff val="4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No standard way of sending requests</a:t>
              </a:r>
            </a:p>
          </p:txBody>
        </p:sp>
        <p:sp>
          <p:nvSpPr>
            <p:cNvPr id="19" name="Cloud 18">
              <a:extLst>
                <a:ext uri="{FF2B5EF4-FFF2-40B4-BE49-F238E27FC236}">
                  <a16:creationId xmlns:a16="http://schemas.microsoft.com/office/drawing/2014/main" id="{DB394B08-AA84-40BB-9FDE-9DB945478380}"/>
                </a:ext>
              </a:extLst>
            </p:cNvPr>
            <p:cNvSpPr/>
            <p:nvPr/>
          </p:nvSpPr>
          <p:spPr>
            <a:xfrm>
              <a:off x="1038725" y="5425870"/>
              <a:ext cx="2190250" cy="1058577"/>
            </a:xfrm>
            <a:prstGeom prst="cloud">
              <a:avLst/>
            </a:prstGeom>
            <a:solidFill>
              <a:schemeClr val="accent5">
                <a:lumMod val="60000"/>
                <a:lumOff val="4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Process relies entirely on manual effort and communication</a:t>
              </a:r>
            </a:p>
          </p:txBody>
        </p:sp>
        <p:sp>
          <p:nvSpPr>
            <p:cNvPr id="22" name="Arrow: Curved Right 21">
              <a:extLst>
                <a:ext uri="{FF2B5EF4-FFF2-40B4-BE49-F238E27FC236}">
                  <a16:creationId xmlns:a16="http://schemas.microsoft.com/office/drawing/2014/main" id="{3F6C9654-B894-4C0C-819F-7202DEAC8F3F}"/>
                </a:ext>
              </a:extLst>
            </p:cNvPr>
            <p:cNvSpPr/>
            <p:nvPr/>
          </p:nvSpPr>
          <p:spPr>
            <a:xfrm flipH="1">
              <a:off x="3309321" y="4709461"/>
              <a:ext cx="819650" cy="1400175"/>
            </a:xfrm>
            <a:prstGeom prst="curv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3" name="Arrow: Curved Right 22">
              <a:extLst>
                <a:ext uri="{FF2B5EF4-FFF2-40B4-BE49-F238E27FC236}">
                  <a16:creationId xmlns:a16="http://schemas.microsoft.com/office/drawing/2014/main" id="{CC81F2C2-58D3-4DE1-A958-E5692B839A41}"/>
                </a:ext>
              </a:extLst>
            </p:cNvPr>
            <p:cNvSpPr/>
            <p:nvPr/>
          </p:nvSpPr>
          <p:spPr>
            <a:xfrm>
              <a:off x="86098" y="3581148"/>
              <a:ext cx="819650" cy="1400175"/>
            </a:xfrm>
            <a:prstGeom prst="curv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1" name="Arrow: Curved Right 20">
              <a:extLst>
                <a:ext uri="{FF2B5EF4-FFF2-40B4-BE49-F238E27FC236}">
                  <a16:creationId xmlns:a16="http://schemas.microsoft.com/office/drawing/2014/main" id="{F78871C7-0DBF-426C-B218-BC7DD2FAA349}"/>
                </a:ext>
              </a:extLst>
            </p:cNvPr>
            <p:cNvSpPr/>
            <p:nvPr/>
          </p:nvSpPr>
          <p:spPr>
            <a:xfrm flipH="1">
              <a:off x="3309321" y="2327560"/>
              <a:ext cx="819650" cy="1400175"/>
            </a:xfrm>
            <a:prstGeom prst="curv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0" name="Arrow: Curved Right 19">
              <a:extLst>
                <a:ext uri="{FF2B5EF4-FFF2-40B4-BE49-F238E27FC236}">
                  <a16:creationId xmlns:a16="http://schemas.microsoft.com/office/drawing/2014/main" id="{F6F869DF-423F-4ABF-844E-9C8974F22182}"/>
                </a:ext>
              </a:extLst>
            </p:cNvPr>
            <p:cNvSpPr/>
            <p:nvPr/>
          </p:nvSpPr>
          <p:spPr>
            <a:xfrm>
              <a:off x="110163" y="1251886"/>
              <a:ext cx="819650" cy="1400175"/>
            </a:xfrm>
            <a:prstGeom prst="curved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endParaRPr>
            </a:p>
          </p:txBody>
        </p:sp>
        <p:sp>
          <p:nvSpPr>
            <p:cNvPr id="24" name="Rectangle 23">
              <a:extLst>
                <a:ext uri="{FF2B5EF4-FFF2-40B4-BE49-F238E27FC236}">
                  <a16:creationId xmlns:a16="http://schemas.microsoft.com/office/drawing/2014/main" id="{80A62927-6073-4762-AEE5-598BC29848D6}"/>
                </a:ext>
              </a:extLst>
            </p:cNvPr>
            <p:cNvSpPr/>
            <p:nvPr/>
          </p:nvSpPr>
          <p:spPr>
            <a:xfrm>
              <a:off x="255125" y="1678226"/>
              <a:ext cx="731096"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60000"/>
                      <a:lumOff val="40000"/>
                    </a:schemeClr>
                  </a:solidFill>
                </a:rPr>
                <a:t>Why?</a:t>
              </a:r>
            </a:p>
          </p:txBody>
        </p:sp>
        <p:sp>
          <p:nvSpPr>
            <p:cNvPr id="25" name="Rectangle 24">
              <a:extLst>
                <a:ext uri="{FF2B5EF4-FFF2-40B4-BE49-F238E27FC236}">
                  <a16:creationId xmlns:a16="http://schemas.microsoft.com/office/drawing/2014/main" id="{BD9CA8D9-9C71-4E1B-9FF7-CE9ADF9E9C4A}"/>
                </a:ext>
              </a:extLst>
            </p:cNvPr>
            <p:cNvSpPr/>
            <p:nvPr/>
          </p:nvSpPr>
          <p:spPr>
            <a:xfrm>
              <a:off x="3257081" y="2722932"/>
              <a:ext cx="731096"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60000"/>
                      <a:lumOff val="40000"/>
                    </a:schemeClr>
                  </a:solidFill>
                </a:rPr>
                <a:t>Why?</a:t>
              </a:r>
            </a:p>
          </p:txBody>
        </p:sp>
        <p:sp>
          <p:nvSpPr>
            <p:cNvPr id="26" name="Rectangle 25">
              <a:extLst>
                <a:ext uri="{FF2B5EF4-FFF2-40B4-BE49-F238E27FC236}">
                  <a16:creationId xmlns:a16="http://schemas.microsoft.com/office/drawing/2014/main" id="{F39AA7F7-98B4-4CAE-9B0D-35E9AF4E4525}"/>
                </a:ext>
              </a:extLst>
            </p:cNvPr>
            <p:cNvSpPr/>
            <p:nvPr/>
          </p:nvSpPr>
          <p:spPr>
            <a:xfrm>
              <a:off x="214825" y="4015594"/>
              <a:ext cx="731096"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60000"/>
                      <a:lumOff val="40000"/>
                    </a:schemeClr>
                  </a:solidFill>
                </a:rPr>
                <a:t>Why?</a:t>
              </a:r>
            </a:p>
          </p:txBody>
        </p:sp>
        <p:sp>
          <p:nvSpPr>
            <p:cNvPr id="27" name="Rectangle 26">
              <a:extLst>
                <a:ext uri="{FF2B5EF4-FFF2-40B4-BE49-F238E27FC236}">
                  <a16:creationId xmlns:a16="http://schemas.microsoft.com/office/drawing/2014/main" id="{3C9BC8C3-32CB-424D-B558-13F4DAD50D9B}"/>
                </a:ext>
              </a:extLst>
            </p:cNvPr>
            <p:cNvSpPr/>
            <p:nvPr/>
          </p:nvSpPr>
          <p:spPr>
            <a:xfrm>
              <a:off x="3257081" y="5116751"/>
              <a:ext cx="731096" cy="417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2">
                      <a:lumMod val="60000"/>
                      <a:lumOff val="40000"/>
                    </a:schemeClr>
                  </a:solidFill>
                </a:rPr>
                <a:t>Why?</a:t>
              </a:r>
            </a:p>
          </p:txBody>
        </p:sp>
      </p:grpSp>
      <p:sp>
        <p:nvSpPr>
          <p:cNvPr id="29" name="Teardrop 28">
            <a:extLst>
              <a:ext uri="{FF2B5EF4-FFF2-40B4-BE49-F238E27FC236}">
                <a16:creationId xmlns:a16="http://schemas.microsoft.com/office/drawing/2014/main" id="{CC09AB4E-8004-4B4D-AA9B-100ED81AA3CF}"/>
              </a:ext>
            </a:extLst>
          </p:cNvPr>
          <p:cNvSpPr/>
          <p:nvPr/>
        </p:nvSpPr>
        <p:spPr>
          <a:xfrm>
            <a:off x="1717902" y="2779994"/>
            <a:ext cx="2378210" cy="2378210"/>
          </a:xfrm>
          <a:prstGeom prst="teardrop">
            <a:avLst/>
          </a:prstGeom>
          <a:solidFill>
            <a:schemeClr val="accent5">
              <a:lumMod val="75000"/>
            </a:schemeClr>
          </a:solid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WHY WERE REQUEST MISSED?</a:t>
            </a:r>
          </a:p>
        </p:txBody>
      </p:sp>
      <p:sp>
        <p:nvSpPr>
          <p:cNvPr id="30" name="Arrow: Right 29">
            <a:extLst>
              <a:ext uri="{FF2B5EF4-FFF2-40B4-BE49-F238E27FC236}">
                <a16:creationId xmlns:a16="http://schemas.microsoft.com/office/drawing/2014/main" id="{8AC98214-2C68-4983-8E2D-C085ABD79395}"/>
              </a:ext>
            </a:extLst>
          </p:cNvPr>
          <p:cNvSpPr/>
          <p:nvPr/>
        </p:nvSpPr>
        <p:spPr>
          <a:xfrm>
            <a:off x="4861950" y="3390608"/>
            <a:ext cx="904875" cy="914042"/>
          </a:xfrm>
          <a:prstGeom prst="rightArrow">
            <a:avLst/>
          </a:prstGeom>
          <a:effectLst>
            <a:innerShdw blurRad="114300">
              <a:prstClr val="black"/>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3531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25B6B-80D2-AD07-1244-153C8F3D69C6}"/>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3EFD50A8-5CD1-0DBA-A20F-D2B240128CA9}"/>
              </a:ext>
            </a:extLst>
          </p:cNvPr>
          <p:cNvGrpSpPr/>
          <p:nvPr/>
        </p:nvGrpSpPr>
        <p:grpSpPr>
          <a:xfrm>
            <a:off x="90549" y="97327"/>
            <a:ext cx="11997124" cy="272917"/>
            <a:chOff x="78056" y="59852"/>
            <a:chExt cx="12030597" cy="365357"/>
          </a:xfrm>
        </p:grpSpPr>
        <p:sp>
          <p:nvSpPr>
            <p:cNvPr id="15" name="Rectangle 4">
              <a:extLst>
                <a:ext uri="{FF2B5EF4-FFF2-40B4-BE49-F238E27FC236}">
                  <a16:creationId xmlns:a16="http://schemas.microsoft.com/office/drawing/2014/main" id="{BA89562A-4A81-31B4-8FD5-1FED770F25C5}"/>
                </a:ext>
              </a:extLst>
            </p:cNvPr>
            <p:cNvSpPr/>
            <p:nvPr/>
          </p:nvSpPr>
          <p:spPr>
            <a:xfrm>
              <a:off x="1415087"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D1</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6" name="Rectangle 5">
              <a:extLst>
                <a:ext uri="{FF2B5EF4-FFF2-40B4-BE49-F238E27FC236}">
                  <a16:creationId xmlns:a16="http://schemas.microsoft.com/office/drawing/2014/main" id="{06CE136D-8C06-03A9-BAD4-20D714AEA58B}"/>
                </a:ext>
              </a:extLst>
            </p:cNvPr>
            <p:cNvSpPr/>
            <p:nvPr/>
          </p:nvSpPr>
          <p:spPr>
            <a:xfrm>
              <a:off x="275494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D2</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7" name="Rectangle 6">
              <a:extLst>
                <a:ext uri="{FF2B5EF4-FFF2-40B4-BE49-F238E27FC236}">
                  <a16:creationId xmlns:a16="http://schemas.microsoft.com/office/drawing/2014/main" id="{3EF565C3-7E63-17DB-292C-F96F6C50EB16}"/>
                </a:ext>
              </a:extLst>
            </p:cNvPr>
            <p:cNvSpPr/>
            <p:nvPr/>
          </p:nvSpPr>
          <p:spPr>
            <a:xfrm>
              <a:off x="4094795"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D3</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8" name="Rectangle 7">
              <a:extLst>
                <a:ext uri="{FF2B5EF4-FFF2-40B4-BE49-F238E27FC236}">
                  <a16:creationId xmlns:a16="http://schemas.microsoft.com/office/drawing/2014/main" id="{24290497-98A2-44B7-ABBC-8B1BDE7967C5}"/>
                </a:ext>
              </a:extLst>
            </p:cNvPr>
            <p:cNvSpPr/>
            <p:nvPr/>
          </p:nvSpPr>
          <p:spPr>
            <a:xfrm>
              <a:off x="5434649"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D4</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19" name="Rectangle 8">
              <a:extLst>
                <a:ext uri="{FF2B5EF4-FFF2-40B4-BE49-F238E27FC236}">
                  <a16:creationId xmlns:a16="http://schemas.microsoft.com/office/drawing/2014/main" id="{72F32AC4-8DA9-07E5-8875-3FED6C0B13E1}"/>
                </a:ext>
              </a:extLst>
            </p:cNvPr>
            <p:cNvSpPr/>
            <p:nvPr/>
          </p:nvSpPr>
          <p:spPr>
            <a:xfrm>
              <a:off x="6771680" y="59852"/>
              <a:ext cx="1325880" cy="365126"/>
            </a:xfrm>
            <a:prstGeom prst="roundRect">
              <a:avLst/>
            </a:prstGeom>
            <a:solidFill>
              <a:schemeClr val="accent5">
                <a:lumMod val="60000"/>
                <a:lumOff val="40000"/>
              </a:schemeClr>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D5</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0" name="Rectangle 9">
              <a:extLst>
                <a:ext uri="{FF2B5EF4-FFF2-40B4-BE49-F238E27FC236}">
                  <a16:creationId xmlns:a16="http://schemas.microsoft.com/office/drawing/2014/main" id="{963B93F7-A9B0-78DE-B134-FF3D69F53C34}"/>
                </a:ext>
              </a:extLst>
            </p:cNvPr>
            <p:cNvSpPr/>
            <p:nvPr/>
          </p:nvSpPr>
          <p:spPr>
            <a:xfrm>
              <a:off x="8108711"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D6</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1" name="Rectangle 10">
              <a:extLst>
                <a:ext uri="{FF2B5EF4-FFF2-40B4-BE49-F238E27FC236}">
                  <a16:creationId xmlns:a16="http://schemas.microsoft.com/office/drawing/2014/main" id="{4682052F-468F-79D0-9B9B-5558C1320FF6}"/>
                </a:ext>
              </a:extLst>
            </p:cNvPr>
            <p:cNvSpPr/>
            <p:nvPr/>
          </p:nvSpPr>
          <p:spPr>
            <a:xfrm>
              <a:off x="9445742"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D7</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2" name="Rectangle 11">
              <a:extLst>
                <a:ext uri="{FF2B5EF4-FFF2-40B4-BE49-F238E27FC236}">
                  <a16:creationId xmlns:a16="http://schemas.microsoft.com/office/drawing/2014/main" id="{DFE0B72A-F492-1F96-19EC-86E38CF663BD}"/>
                </a:ext>
              </a:extLst>
            </p:cNvPr>
            <p:cNvSpPr/>
            <p:nvPr/>
          </p:nvSpPr>
          <p:spPr>
            <a:xfrm>
              <a:off x="10782773" y="60083"/>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D8</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sp>
          <p:nvSpPr>
            <p:cNvPr id="23" name="Rectangle 12">
              <a:extLst>
                <a:ext uri="{FF2B5EF4-FFF2-40B4-BE49-F238E27FC236}">
                  <a16:creationId xmlns:a16="http://schemas.microsoft.com/office/drawing/2014/main" id="{E3D3CBF5-63D0-70D2-24D8-15D7EAC1E759}"/>
                </a:ext>
              </a:extLst>
            </p:cNvPr>
            <p:cNvSpPr/>
            <p:nvPr/>
          </p:nvSpPr>
          <p:spPr>
            <a:xfrm>
              <a:off x="78056" y="59852"/>
              <a:ext cx="1325880" cy="365126"/>
            </a:xfrm>
            <a:prstGeom prst="roundRect">
              <a:avLst/>
            </a:prstGeom>
            <a:solidFill>
              <a:schemeClr val="tx1"/>
            </a:solidFill>
            <a:ln>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0" i="0" u="none" strike="noStrike" kern="1200" cap="none" spc="0" normalizeH="0" baseline="0" noProof="0">
                  <a:ln>
                    <a:noFill/>
                  </a:ln>
                  <a:solidFill>
                    <a:srgbClr val="FFFFFF"/>
                  </a:solidFill>
                  <a:effectLst/>
                  <a:uLnTx/>
                  <a:uFillTx/>
                  <a:latin typeface="Aptos"/>
                  <a:ea typeface="微軟正黑體" panose="020B0604030504040204" pitchFamily="34" charset="-120"/>
                </a:rPr>
                <a:t>D0</a:t>
              </a:r>
              <a:endParaRPr kumimoji="0" lang="zh-TW" altLang="en-US" sz="1400" b="0" i="0" u="none" strike="noStrike" kern="1200" cap="none" spc="0" normalizeH="0" baseline="0" noProof="0">
                <a:ln>
                  <a:noFill/>
                </a:ln>
                <a:solidFill>
                  <a:srgbClr val="FFFFFF"/>
                </a:solidFill>
                <a:effectLst/>
                <a:uLnTx/>
                <a:uFillTx/>
                <a:latin typeface="Aptos"/>
                <a:ea typeface="微軟正黑體" panose="020B0604030504040204" pitchFamily="34" charset="-120"/>
              </a:endParaRPr>
            </a:p>
          </p:txBody>
        </p:sp>
      </p:grpSp>
      <p:sp>
        <p:nvSpPr>
          <p:cNvPr id="4" name="Title 1">
            <a:extLst>
              <a:ext uri="{FF2B5EF4-FFF2-40B4-BE49-F238E27FC236}">
                <a16:creationId xmlns:a16="http://schemas.microsoft.com/office/drawing/2014/main" id="{26C970BC-B5B7-4272-395A-31B20A13269B}"/>
              </a:ext>
            </a:extLst>
          </p:cNvPr>
          <p:cNvSpPr txBox="1">
            <a:spLocks/>
          </p:cNvSpPr>
          <p:nvPr/>
        </p:nvSpPr>
        <p:spPr>
          <a:xfrm>
            <a:off x="1250" y="515028"/>
            <a:ext cx="12189500" cy="4938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chemeClr val="bg1"/>
                </a:solidFill>
              </a:rPr>
              <a:t>D5: Develop Permanent Corrective Action</a:t>
            </a:r>
            <a:endParaRPr lang="en-US">
              <a:solidFill>
                <a:schemeClr val="bg1"/>
              </a:solidFill>
            </a:endParaRPr>
          </a:p>
        </p:txBody>
      </p:sp>
      <p:graphicFrame>
        <p:nvGraphicFramePr>
          <p:cNvPr id="14" name="Table 13">
            <a:extLst>
              <a:ext uri="{FF2B5EF4-FFF2-40B4-BE49-F238E27FC236}">
                <a16:creationId xmlns:a16="http://schemas.microsoft.com/office/drawing/2014/main" id="{77C273D4-3BEC-47C7-A01D-07E153C71636}"/>
              </a:ext>
            </a:extLst>
          </p:cNvPr>
          <p:cNvGraphicFramePr>
            <a:graphicFrameLocks noGrp="1"/>
          </p:cNvGraphicFramePr>
          <p:nvPr>
            <p:extLst>
              <p:ext uri="{D42A27DB-BD31-4B8C-83A1-F6EECF244321}">
                <p14:modId xmlns:p14="http://schemas.microsoft.com/office/powerpoint/2010/main" val="3634616997"/>
              </p:ext>
            </p:extLst>
          </p:nvPr>
        </p:nvGraphicFramePr>
        <p:xfrm>
          <a:off x="404310" y="1400003"/>
          <a:ext cx="11378045" cy="3101716"/>
        </p:xfrm>
        <a:graphic>
          <a:graphicData uri="http://schemas.openxmlformats.org/drawingml/2006/table">
            <a:tbl>
              <a:tblPr firstRow="1" bandRow="1">
                <a:tableStyleId>{5C22544A-7EE6-4342-B048-85BDC9FD1C3A}</a:tableStyleId>
              </a:tblPr>
              <a:tblGrid>
                <a:gridCol w="2484415">
                  <a:extLst>
                    <a:ext uri="{9D8B030D-6E8A-4147-A177-3AD203B41FA5}">
                      <a16:colId xmlns:a16="http://schemas.microsoft.com/office/drawing/2014/main" val="20000"/>
                    </a:ext>
                  </a:extLst>
                </a:gridCol>
                <a:gridCol w="2242209">
                  <a:extLst>
                    <a:ext uri="{9D8B030D-6E8A-4147-A177-3AD203B41FA5}">
                      <a16:colId xmlns:a16="http://schemas.microsoft.com/office/drawing/2014/main" val="3516136033"/>
                    </a:ext>
                  </a:extLst>
                </a:gridCol>
                <a:gridCol w="2300601">
                  <a:extLst>
                    <a:ext uri="{9D8B030D-6E8A-4147-A177-3AD203B41FA5}">
                      <a16:colId xmlns:a16="http://schemas.microsoft.com/office/drawing/2014/main" val="4245811891"/>
                    </a:ext>
                  </a:extLst>
                </a:gridCol>
                <a:gridCol w="2322680">
                  <a:extLst>
                    <a:ext uri="{9D8B030D-6E8A-4147-A177-3AD203B41FA5}">
                      <a16:colId xmlns:a16="http://schemas.microsoft.com/office/drawing/2014/main" val="194041384"/>
                    </a:ext>
                  </a:extLst>
                </a:gridCol>
                <a:gridCol w="2028140">
                  <a:extLst>
                    <a:ext uri="{9D8B030D-6E8A-4147-A177-3AD203B41FA5}">
                      <a16:colId xmlns:a16="http://schemas.microsoft.com/office/drawing/2014/main" val="2011469741"/>
                    </a:ext>
                  </a:extLst>
                </a:gridCol>
              </a:tblGrid>
              <a:tr h="259080">
                <a:tc rowSpan="2">
                  <a:txBody>
                    <a:bodyPr/>
                    <a:lstStyle/>
                    <a:p>
                      <a:pPr algn="r"/>
                      <a:r>
                        <a:rPr lang="en-US" sz="1200" b="1" dirty="0">
                          <a:solidFill>
                            <a:schemeClr val="bg1"/>
                          </a:solidFill>
                          <a:latin typeface="+mn-lt"/>
                        </a:rPr>
                        <a:t>Option</a:t>
                      </a:r>
                    </a:p>
                    <a:p>
                      <a:pPr algn="l"/>
                      <a:r>
                        <a:rPr lang="en-US" sz="1200" b="1" dirty="0">
                          <a:solidFill>
                            <a:schemeClr val="bg1"/>
                          </a:solidFill>
                          <a:latin typeface="+mn-lt"/>
                        </a:rPr>
                        <a:t>Criteria</a:t>
                      </a:r>
                    </a:p>
                  </a:txBody>
                  <a:tcPr marL="45720" marR="45720" anchor="b">
                    <a:lnL w="12700" cap="flat" cmpd="sng" algn="ctr">
                      <a:no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77C8"/>
                      </a:solidFill>
                      <a:prstDash val="solid"/>
                      <a:round/>
                      <a:headEnd type="none" w="med" len="med"/>
                      <a:tailEnd type="none" w="med" len="med"/>
                    </a:lnB>
                    <a:lnTlToBr w="3175" cap="flat" cmpd="sng" algn="ctr">
                      <a:solidFill>
                        <a:schemeClr val="tx1">
                          <a:lumMod val="50000"/>
                          <a:lumOff val="50000"/>
                        </a:schemeClr>
                      </a:solidFill>
                      <a:prstDash val="solid"/>
                      <a:round/>
                      <a:headEnd type="none" w="med" len="med"/>
                      <a:tailEnd type="none" w="med" len="me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Current Solution</a:t>
                      </a:r>
                    </a:p>
                  </a:txBody>
                  <a:tcPr marL="68852" marR="68852" marT="48197" marB="48197"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Option 1</a:t>
                      </a:r>
                    </a:p>
                  </a:txBody>
                  <a:tcPr marL="68852" marR="68852" marT="48197" marB="481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Option 2</a:t>
                      </a:r>
                    </a:p>
                  </a:txBody>
                  <a:tcPr marL="68852" marR="68852" marT="48197" marB="481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Option 3</a:t>
                      </a:r>
                    </a:p>
                  </a:txBody>
                  <a:tcPr marL="68852" marR="68852" marT="48197" marB="481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0230592"/>
                  </a:ext>
                </a:extLst>
              </a:tr>
              <a:tr h="259080">
                <a:tc vMerge="1">
                  <a:txBody>
                    <a:bodyPr/>
                    <a:lstStyle/>
                    <a:p>
                      <a:endParaRPr lang="en-US"/>
                    </a:p>
                  </a:txBody>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Excel Tracker</a:t>
                      </a:r>
                    </a:p>
                  </a:txBody>
                  <a:tcPr marL="45720" marR="45720"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Enhanced Excel with Macros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Shared Email with Rules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mn-lt"/>
                        </a:rPr>
                        <a:t>Web-Based Ticketing System</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19050" cap="flat" cmpd="sng" algn="ctr">
                      <a:solidFill>
                        <a:srgbClr val="0077C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9738345"/>
                  </a:ext>
                </a:extLst>
              </a:tr>
              <a:tr h="433322">
                <a:tc>
                  <a:txBody>
                    <a:bodyPr/>
                    <a:lstStyle/>
                    <a:p>
                      <a:pPr algn="l"/>
                      <a:r>
                        <a:rPr lang="en-US" sz="1200" b="1" dirty="0">
                          <a:solidFill>
                            <a:schemeClr val="bg1"/>
                          </a:solidFill>
                          <a:latin typeface="+mn-lt"/>
                        </a:rPr>
                        <a:t>Cost Avoidance</a:t>
                      </a:r>
                      <a:br>
                        <a:rPr lang="en-US" sz="1200" b="1" dirty="0">
                          <a:solidFill>
                            <a:schemeClr val="bg1"/>
                          </a:solidFill>
                          <a:latin typeface="+mn-lt"/>
                        </a:rPr>
                      </a:br>
                      <a:r>
                        <a:rPr lang="en-US" sz="1200" b="1" dirty="0">
                          <a:solidFill>
                            <a:schemeClr val="bg1"/>
                          </a:solidFill>
                          <a:latin typeface="+mn-lt"/>
                        </a:rPr>
                        <a:t>(</a:t>
                      </a:r>
                      <a:r>
                        <a:rPr lang="en-US" sz="1200" b="0" i="1" dirty="0">
                          <a:solidFill>
                            <a:schemeClr val="bg1"/>
                          </a:solidFill>
                          <a:latin typeface="+mn-lt"/>
                        </a:rPr>
                        <a:t>Efficiency / OPEX)</a:t>
                      </a:r>
                      <a:endParaRPr lang="en-US" sz="1200" b="0" dirty="0">
                        <a:solidFill>
                          <a:schemeClr val="bg1"/>
                        </a:solidFill>
                        <a:latin typeface="+mn-lt"/>
                      </a:endParaRPr>
                    </a:p>
                  </a:txBody>
                  <a:tcPr marL="45720" marR="45720" anchor="ctr">
                    <a:lnL w="12700" cap="flat" cmpd="sng" algn="ctr">
                      <a:no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9050" cap="flat" cmpd="sng" algn="ctr">
                      <a:solidFill>
                        <a:srgbClr val="0077C8"/>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077C8"/>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3322">
                <a:tc>
                  <a:txBody>
                    <a:bodyPr/>
                    <a:lstStyle/>
                    <a:p>
                      <a:pPr algn="l"/>
                      <a:r>
                        <a:rPr kumimoji="0" lang="en-US" sz="1200" b="1" i="0" u="none" strike="noStrike" kern="1200" cap="none" spc="0" normalizeH="0" baseline="0" noProof="0" dirty="0">
                          <a:ln>
                            <a:noFill/>
                          </a:ln>
                          <a:solidFill>
                            <a:schemeClr val="bg1"/>
                          </a:solidFill>
                          <a:effectLst/>
                          <a:uLnTx/>
                          <a:uFillTx/>
                          <a:latin typeface="+mn-lt"/>
                          <a:ea typeface="+mn-ea"/>
                          <a:cs typeface="+mn-cs"/>
                        </a:rPr>
                        <a:t>Feasibility</a:t>
                      </a:r>
                      <a:br>
                        <a:rPr kumimoji="0" lang="en-US" sz="1200" b="1" i="0" u="none" strike="noStrike" kern="1200" cap="none" spc="0" normalizeH="0" baseline="0" noProof="0" dirty="0">
                          <a:ln>
                            <a:noFill/>
                          </a:ln>
                          <a:solidFill>
                            <a:schemeClr val="bg1"/>
                          </a:solidFill>
                          <a:effectLst/>
                          <a:uLnTx/>
                          <a:uFillTx/>
                          <a:latin typeface="+mn-lt"/>
                          <a:ea typeface="+mn-ea"/>
                          <a:cs typeface="+mn-cs"/>
                        </a:rPr>
                      </a:br>
                      <a:r>
                        <a:rPr kumimoji="0" lang="en-US" sz="1200" b="1" i="0" u="none" strike="noStrike" kern="1200" cap="none" spc="0" normalizeH="0" baseline="0" noProof="0" dirty="0">
                          <a:ln>
                            <a:noFill/>
                          </a:ln>
                          <a:solidFill>
                            <a:schemeClr val="bg1"/>
                          </a:solidFill>
                          <a:effectLst/>
                          <a:uLnTx/>
                          <a:uFillTx/>
                          <a:latin typeface="+mn-lt"/>
                          <a:ea typeface="+mn-ea"/>
                          <a:cs typeface="+mn-cs"/>
                        </a:rPr>
                        <a:t>(</a:t>
                      </a:r>
                      <a:r>
                        <a:rPr kumimoji="0" lang="en-US" sz="1200" b="0" i="1" u="none" strike="noStrike" kern="1200" cap="none" spc="0" normalizeH="0" baseline="0" noProof="0" dirty="0">
                          <a:ln>
                            <a:noFill/>
                          </a:ln>
                          <a:solidFill>
                            <a:schemeClr val="bg1"/>
                          </a:solidFill>
                          <a:effectLst/>
                          <a:uLnTx/>
                          <a:uFillTx/>
                          <a:latin typeface="+mn-lt"/>
                          <a:ea typeface="+mn-ea"/>
                          <a:cs typeface="+mn-cs"/>
                        </a:rPr>
                        <a:t>Implementation achievability)</a:t>
                      </a:r>
                      <a:endParaRPr lang="en-US" sz="1200" b="0" baseline="30000" dirty="0">
                        <a:solidFill>
                          <a:schemeClr val="bg1"/>
                        </a:solidFill>
                        <a:latin typeface="+mn-lt"/>
                      </a:endParaRPr>
                    </a:p>
                  </a:txBody>
                  <a:tcPr marL="45720" marR="45720" anchor="ctr">
                    <a:lnL w="12700" cap="flat" cmpd="sng" algn="ctr">
                      <a:no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53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Time to Implement</a:t>
                      </a:r>
                      <a:endParaRPr kumimoji="0" lang="en-US" sz="1200" b="0" i="0" u="none" strike="noStrike" kern="1200" cap="none" spc="0" normalizeH="0" baseline="30000" noProof="0" dirty="0">
                        <a:ln>
                          <a:noFill/>
                        </a:ln>
                        <a:solidFill>
                          <a:srgbClr val="FFFFFF"/>
                        </a:solidFill>
                        <a:effectLst/>
                        <a:uLnTx/>
                        <a:uFillTx/>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5</a:t>
                      </a:r>
                    </a:p>
                  </a:txBody>
                  <a:tcPr marL="6350" marR="6350" marT="6350" marB="0"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9720015"/>
                  </a:ext>
                </a:extLst>
              </a:tr>
              <a:tr h="6469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mn-lt"/>
                          <a:ea typeface="+mn-ea"/>
                          <a:cs typeface="+mn-cs"/>
                        </a:rPr>
                        <a:t>Impact</a:t>
                      </a:r>
                      <a:br>
                        <a:rPr kumimoji="0" lang="en-US" sz="1200" b="1" i="0" u="none" strike="noStrike" kern="1200" cap="none" spc="0" normalizeH="0" baseline="0" noProof="0" dirty="0">
                          <a:ln>
                            <a:noFill/>
                          </a:ln>
                          <a:solidFill>
                            <a:srgbClr val="FFFFFF"/>
                          </a:solidFill>
                          <a:effectLst/>
                          <a:uLnTx/>
                          <a:uFillTx/>
                          <a:latin typeface="+mn-lt"/>
                          <a:ea typeface="+mn-ea"/>
                          <a:cs typeface="+mn-cs"/>
                        </a:rPr>
                      </a:br>
                      <a:r>
                        <a:rPr kumimoji="0" lang="en-US" sz="1200" b="1" i="0" u="none" strike="noStrike" kern="1200" cap="none" spc="0" normalizeH="0" baseline="0" noProof="0" dirty="0">
                          <a:ln>
                            <a:noFill/>
                          </a:ln>
                          <a:solidFill>
                            <a:srgbClr val="FFFFFF"/>
                          </a:solidFill>
                          <a:effectLst/>
                          <a:uLnTx/>
                          <a:uFillTx/>
                          <a:latin typeface="+mn-lt"/>
                          <a:ea typeface="+mn-ea"/>
                          <a:cs typeface="+mn-cs"/>
                        </a:rPr>
                        <a:t>(</a:t>
                      </a:r>
                      <a:r>
                        <a:rPr kumimoji="0" lang="en-US" sz="1200" b="0" i="1" u="none" strike="noStrike" kern="1200" cap="none" spc="0" normalizeH="0" baseline="0" noProof="0" dirty="0">
                          <a:ln>
                            <a:noFill/>
                          </a:ln>
                          <a:solidFill>
                            <a:srgbClr val="FFFFFF"/>
                          </a:solidFill>
                          <a:effectLst/>
                          <a:uLnTx/>
                          <a:uFillTx/>
                          <a:latin typeface="+mn-lt"/>
                          <a:ea typeface="+mn-ea"/>
                          <a:cs typeface="+mn-cs"/>
                        </a:rPr>
                        <a:t>Solution Effectiveness)</a:t>
                      </a:r>
                      <a:endParaRPr kumimoji="0" lang="en-US" sz="1200" b="0" i="0" u="none" strike="noStrike" kern="1200" cap="none" spc="0" normalizeH="0" baseline="0" noProof="0" dirty="0">
                        <a:ln>
                          <a:noFill/>
                        </a:ln>
                        <a:solidFill>
                          <a:srgbClr val="FFFFFF"/>
                        </a:solidFill>
                        <a:effectLst/>
                        <a:uLnTx/>
                        <a:uFillTx/>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2</a:t>
                      </a:r>
                    </a:p>
                  </a:txBody>
                  <a:tcPr marL="6350" marR="6350" marT="6350" marB="0"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3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mn-lt"/>
                          <a:ea typeface="+mn-ea"/>
                          <a:cs typeface="+mn-cs"/>
                        </a:rPr>
                        <a:t>Total Score</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13</a:t>
                      </a:r>
                    </a:p>
                  </a:txBody>
                  <a:tcPr marL="6350" marR="6350" marT="6350" marB="0" anchor="ctr">
                    <a:lnL w="12700" cap="flat" cmpd="sng" algn="ctr">
                      <a:solidFill>
                        <a:schemeClr val="tx2">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13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14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bg1"/>
                          </a:solidFill>
                          <a:effectLst/>
                          <a:latin typeface="+mn-lt"/>
                        </a:rPr>
                        <a:t>18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5741924"/>
                  </a:ext>
                </a:extLst>
              </a:tr>
            </a:tbl>
          </a:graphicData>
        </a:graphic>
      </p:graphicFrame>
      <p:grpSp>
        <p:nvGrpSpPr>
          <p:cNvPr id="25" name="Group 24">
            <a:extLst>
              <a:ext uri="{FF2B5EF4-FFF2-40B4-BE49-F238E27FC236}">
                <a16:creationId xmlns:a16="http://schemas.microsoft.com/office/drawing/2014/main" id="{4DA6877E-4619-45FA-82FC-D761F4716D80}"/>
              </a:ext>
            </a:extLst>
          </p:cNvPr>
          <p:cNvGrpSpPr/>
          <p:nvPr/>
        </p:nvGrpSpPr>
        <p:grpSpPr>
          <a:xfrm>
            <a:off x="404310" y="4800141"/>
            <a:ext cx="8133530" cy="914400"/>
            <a:chOff x="1301061" y="5645850"/>
            <a:chExt cx="8133530" cy="914400"/>
          </a:xfrm>
        </p:grpSpPr>
        <p:sp>
          <p:nvSpPr>
            <p:cNvPr id="26" name="Rectangle 25">
              <a:extLst>
                <a:ext uri="{FF2B5EF4-FFF2-40B4-BE49-F238E27FC236}">
                  <a16:creationId xmlns:a16="http://schemas.microsoft.com/office/drawing/2014/main" id="{1D6F08EB-48F7-40F8-B56C-F2D7E843439D}"/>
                </a:ext>
              </a:extLst>
            </p:cNvPr>
            <p:cNvSpPr/>
            <p:nvPr/>
          </p:nvSpPr>
          <p:spPr>
            <a:xfrm>
              <a:off x="1301061" y="5645850"/>
              <a:ext cx="1626706" cy="914400"/>
            </a:xfrm>
            <a:prstGeom prst="rect">
              <a:avLst/>
            </a:prstGeom>
            <a:solidFill>
              <a:srgbClr val="426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3F920C8-207F-4F69-B545-3382124B6C93}"/>
                </a:ext>
              </a:extLst>
            </p:cNvPr>
            <p:cNvSpPr/>
            <p:nvPr/>
          </p:nvSpPr>
          <p:spPr>
            <a:xfrm>
              <a:off x="2927767" y="5645850"/>
              <a:ext cx="1626706" cy="914400"/>
            </a:xfrm>
            <a:prstGeom prst="rect">
              <a:avLst/>
            </a:prstGeom>
            <a:solidFill>
              <a:srgbClr val="395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3DE09F-E7FB-40E7-A606-84C60BEA35F3}"/>
                </a:ext>
              </a:extLst>
            </p:cNvPr>
            <p:cNvSpPr/>
            <p:nvPr/>
          </p:nvSpPr>
          <p:spPr>
            <a:xfrm>
              <a:off x="4554473" y="5645850"/>
              <a:ext cx="1626706" cy="914400"/>
            </a:xfrm>
            <a:prstGeom prst="rect">
              <a:avLst/>
            </a:prstGeom>
            <a:solidFill>
              <a:srgbClr val="2C43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B4ADC0-B494-42C5-81D3-8683471AB361}"/>
                </a:ext>
              </a:extLst>
            </p:cNvPr>
            <p:cNvSpPr/>
            <p:nvPr/>
          </p:nvSpPr>
          <p:spPr>
            <a:xfrm>
              <a:off x="6181179" y="5645850"/>
              <a:ext cx="1626706" cy="914400"/>
            </a:xfrm>
            <a:prstGeom prst="rect">
              <a:avLst/>
            </a:prstGeom>
            <a:solidFill>
              <a:srgbClr val="203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F18FEC6-6AB7-44C9-9C20-955E9F03C2E8}"/>
                </a:ext>
              </a:extLst>
            </p:cNvPr>
            <p:cNvSpPr/>
            <p:nvPr/>
          </p:nvSpPr>
          <p:spPr>
            <a:xfrm>
              <a:off x="7807885" y="5645850"/>
              <a:ext cx="1626706" cy="914400"/>
            </a:xfrm>
            <a:prstGeom prst="rect">
              <a:avLst/>
            </a:prstGeom>
            <a:solidFill>
              <a:srgbClr val="090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CBC9C-9F15-4BCC-A4CB-28E87B6EFEB7}"/>
                </a:ext>
              </a:extLst>
            </p:cNvPr>
            <p:cNvSpPr/>
            <p:nvPr/>
          </p:nvSpPr>
          <p:spPr>
            <a:xfrm>
              <a:off x="1362492" y="5645850"/>
              <a:ext cx="1498600" cy="419198"/>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rPr>
                <a:t>5</a:t>
              </a:r>
            </a:p>
          </p:txBody>
        </p:sp>
        <p:sp>
          <p:nvSpPr>
            <p:cNvPr id="32" name="Rectangle 31">
              <a:extLst>
                <a:ext uri="{FF2B5EF4-FFF2-40B4-BE49-F238E27FC236}">
                  <a16:creationId xmlns:a16="http://schemas.microsoft.com/office/drawing/2014/main" id="{88277144-C703-4019-B78F-9BE6E72C354B}"/>
                </a:ext>
              </a:extLst>
            </p:cNvPr>
            <p:cNvSpPr/>
            <p:nvPr/>
          </p:nvSpPr>
          <p:spPr>
            <a:xfrm>
              <a:off x="1362492" y="6049639"/>
              <a:ext cx="1498600" cy="234883"/>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Arial" panose="020B0604020202020204"/>
                  <a:ea typeface="Segoe UI Symbol" panose="020B0502040204020203" pitchFamily="34" charset="0"/>
                </a:rPr>
                <a:t>Ideal offerings, exceeds criteria</a:t>
              </a:r>
              <a:endParaRPr kumimoji="0" lang="en-US" sz="1200"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3" name="Rectangle 32">
              <a:extLst>
                <a:ext uri="{FF2B5EF4-FFF2-40B4-BE49-F238E27FC236}">
                  <a16:creationId xmlns:a16="http://schemas.microsoft.com/office/drawing/2014/main" id="{56663C16-31A3-4908-82A6-7EF0CC2BB6BD}"/>
                </a:ext>
              </a:extLst>
            </p:cNvPr>
            <p:cNvSpPr/>
            <p:nvPr/>
          </p:nvSpPr>
          <p:spPr>
            <a:xfrm>
              <a:off x="2989198" y="5645850"/>
              <a:ext cx="1498600" cy="419198"/>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kern="0" dirty="0">
                  <a:solidFill>
                    <a:srgbClr val="FFFFFF"/>
                  </a:solidFill>
                  <a:latin typeface="Arial" panose="020B0604020202020204"/>
                  <a:ea typeface="Segoe UI Symbol" panose="020B0502040204020203" pitchFamily="34" charset="0"/>
                </a:rPr>
                <a:t>4</a:t>
              </a:r>
              <a:endParaRPr kumimoji="0" lang="en-US" sz="2000" b="1"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4" name="Rectangle 33">
              <a:extLst>
                <a:ext uri="{FF2B5EF4-FFF2-40B4-BE49-F238E27FC236}">
                  <a16:creationId xmlns:a16="http://schemas.microsoft.com/office/drawing/2014/main" id="{3EFE816A-7435-4728-81A7-7364880C4353}"/>
                </a:ext>
              </a:extLst>
            </p:cNvPr>
            <p:cNvSpPr/>
            <p:nvPr/>
          </p:nvSpPr>
          <p:spPr>
            <a:xfrm>
              <a:off x="2989198" y="6116756"/>
              <a:ext cx="1498600" cy="234883"/>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Arial" panose="020B0604020202020204"/>
                  <a:ea typeface="Segoe UI Symbol" panose="020B0502040204020203" pitchFamily="34" charset="0"/>
                </a:rPr>
                <a:t>Above-average offerings, exceed criteria</a:t>
              </a:r>
              <a:endParaRPr kumimoji="0" lang="en-US" sz="1200"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5" name="Rectangle 34">
              <a:extLst>
                <a:ext uri="{FF2B5EF4-FFF2-40B4-BE49-F238E27FC236}">
                  <a16:creationId xmlns:a16="http://schemas.microsoft.com/office/drawing/2014/main" id="{417110D0-CDC1-4C90-9715-9C9BC1154453}"/>
                </a:ext>
              </a:extLst>
            </p:cNvPr>
            <p:cNvSpPr/>
            <p:nvPr/>
          </p:nvSpPr>
          <p:spPr>
            <a:xfrm>
              <a:off x="4615904" y="5645850"/>
              <a:ext cx="1498600" cy="419198"/>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kern="0" dirty="0">
                  <a:solidFill>
                    <a:srgbClr val="FFFFFF"/>
                  </a:solidFill>
                  <a:latin typeface="Arial" panose="020B0604020202020204"/>
                  <a:ea typeface="Segoe UI Symbol" panose="020B0502040204020203" pitchFamily="34" charset="0"/>
                </a:rPr>
                <a:t>3</a:t>
              </a:r>
              <a:endParaRPr kumimoji="0" lang="en-US" sz="2000" b="1"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6" name="Rectangle 35">
              <a:extLst>
                <a:ext uri="{FF2B5EF4-FFF2-40B4-BE49-F238E27FC236}">
                  <a16:creationId xmlns:a16="http://schemas.microsoft.com/office/drawing/2014/main" id="{2518DF1C-333E-48B3-BA2A-2DF27CDCB87D}"/>
                </a:ext>
              </a:extLst>
            </p:cNvPr>
            <p:cNvSpPr/>
            <p:nvPr/>
          </p:nvSpPr>
          <p:spPr>
            <a:xfrm>
              <a:off x="4615904" y="6049639"/>
              <a:ext cx="1498600" cy="234883"/>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Arial" panose="020B0604020202020204"/>
                  <a:ea typeface="Segoe UI Symbol" panose="020B0502040204020203" pitchFamily="34" charset="0"/>
                </a:rPr>
                <a:t>Acceptable offerings, meets criteria</a:t>
              </a:r>
              <a:endParaRPr kumimoji="0" lang="en-US" sz="1200"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7" name="Rectangle 36">
              <a:extLst>
                <a:ext uri="{FF2B5EF4-FFF2-40B4-BE49-F238E27FC236}">
                  <a16:creationId xmlns:a16="http://schemas.microsoft.com/office/drawing/2014/main" id="{B7D3B7D0-DE35-4CF0-A8F8-2BE6A8853AFC}"/>
                </a:ext>
              </a:extLst>
            </p:cNvPr>
            <p:cNvSpPr/>
            <p:nvPr/>
          </p:nvSpPr>
          <p:spPr>
            <a:xfrm>
              <a:off x="6242610" y="5645850"/>
              <a:ext cx="1498600" cy="419198"/>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2000" b="1" kern="0" dirty="0">
                  <a:solidFill>
                    <a:srgbClr val="FFFFFF"/>
                  </a:solidFill>
                  <a:latin typeface="Arial" panose="020B0604020202020204"/>
                  <a:ea typeface="Segoe UI Symbol" panose="020B0502040204020203" pitchFamily="34" charset="0"/>
                </a:rPr>
                <a:t>2</a:t>
              </a:r>
              <a:endParaRPr kumimoji="0" lang="en-US" sz="2000" b="1"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8" name="Rectangle 37">
              <a:extLst>
                <a:ext uri="{FF2B5EF4-FFF2-40B4-BE49-F238E27FC236}">
                  <a16:creationId xmlns:a16="http://schemas.microsoft.com/office/drawing/2014/main" id="{3CDF3FCB-0641-4824-86EE-634A19D38D3B}"/>
                </a:ext>
              </a:extLst>
            </p:cNvPr>
            <p:cNvSpPr/>
            <p:nvPr/>
          </p:nvSpPr>
          <p:spPr>
            <a:xfrm>
              <a:off x="6242610" y="6122400"/>
              <a:ext cx="1498600" cy="234883"/>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Arial" panose="020B0604020202020204"/>
                  <a:ea typeface="Segoe UI Symbol" panose="020B0502040204020203" pitchFamily="34" charset="0"/>
                </a:rPr>
                <a:t>Below-average offerings, fails to meet criteria</a:t>
              </a:r>
              <a:endParaRPr kumimoji="0" lang="en-US" sz="1200"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endParaRPr>
            </a:p>
          </p:txBody>
        </p:sp>
        <p:sp>
          <p:nvSpPr>
            <p:cNvPr id="39" name="Rectangle 38">
              <a:extLst>
                <a:ext uri="{FF2B5EF4-FFF2-40B4-BE49-F238E27FC236}">
                  <a16:creationId xmlns:a16="http://schemas.microsoft.com/office/drawing/2014/main" id="{34CCB30C-7036-4B1C-83EC-EF67CAC4CC5A}"/>
                </a:ext>
              </a:extLst>
            </p:cNvPr>
            <p:cNvSpPr/>
            <p:nvPr/>
          </p:nvSpPr>
          <p:spPr>
            <a:xfrm>
              <a:off x="7869316" y="5645850"/>
              <a:ext cx="1498600" cy="419198"/>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Arial" panose="020B0604020202020204"/>
                  <a:ea typeface="Segoe UI Symbol" panose="020B0502040204020203" pitchFamily="34" charset="0"/>
                  <a:cs typeface="+mn-cs"/>
                </a:rPr>
                <a:t>1</a:t>
              </a:r>
            </a:p>
          </p:txBody>
        </p:sp>
        <p:sp>
          <p:nvSpPr>
            <p:cNvPr id="40" name="Rectangle 39">
              <a:extLst>
                <a:ext uri="{FF2B5EF4-FFF2-40B4-BE49-F238E27FC236}">
                  <a16:creationId xmlns:a16="http://schemas.microsoft.com/office/drawing/2014/main" id="{DE1DD125-3320-4AE8-9717-4C91861C3656}"/>
                </a:ext>
              </a:extLst>
            </p:cNvPr>
            <p:cNvSpPr/>
            <p:nvPr/>
          </p:nvSpPr>
          <p:spPr>
            <a:xfrm>
              <a:off x="7869316" y="6130020"/>
              <a:ext cx="1498600" cy="234883"/>
            </a:xfrm>
            <a:prstGeom prst="rect">
              <a:avLst/>
            </a:prstGeom>
            <a:noFill/>
            <a:ln w="76200" cmpd="tri">
              <a:noFill/>
            </a:ln>
            <a:effectLst/>
          </p:spPr>
          <p:style>
            <a:lnRef idx="2">
              <a:schemeClr val="accent1"/>
            </a:lnRef>
            <a:fillRef idx="0">
              <a:schemeClr val="accent1"/>
            </a:fillRef>
            <a:effectRef idx="1">
              <a:schemeClr val="accent1"/>
            </a:effectRef>
            <a:fontRef idx="minor">
              <a:schemeClr val="tx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Arial" panose="020B0604020202020204"/>
                  <a:ea typeface="Segoe UI Symbol" panose="020B0502040204020203" pitchFamily="34" charset="0"/>
                </a:rPr>
                <a:t>Unacceptable offerings, fails to meet criteria</a:t>
              </a:r>
            </a:p>
          </p:txBody>
        </p:sp>
      </p:grpSp>
      <p:sp>
        <p:nvSpPr>
          <p:cNvPr id="2" name="Rectangle: Rounded Corners 1">
            <a:extLst>
              <a:ext uri="{FF2B5EF4-FFF2-40B4-BE49-F238E27FC236}">
                <a16:creationId xmlns:a16="http://schemas.microsoft.com/office/drawing/2014/main" id="{2E004651-0622-43F5-AE23-F0B6F8DDE9FB}"/>
              </a:ext>
            </a:extLst>
          </p:cNvPr>
          <p:cNvSpPr/>
          <p:nvPr/>
        </p:nvSpPr>
        <p:spPr>
          <a:xfrm>
            <a:off x="9736282" y="1400003"/>
            <a:ext cx="2046073" cy="3101716"/>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956812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Micron">
    <a:dk1>
      <a:srgbClr val="000000"/>
    </a:dk1>
    <a:lt1>
      <a:srgbClr val="FFFFFF"/>
    </a:lt1>
    <a:dk2>
      <a:srgbClr val="0090DA"/>
    </a:dk2>
    <a:lt2>
      <a:srgbClr val="FFFFFF"/>
    </a:lt2>
    <a:accent1>
      <a:srgbClr val="009C85"/>
    </a:accent1>
    <a:accent2>
      <a:srgbClr val="5E249F"/>
    </a:accent2>
    <a:accent3>
      <a:srgbClr val="70C4E8"/>
    </a:accent3>
    <a:accent4>
      <a:srgbClr val="FF8E1C"/>
    </a:accent4>
    <a:accent5>
      <a:srgbClr val="BB28BB"/>
    </a:accent5>
    <a:accent6>
      <a:srgbClr val="7F7F7F"/>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clbl:label id="{37874100-6000-43b6-a204-2d77792600b9}" enabled="1" method="Standard" siteId="{f38a5ecd-2813-4862-b11b-ac1d563c806f}" contentBits="3" removed="0"/>
</clbl:labelList>
</file>

<file path=docProps/app.xml><?xml version="1.0" encoding="utf-8"?>
<Properties xmlns="http://schemas.openxmlformats.org/officeDocument/2006/extended-properties" xmlns:vt="http://schemas.openxmlformats.org/officeDocument/2006/docPropsVTypes">
  <Template/>
  <TotalTime>975</TotalTime>
  <Words>3849</Words>
  <Application>Microsoft Office PowerPoint</Application>
  <PresentationFormat>Widescreen</PresentationFormat>
  <Paragraphs>546</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Aptos</vt:lpstr>
      <vt:lpstr>Aptos Display</vt:lpstr>
      <vt:lpstr>Arial</vt:lpstr>
      <vt:lpstr>Broadway</vt:lpstr>
      <vt:lpstr>Calibri</vt:lpstr>
      <vt:lpstr>Segoe UI</vt:lpstr>
      <vt:lpstr>Segoe UI Light</vt:lpstr>
      <vt:lpstr>Segoe UI Semibold</vt:lpstr>
      <vt:lpstr>TT Fors</vt:lpstr>
      <vt:lpstr>TT Fors Bold</vt:lpstr>
      <vt:lpstr>TT Fors Italics</vt:lpstr>
      <vt:lpstr>Office Theme</vt:lpstr>
      <vt:lpstr>SWRC TASK REQUEST SYSTEM</vt:lpstr>
      <vt:lpstr>Become Aware of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SWRC Job Request Submission System</vt:lpstr>
      <vt:lpstr>SWRC Job Request Submission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SWRC TASK REQUEST SYSTEM</dc:title>
  <dc:creator>Krishan Arpidani Bin Muhammad Danial Philip</dc:creator>
  <cp:lastModifiedBy>Alif Krishan</cp:lastModifiedBy>
  <cp:revision>36</cp:revision>
  <dcterms:created xsi:type="dcterms:W3CDTF">2025-08-06T02:05:35Z</dcterms:created>
  <dcterms:modified xsi:type="dcterms:W3CDTF">2025-08-24T09:34:34Z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GestaltVTI:11</vt:lpwstr>
  </property>
  <property fmtid="{D5CDD505-2E9C-101B-9397-08002B2CF9AE}" pid="3" name="ClassificationContentMarkingFooterText">
    <vt:lpwstr>Micron Confidential</vt:lpwstr>
  </property>
  <property fmtid="{D5CDD505-2E9C-101B-9397-08002B2CF9AE}" pid="4" name="ClassificationContentMarkingHeaderLocations">
    <vt:lpwstr>GestaltVTI:10</vt:lpwstr>
  </property>
  <property fmtid="{D5CDD505-2E9C-101B-9397-08002B2CF9AE}" pid="5" name="ClassificationContentMarkingHeaderText">
    <vt:lpwstr>Micron Confidential</vt:lpwstr>
  </property>
</Properties>
</file>