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72" d="100"/>
          <a:sy n="72" d="100"/>
        </p:scale>
        <p:origin x="-13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5A7B-C80D-41BB-A882-BD4C3EE84BAE}" type="datetimeFigureOut">
              <a:rPr lang="he-IL" smtClean="0"/>
              <a:t>י"א/שבט/תשע"ב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EA89-7737-4CC5-A19E-51D2B907F2A0}" type="slidenum">
              <a:rPr lang="he-IL" smtClean="0"/>
              <a:t>‹#›</a:t>
            </a:fld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5A7B-C80D-41BB-A882-BD4C3EE84BAE}" type="datetimeFigureOut">
              <a:rPr lang="he-IL" smtClean="0"/>
              <a:t>י"א/שבט/תשע"ב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EA89-7737-4CC5-A19E-51D2B907F2A0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5A7B-C80D-41BB-A882-BD4C3EE84BAE}" type="datetimeFigureOut">
              <a:rPr lang="he-IL" smtClean="0"/>
              <a:t>י"א/שבט/תשע"ב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EA89-7737-4CC5-A19E-51D2B907F2A0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5A7B-C80D-41BB-A882-BD4C3EE84BAE}" type="datetimeFigureOut">
              <a:rPr lang="he-IL" smtClean="0"/>
              <a:t>י"א/שבט/תשע"ב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EA89-7737-4CC5-A19E-51D2B907F2A0}" type="slidenum">
              <a:rPr lang="he-IL" smtClean="0"/>
              <a:t>‹#›</a:t>
            </a:fld>
            <a:endParaRPr lang="he-I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5A7B-C80D-41BB-A882-BD4C3EE84BAE}" type="datetimeFigureOut">
              <a:rPr lang="he-IL" smtClean="0"/>
              <a:t>י"א/שבט/תשע"ב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EA89-7737-4CC5-A19E-51D2B907F2A0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5A7B-C80D-41BB-A882-BD4C3EE84BAE}" type="datetimeFigureOut">
              <a:rPr lang="he-IL" smtClean="0"/>
              <a:t>י"א/שבט/תשע"ב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EA89-7737-4CC5-A19E-51D2B907F2A0}" type="slidenum">
              <a:rPr lang="he-IL" smtClean="0"/>
              <a:t>‹#›</a:t>
            </a:fld>
            <a:endParaRPr lang="he-I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5A7B-C80D-41BB-A882-BD4C3EE84BAE}" type="datetimeFigureOut">
              <a:rPr lang="he-IL" smtClean="0"/>
              <a:t>י"א/שבט/תשע"ב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EA89-7737-4CC5-A19E-51D2B907F2A0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5A7B-C80D-41BB-A882-BD4C3EE84BAE}" type="datetimeFigureOut">
              <a:rPr lang="he-IL" smtClean="0"/>
              <a:t>י"א/שבט/תשע"ב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EA89-7737-4CC5-A19E-51D2B907F2A0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5A7B-C80D-41BB-A882-BD4C3EE84BAE}" type="datetimeFigureOut">
              <a:rPr lang="he-IL" smtClean="0"/>
              <a:t>י"א/שבט/תשע"ב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EA89-7737-4CC5-A19E-51D2B907F2A0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5A7B-C80D-41BB-A882-BD4C3EE84BAE}" type="datetimeFigureOut">
              <a:rPr lang="he-IL" smtClean="0"/>
              <a:t>י"א/שבט/תשע"ב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EA89-7737-4CC5-A19E-51D2B907F2A0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5A7B-C80D-41BB-A882-BD4C3EE84BAE}" type="datetimeFigureOut">
              <a:rPr lang="he-IL" smtClean="0"/>
              <a:t>י"א/שבט/תשע"ב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EA89-7737-4CC5-A19E-51D2B907F2A0}" type="slidenum">
              <a:rPr lang="he-IL" smtClean="0"/>
              <a:t>‹#›</a:t>
            </a:fld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3B55A7B-C80D-41BB-A882-BD4C3EE84BAE}" type="datetimeFigureOut">
              <a:rPr lang="he-IL" smtClean="0"/>
              <a:t>י"א/שבט/תשע"ב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40EA89-7737-4CC5-A19E-51D2B907F2A0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1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2860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5013176"/>
            <a:ext cx="5637010" cy="882119"/>
          </a:xfrm>
        </p:spPr>
        <p:txBody>
          <a:bodyPr/>
          <a:lstStyle/>
          <a:p>
            <a:pPr algn="r"/>
            <a:r>
              <a:rPr lang="he-IL" dirty="0" smtClean="0"/>
              <a:t>מאת:</a:t>
            </a:r>
          </a:p>
          <a:p>
            <a:pPr algn="r"/>
            <a:r>
              <a:rPr lang="he-IL" dirty="0"/>
              <a:t> </a:t>
            </a:r>
            <a:r>
              <a:rPr lang="he-IL" dirty="0" smtClean="0"/>
              <a:t>  	מיכאל קשקט, אלכס ליפוב </a:t>
            </a:r>
            <a:endParaRPr lang="he-IL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3356992"/>
            <a:ext cx="7560839" cy="1224135"/>
          </a:xfrm>
        </p:spPr>
        <p:txBody>
          <a:bodyPr/>
          <a:lstStyle/>
          <a:p>
            <a:pPr marL="182880" indent="0">
              <a:buNone/>
            </a:pPr>
            <a:r>
              <a:rPr lang="en-US" sz="4400" dirty="0" smtClean="0"/>
              <a:t>Remote Client Management</a:t>
            </a:r>
            <a:endParaRPr lang="he-IL" sz="4400" dirty="0"/>
          </a:p>
        </p:txBody>
      </p:sp>
      <p:pic>
        <p:nvPicPr>
          <p:cNvPr id="1026" name="Picture 2" descr="\\mikas\no$\OpenU\Sadna\Pictures\Open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196752"/>
            <a:ext cx="228600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98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065" y="5805264"/>
            <a:ext cx="5216367" cy="72008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Please Donate… </a:t>
            </a:r>
            <a:r>
              <a:rPr lang="en-US" sz="2800" dirty="0" smtClean="0">
                <a:sym typeface="Wingdings" pitchFamily="2" charset="2"/>
              </a:rPr>
              <a:t></a:t>
            </a:r>
            <a:endParaRPr lang="he-I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6882" y="1124744"/>
            <a:ext cx="8424936" cy="3816424"/>
          </a:xfrm>
        </p:spPr>
        <p:txBody>
          <a:bodyPr/>
          <a:lstStyle/>
          <a:p>
            <a:r>
              <a:rPr lang="he-IL" dirty="0" smtClean="0"/>
              <a:t>עוד דברים שלמדנו בקורס שיש שימוש בהם בפרוייקט:</a:t>
            </a:r>
          </a:p>
          <a:p>
            <a:pPr lvl="1"/>
            <a:r>
              <a:rPr lang="en-US" dirty="0" smtClean="0"/>
              <a:t>Threads</a:t>
            </a:r>
            <a:r>
              <a:rPr lang="he-IL" dirty="0" smtClean="0"/>
              <a:t> (רוב הפעולות </a:t>
            </a:r>
            <a:r>
              <a:rPr lang="en-US" dirty="0" smtClean="0"/>
              <a:t>client</a:t>
            </a:r>
            <a:r>
              <a:rPr lang="he-IL" dirty="0" smtClean="0"/>
              <a:t> מבצע ב-</a:t>
            </a:r>
            <a:r>
              <a:rPr lang="en-US" dirty="0" smtClean="0"/>
              <a:t>thread</a:t>
            </a:r>
            <a:r>
              <a:rPr lang="he-IL" dirty="0" smtClean="0"/>
              <a:t> נפרד), </a:t>
            </a:r>
            <a:r>
              <a:rPr lang="en-US" dirty="0" smtClean="0"/>
              <a:t>Thread-safe code</a:t>
            </a:r>
            <a:r>
              <a:rPr lang="he-IL" dirty="0" smtClean="0"/>
              <a:t> (</a:t>
            </a:r>
            <a:r>
              <a:rPr lang="en-US" dirty="0" smtClean="0"/>
              <a:t>UI</a:t>
            </a:r>
            <a:r>
              <a:rPr lang="he-IL" dirty="0" smtClean="0"/>
              <a:t>, </a:t>
            </a:r>
            <a:r>
              <a:rPr lang="en-US" dirty="0"/>
              <a:t>SocketAsyncEventArgs</a:t>
            </a:r>
            <a:r>
              <a:rPr lang="he-IL" dirty="0" smtClean="0"/>
              <a:t> יוצרים </a:t>
            </a:r>
            <a:r>
              <a:rPr lang="en-US" dirty="0" smtClean="0"/>
              <a:t>threads</a:t>
            </a:r>
            <a:r>
              <a:rPr lang="he-IL" dirty="0" smtClean="0"/>
              <a:t>)</a:t>
            </a:r>
          </a:p>
          <a:p>
            <a:pPr lvl="1"/>
            <a:r>
              <a:rPr lang="he-IL" dirty="0"/>
              <a:t>פרוטוקול </a:t>
            </a:r>
            <a:r>
              <a:rPr lang="en-US" dirty="0"/>
              <a:t>UDP</a:t>
            </a:r>
            <a:r>
              <a:rPr lang="he-IL" dirty="0"/>
              <a:t> (שליחת הודעות </a:t>
            </a:r>
            <a:r>
              <a:rPr lang="en-US" dirty="0"/>
              <a:t>Wake-On-</a:t>
            </a:r>
            <a:r>
              <a:rPr lang="en-US" dirty="0" err="1"/>
              <a:t>Lan</a:t>
            </a:r>
            <a:r>
              <a:rPr lang="he-IL" dirty="0"/>
              <a:t>)</a:t>
            </a:r>
          </a:p>
          <a:p>
            <a:pPr lvl="1"/>
            <a:r>
              <a:rPr lang="he-IL" dirty="0" smtClean="0"/>
              <a:t>שימוש ב-</a:t>
            </a:r>
            <a:r>
              <a:rPr lang="en-US" dirty="0"/>
              <a:t>P</a:t>
            </a:r>
            <a:r>
              <a:rPr lang="en-US" dirty="0" smtClean="0"/>
              <a:t>ing</a:t>
            </a:r>
            <a:r>
              <a:rPr lang="he-IL" dirty="0" smtClean="0"/>
              <a:t>, מימוש של </a:t>
            </a:r>
            <a:r>
              <a:rPr lang="en-US" dirty="0" err="1" smtClean="0"/>
              <a:t>TraceRoute</a:t>
            </a:r>
            <a:endParaRPr lang="he-IL" dirty="0" smtClean="0"/>
          </a:p>
          <a:p>
            <a:pPr lvl="1"/>
            <a:r>
              <a:rPr lang="he-IL" dirty="0" smtClean="0"/>
              <a:t>ובטח עוד...</a:t>
            </a:r>
          </a:p>
          <a:p>
            <a:pPr lvl="1"/>
            <a:endParaRPr lang="he-IL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5536" y="188640"/>
            <a:ext cx="8064896" cy="936104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1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 rtl="0">
              <a:buFont typeface="Georgia" pitchFamily="18" charset="0"/>
              <a:buNone/>
            </a:pPr>
            <a:r>
              <a:rPr lang="en-US" dirty="0" smtClean="0"/>
              <a:t>That’s all?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61606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/>
            </a:gs>
            <a:gs pos="60000">
              <a:schemeClr val="bg2">
                <a:tint val="95000"/>
                <a:shade val="100000"/>
                <a:satMod val="130000"/>
                <a:lumMod val="130000"/>
              </a:schemeClr>
            </a:gs>
            <a:gs pos="100000">
              <a:schemeClr val="bg1"/>
            </a:gs>
          </a:gsLst>
          <a:path path="circle">
            <a:fillToRect l="20000" t="10000" r="20000" b="6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66332" y="-99392"/>
            <a:ext cx="9468544" cy="7101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4" b="-5814"/>
          <a:stretch/>
        </p:blipFill>
        <p:spPr bwMode="auto">
          <a:xfrm>
            <a:off x="926156" y="720000"/>
            <a:ext cx="7534275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80926"/>
            <a:ext cx="6512511" cy="72779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effectLst/>
              </a:rPr>
              <a:t>Remote Management Architecture</a:t>
            </a:r>
            <a:endParaRPr lang="he-IL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4243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01" y="116632"/>
            <a:ext cx="6512511" cy="1008112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Modules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87624" y="764704"/>
            <a:ext cx="6840760" cy="5904656"/>
          </a:xfrm>
        </p:spPr>
        <p:txBody>
          <a:bodyPr>
            <a:normAutofit lnSpcReduction="10000"/>
          </a:bodyPr>
          <a:lstStyle/>
          <a:p>
            <a:r>
              <a:rPr lang="he-IL" dirty="0" smtClean="0"/>
              <a:t>שרת מכרזי</a:t>
            </a:r>
          </a:p>
          <a:p>
            <a:pPr lvl="1"/>
            <a:r>
              <a:rPr lang="he-IL" dirty="0" smtClean="0"/>
              <a:t>שימוש ב-</a:t>
            </a:r>
            <a:r>
              <a:rPr lang="en-US" dirty="0" smtClean="0"/>
              <a:t>TCP/IP</a:t>
            </a:r>
            <a:r>
              <a:rPr lang="he-IL" dirty="0" smtClean="0"/>
              <a:t> לקשר עם מודולים אחרים</a:t>
            </a:r>
          </a:p>
          <a:p>
            <a:pPr lvl="1"/>
            <a:r>
              <a:rPr lang="he-IL" dirty="0" smtClean="0"/>
              <a:t>מאזין לפורט אחד בלבד</a:t>
            </a:r>
          </a:p>
          <a:p>
            <a:pPr lvl="1"/>
            <a:r>
              <a:rPr lang="he-IL" dirty="0" smtClean="0"/>
              <a:t>מחזיק קשר </a:t>
            </a:r>
            <a:r>
              <a:rPr lang="en-US" dirty="0" smtClean="0"/>
              <a:t>TCP</a:t>
            </a:r>
            <a:r>
              <a:rPr lang="he-IL" dirty="0" smtClean="0"/>
              <a:t> מול כל הלקוחות</a:t>
            </a:r>
          </a:p>
          <a:p>
            <a:pPr lvl="1"/>
            <a:r>
              <a:rPr lang="he-IL" dirty="0" smtClean="0"/>
              <a:t>מחזיק מידע ("בסיס נתונים") על כל הלקוחות</a:t>
            </a:r>
          </a:p>
          <a:p>
            <a:pPr lvl="1"/>
            <a:r>
              <a:rPr lang="he-IL" dirty="0" smtClean="0"/>
              <a:t>מנוהל ממודול ניהול מרוחק</a:t>
            </a:r>
          </a:p>
          <a:p>
            <a:pPr lvl="1"/>
            <a:r>
              <a:rPr lang="he-IL" dirty="0" smtClean="0"/>
              <a:t>תמיכה באלפי לקוחות</a:t>
            </a:r>
          </a:p>
          <a:p>
            <a:r>
              <a:rPr lang="he-IL" dirty="0" smtClean="0"/>
              <a:t>תוכנת לקוח</a:t>
            </a:r>
          </a:p>
          <a:p>
            <a:pPr lvl="1"/>
            <a:r>
              <a:rPr lang="en-US" dirty="0" smtClean="0"/>
              <a:t>Session</a:t>
            </a:r>
            <a:r>
              <a:rPr lang="he-IL" dirty="0" smtClean="0"/>
              <a:t> אחד בלדב לשרת</a:t>
            </a:r>
          </a:p>
          <a:p>
            <a:pPr lvl="1"/>
            <a:r>
              <a:rPr lang="he-IL" dirty="0" smtClean="0"/>
              <a:t>יושב ב-</a:t>
            </a:r>
            <a:r>
              <a:rPr lang="en-US" dirty="0" smtClean="0"/>
              <a:t>System Tray</a:t>
            </a:r>
            <a:endParaRPr lang="he-IL" dirty="0" smtClean="0"/>
          </a:p>
          <a:p>
            <a:pPr lvl="1"/>
            <a:r>
              <a:rPr lang="he-IL" dirty="0" smtClean="0"/>
              <a:t>מקבל פקודות משרת ומבצע אותם</a:t>
            </a:r>
          </a:p>
          <a:p>
            <a:r>
              <a:rPr lang="he-IL" dirty="0" smtClean="0"/>
              <a:t>ניהול מרכזי</a:t>
            </a:r>
          </a:p>
          <a:p>
            <a:pPr lvl="1"/>
            <a:r>
              <a:rPr lang="he-IL" dirty="0" smtClean="0"/>
              <a:t>ממשק </a:t>
            </a:r>
            <a:r>
              <a:rPr lang="en-US" dirty="0" smtClean="0"/>
              <a:t>GUI</a:t>
            </a:r>
            <a:r>
              <a:rPr lang="he-IL" dirty="0" smtClean="0"/>
              <a:t> פונקציונלי ונוח</a:t>
            </a:r>
          </a:p>
          <a:p>
            <a:pPr lvl="1"/>
            <a:r>
              <a:rPr lang="he-IL" dirty="0" smtClean="0"/>
              <a:t>מקבל רשימת לקוחות (וסטטוס שלהם) משרת</a:t>
            </a:r>
          </a:p>
          <a:p>
            <a:pPr lvl="1"/>
            <a:r>
              <a:rPr lang="he-IL" dirty="0" smtClean="0"/>
              <a:t>שולח פקודות (למי, מה ואיך לבצע) לשרת</a:t>
            </a:r>
          </a:p>
          <a:p>
            <a:pPr lvl="1"/>
            <a:endParaRPr lang="he-IL" dirty="0"/>
          </a:p>
        </p:txBody>
      </p:sp>
      <p:pic>
        <p:nvPicPr>
          <p:cNvPr id="4098" name="Picture 2" descr="\\mikas\no$\OpenU\Sadna\Pictures\computer-st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6" y="2924943"/>
            <a:ext cx="3514725" cy="2143125"/>
          </a:xfrm>
          <a:prstGeom prst="rect">
            <a:avLst/>
          </a:prstGeom>
          <a:noFill/>
          <a:effectLst>
            <a:glow>
              <a:schemeClr val="bg1"/>
            </a:glow>
            <a:softEdge rad="330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26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6552728" cy="936104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Inside the code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9512" y="1124744"/>
            <a:ext cx="8784976" cy="5616624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he-IL" dirty="0" smtClean="0"/>
              <a:t>לצורך שימוש ב-</a:t>
            </a:r>
            <a:r>
              <a:rPr lang="en-US" dirty="0" smtClean="0"/>
              <a:t>TCP</a:t>
            </a:r>
            <a:r>
              <a:rPr lang="he-IL" dirty="0" smtClean="0"/>
              <a:t> אנחנו משתמשים בסוקטים אסינכרוניים מהירים של </a:t>
            </a:r>
            <a:r>
              <a:rPr lang="en-US" dirty="0" smtClean="0"/>
              <a:t>.NET 4</a:t>
            </a:r>
            <a:r>
              <a:rPr lang="he-IL" dirty="0" smtClean="0"/>
              <a:t> מסוג:</a:t>
            </a:r>
          </a:p>
          <a:p>
            <a:pPr marL="45720" indent="0" algn="ctr">
              <a:buNone/>
            </a:pPr>
            <a:r>
              <a:rPr lang="en-US" dirty="0" smtClean="0"/>
              <a:t>SocketAsyncEventArgs</a:t>
            </a:r>
            <a:endParaRPr lang="he-IL" dirty="0" smtClean="0"/>
          </a:p>
          <a:p>
            <a:pPr marL="45720" indent="0">
              <a:buNone/>
            </a:pPr>
            <a:r>
              <a:rPr lang="he-IL" dirty="0" smtClean="0"/>
              <a:t>זה סוג חדש של סוקטים אסינכרוניים שאמורים לתת מענה לאפליקציות שדורשות ביצועים רבים של </a:t>
            </a:r>
            <a:r>
              <a:rPr lang="en-US" dirty="0" smtClean="0"/>
              <a:t>TCP</a:t>
            </a:r>
            <a:r>
              <a:rPr lang="he-IL" dirty="0" smtClean="0"/>
              <a:t> (תמיכה ביותר חיברים, עיבוד מהיר של חיבורים חדשים).</a:t>
            </a:r>
          </a:p>
          <a:p>
            <a:pPr marL="45720" indent="0">
              <a:buNone/>
            </a:pPr>
            <a:r>
              <a:rPr lang="he-IL" dirty="0" smtClean="0"/>
              <a:t>אופן השימוש באובייקטים האלה:</a:t>
            </a:r>
          </a:p>
          <a:p>
            <a:pPr marL="45720" indent="0">
              <a:buNone/>
            </a:pPr>
            <a:r>
              <a:rPr lang="he-IL" dirty="0" smtClean="0"/>
              <a:t>א. הקצאת אופיקט חדש</a:t>
            </a:r>
          </a:p>
          <a:p>
            <a:pPr marL="45720" indent="0">
              <a:buNone/>
            </a:pPr>
            <a:r>
              <a:rPr lang="he-IL" dirty="0" smtClean="0"/>
              <a:t>ב. הגדרת מאפיינים שלו (כמו: מטודת </a:t>
            </a:r>
            <a:r>
              <a:rPr lang="en-US" dirty="0" smtClean="0"/>
              <a:t>callback</a:t>
            </a:r>
            <a:r>
              <a:rPr lang="he-IL" dirty="0" smtClean="0"/>
              <a:t>, שטח זנכרון, גודל </a:t>
            </a:r>
            <a:r>
              <a:rPr lang="en-US" dirty="0" smtClean="0"/>
              <a:t>packet</a:t>
            </a:r>
            <a:r>
              <a:rPr lang="he-IL" dirty="0" smtClean="0"/>
              <a:t>)</a:t>
            </a:r>
          </a:p>
          <a:p>
            <a:pPr marL="45720" indent="0">
              <a:buNone/>
            </a:pPr>
            <a:r>
              <a:rPr lang="he-IL" dirty="0" smtClean="0"/>
              <a:t>ג. קריאה לפונקציה אסנכרונית רצויה ( כמו </a:t>
            </a:r>
            <a:r>
              <a:rPr lang="en-US" dirty="0" err="1" smtClean="0"/>
              <a:t>AcceptAsync</a:t>
            </a:r>
            <a:r>
              <a:rPr lang="he-IL" dirty="0" smtClean="0"/>
              <a:t>, </a:t>
            </a:r>
            <a:r>
              <a:rPr lang="en-US" dirty="0" err="1" smtClean="0"/>
              <a:t>SendAsync</a:t>
            </a:r>
            <a:r>
              <a:rPr lang="he-IL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ReceiveAsync</a:t>
            </a:r>
            <a:r>
              <a:rPr lang="he-IL" dirty="0" smtClean="0"/>
              <a:t>)</a:t>
            </a:r>
          </a:p>
          <a:p>
            <a:pPr marL="45720" indent="0">
              <a:buNone/>
            </a:pPr>
            <a:r>
              <a:rPr lang="he-IL" dirty="0" smtClean="0"/>
              <a:t>ד. אם הפונקציה האסנכרונית מחזירה </a:t>
            </a:r>
            <a:r>
              <a:rPr lang="en-US" dirty="0" smtClean="0"/>
              <a:t>True</a:t>
            </a:r>
            <a:r>
              <a:rPr lang="he-IL" dirty="0" smtClean="0"/>
              <a:t> – ב-</a:t>
            </a:r>
            <a:r>
              <a:rPr lang="en-US" dirty="0" smtClean="0"/>
              <a:t>callback</a:t>
            </a:r>
            <a:r>
              <a:rPr lang="he-IL" dirty="0" smtClean="0"/>
              <a:t> בודקים שלא קרתה שגיאה בדרך ואם הכל תקין – קוראים נתונים מתוך הזיכרון שהקצאנו.</a:t>
            </a:r>
          </a:p>
          <a:p>
            <a:pPr marL="45720" indent="0">
              <a:buNone/>
            </a:pPr>
            <a:r>
              <a:rPr lang="he-IL" dirty="0" smtClean="0"/>
              <a:t>ה. אם הפונקציה החזירה </a:t>
            </a:r>
            <a:r>
              <a:rPr lang="en-US" dirty="0" smtClean="0"/>
              <a:t>False</a:t>
            </a:r>
            <a:r>
              <a:rPr lang="he-IL" dirty="0" smtClean="0"/>
              <a:t> – זה אומר שהפעולה התבצעה בצורה סינכרונית. אז אפשר לקרוא ל-</a:t>
            </a:r>
            <a:r>
              <a:rPr lang="en-US" dirty="0" smtClean="0"/>
              <a:t>callback</a:t>
            </a:r>
            <a:r>
              <a:rPr lang="he-IL" dirty="0" smtClean="0"/>
              <a:t> יזום, ואחר כך – כנ"ל.</a:t>
            </a:r>
          </a:p>
          <a:p>
            <a:pPr marL="45720" indent="0">
              <a:buNone/>
            </a:pPr>
            <a:r>
              <a:rPr lang="he-IL" dirty="0" smtClean="0"/>
              <a:t>ו. בהשלמת הפעולה ניתן "למחזר" את האובייקט לפעולה נוספת.</a:t>
            </a:r>
          </a:p>
          <a:p>
            <a:pPr marL="45720" indent="0">
              <a:buNone/>
            </a:pPr>
            <a:endParaRPr lang="he-IL" dirty="0"/>
          </a:p>
          <a:p>
            <a:pPr marL="4572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4943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8208912" cy="525658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he-IL" dirty="0" smtClean="0"/>
              <a:t>אחד מאפייני האובייקט </a:t>
            </a:r>
            <a:r>
              <a:rPr lang="en-US" dirty="0" smtClean="0"/>
              <a:t>SocketAsyncEventArgs</a:t>
            </a:r>
            <a:r>
              <a:rPr lang="he-IL" dirty="0" smtClean="0"/>
              <a:t>:</a:t>
            </a:r>
          </a:p>
          <a:p>
            <a:pPr marL="45720" indent="0" algn="ctr">
              <a:buNone/>
            </a:pPr>
            <a:r>
              <a:rPr lang="en-US" dirty="0" smtClean="0"/>
              <a:t>UserToken</a:t>
            </a:r>
            <a:endParaRPr lang="he-IL" dirty="0" smtClean="0"/>
          </a:p>
          <a:p>
            <a:pPr marL="45720" indent="0">
              <a:buNone/>
            </a:pPr>
            <a:r>
              <a:rPr lang="he-IL" dirty="0" smtClean="0"/>
              <a:t> בו שומרים את כל הנתונים שנצטרך אותם בעתיד:  מצביע ל-</a:t>
            </a:r>
            <a:r>
              <a:rPr lang="en-US" dirty="0" smtClean="0"/>
              <a:t>socket</a:t>
            </a:r>
            <a:r>
              <a:rPr lang="he-IL" dirty="0" smtClean="0"/>
              <a:t>, חלקי הודעה שקיבלנו\שלחנו עד כו להשלמתה בפעולות קבלה\שליחה חוזרות הבאות, פונקציית </a:t>
            </a:r>
            <a:r>
              <a:rPr lang="en-US" dirty="0" smtClean="0"/>
              <a:t>callback</a:t>
            </a:r>
            <a:r>
              <a:rPr lang="he-IL" dirty="0" smtClean="0"/>
              <a:t> וכו'.</a:t>
            </a:r>
          </a:p>
          <a:p>
            <a:pPr marL="45720" indent="0">
              <a:buNone/>
            </a:pPr>
            <a:r>
              <a:rPr lang="he-IL" dirty="0"/>
              <a:t> </a:t>
            </a:r>
            <a:r>
              <a:rPr lang="he-IL" dirty="0" smtClean="0"/>
              <a:t>באובייקט הזה משתמשים </a:t>
            </a:r>
            <a:r>
              <a:rPr lang="he-IL" u="sng" dirty="0" smtClean="0"/>
              <a:t>בכל</a:t>
            </a:r>
            <a:r>
              <a:rPr lang="he-IL" dirty="0" smtClean="0"/>
              <a:t> פעולה אסנכרונית.</a:t>
            </a:r>
          </a:p>
          <a:p>
            <a:pPr marL="45720" indent="0">
              <a:buNone/>
            </a:pPr>
            <a:endParaRPr lang="he-IL" dirty="0" smtClean="0"/>
          </a:p>
          <a:p>
            <a:pPr marL="45720" indent="0">
              <a:buNone/>
            </a:pPr>
            <a:r>
              <a:rPr lang="he-IL" dirty="0" smtClean="0"/>
              <a:t>אחה המתודות החשובות של </a:t>
            </a:r>
            <a:r>
              <a:rPr lang="en-US" dirty="0" smtClean="0"/>
              <a:t>SocketAsyncEventArgs</a:t>
            </a:r>
            <a:r>
              <a:rPr lang="he-IL" dirty="0" smtClean="0"/>
              <a:t>:</a:t>
            </a:r>
          </a:p>
          <a:p>
            <a:pPr marL="45720" indent="0" algn="ctr">
              <a:buNone/>
            </a:pPr>
            <a:r>
              <a:rPr lang="en-US" dirty="0" smtClean="0"/>
              <a:t>SetBuffer</a:t>
            </a:r>
            <a:endParaRPr lang="he-IL" dirty="0" smtClean="0"/>
          </a:p>
          <a:p>
            <a:pPr marL="45720" indent="0">
              <a:buNone/>
            </a:pPr>
            <a:r>
              <a:rPr lang="he-IL" dirty="0"/>
              <a:t> </a:t>
            </a:r>
            <a:r>
              <a:rPr lang="he-IL" dirty="0" smtClean="0"/>
              <a:t>בעזרתו מגדירים </a:t>
            </a:r>
            <a:r>
              <a:rPr lang="en-US" dirty="0" smtClean="0"/>
              <a:t>buffer</a:t>
            </a:r>
            <a:r>
              <a:rPr lang="he-IL" dirty="0" smtClean="0"/>
              <a:t> שהאובייקט שלנו ישתמש בו:  מוסרים מערך בתים, מיקום וגודל מדוייק במערך הזה.</a:t>
            </a:r>
          </a:p>
          <a:p>
            <a:pPr marL="45720" indent="0">
              <a:buNone/>
            </a:pPr>
            <a:r>
              <a:rPr lang="he-IL" dirty="0"/>
              <a:t> </a:t>
            </a:r>
            <a:r>
              <a:rPr lang="he-IL" dirty="0" smtClean="0"/>
              <a:t> חייבים להגדיר את הנתונים האלה </a:t>
            </a:r>
            <a:r>
              <a:rPr lang="he-IL" u="sng" dirty="0" smtClean="0"/>
              <a:t>לכל</a:t>
            </a:r>
            <a:r>
              <a:rPr lang="he-IL" dirty="0" smtClean="0"/>
              <a:t> אובייקט שיוצרים.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71600" y="188640"/>
            <a:ext cx="6552728" cy="936104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1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 rtl="0">
              <a:buFont typeface="Georgia" pitchFamily="18" charset="0"/>
              <a:buNone/>
            </a:pPr>
            <a:r>
              <a:rPr lang="en-US" smtClean="0"/>
              <a:t>Inside the code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90003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6512511" cy="936104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How It Works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1520" y="1124744"/>
            <a:ext cx="8712968" cy="5616624"/>
          </a:xfrm>
        </p:spPr>
        <p:txBody>
          <a:bodyPr>
            <a:normAutofit fontScale="92500" lnSpcReduction="20000"/>
          </a:bodyPr>
          <a:lstStyle/>
          <a:p>
            <a:r>
              <a:rPr lang="he-IL" dirty="0" smtClean="0"/>
              <a:t>קובעים את כמות ה-</a:t>
            </a:r>
            <a:r>
              <a:rPr lang="en-US" dirty="0" smtClean="0"/>
              <a:t>clients</a:t>
            </a:r>
            <a:r>
              <a:rPr lang="he-IL" dirty="0" smtClean="0"/>
              <a:t> המקסימלית שנוכל לשרת אותם (נניח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he-IL" dirty="0" smtClean="0"/>
              <a:t>), ואת גודל ה-</a:t>
            </a:r>
            <a:r>
              <a:rPr lang="en-US" dirty="0" smtClean="0"/>
              <a:t>packets</a:t>
            </a:r>
            <a:r>
              <a:rPr lang="he-IL" dirty="0" smtClean="0"/>
              <a:t> שנשלח ונקבל (נניח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he-IL" dirty="0" smtClean="0"/>
              <a:t>. אפשר גם להשתמש בגדלים שונים).</a:t>
            </a:r>
          </a:p>
          <a:p>
            <a:r>
              <a:rPr lang="he-IL" dirty="0" smtClean="0"/>
              <a:t>לכל </a:t>
            </a:r>
            <a:r>
              <a:rPr lang="en-US" dirty="0" smtClean="0"/>
              <a:t>client</a:t>
            </a:r>
            <a:r>
              <a:rPr lang="he-IL" dirty="0" smtClean="0"/>
              <a:t> נשתמש ב-</a:t>
            </a:r>
            <a:r>
              <a:rPr lang="he-IL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he-IL" dirty="0" smtClean="0"/>
              <a:t> אובייקטים </a:t>
            </a:r>
            <a:r>
              <a:rPr lang="en-US" dirty="0" smtClean="0"/>
              <a:t>SocketAsyncEventArgs</a:t>
            </a:r>
            <a:r>
              <a:rPr lang="he-IL" dirty="0" smtClean="0"/>
              <a:t>: אחד לשליחה ואחד לקבלה (זה נותן לנו אי-תלות בפעותו האלה).</a:t>
            </a:r>
          </a:p>
          <a:p>
            <a:r>
              <a:rPr lang="he-IL" dirty="0" smtClean="0"/>
              <a:t>יוצרים </a:t>
            </a:r>
            <a:r>
              <a:rPr lang="en-US" dirty="0" smtClean="0"/>
              <a:t>Buffer</a:t>
            </a:r>
            <a:r>
              <a:rPr lang="he-IL" dirty="0" smtClean="0"/>
              <a:t> </a:t>
            </a:r>
            <a:r>
              <a:rPr lang="he-IL" u="sng" dirty="0" smtClean="0"/>
              <a:t>אחד</a:t>
            </a:r>
            <a:r>
              <a:rPr lang="he-IL" dirty="0" smtClean="0"/>
              <a:t> גדול בזיכרון, בגודל שיכול לשמש את כולם: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2*X*Y</a:t>
            </a:r>
            <a:r>
              <a:rPr lang="he-IL" dirty="0" smtClean="0"/>
              <a:t>. </a:t>
            </a:r>
          </a:p>
          <a:p>
            <a:r>
              <a:rPr lang="he-IL" dirty="0" smtClean="0"/>
              <a:t>יוצרים </a:t>
            </a:r>
            <a:r>
              <a:rPr lang="en-US" dirty="0" smtClean="0"/>
              <a:t>Pool</a:t>
            </a:r>
            <a:r>
              <a:rPr lang="he-IL" dirty="0" smtClean="0"/>
              <a:t> של </a:t>
            </a:r>
            <a:r>
              <a:rPr lang="he-IL" dirty="0"/>
              <a:t>אובייקטים </a:t>
            </a:r>
            <a:r>
              <a:rPr lang="en-US" dirty="0" smtClean="0"/>
              <a:t>SocketAsyncEventArgs</a:t>
            </a:r>
            <a:r>
              <a:rPr lang="he-IL" dirty="0" smtClean="0"/>
              <a:t>, בגודל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2*X</a:t>
            </a:r>
            <a:r>
              <a:rPr lang="he-IL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he-IL" dirty="0" smtClean="0">
                <a:solidFill>
                  <a:schemeClr val="tx1"/>
                </a:solidFill>
              </a:rPr>
              <a:t>(לשליחה ולקבלה).</a:t>
            </a:r>
          </a:p>
          <a:p>
            <a:r>
              <a:rPr lang="he-IL" dirty="0"/>
              <a:t>השרת מאזין לפורט מסויים ב-</a:t>
            </a:r>
            <a:r>
              <a:rPr lang="en-US" dirty="0"/>
              <a:t>TCP</a:t>
            </a:r>
            <a:r>
              <a:rPr lang="he-IL" dirty="0"/>
              <a:t>. </a:t>
            </a:r>
            <a:endParaRPr lang="he-IL" dirty="0" smtClean="0">
              <a:solidFill>
                <a:schemeClr val="tx1"/>
              </a:solidFill>
            </a:endParaRPr>
          </a:p>
          <a:p>
            <a:r>
              <a:rPr lang="he-IL" dirty="0" smtClean="0"/>
              <a:t>יוצרים אובייקט </a:t>
            </a:r>
            <a:r>
              <a:rPr lang="en-US" dirty="0" smtClean="0"/>
              <a:t>SocketAsyncEventArgs</a:t>
            </a:r>
            <a:r>
              <a:rPr lang="he-IL" dirty="0" smtClean="0"/>
              <a:t> לצורך קליטת (</a:t>
            </a:r>
            <a:r>
              <a:rPr lang="en-US" dirty="0" smtClean="0"/>
              <a:t>Accept</a:t>
            </a:r>
            <a:r>
              <a:rPr lang="he-IL" dirty="0" smtClean="0"/>
              <a:t>) התחברויות (אפשר היה גם ליצור </a:t>
            </a:r>
            <a:r>
              <a:rPr lang="en-US" dirty="0" smtClean="0"/>
              <a:t>pool</a:t>
            </a:r>
            <a:r>
              <a:rPr lang="he-IL" dirty="0" smtClean="0"/>
              <a:t> של כמה כאלה, אבל זה נדרש יותר באפליקציה שלא שומרת על </a:t>
            </a:r>
            <a:r>
              <a:rPr lang="en-US" dirty="0" smtClean="0"/>
              <a:t>connection</a:t>
            </a:r>
            <a:r>
              <a:rPr lang="he-IL" dirty="0" smtClean="0"/>
              <a:t>). קוראים ל-</a:t>
            </a:r>
            <a:r>
              <a:rPr lang="en-US" dirty="0" err="1" smtClean="0"/>
              <a:t>AcceptSync</a:t>
            </a:r>
            <a:r>
              <a:rPr lang="he-IL" dirty="0" smtClean="0"/>
              <a:t>. </a:t>
            </a:r>
          </a:p>
          <a:p>
            <a:r>
              <a:rPr lang="he-IL" dirty="0" smtClean="0"/>
              <a:t>ברגע ש-</a:t>
            </a:r>
            <a:r>
              <a:rPr lang="en-US" dirty="0" smtClean="0"/>
              <a:t>client</a:t>
            </a:r>
            <a:r>
              <a:rPr lang="he-IL" dirty="0" smtClean="0"/>
              <a:t> מתחבר לשרת – מקצים 2 אובייקטים </a:t>
            </a:r>
            <a:r>
              <a:rPr lang="en-US" dirty="0" smtClean="0"/>
              <a:t>SocketAsyncEventArgs</a:t>
            </a:r>
            <a:r>
              <a:rPr lang="he-IL" dirty="0" smtClean="0"/>
              <a:t>: אחד לשליחה ואחד לקבלה. משייכים אותם ל-</a:t>
            </a:r>
            <a:r>
              <a:rPr lang="en-US" dirty="0" smtClean="0"/>
              <a:t>socket</a:t>
            </a:r>
            <a:r>
              <a:rPr lang="he-IL" dirty="0" smtClean="0"/>
              <a:t> שכרגע מחזיק אובייקט שעשה </a:t>
            </a:r>
            <a:r>
              <a:rPr lang="en-US" dirty="0" smtClean="0"/>
              <a:t>Accept</a:t>
            </a:r>
            <a:r>
              <a:rPr lang="he-IL" dirty="0" smtClean="0"/>
              <a:t>, מאתחלים פרמטרים ב-</a:t>
            </a:r>
            <a:r>
              <a:rPr lang="en-US" dirty="0" smtClean="0"/>
              <a:t>UserToken</a:t>
            </a:r>
            <a:r>
              <a:rPr lang="he-IL" dirty="0" smtClean="0"/>
              <a:t>: </a:t>
            </a:r>
            <a:r>
              <a:rPr lang="en-US" dirty="0" smtClean="0"/>
              <a:t>socket</a:t>
            </a:r>
            <a:r>
              <a:rPr lang="he-IL" dirty="0" smtClean="0"/>
              <a:t>, מבנה שיחזיק נתונים על ה-</a:t>
            </a:r>
            <a:r>
              <a:rPr lang="en-US" dirty="0" smtClean="0"/>
              <a:t>client</a:t>
            </a:r>
            <a:r>
              <a:rPr lang="he-IL" dirty="0" smtClean="0"/>
              <a:t> וכו'.</a:t>
            </a:r>
          </a:p>
          <a:p>
            <a:r>
              <a:rPr lang="he-IL" dirty="0" smtClean="0"/>
              <a:t>מאפסים ומחזירים אובייקט שעשה </a:t>
            </a:r>
            <a:r>
              <a:rPr lang="en-US" dirty="0" smtClean="0"/>
              <a:t>Accept</a:t>
            </a:r>
            <a:r>
              <a:rPr lang="he-IL" dirty="0" smtClean="0"/>
              <a:t> לקבל </a:t>
            </a:r>
            <a:r>
              <a:rPr lang="en-US" dirty="0" smtClean="0"/>
              <a:t>client</a:t>
            </a:r>
            <a:r>
              <a:rPr lang="he-IL" dirty="0" smtClean="0"/>
              <a:t>-ים חדשים.</a:t>
            </a:r>
          </a:p>
          <a:p>
            <a:r>
              <a:rPr lang="he-IL" dirty="0" smtClean="0"/>
              <a:t>מתחילים להאזין על האובייקט שהוגדר כמקבל – בעזרת </a:t>
            </a:r>
            <a:r>
              <a:rPr lang="en-US" dirty="0" err="1" smtClean="0"/>
              <a:t>ReadAsync</a:t>
            </a:r>
            <a:r>
              <a:rPr lang="he-IL" dirty="0" smtClean="0"/>
              <a:t>.</a:t>
            </a:r>
          </a:p>
          <a:p>
            <a:r>
              <a:rPr lang="he-IL" dirty="0"/>
              <a:t>גם </a:t>
            </a:r>
            <a:r>
              <a:rPr lang="en-US" dirty="0"/>
              <a:t>client</a:t>
            </a:r>
            <a:r>
              <a:rPr lang="he-IL" dirty="0"/>
              <a:t>, ברגע שהוא מתחבר, יוצר </a:t>
            </a:r>
            <a:r>
              <a:rPr lang="en-US" dirty="0"/>
              <a:t>2</a:t>
            </a:r>
            <a:r>
              <a:rPr lang="he-IL" dirty="0"/>
              <a:t> אובייקטים מסוג </a:t>
            </a:r>
            <a:r>
              <a:rPr lang="en-US" dirty="0"/>
              <a:t>SocketAsyncEventArgs</a:t>
            </a:r>
            <a:r>
              <a:rPr lang="he-IL" dirty="0"/>
              <a:t> (לשליחה וקבלה). </a:t>
            </a:r>
          </a:p>
        </p:txBody>
      </p:sp>
    </p:spTree>
    <p:extLst>
      <p:ext uri="{BB962C8B-B14F-4D97-AF65-F5344CB8AC3E}">
        <p14:creationId xmlns:p14="http://schemas.microsoft.com/office/powerpoint/2010/main" val="76969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1340768"/>
            <a:ext cx="8424936" cy="5040560"/>
          </a:xfrm>
        </p:spPr>
        <p:txBody>
          <a:bodyPr/>
          <a:lstStyle/>
          <a:p>
            <a:r>
              <a:rPr lang="he-IL" dirty="0" smtClean="0"/>
              <a:t>כל הרכיבים של המערכת (שרת, לקוח, ניהול) מדברים בעזרת העברת אובייקטים יעודיים.</a:t>
            </a:r>
          </a:p>
          <a:p>
            <a:r>
              <a:rPr lang="he-IL" dirty="0" smtClean="0"/>
              <a:t>בעת השליחה אובייקט כזה ממירים ל-</a:t>
            </a:r>
            <a:r>
              <a:rPr lang="en-US" dirty="0" smtClean="0"/>
              <a:t>XML</a:t>
            </a:r>
            <a:r>
              <a:rPr lang="he-IL" dirty="0" smtClean="0"/>
              <a:t> (</a:t>
            </a:r>
            <a:r>
              <a:rPr lang="en-US" dirty="0" smtClean="0"/>
              <a:t>utf8</a:t>
            </a:r>
            <a:r>
              <a:rPr lang="he-IL" dirty="0" smtClean="0"/>
              <a:t>): מתקבל </a:t>
            </a:r>
            <a:r>
              <a:rPr lang="en-US" dirty="0" smtClean="0"/>
              <a:t>string</a:t>
            </a:r>
            <a:r>
              <a:rPr lang="he-IL" dirty="0" smtClean="0"/>
              <a:t>.</a:t>
            </a:r>
          </a:p>
          <a:p>
            <a:r>
              <a:rPr lang="he-IL" dirty="0" smtClean="0"/>
              <a:t>את ה-</a:t>
            </a:r>
            <a:r>
              <a:rPr lang="en-US" dirty="0" smtClean="0"/>
              <a:t>XML</a:t>
            </a:r>
            <a:r>
              <a:rPr lang="he-IL" dirty="0" smtClean="0"/>
              <a:t> הזה מצפינים: מתקבל מערך בתים.</a:t>
            </a:r>
          </a:p>
          <a:p>
            <a:r>
              <a:rPr lang="he-IL" dirty="0" smtClean="0"/>
              <a:t>למערך הבתים הזה מוסיפים בהתחלה (</a:t>
            </a:r>
            <a:r>
              <a:rPr lang="en-US" dirty="0" smtClean="0"/>
              <a:t>prefix</a:t>
            </a:r>
            <a:r>
              <a:rPr lang="he-IL" dirty="0" smtClean="0"/>
              <a:t>) </a:t>
            </a:r>
            <a:r>
              <a:rPr lang="he-IL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he-IL" dirty="0" smtClean="0"/>
              <a:t> בתים: את גודלו.</a:t>
            </a:r>
          </a:p>
          <a:p>
            <a:r>
              <a:rPr lang="he-IL" dirty="0" smtClean="0"/>
              <a:t>את המערך החדש שהתקבל שומרים בתוך </a:t>
            </a:r>
            <a:r>
              <a:rPr lang="en-US" dirty="0" smtClean="0"/>
              <a:t>UserToken</a:t>
            </a:r>
            <a:r>
              <a:rPr lang="he-IL" dirty="0" smtClean="0"/>
              <a:t>.</a:t>
            </a:r>
          </a:p>
          <a:p>
            <a:r>
              <a:rPr lang="he-IL" dirty="0" smtClean="0"/>
              <a:t>מעבירים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he-IL" dirty="0" smtClean="0"/>
              <a:t> בתים לתוך </a:t>
            </a:r>
            <a:r>
              <a:rPr lang="en-US" dirty="0" smtClean="0"/>
              <a:t>Buffer</a:t>
            </a:r>
            <a:r>
              <a:rPr lang="he-IL" dirty="0" smtClean="0"/>
              <a:t> של אובייקט </a:t>
            </a:r>
            <a:r>
              <a:rPr lang="en-US" dirty="0" smtClean="0"/>
              <a:t>SocketAsyncEventArgs</a:t>
            </a:r>
            <a:r>
              <a:rPr lang="he-IL" dirty="0" smtClean="0"/>
              <a:t> ששולח (קריאה ל-</a:t>
            </a:r>
            <a:r>
              <a:rPr lang="en-US" dirty="0" smtClean="0"/>
              <a:t>SetBuffer</a:t>
            </a:r>
            <a:r>
              <a:rPr lang="he-IL" dirty="0" smtClean="0"/>
              <a:t>) ו</a:t>
            </a:r>
            <a:r>
              <a:rPr lang="he-IL" dirty="0"/>
              <a:t>קוראים ל-</a:t>
            </a:r>
            <a:r>
              <a:rPr lang="en-US" dirty="0" err="1" smtClean="0"/>
              <a:t>SendAsync</a:t>
            </a:r>
            <a:r>
              <a:rPr lang="he-IL" dirty="0" smtClean="0"/>
              <a:t>.</a:t>
            </a:r>
          </a:p>
          <a:p>
            <a:r>
              <a:rPr lang="he-IL" dirty="0" smtClean="0"/>
              <a:t>חוזרים על הפעולה עד שמסיימים לשלוח את כל המערך.</a:t>
            </a:r>
            <a:endParaRPr lang="he-IL" dirty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056784" cy="936104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How It Works  -  Sender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93311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1520" y="1124744"/>
            <a:ext cx="8568952" cy="5544616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הצד המקבל כבר קראה ל-</a:t>
            </a:r>
            <a:r>
              <a:rPr lang="en-US" dirty="0" err="1"/>
              <a:t>ReadAsync</a:t>
            </a:r>
            <a:r>
              <a:rPr lang="he-IL" dirty="0"/>
              <a:t>, לכן ברגע </a:t>
            </a:r>
            <a:r>
              <a:rPr lang="he-IL" dirty="0" smtClean="0"/>
              <a:t>שמגיעה </a:t>
            </a:r>
            <a:r>
              <a:rPr lang="he-IL" dirty="0"/>
              <a:t>מנה ראשונה של ההודעה – נכנס ל-</a:t>
            </a:r>
            <a:r>
              <a:rPr lang="en-US" dirty="0" smtClean="0"/>
              <a:t>callback</a:t>
            </a:r>
            <a:r>
              <a:rPr lang="he-IL" dirty="0" smtClean="0"/>
              <a:t>: פונקציה </a:t>
            </a:r>
            <a:r>
              <a:rPr lang="he-IL" dirty="0"/>
              <a:t>שמטפלת בקריאה מתוך </a:t>
            </a:r>
            <a:r>
              <a:rPr lang="en-US" dirty="0"/>
              <a:t>Buffer</a:t>
            </a:r>
            <a:r>
              <a:rPr lang="he-IL" dirty="0"/>
              <a:t>:</a:t>
            </a:r>
          </a:p>
          <a:p>
            <a:r>
              <a:rPr lang="he-IL" dirty="0" smtClean="0"/>
              <a:t>קורא 4 בתים ראשוניים (</a:t>
            </a:r>
            <a:r>
              <a:rPr lang="en-US" dirty="0" smtClean="0"/>
              <a:t>prefix</a:t>
            </a:r>
            <a:r>
              <a:rPr lang="he-IL" dirty="0" smtClean="0"/>
              <a:t>) ולפי המספר שמתקבל בונה מערך לקליטת ההודעה </a:t>
            </a:r>
            <a:r>
              <a:rPr lang="he-IL" dirty="0"/>
              <a:t>בתוך </a:t>
            </a:r>
            <a:r>
              <a:rPr lang="en-US" dirty="0" smtClean="0"/>
              <a:t>UserToken</a:t>
            </a:r>
            <a:r>
              <a:rPr lang="he-IL" dirty="0" smtClean="0"/>
              <a:t>.</a:t>
            </a:r>
          </a:p>
          <a:p>
            <a:r>
              <a:rPr lang="he-IL" dirty="0" smtClean="0"/>
              <a:t>אם בתוך </a:t>
            </a:r>
            <a:r>
              <a:rPr lang="en-US" dirty="0" smtClean="0"/>
              <a:t>Buffer</a:t>
            </a:r>
            <a:r>
              <a:rPr lang="he-IL" dirty="0" smtClean="0"/>
              <a:t> אין מספיק בתים (את המספר הבתים שנקלטו קוראים מתוך מאפיין של </a:t>
            </a:r>
            <a:r>
              <a:rPr lang="en-US" dirty="0" smtClean="0"/>
              <a:t>SocketAsyncEventArgs</a:t>
            </a:r>
            <a:r>
              <a:rPr lang="he-IL" dirty="0" smtClean="0"/>
              <a:t>: </a:t>
            </a:r>
            <a:r>
              <a:rPr lang="en-US" dirty="0" err="1" smtClean="0"/>
              <a:t>BytesTransferred</a:t>
            </a:r>
            <a:r>
              <a:rPr lang="he-IL" dirty="0" smtClean="0"/>
              <a:t>), אז עושים קריאה אסנכרונית נוספת.</a:t>
            </a:r>
          </a:p>
          <a:p>
            <a:r>
              <a:rPr lang="he-IL" dirty="0" smtClean="0"/>
              <a:t>ברגע שאורך ההודעה ידוע, קוראים בצורה אסנכרונית עד שממלאים מערך שבנינו בוך </a:t>
            </a:r>
            <a:r>
              <a:rPr lang="en-US" dirty="0" smtClean="0"/>
              <a:t>UserToken</a:t>
            </a:r>
            <a:r>
              <a:rPr lang="he-IL" dirty="0" smtClean="0"/>
              <a:t>.</a:t>
            </a:r>
          </a:p>
          <a:p>
            <a:r>
              <a:rPr lang="he-IL" dirty="0" smtClean="0"/>
              <a:t>ברגע שמצאנו את המערך הזה, שולחים אותו למפענח: מתקבל </a:t>
            </a:r>
            <a:r>
              <a:rPr lang="en-US" dirty="0" smtClean="0"/>
              <a:t>XML</a:t>
            </a:r>
            <a:r>
              <a:rPr lang="he-IL" dirty="0" smtClean="0"/>
              <a:t>.</a:t>
            </a:r>
          </a:p>
          <a:p>
            <a:r>
              <a:rPr lang="he-IL" dirty="0" smtClean="0"/>
              <a:t>ל-</a:t>
            </a:r>
            <a:r>
              <a:rPr lang="en-US" dirty="0" smtClean="0"/>
              <a:t>XML</a:t>
            </a:r>
            <a:r>
              <a:rPr lang="he-IL" dirty="0" smtClean="0"/>
              <a:t> עושים דסריאליזציה כדי לקבל אובייקט שאפשר לעבוד איתו.</a:t>
            </a:r>
          </a:p>
          <a:p>
            <a:r>
              <a:rPr lang="he-IL" dirty="0" smtClean="0"/>
              <a:t>אם נשאר עוד מידע ב-</a:t>
            </a:r>
            <a:r>
              <a:rPr lang="en-US" dirty="0" smtClean="0"/>
              <a:t>Buffer</a:t>
            </a:r>
            <a:r>
              <a:rPr lang="he-IL" dirty="0" smtClean="0"/>
              <a:t>, זה אומר שזאת התחלה של הודעה הבאה שפשוט נצמדה לקודמת. מטפלים בה באותה צורה כמו לקודמת.</a:t>
            </a:r>
          </a:p>
          <a:p>
            <a:r>
              <a:rPr lang="he-IL" dirty="0" smtClean="0"/>
              <a:t>לאחר כל קבלה של הודעה שלמה מנקים משתנים רלוונטיים ב-</a:t>
            </a:r>
            <a:r>
              <a:rPr lang="en-US" dirty="0" smtClean="0"/>
              <a:t>UserToken</a:t>
            </a:r>
            <a:r>
              <a:rPr lang="he-IL" dirty="0" smtClean="0"/>
              <a:t>, לשימוש חוזר.</a:t>
            </a:r>
          </a:p>
          <a:p>
            <a:endParaRPr lang="he-IL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128792" cy="936104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How It Works  -  Receiver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70802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1268760"/>
            <a:ext cx="8496944" cy="5400600"/>
          </a:xfrm>
        </p:spPr>
        <p:txBody>
          <a:bodyPr/>
          <a:lstStyle/>
          <a:p>
            <a:r>
              <a:rPr lang="he-IL" dirty="0" smtClean="0"/>
              <a:t>במידה והייתה תקלה בערוץ </a:t>
            </a:r>
            <a:r>
              <a:rPr lang="en-US" dirty="0" smtClean="0"/>
              <a:t>TCP</a:t>
            </a:r>
            <a:r>
              <a:rPr lang="he-IL" dirty="0" smtClean="0"/>
              <a:t>, בתוך </a:t>
            </a:r>
            <a:r>
              <a:rPr lang="en-US" dirty="0" smtClean="0"/>
              <a:t>SocketError</a:t>
            </a:r>
            <a:r>
              <a:rPr lang="he-IL" dirty="0"/>
              <a:t> </a:t>
            </a:r>
            <a:r>
              <a:rPr lang="he-IL" dirty="0" smtClean="0"/>
              <a:t>של אובייקט </a:t>
            </a:r>
            <a:r>
              <a:rPr lang="en-US" dirty="0" smtClean="0"/>
              <a:t>SocketAsyncEventArgs</a:t>
            </a:r>
            <a:r>
              <a:rPr lang="he-IL" dirty="0" smtClean="0"/>
              <a:t> תימצא שגיאה. לכן בתחילת כל פעולה אסנכרונית יש תמיד לבדוק את הערך של </a:t>
            </a:r>
            <a:r>
              <a:rPr lang="en-US" dirty="0" smtClean="0"/>
              <a:t>SocketError</a:t>
            </a:r>
            <a:r>
              <a:rPr lang="he-IL" dirty="0" smtClean="0"/>
              <a:t>. </a:t>
            </a:r>
          </a:p>
          <a:p>
            <a:r>
              <a:rPr lang="he-IL" dirty="0" smtClean="0"/>
              <a:t>בגלל שפרוטוקול </a:t>
            </a:r>
            <a:r>
              <a:rPr lang="en-US" dirty="0" smtClean="0"/>
              <a:t>TCP</a:t>
            </a:r>
            <a:r>
              <a:rPr lang="he-IL" dirty="0" smtClean="0"/>
              <a:t> (בהגדרתו) לא רגיש לנפילת נתבים \ ציוד רשת שבדרך בזמן שהוא "נח" (לא שולח), הוא יכול לא לדעת שצד שני התנתק (תהליך או מחשב "נפל") עד שלא מנסה לשלוח הודעה אליו (כי אז הוא מחכה ל-</a:t>
            </a:r>
            <a:r>
              <a:rPr lang="en-US" dirty="0" err="1" smtClean="0"/>
              <a:t>ack</a:t>
            </a:r>
            <a:r>
              <a:rPr lang="he-IL" dirty="0" smtClean="0"/>
              <a:t>).  לכן כל רכיבי התוכנה שלנו שולחים </a:t>
            </a:r>
            <a:r>
              <a:rPr lang="en-US" dirty="0" smtClean="0"/>
              <a:t>Keep-</a:t>
            </a:r>
            <a:r>
              <a:rPr lang="en-US" dirty="0" err="1" smtClean="0"/>
              <a:t>Alives</a:t>
            </a:r>
            <a:r>
              <a:rPr lang="he-IL" dirty="0" smtClean="0"/>
              <a:t> (הודעות ריקות שהן רק </a:t>
            </a:r>
            <a:r>
              <a:rPr lang="en-US" dirty="0" smtClean="0"/>
              <a:t>prefix</a:t>
            </a:r>
            <a:r>
              <a:rPr lang="he-IL" dirty="0" smtClean="0"/>
              <a:t> שמכיל 0) כל פרק זמן מסויים (לפי </a:t>
            </a:r>
            <a:r>
              <a:rPr lang="en-US" dirty="0" smtClean="0"/>
              <a:t>Timer</a:t>
            </a:r>
            <a:r>
              <a:rPr lang="he-IL" dirty="0" smtClean="0"/>
              <a:t>).</a:t>
            </a:r>
          </a:p>
          <a:p>
            <a:r>
              <a:rPr lang="he-IL" dirty="0" smtClean="0"/>
              <a:t>ברגע שמזהים שגיאות ב-</a:t>
            </a:r>
            <a:r>
              <a:rPr lang="en-US" dirty="0" smtClean="0"/>
              <a:t>connection</a:t>
            </a:r>
            <a:r>
              <a:rPr lang="he-IL" dirty="0" smtClean="0"/>
              <a:t> – סוגרים אותו:  סוגרים </a:t>
            </a:r>
            <a:r>
              <a:rPr lang="en-US" dirty="0" smtClean="0"/>
              <a:t>socket</a:t>
            </a:r>
            <a:r>
              <a:rPr lang="he-IL" dirty="0" smtClean="0"/>
              <a:t>, מנקים אובייקטים </a:t>
            </a:r>
            <a:r>
              <a:rPr lang="en-US" dirty="0" smtClean="0"/>
              <a:t>SocketAsyncEventArgs</a:t>
            </a:r>
            <a:r>
              <a:rPr lang="he-IL" dirty="0"/>
              <a:t> </a:t>
            </a:r>
            <a:r>
              <a:rPr lang="he-IL" dirty="0" smtClean="0"/>
              <a:t>שקשורים אליו, מחזירים אותם ל-</a:t>
            </a:r>
            <a:r>
              <a:rPr lang="en-US" dirty="0" smtClean="0"/>
              <a:t>pool</a:t>
            </a:r>
            <a:r>
              <a:rPr lang="he-IL" dirty="0" smtClean="0"/>
              <a:t>. (בדרך כלל זה קורה כתוצאה מקריסת תוכנה או חומרה)</a:t>
            </a:r>
          </a:p>
          <a:p>
            <a:r>
              <a:rPr lang="he-IL" dirty="0" smtClean="0"/>
              <a:t>רכיב </a:t>
            </a:r>
            <a:r>
              <a:rPr lang="en-US" dirty="0" smtClean="0"/>
              <a:t>client</a:t>
            </a:r>
            <a:r>
              <a:rPr lang="he-IL" dirty="0" smtClean="0"/>
              <a:t>, ברגע שהתנתק בצורה לא יזומה, ינסה להתחבר מחדש (אחרי שחיכה פרק זמן מסויים)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5536" y="188640"/>
            <a:ext cx="8064896" cy="936104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1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 rtl="0">
              <a:buFont typeface="Georgia" pitchFamily="18" charset="0"/>
              <a:buNone/>
            </a:pPr>
            <a:r>
              <a:rPr lang="en-US" dirty="0" smtClean="0"/>
              <a:t>Connection Errors Detection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02194552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4504</TotalTime>
  <Words>966</Words>
  <Application>Microsoft Office PowerPoint</Application>
  <PresentationFormat>On-screen Show (4:3)</PresentationFormat>
  <Paragraphs>82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Slipstream</vt:lpstr>
      <vt:lpstr>Remote Client Management</vt:lpstr>
      <vt:lpstr>Remote Management Architecture</vt:lpstr>
      <vt:lpstr>Modules</vt:lpstr>
      <vt:lpstr>Inside the code</vt:lpstr>
      <vt:lpstr>PowerPoint Presentation</vt:lpstr>
      <vt:lpstr>How It Works</vt:lpstr>
      <vt:lpstr>How It Works  -  Sender</vt:lpstr>
      <vt:lpstr>How It Works  -  Receiver</vt:lpstr>
      <vt:lpstr>PowerPoint Presentation</vt:lpstr>
      <vt:lpstr>Please Donate… 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Client Management</dc:title>
  <dc:creator>Mikas</dc:creator>
  <cp:lastModifiedBy>Mikas</cp:lastModifiedBy>
  <cp:revision>114</cp:revision>
  <dcterms:created xsi:type="dcterms:W3CDTF">2011-12-11T21:33:59Z</dcterms:created>
  <dcterms:modified xsi:type="dcterms:W3CDTF">2012-02-04T08:33:28Z</dcterms:modified>
</cp:coreProperties>
</file>