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79" r:id="rId4"/>
    <p:sldId id="280" r:id="rId5"/>
    <p:sldId id="286" r:id="rId6"/>
    <p:sldId id="284" r:id="rId7"/>
    <p:sldId id="288" r:id="rId8"/>
    <p:sldId id="289" r:id="rId9"/>
    <p:sldId id="257" r:id="rId10"/>
    <p:sldId id="258" r:id="rId11"/>
    <p:sldId id="281" r:id="rId12"/>
    <p:sldId id="283" r:id="rId13"/>
    <p:sldId id="287" r:id="rId14"/>
    <p:sldId id="260" r:id="rId15"/>
    <p:sldId id="262" r:id="rId16"/>
    <p:sldId id="285" r:id="rId17"/>
    <p:sldId id="261" r:id="rId18"/>
    <p:sldId id="265" r:id="rId19"/>
    <p:sldId id="290" r:id="rId20"/>
    <p:sldId id="291" r:id="rId21"/>
    <p:sldId id="292" r:id="rId22"/>
    <p:sldId id="293" r:id="rId23"/>
    <p:sldId id="294" r:id="rId24"/>
    <p:sldId id="267" r:id="rId25"/>
    <p:sldId id="266" r:id="rId26"/>
    <p:sldId id="268" r:id="rId27"/>
    <p:sldId id="295" r:id="rId28"/>
    <p:sldId id="270" r:id="rId29"/>
    <p:sldId id="274" r:id="rId30"/>
    <p:sldId id="271" r:id="rId31"/>
    <p:sldId id="275" r:id="rId32"/>
    <p:sldId id="276" r:id="rId33"/>
    <p:sldId id="272" r:id="rId34"/>
    <p:sldId id="277" r:id="rId35"/>
    <p:sldId id="27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375EAC79-E71C-4083-8D11-1EEA6C162B02}">
          <p14:sldIdLst>
            <p14:sldId id="256"/>
          </p14:sldIdLst>
        </p14:section>
        <p14:section name="Part I: User Behavior" id="{3F490D72-673A-4001-B856-349D6980B1DF}">
          <p14:sldIdLst>
            <p14:sldId id="264"/>
            <p14:sldId id="279"/>
            <p14:sldId id="280"/>
            <p14:sldId id="286"/>
            <p14:sldId id="284"/>
            <p14:sldId id="288"/>
            <p14:sldId id="289"/>
            <p14:sldId id="257"/>
            <p14:sldId id="258"/>
            <p14:sldId id="281"/>
            <p14:sldId id="283"/>
            <p14:sldId id="287"/>
            <p14:sldId id="260"/>
            <p14:sldId id="262"/>
            <p14:sldId id="285"/>
            <p14:sldId id="261"/>
            <p14:sldId id="265"/>
            <p14:sldId id="290"/>
            <p14:sldId id="291"/>
            <p14:sldId id="292"/>
            <p14:sldId id="293"/>
            <p14:sldId id="294"/>
          </p14:sldIdLst>
        </p14:section>
        <p14:section name="Part II: Fee Table Optimization" id="{1A8EC1A2-AA89-4ABC-B841-14CB618BD681}">
          <p14:sldIdLst>
            <p14:sldId id="267"/>
            <p14:sldId id="266"/>
            <p14:sldId id="268"/>
            <p14:sldId id="295"/>
            <p14:sldId id="270"/>
            <p14:sldId id="274"/>
            <p14:sldId id="271"/>
          </p14:sldIdLst>
        </p14:section>
        <p14:section name="Part III: Subscription Model" id="{B4035E8E-91A8-4564-B12F-3F41C8F147A2}">
          <p14:sldIdLst>
            <p14:sldId id="275"/>
            <p14:sldId id="276"/>
            <p14:sldId id="272"/>
            <p14:sldId id="277"/>
          </p14:sldIdLst>
        </p14:section>
        <p14:section name="End" id="{8E2BE8B3-51E1-46A1-8190-D8382405B50C}">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5F80"/>
    <a:srgbClr val="021E44"/>
    <a:srgbClr val="FDE49B"/>
    <a:srgbClr val="6F79FD"/>
    <a:srgbClr val="02275A"/>
    <a:srgbClr val="010652"/>
    <a:srgbClr val="109AFA"/>
    <a:srgbClr val="95D3FD"/>
    <a:srgbClr val="0F9BFD"/>
    <a:srgbClr val="9DC6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E263-5795-D18B-A776-09B51BFAC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471781-D8B1-CC3E-8AE4-2B5E48B17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E09930-ED25-FA0B-CA66-738E8EAA08B0}"/>
              </a:ext>
            </a:extLst>
          </p:cNvPr>
          <p:cNvSpPr>
            <a:spLocks noGrp="1"/>
          </p:cNvSpPr>
          <p:nvPr>
            <p:ph type="dt" sz="half" idx="10"/>
          </p:nvPr>
        </p:nvSpPr>
        <p:spPr/>
        <p:txBody>
          <a:bodyPr/>
          <a:lstStyle/>
          <a:p>
            <a:fld id="{AC21E98C-7782-46AA-9221-7E0BB12355F7}" type="datetimeFigureOut">
              <a:rPr lang="en-US" smtClean="0"/>
              <a:t>3/20/2024</a:t>
            </a:fld>
            <a:endParaRPr lang="en-US"/>
          </a:p>
        </p:txBody>
      </p:sp>
      <p:sp>
        <p:nvSpPr>
          <p:cNvPr id="5" name="Footer Placeholder 4">
            <a:extLst>
              <a:ext uri="{FF2B5EF4-FFF2-40B4-BE49-F238E27FC236}">
                <a16:creationId xmlns:a16="http://schemas.microsoft.com/office/drawing/2014/main" id="{6FE9AC7A-5953-E1A8-155F-0EB0FCC4C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868F0-70F1-F2FB-81D5-A8B9FD9FBE7D}"/>
              </a:ext>
            </a:extLst>
          </p:cNvPr>
          <p:cNvSpPr>
            <a:spLocks noGrp="1"/>
          </p:cNvSpPr>
          <p:nvPr>
            <p:ph type="sldNum" sz="quarter" idx="12"/>
          </p:nvPr>
        </p:nvSpPr>
        <p:spPr/>
        <p:txBody>
          <a:bodyPr/>
          <a:lstStyle/>
          <a:p>
            <a:fld id="{1CA8019E-C258-4169-BC23-BCB55514F3CC}" type="slidenum">
              <a:rPr lang="en-US" smtClean="0"/>
              <a:t>‹#›</a:t>
            </a:fld>
            <a:endParaRPr lang="en-US"/>
          </a:p>
        </p:txBody>
      </p:sp>
    </p:spTree>
    <p:extLst>
      <p:ext uri="{BB962C8B-B14F-4D97-AF65-F5344CB8AC3E}">
        <p14:creationId xmlns:p14="http://schemas.microsoft.com/office/powerpoint/2010/main" val="188263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D170-2B48-64A4-0F23-1AE6594FE0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B4B5D8-B6FA-9C01-A348-2B585817BE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B18DC-5D7E-1507-38FF-4358D984C626}"/>
              </a:ext>
            </a:extLst>
          </p:cNvPr>
          <p:cNvSpPr>
            <a:spLocks noGrp="1"/>
          </p:cNvSpPr>
          <p:nvPr>
            <p:ph type="dt" sz="half" idx="10"/>
          </p:nvPr>
        </p:nvSpPr>
        <p:spPr/>
        <p:txBody>
          <a:bodyPr/>
          <a:lstStyle/>
          <a:p>
            <a:fld id="{AC21E98C-7782-46AA-9221-7E0BB12355F7}" type="datetimeFigureOut">
              <a:rPr lang="en-US" smtClean="0"/>
              <a:t>3/20/2024</a:t>
            </a:fld>
            <a:endParaRPr lang="en-US"/>
          </a:p>
        </p:txBody>
      </p:sp>
      <p:sp>
        <p:nvSpPr>
          <p:cNvPr id="5" name="Footer Placeholder 4">
            <a:extLst>
              <a:ext uri="{FF2B5EF4-FFF2-40B4-BE49-F238E27FC236}">
                <a16:creationId xmlns:a16="http://schemas.microsoft.com/office/drawing/2014/main" id="{EFFE913B-4D61-3150-A3C3-21A2C7F4F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4E2DA-229F-4987-898C-BC1E572469A2}"/>
              </a:ext>
            </a:extLst>
          </p:cNvPr>
          <p:cNvSpPr>
            <a:spLocks noGrp="1"/>
          </p:cNvSpPr>
          <p:nvPr>
            <p:ph type="sldNum" sz="quarter" idx="12"/>
          </p:nvPr>
        </p:nvSpPr>
        <p:spPr/>
        <p:txBody>
          <a:bodyPr/>
          <a:lstStyle/>
          <a:p>
            <a:fld id="{1CA8019E-C258-4169-BC23-BCB55514F3CC}" type="slidenum">
              <a:rPr lang="en-US" smtClean="0"/>
              <a:t>‹#›</a:t>
            </a:fld>
            <a:endParaRPr lang="en-US"/>
          </a:p>
        </p:txBody>
      </p:sp>
    </p:spTree>
    <p:extLst>
      <p:ext uri="{BB962C8B-B14F-4D97-AF65-F5344CB8AC3E}">
        <p14:creationId xmlns:p14="http://schemas.microsoft.com/office/powerpoint/2010/main" val="196141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F11226-7176-F34A-3AFB-8A72F617A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BC1B9E-E3D1-4B52-A730-D56EB5F09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C3027-2DE9-AE8B-0B1E-9BA05BAE4040}"/>
              </a:ext>
            </a:extLst>
          </p:cNvPr>
          <p:cNvSpPr>
            <a:spLocks noGrp="1"/>
          </p:cNvSpPr>
          <p:nvPr>
            <p:ph type="dt" sz="half" idx="10"/>
          </p:nvPr>
        </p:nvSpPr>
        <p:spPr/>
        <p:txBody>
          <a:bodyPr/>
          <a:lstStyle/>
          <a:p>
            <a:fld id="{AC21E98C-7782-46AA-9221-7E0BB12355F7}" type="datetimeFigureOut">
              <a:rPr lang="en-US" smtClean="0"/>
              <a:t>3/20/2024</a:t>
            </a:fld>
            <a:endParaRPr lang="en-US"/>
          </a:p>
        </p:txBody>
      </p:sp>
      <p:sp>
        <p:nvSpPr>
          <p:cNvPr id="5" name="Footer Placeholder 4">
            <a:extLst>
              <a:ext uri="{FF2B5EF4-FFF2-40B4-BE49-F238E27FC236}">
                <a16:creationId xmlns:a16="http://schemas.microsoft.com/office/drawing/2014/main" id="{2F6033D4-012B-191C-572C-B000B7280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6AB56-365C-05B0-B0C2-2037A961085D}"/>
              </a:ext>
            </a:extLst>
          </p:cNvPr>
          <p:cNvSpPr>
            <a:spLocks noGrp="1"/>
          </p:cNvSpPr>
          <p:nvPr>
            <p:ph type="sldNum" sz="quarter" idx="12"/>
          </p:nvPr>
        </p:nvSpPr>
        <p:spPr/>
        <p:txBody>
          <a:bodyPr/>
          <a:lstStyle/>
          <a:p>
            <a:fld id="{1CA8019E-C258-4169-BC23-BCB55514F3CC}" type="slidenum">
              <a:rPr lang="en-US" smtClean="0"/>
              <a:t>‹#›</a:t>
            </a:fld>
            <a:endParaRPr lang="en-US"/>
          </a:p>
        </p:txBody>
      </p:sp>
    </p:spTree>
    <p:extLst>
      <p:ext uri="{BB962C8B-B14F-4D97-AF65-F5344CB8AC3E}">
        <p14:creationId xmlns:p14="http://schemas.microsoft.com/office/powerpoint/2010/main" val="54887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BD49-6B0D-8721-D5B7-0ADD8C99F9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9DBDEA-45C9-022F-9E68-9339DA415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70E7A-1C67-06A1-2F36-2ACF6D27B51C}"/>
              </a:ext>
            </a:extLst>
          </p:cNvPr>
          <p:cNvSpPr>
            <a:spLocks noGrp="1"/>
          </p:cNvSpPr>
          <p:nvPr>
            <p:ph type="dt" sz="half" idx="10"/>
          </p:nvPr>
        </p:nvSpPr>
        <p:spPr/>
        <p:txBody>
          <a:bodyPr/>
          <a:lstStyle/>
          <a:p>
            <a:fld id="{AC21E98C-7782-46AA-9221-7E0BB12355F7}" type="datetimeFigureOut">
              <a:rPr lang="en-US" smtClean="0"/>
              <a:t>3/20/2024</a:t>
            </a:fld>
            <a:endParaRPr lang="en-US"/>
          </a:p>
        </p:txBody>
      </p:sp>
      <p:sp>
        <p:nvSpPr>
          <p:cNvPr id="5" name="Footer Placeholder 4">
            <a:extLst>
              <a:ext uri="{FF2B5EF4-FFF2-40B4-BE49-F238E27FC236}">
                <a16:creationId xmlns:a16="http://schemas.microsoft.com/office/drawing/2014/main" id="{CC033D91-4D5B-9012-C0BB-CF5396D30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A63AD-1124-D9B0-8FB2-B46E7EE3D72C}"/>
              </a:ext>
            </a:extLst>
          </p:cNvPr>
          <p:cNvSpPr>
            <a:spLocks noGrp="1"/>
          </p:cNvSpPr>
          <p:nvPr>
            <p:ph type="sldNum" sz="quarter" idx="12"/>
          </p:nvPr>
        </p:nvSpPr>
        <p:spPr/>
        <p:txBody>
          <a:bodyPr/>
          <a:lstStyle/>
          <a:p>
            <a:fld id="{1CA8019E-C258-4169-BC23-BCB55514F3CC}" type="slidenum">
              <a:rPr lang="en-US" smtClean="0"/>
              <a:t>‹#›</a:t>
            </a:fld>
            <a:endParaRPr lang="en-US"/>
          </a:p>
        </p:txBody>
      </p:sp>
    </p:spTree>
    <p:extLst>
      <p:ext uri="{BB962C8B-B14F-4D97-AF65-F5344CB8AC3E}">
        <p14:creationId xmlns:p14="http://schemas.microsoft.com/office/powerpoint/2010/main" val="228833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C539-24C1-4D76-E6F4-66448313AF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D7B011-0488-494B-320C-9764BEA0DD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8B72A2-E726-0F40-9C86-E1BC7F016EB6}"/>
              </a:ext>
            </a:extLst>
          </p:cNvPr>
          <p:cNvSpPr>
            <a:spLocks noGrp="1"/>
          </p:cNvSpPr>
          <p:nvPr>
            <p:ph type="dt" sz="half" idx="10"/>
          </p:nvPr>
        </p:nvSpPr>
        <p:spPr/>
        <p:txBody>
          <a:bodyPr/>
          <a:lstStyle/>
          <a:p>
            <a:fld id="{AC21E98C-7782-46AA-9221-7E0BB12355F7}" type="datetimeFigureOut">
              <a:rPr lang="en-US" smtClean="0"/>
              <a:t>3/20/2024</a:t>
            </a:fld>
            <a:endParaRPr lang="en-US"/>
          </a:p>
        </p:txBody>
      </p:sp>
      <p:sp>
        <p:nvSpPr>
          <p:cNvPr id="5" name="Footer Placeholder 4">
            <a:extLst>
              <a:ext uri="{FF2B5EF4-FFF2-40B4-BE49-F238E27FC236}">
                <a16:creationId xmlns:a16="http://schemas.microsoft.com/office/drawing/2014/main" id="{01E98AED-CAAE-8B7F-589F-87B4B877A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A0382-7FF5-32D3-666F-04875A6E8020}"/>
              </a:ext>
            </a:extLst>
          </p:cNvPr>
          <p:cNvSpPr>
            <a:spLocks noGrp="1"/>
          </p:cNvSpPr>
          <p:nvPr>
            <p:ph type="sldNum" sz="quarter" idx="12"/>
          </p:nvPr>
        </p:nvSpPr>
        <p:spPr/>
        <p:txBody>
          <a:bodyPr/>
          <a:lstStyle/>
          <a:p>
            <a:fld id="{1CA8019E-C258-4169-BC23-BCB55514F3CC}" type="slidenum">
              <a:rPr lang="en-US" smtClean="0"/>
              <a:t>‹#›</a:t>
            </a:fld>
            <a:endParaRPr lang="en-US"/>
          </a:p>
        </p:txBody>
      </p:sp>
    </p:spTree>
    <p:extLst>
      <p:ext uri="{BB962C8B-B14F-4D97-AF65-F5344CB8AC3E}">
        <p14:creationId xmlns:p14="http://schemas.microsoft.com/office/powerpoint/2010/main" val="18584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7358-7956-5799-5F8D-ABE18E63F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B5795-5128-B13F-90A1-75B98A8EB1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AA7774-898B-18C3-975A-07EB360110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57472A-F4EA-AF9B-9AC7-293156F4E26D}"/>
              </a:ext>
            </a:extLst>
          </p:cNvPr>
          <p:cNvSpPr>
            <a:spLocks noGrp="1"/>
          </p:cNvSpPr>
          <p:nvPr>
            <p:ph type="dt" sz="half" idx="10"/>
          </p:nvPr>
        </p:nvSpPr>
        <p:spPr/>
        <p:txBody>
          <a:bodyPr/>
          <a:lstStyle/>
          <a:p>
            <a:fld id="{AC21E98C-7782-46AA-9221-7E0BB12355F7}" type="datetimeFigureOut">
              <a:rPr lang="en-US" smtClean="0"/>
              <a:t>3/20/2024</a:t>
            </a:fld>
            <a:endParaRPr lang="en-US"/>
          </a:p>
        </p:txBody>
      </p:sp>
      <p:sp>
        <p:nvSpPr>
          <p:cNvPr id="6" name="Footer Placeholder 5">
            <a:extLst>
              <a:ext uri="{FF2B5EF4-FFF2-40B4-BE49-F238E27FC236}">
                <a16:creationId xmlns:a16="http://schemas.microsoft.com/office/drawing/2014/main" id="{ABAF35AE-342F-3AA4-5920-DD3DDD9DC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EF835E-C77D-88DD-9993-16A6CD5B861D}"/>
              </a:ext>
            </a:extLst>
          </p:cNvPr>
          <p:cNvSpPr>
            <a:spLocks noGrp="1"/>
          </p:cNvSpPr>
          <p:nvPr>
            <p:ph type="sldNum" sz="quarter" idx="12"/>
          </p:nvPr>
        </p:nvSpPr>
        <p:spPr/>
        <p:txBody>
          <a:bodyPr/>
          <a:lstStyle/>
          <a:p>
            <a:fld id="{1CA8019E-C258-4169-BC23-BCB55514F3CC}" type="slidenum">
              <a:rPr lang="en-US" smtClean="0"/>
              <a:t>‹#›</a:t>
            </a:fld>
            <a:endParaRPr lang="en-US"/>
          </a:p>
        </p:txBody>
      </p:sp>
    </p:spTree>
    <p:extLst>
      <p:ext uri="{BB962C8B-B14F-4D97-AF65-F5344CB8AC3E}">
        <p14:creationId xmlns:p14="http://schemas.microsoft.com/office/powerpoint/2010/main" val="112022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66BB-1C6A-E7A7-DBA0-72984E2A0F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8781D1-CB4A-6FF7-CA90-6413721E6F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65316A-2C95-CD3A-73D6-B51B76378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B154F6-C543-4121-8A28-0C3CA4ACA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EFF5EE-7762-B79C-2A7C-44436B6709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71355C-CC48-F03F-05D0-D68C39D1959E}"/>
              </a:ext>
            </a:extLst>
          </p:cNvPr>
          <p:cNvSpPr>
            <a:spLocks noGrp="1"/>
          </p:cNvSpPr>
          <p:nvPr>
            <p:ph type="dt" sz="half" idx="10"/>
          </p:nvPr>
        </p:nvSpPr>
        <p:spPr/>
        <p:txBody>
          <a:bodyPr/>
          <a:lstStyle/>
          <a:p>
            <a:fld id="{AC21E98C-7782-46AA-9221-7E0BB12355F7}" type="datetimeFigureOut">
              <a:rPr lang="en-US" smtClean="0"/>
              <a:t>3/20/2024</a:t>
            </a:fld>
            <a:endParaRPr lang="en-US"/>
          </a:p>
        </p:txBody>
      </p:sp>
      <p:sp>
        <p:nvSpPr>
          <p:cNvPr id="8" name="Footer Placeholder 7">
            <a:extLst>
              <a:ext uri="{FF2B5EF4-FFF2-40B4-BE49-F238E27FC236}">
                <a16:creationId xmlns:a16="http://schemas.microsoft.com/office/drawing/2014/main" id="{ACD4F1A1-98F4-E7A1-80AD-D4FFE62431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DA6B1D-D8B9-4698-43F1-7026575245DE}"/>
              </a:ext>
            </a:extLst>
          </p:cNvPr>
          <p:cNvSpPr>
            <a:spLocks noGrp="1"/>
          </p:cNvSpPr>
          <p:nvPr>
            <p:ph type="sldNum" sz="quarter" idx="12"/>
          </p:nvPr>
        </p:nvSpPr>
        <p:spPr/>
        <p:txBody>
          <a:bodyPr/>
          <a:lstStyle/>
          <a:p>
            <a:fld id="{1CA8019E-C258-4169-BC23-BCB55514F3CC}" type="slidenum">
              <a:rPr lang="en-US" smtClean="0"/>
              <a:t>‹#›</a:t>
            </a:fld>
            <a:endParaRPr lang="en-US"/>
          </a:p>
        </p:txBody>
      </p:sp>
    </p:spTree>
    <p:extLst>
      <p:ext uri="{BB962C8B-B14F-4D97-AF65-F5344CB8AC3E}">
        <p14:creationId xmlns:p14="http://schemas.microsoft.com/office/powerpoint/2010/main" val="968173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D0B4-82C6-25D6-49DB-ACC9C59360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5703E4-57BC-1D09-08C1-411B7B029EA2}"/>
              </a:ext>
            </a:extLst>
          </p:cNvPr>
          <p:cNvSpPr>
            <a:spLocks noGrp="1"/>
          </p:cNvSpPr>
          <p:nvPr>
            <p:ph type="dt" sz="half" idx="10"/>
          </p:nvPr>
        </p:nvSpPr>
        <p:spPr/>
        <p:txBody>
          <a:bodyPr/>
          <a:lstStyle/>
          <a:p>
            <a:fld id="{AC21E98C-7782-46AA-9221-7E0BB12355F7}" type="datetimeFigureOut">
              <a:rPr lang="en-US" smtClean="0"/>
              <a:t>3/20/2024</a:t>
            </a:fld>
            <a:endParaRPr lang="en-US"/>
          </a:p>
        </p:txBody>
      </p:sp>
      <p:sp>
        <p:nvSpPr>
          <p:cNvPr id="4" name="Footer Placeholder 3">
            <a:extLst>
              <a:ext uri="{FF2B5EF4-FFF2-40B4-BE49-F238E27FC236}">
                <a16:creationId xmlns:a16="http://schemas.microsoft.com/office/drawing/2014/main" id="{614AD8D7-206B-06CA-F48C-AA7E4F74E5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BEC241-3C23-B243-9724-9108C37E46F3}"/>
              </a:ext>
            </a:extLst>
          </p:cNvPr>
          <p:cNvSpPr>
            <a:spLocks noGrp="1"/>
          </p:cNvSpPr>
          <p:nvPr>
            <p:ph type="sldNum" sz="quarter" idx="12"/>
          </p:nvPr>
        </p:nvSpPr>
        <p:spPr/>
        <p:txBody>
          <a:bodyPr/>
          <a:lstStyle/>
          <a:p>
            <a:fld id="{1CA8019E-C258-4169-BC23-BCB55514F3CC}" type="slidenum">
              <a:rPr lang="en-US" smtClean="0"/>
              <a:t>‹#›</a:t>
            </a:fld>
            <a:endParaRPr lang="en-US"/>
          </a:p>
        </p:txBody>
      </p:sp>
    </p:spTree>
    <p:extLst>
      <p:ext uri="{BB962C8B-B14F-4D97-AF65-F5344CB8AC3E}">
        <p14:creationId xmlns:p14="http://schemas.microsoft.com/office/powerpoint/2010/main" val="747554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FCDC9A-7425-5845-522E-D08C863196C2}"/>
              </a:ext>
            </a:extLst>
          </p:cNvPr>
          <p:cNvSpPr>
            <a:spLocks noGrp="1"/>
          </p:cNvSpPr>
          <p:nvPr>
            <p:ph type="dt" sz="half" idx="10"/>
          </p:nvPr>
        </p:nvSpPr>
        <p:spPr/>
        <p:txBody>
          <a:bodyPr/>
          <a:lstStyle/>
          <a:p>
            <a:fld id="{AC21E98C-7782-46AA-9221-7E0BB12355F7}" type="datetimeFigureOut">
              <a:rPr lang="en-US" smtClean="0"/>
              <a:t>3/20/2024</a:t>
            </a:fld>
            <a:endParaRPr lang="en-US"/>
          </a:p>
        </p:txBody>
      </p:sp>
      <p:sp>
        <p:nvSpPr>
          <p:cNvPr id="3" name="Footer Placeholder 2">
            <a:extLst>
              <a:ext uri="{FF2B5EF4-FFF2-40B4-BE49-F238E27FC236}">
                <a16:creationId xmlns:a16="http://schemas.microsoft.com/office/drawing/2014/main" id="{9FAAA7A7-5B25-DC2B-BA1F-A33A69B438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D10BAE-492B-7FDF-909C-C403AD75B143}"/>
              </a:ext>
            </a:extLst>
          </p:cNvPr>
          <p:cNvSpPr>
            <a:spLocks noGrp="1"/>
          </p:cNvSpPr>
          <p:nvPr>
            <p:ph type="sldNum" sz="quarter" idx="12"/>
          </p:nvPr>
        </p:nvSpPr>
        <p:spPr/>
        <p:txBody>
          <a:bodyPr/>
          <a:lstStyle/>
          <a:p>
            <a:fld id="{1CA8019E-C258-4169-BC23-BCB55514F3CC}" type="slidenum">
              <a:rPr lang="en-US" smtClean="0"/>
              <a:t>‹#›</a:t>
            </a:fld>
            <a:endParaRPr lang="en-US"/>
          </a:p>
        </p:txBody>
      </p:sp>
    </p:spTree>
    <p:extLst>
      <p:ext uri="{BB962C8B-B14F-4D97-AF65-F5344CB8AC3E}">
        <p14:creationId xmlns:p14="http://schemas.microsoft.com/office/powerpoint/2010/main" val="344308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6E19-CB6B-6E2F-BF63-6D8274B70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E3EA36-749F-103B-34D0-9B531E2526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7682A1-3772-1C7A-1467-026284EB9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CF957-7C11-AE33-0AFA-CF366F54AB2F}"/>
              </a:ext>
            </a:extLst>
          </p:cNvPr>
          <p:cNvSpPr>
            <a:spLocks noGrp="1"/>
          </p:cNvSpPr>
          <p:nvPr>
            <p:ph type="dt" sz="half" idx="10"/>
          </p:nvPr>
        </p:nvSpPr>
        <p:spPr/>
        <p:txBody>
          <a:bodyPr/>
          <a:lstStyle/>
          <a:p>
            <a:fld id="{AC21E98C-7782-46AA-9221-7E0BB12355F7}" type="datetimeFigureOut">
              <a:rPr lang="en-US" smtClean="0"/>
              <a:t>3/20/2024</a:t>
            </a:fld>
            <a:endParaRPr lang="en-US"/>
          </a:p>
        </p:txBody>
      </p:sp>
      <p:sp>
        <p:nvSpPr>
          <p:cNvPr id="6" name="Footer Placeholder 5">
            <a:extLst>
              <a:ext uri="{FF2B5EF4-FFF2-40B4-BE49-F238E27FC236}">
                <a16:creationId xmlns:a16="http://schemas.microsoft.com/office/drawing/2014/main" id="{52F7F4AC-313E-09E7-5C1D-87541D46A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3EA59-A247-D3D0-4A72-090D4F4E7377}"/>
              </a:ext>
            </a:extLst>
          </p:cNvPr>
          <p:cNvSpPr>
            <a:spLocks noGrp="1"/>
          </p:cNvSpPr>
          <p:nvPr>
            <p:ph type="sldNum" sz="quarter" idx="12"/>
          </p:nvPr>
        </p:nvSpPr>
        <p:spPr/>
        <p:txBody>
          <a:bodyPr/>
          <a:lstStyle/>
          <a:p>
            <a:fld id="{1CA8019E-C258-4169-BC23-BCB55514F3CC}" type="slidenum">
              <a:rPr lang="en-US" smtClean="0"/>
              <a:t>‹#›</a:t>
            </a:fld>
            <a:endParaRPr lang="en-US"/>
          </a:p>
        </p:txBody>
      </p:sp>
    </p:spTree>
    <p:extLst>
      <p:ext uri="{BB962C8B-B14F-4D97-AF65-F5344CB8AC3E}">
        <p14:creationId xmlns:p14="http://schemas.microsoft.com/office/powerpoint/2010/main" val="104106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553C-399A-2802-0201-5159B817E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CC8218-8F97-511B-5597-2DCAD68307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C81DBA-C0CE-75D8-B8AE-C30FCE5DF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12A9D-3A60-27E5-B778-3036A9BF4195}"/>
              </a:ext>
            </a:extLst>
          </p:cNvPr>
          <p:cNvSpPr>
            <a:spLocks noGrp="1"/>
          </p:cNvSpPr>
          <p:nvPr>
            <p:ph type="dt" sz="half" idx="10"/>
          </p:nvPr>
        </p:nvSpPr>
        <p:spPr/>
        <p:txBody>
          <a:bodyPr/>
          <a:lstStyle/>
          <a:p>
            <a:fld id="{AC21E98C-7782-46AA-9221-7E0BB12355F7}" type="datetimeFigureOut">
              <a:rPr lang="en-US" smtClean="0"/>
              <a:t>3/20/2024</a:t>
            </a:fld>
            <a:endParaRPr lang="en-US"/>
          </a:p>
        </p:txBody>
      </p:sp>
      <p:sp>
        <p:nvSpPr>
          <p:cNvPr id="6" name="Footer Placeholder 5">
            <a:extLst>
              <a:ext uri="{FF2B5EF4-FFF2-40B4-BE49-F238E27FC236}">
                <a16:creationId xmlns:a16="http://schemas.microsoft.com/office/drawing/2014/main" id="{17C0D958-7ED1-888B-61D1-E515279B6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BABF0-84BB-F1A1-D28C-8950FDCC8673}"/>
              </a:ext>
            </a:extLst>
          </p:cNvPr>
          <p:cNvSpPr>
            <a:spLocks noGrp="1"/>
          </p:cNvSpPr>
          <p:nvPr>
            <p:ph type="sldNum" sz="quarter" idx="12"/>
          </p:nvPr>
        </p:nvSpPr>
        <p:spPr/>
        <p:txBody>
          <a:bodyPr/>
          <a:lstStyle/>
          <a:p>
            <a:fld id="{1CA8019E-C258-4169-BC23-BCB55514F3CC}" type="slidenum">
              <a:rPr lang="en-US" smtClean="0"/>
              <a:t>‹#›</a:t>
            </a:fld>
            <a:endParaRPr lang="en-US"/>
          </a:p>
        </p:txBody>
      </p:sp>
    </p:spTree>
    <p:extLst>
      <p:ext uri="{BB962C8B-B14F-4D97-AF65-F5344CB8AC3E}">
        <p14:creationId xmlns:p14="http://schemas.microsoft.com/office/powerpoint/2010/main" val="109216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ADD6A-9A79-1546-1EF9-A64FED9EB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C77A6F-6900-0924-623A-6EBCC650D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5F797-8864-A3C5-5146-B90A433E2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1E98C-7782-46AA-9221-7E0BB12355F7}" type="datetimeFigureOut">
              <a:rPr lang="en-US" smtClean="0"/>
              <a:t>3/20/2024</a:t>
            </a:fld>
            <a:endParaRPr lang="en-US"/>
          </a:p>
        </p:txBody>
      </p:sp>
      <p:sp>
        <p:nvSpPr>
          <p:cNvPr id="5" name="Footer Placeholder 4">
            <a:extLst>
              <a:ext uri="{FF2B5EF4-FFF2-40B4-BE49-F238E27FC236}">
                <a16:creationId xmlns:a16="http://schemas.microsoft.com/office/drawing/2014/main" id="{B6144457-B417-A46B-3419-FA5B749CB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20E060-E966-9223-1DFD-AF5552B0D6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8019E-C258-4169-BC23-BCB55514F3CC}" type="slidenum">
              <a:rPr lang="en-US" smtClean="0"/>
              <a:t>‹#›</a:t>
            </a:fld>
            <a:endParaRPr lang="en-US"/>
          </a:p>
        </p:txBody>
      </p:sp>
    </p:spTree>
    <p:extLst>
      <p:ext uri="{BB962C8B-B14F-4D97-AF65-F5344CB8AC3E}">
        <p14:creationId xmlns:p14="http://schemas.microsoft.com/office/powerpoint/2010/main" val="3885395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5F80"/>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614A1BC-E46A-673A-A09A-90D6B66B14A5}"/>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l="52968" t="3436" r="3828" b="25607"/>
          <a:stretch/>
        </p:blipFill>
        <p:spPr>
          <a:xfrm>
            <a:off x="11314" y="2316163"/>
            <a:ext cx="5267325" cy="4541837"/>
          </a:xfrm>
          <a:prstGeom prst="rect">
            <a:avLst/>
          </a:prstGeom>
        </p:spPr>
      </p:pic>
      <p:pic>
        <p:nvPicPr>
          <p:cNvPr id="8" name="Picture 7">
            <a:extLst>
              <a:ext uri="{FF2B5EF4-FFF2-40B4-BE49-F238E27FC236}">
                <a16:creationId xmlns:a16="http://schemas.microsoft.com/office/drawing/2014/main" id="{8C33B433-0084-873C-F4C7-0F85E4A55299}"/>
              </a:ext>
            </a:extLst>
          </p:cNvPr>
          <p:cNvPicPr>
            <a:picLocks noChangeAspect="1"/>
          </p:cNvPicPr>
          <p:nvPr/>
        </p:nvPicPr>
        <p:blipFill rotWithShape="1">
          <a:blip r:embed="rId3">
            <a:alphaModFix amt="5000"/>
            <a:extLst>
              <a:ext uri="{28A0092B-C50C-407E-A947-70E740481C1C}">
                <a14:useLocalDpi xmlns:a14="http://schemas.microsoft.com/office/drawing/2010/main" val="0"/>
              </a:ext>
            </a:extLst>
          </a:blip>
          <a:srcRect r="47088" b="25526"/>
          <a:stretch/>
        </p:blipFill>
        <p:spPr>
          <a:xfrm>
            <a:off x="5741035" y="2091055"/>
            <a:ext cx="6450965" cy="4766945"/>
          </a:xfrm>
          <a:prstGeom prst="rect">
            <a:avLst/>
          </a:prstGeom>
        </p:spPr>
      </p:pic>
      <p:sp>
        <p:nvSpPr>
          <p:cNvPr id="6" name="Rectangle 5">
            <a:extLst>
              <a:ext uri="{FF2B5EF4-FFF2-40B4-BE49-F238E27FC236}">
                <a16:creationId xmlns:a16="http://schemas.microsoft.com/office/drawing/2014/main" id="{76935F77-7CB7-099D-15CC-07FD4BCEE5D7}"/>
              </a:ext>
            </a:extLst>
          </p:cNvPr>
          <p:cNvSpPr/>
          <p:nvPr/>
        </p:nvSpPr>
        <p:spPr>
          <a:xfrm>
            <a:off x="11210925" y="0"/>
            <a:ext cx="701877" cy="6858000"/>
          </a:xfrm>
          <a:prstGeom prst="rect">
            <a:avLst/>
          </a:prstGeom>
          <a:gradFill>
            <a:gsLst>
              <a:gs pos="0">
                <a:srgbClr val="315F80"/>
              </a:gs>
              <a:gs pos="7000">
                <a:srgbClr val="315F80"/>
              </a:gs>
              <a:gs pos="28000">
                <a:srgbClr val="315F80"/>
              </a:gs>
              <a:gs pos="100000">
                <a:srgbClr val="02275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1</a:t>
            </a:r>
          </a:p>
        </p:txBody>
      </p:sp>
      <p:sp>
        <p:nvSpPr>
          <p:cNvPr id="2" name="Title 1">
            <a:extLst>
              <a:ext uri="{FF2B5EF4-FFF2-40B4-BE49-F238E27FC236}">
                <a16:creationId xmlns:a16="http://schemas.microsoft.com/office/drawing/2014/main" id="{40A16040-AF56-4481-7F0D-29C13424BA53}"/>
              </a:ext>
            </a:extLst>
          </p:cNvPr>
          <p:cNvSpPr>
            <a:spLocks noGrp="1"/>
          </p:cNvSpPr>
          <p:nvPr>
            <p:ph type="ctrTitle"/>
          </p:nvPr>
        </p:nvSpPr>
        <p:spPr>
          <a:ln cap="sq">
            <a:noFill/>
          </a:ln>
        </p:spPr>
        <p:txBody>
          <a:bodyPr/>
          <a:lstStyle/>
          <a:p>
            <a:r>
              <a:rPr lang="en-US" b="1" dirty="0">
                <a:solidFill>
                  <a:schemeClr val="bg1"/>
                </a:solidFill>
              </a:rPr>
              <a:t>Business Data Analyst Task Wallex</a:t>
            </a:r>
          </a:p>
        </p:txBody>
      </p:sp>
      <p:sp>
        <p:nvSpPr>
          <p:cNvPr id="3" name="Subtitle 2">
            <a:extLst>
              <a:ext uri="{FF2B5EF4-FFF2-40B4-BE49-F238E27FC236}">
                <a16:creationId xmlns:a16="http://schemas.microsoft.com/office/drawing/2014/main" id="{348364C9-7D53-4E1C-6D87-A05861778251}"/>
              </a:ext>
            </a:extLst>
          </p:cNvPr>
          <p:cNvSpPr>
            <a:spLocks noGrp="1"/>
          </p:cNvSpPr>
          <p:nvPr>
            <p:ph type="subTitle" idx="1"/>
          </p:nvPr>
        </p:nvSpPr>
        <p:spPr>
          <a:xfrm>
            <a:off x="1524000" y="4079875"/>
            <a:ext cx="9144000" cy="1655762"/>
          </a:xfrm>
        </p:spPr>
        <p:txBody>
          <a:bodyPr/>
          <a:lstStyle/>
          <a:p>
            <a:pPr algn="l"/>
            <a:r>
              <a:rPr lang="en-US" dirty="0">
                <a:solidFill>
                  <a:schemeClr val="bg1"/>
                </a:solidFill>
              </a:rPr>
              <a:t>By: Ali Poorabbas</a:t>
            </a:r>
          </a:p>
          <a:p>
            <a:pPr algn="l"/>
            <a:r>
              <a:rPr lang="en-US" dirty="0">
                <a:solidFill>
                  <a:schemeClr val="bg1"/>
                </a:solidFill>
              </a:rPr>
              <a:t>Date: 3/18/2024</a:t>
            </a:r>
          </a:p>
        </p:txBody>
      </p:sp>
      <p:sp>
        <p:nvSpPr>
          <p:cNvPr id="11" name="Rectangle: Rounded Corners 10">
            <a:extLst>
              <a:ext uri="{FF2B5EF4-FFF2-40B4-BE49-F238E27FC236}">
                <a16:creationId xmlns:a16="http://schemas.microsoft.com/office/drawing/2014/main" id="{1E880DBB-DB1D-BF8C-8EA3-26EF2EE2FD22}"/>
              </a:ext>
            </a:extLst>
          </p:cNvPr>
          <p:cNvSpPr/>
          <p:nvPr/>
        </p:nvSpPr>
        <p:spPr>
          <a:xfrm>
            <a:off x="1442720" y="1300480"/>
            <a:ext cx="9225280" cy="2387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2C5285-DCF6-27CA-A505-6A07BCA312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81410" y="6281059"/>
            <a:ext cx="523628" cy="256779"/>
          </a:xfrm>
          <a:prstGeom prst="rect">
            <a:avLst/>
          </a:prstGeom>
        </p:spPr>
      </p:pic>
    </p:spTree>
    <p:extLst>
      <p:ext uri="{BB962C8B-B14F-4D97-AF65-F5344CB8AC3E}">
        <p14:creationId xmlns:p14="http://schemas.microsoft.com/office/powerpoint/2010/main" val="357981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C46FBB2-9BFC-368A-9E04-D0EC673A11F4}"/>
              </a:ext>
            </a:extLst>
          </p:cNvPr>
          <p:cNvPicPr>
            <a:picLocks noChangeAspect="1"/>
          </p:cNvPicPr>
          <p:nvPr/>
        </p:nvPicPr>
        <p:blipFill>
          <a:blip r:embed="rId2"/>
          <a:stretch>
            <a:fillRect/>
          </a:stretch>
        </p:blipFill>
        <p:spPr>
          <a:xfrm>
            <a:off x="3970229" y="950334"/>
            <a:ext cx="6767670" cy="5151565"/>
          </a:xfrm>
          <a:prstGeom prst="rect">
            <a:avLst/>
          </a:prstGeom>
        </p:spPr>
      </p:pic>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10</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3924327" cy="369332"/>
            </a:xfrm>
            <a:prstGeom prst="rect">
              <a:avLst/>
            </a:prstGeom>
            <a:noFill/>
          </p:spPr>
          <p:txBody>
            <a:bodyPr wrap="none" rtlCol="0">
              <a:spAutoFit/>
            </a:bodyPr>
            <a:lstStyle/>
            <a:p>
              <a:r>
                <a:rPr lang="en-US" b="0" i="0" dirty="0">
                  <a:effectLst/>
                  <a:latin typeface="Arial" panose="020B0604020202020204" pitchFamily="34" charset="0"/>
                  <a:cs typeface="Arial" panose="020B0604020202020204" pitchFamily="34" charset="0"/>
                </a:rPr>
                <a:t>User Transaction Volume Distribution</a:t>
              </a:r>
              <a:endParaRPr lang="en-US" dirty="0">
                <a:latin typeface="Arial" panose="020B0604020202020204" pitchFamily="34" charset="0"/>
                <a:cs typeface="Arial" panose="020B0604020202020204" pitchFamily="34" charset="0"/>
              </a:endParaRP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272806" y="2504561"/>
            <a:ext cx="3224398" cy="2281476"/>
          </a:xfrm>
          <a:prstGeom prst="roundRect">
            <a:avLst/>
          </a:prstGeom>
          <a:solidFill>
            <a:schemeClr val="bg1">
              <a:lumMod val="85000"/>
            </a:schemeClr>
          </a:solidFill>
        </p:spPr>
        <p:txBody>
          <a:bodyPr wrap="square">
            <a:spAutoFit/>
          </a:bodyPr>
          <a:lstStyle/>
          <a:p>
            <a:r>
              <a:rPr lang="en-US" sz="1600" dirty="0">
                <a:latin typeface="Calibri (Body)"/>
                <a:cs typeface="Arial" panose="020B0604020202020204" pitchFamily="34" charset="0"/>
              </a:rPr>
              <a:t>Total Transactions Price Amount: </a:t>
            </a:r>
            <a:r>
              <a:rPr lang="en-US" sz="1600" b="1" dirty="0">
                <a:latin typeface="Calibri (Body)"/>
                <a:cs typeface="Arial" panose="020B0604020202020204" pitchFamily="34" charset="0"/>
              </a:rPr>
              <a:t>41,305,840,000</a:t>
            </a:r>
          </a:p>
          <a:p>
            <a:r>
              <a:rPr lang="en-US" sz="1600" dirty="0">
                <a:latin typeface="Calibri (Body)"/>
                <a:cs typeface="Arial" panose="020B0604020202020204" pitchFamily="34" charset="0"/>
              </a:rPr>
              <a:t>Total Unique Users: </a:t>
            </a:r>
            <a:r>
              <a:rPr lang="en-US" sz="1600" b="1" dirty="0">
                <a:latin typeface="Calibri (Body)"/>
                <a:cs typeface="Arial" panose="020B0604020202020204" pitchFamily="34" charset="0"/>
              </a:rPr>
              <a:t>1,305</a:t>
            </a:r>
          </a:p>
          <a:p>
            <a:r>
              <a:rPr lang="en-US" sz="1600" dirty="0">
                <a:latin typeface="Calibri (Body)"/>
                <a:cs typeface="Arial" panose="020B0604020202020204" pitchFamily="34" charset="0"/>
              </a:rPr>
              <a:t>Average Amount</a:t>
            </a:r>
            <a:r>
              <a:rPr lang="en-US" sz="1600" b="1" dirty="0">
                <a:latin typeface="Calibri (Body)"/>
                <a:cs typeface="Arial" panose="020B0604020202020204" pitchFamily="34" charset="0"/>
              </a:rPr>
              <a:t>/</a:t>
            </a:r>
            <a:r>
              <a:rPr lang="en-US" sz="1600" dirty="0">
                <a:latin typeface="Calibri (Body)"/>
                <a:cs typeface="Arial" panose="020B0604020202020204" pitchFamily="34" charset="0"/>
              </a:rPr>
              <a:t>User: </a:t>
            </a:r>
            <a:r>
              <a:rPr lang="en-US" sz="1600" b="1" dirty="0">
                <a:latin typeface="Calibri (Body)"/>
                <a:cs typeface="Arial" panose="020B0604020202020204" pitchFamily="34" charset="0"/>
              </a:rPr>
              <a:t>43,388,480</a:t>
            </a:r>
            <a:endParaRPr lang="en-US" sz="1600" dirty="0">
              <a:latin typeface="Calibri (Body)"/>
              <a:cs typeface="Arial" panose="020B0604020202020204" pitchFamily="34" charset="0"/>
            </a:endParaRPr>
          </a:p>
          <a:p>
            <a:r>
              <a:rPr lang="en-US" sz="1600" dirty="0">
                <a:latin typeface="Calibri (Body)"/>
                <a:cs typeface="Arial" panose="020B0604020202020204" pitchFamily="34" charset="0"/>
              </a:rPr>
              <a:t>Minimum Amount</a:t>
            </a:r>
            <a:r>
              <a:rPr lang="en-US" sz="1600" b="1" dirty="0">
                <a:latin typeface="Calibri (Body)"/>
                <a:cs typeface="Arial" panose="020B0604020202020204" pitchFamily="34" charset="0"/>
              </a:rPr>
              <a:t>/</a:t>
            </a:r>
            <a:r>
              <a:rPr lang="en-US" sz="1600" dirty="0">
                <a:latin typeface="Calibri (Body)"/>
                <a:cs typeface="Arial" panose="020B0604020202020204" pitchFamily="34" charset="0"/>
              </a:rPr>
              <a:t>User: </a:t>
            </a:r>
            <a:r>
              <a:rPr lang="en-US" sz="1600" b="1" dirty="0">
                <a:latin typeface="Calibri (Body)"/>
                <a:cs typeface="Arial" panose="020B0604020202020204" pitchFamily="34" charset="0"/>
              </a:rPr>
              <a:t>1,736</a:t>
            </a:r>
          </a:p>
          <a:p>
            <a:r>
              <a:rPr lang="en-US" sz="1600" dirty="0">
                <a:latin typeface="Calibri (Body)"/>
                <a:cs typeface="Arial" panose="020B0604020202020204" pitchFamily="34" charset="0"/>
              </a:rPr>
              <a:t>Maximum Amount</a:t>
            </a:r>
            <a:r>
              <a:rPr lang="en-US" sz="1600" b="1" dirty="0">
                <a:latin typeface="Calibri (Body)"/>
                <a:cs typeface="Arial" panose="020B0604020202020204" pitchFamily="34" charset="0"/>
              </a:rPr>
              <a:t>/</a:t>
            </a:r>
            <a:r>
              <a:rPr lang="en-US" sz="1600" dirty="0">
                <a:latin typeface="Calibri (Body)"/>
                <a:cs typeface="Arial" panose="020B0604020202020204" pitchFamily="34" charset="0"/>
              </a:rPr>
              <a:t>User: </a:t>
            </a:r>
            <a:r>
              <a:rPr lang="en-US" sz="1600" b="1" dirty="0">
                <a:latin typeface="Calibri (Body)"/>
                <a:cs typeface="Arial" panose="020B0604020202020204" pitchFamily="34" charset="0"/>
              </a:rPr>
              <a:t>2,700,434,000</a:t>
            </a:r>
            <a:r>
              <a:rPr lang="en-US" sz="1600" dirty="0">
                <a:latin typeface="Calibri (Body)"/>
                <a:cs typeface="Arial" panose="020B0604020202020204" pitchFamily="34" charset="0"/>
              </a:rPr>
              <a:t> </a:t>
            </a:r>
          </a:p>
        </p:txBody>
      </p:sp>
    </p:spTree>
    <p:extLst>
      <p:ext uri="{BB962C8B-B14F-4D97-AF65-F5344CB8AC3E}">
        <p14:creationId xmlns:p14="http://schemas.microsoft.com/office/powerpoint/2010/main" val="350971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CBE3581F-E679-7B78-8CE3-A584C3A57BE1}"/>
              </a:ext>
            </a:extLst>
          </p:cNvPr>
          <p:cNvGrpSpPr/>
          <p:nvPr/>
        </p:nvGrpSpPr>
        <p:grpSpPr>
          <a:xfrm>
            <a:off x="5159097" y="950331"/>
            <a:ext cx="5698202" cy="5318897"/>
            <a:chOff x="5159097" y="950331"/>
            <a:chExt cx="5698202" cy="5318897"/>
          </a:xfrm>
        </p:grpSpPr>
        <p:pic>
          <p:nvPicPr>
            <p:cNvPr id="38" name="Picture 37">
              <a:extLst>
                <a:ext uri="{FF2B5EF4-FFF2-40B4-BE49-F238E27FC236}">
                  <a16:creationId xmlns:a16="http://schemas.microsoft.com/office/drawing/2014/main" id="{AB2C4BE9-DE83-A6A6-5032-07BB0C9010E6}"/>
                </a:ext>
              </a:extLst>
            </p:cNvPr>
            <p:cNvPicPr>
              <a:picLocks noChangeAspect="1"/>
            </p:cNvPicPr>
            <p:nvPr/>
          </p:nvPicPr>
          <p:blipFill>
            <a:blip r:embed="rId2"/>
            <a:stretch>
              <a:fillRect/>
            </a:stretch>
          </p:blipFill>
          <p:spPr>
            <a:xfrm>
              <a:off x="5159097" y="950331"/>
              <a:ext cx="5698202" cy="5318897"/>
            </a:xfrm>
            <a:prstGeom prst="rect">
              <a:avLst/>
            </a:prstGeom>
          </p:spPr>
        </p:pic>
        <p:sp>
          <p:nvSpPr>
            <p:cNvPr id="39" name="TextBox 38">
              <a:extLst>
                <a:ext uri="{FF2B5EF4-FFF2-40B4-BE49-F238E27FC236}">
                  <a16:creationId xmlns:a16="http://schemas.microsoft.com/office/drawing/2014/main" id="{A5B58F49-A4E1-2846-C451-474AEEB56638}"/>
                </a:ext>
              </a:extLst>
            </p:cNvPr>
            <p:cNvSpPr txBox="1"/>
            <p:nvPr/>
          </p:nvSpPr>
          <p:spPr>
            <a:xfrm>
              <a:off x="9392793" y="1498726"/>
              <a:ext cx="1168910" cy="276999"/>
            </a:xfrm>
            <a:prstGeom prst="rect">
              <a:avLst/>
            </a:prstGeom>
            <a:noFill/>
          </p:spPr>
          <p:txBody>
            <a:bodyPr wrap="none" rtlCol="0">
              <a:spAutoFit/>
            </a:bodyPr>
            <a:lstStyle/>
            <a:p>
              <a:r>
                <a:rPr lang="en-US" sz="1200" b="1" i="0" dirty="0">
                  <a:solidFill>
                    <a:schemeClr val="bg1"/>
                  </a:solidFill>
                  <a:effectLst/>
                  <a:latin typeface="Google Sans"/>
                </a:rPr>
                <a:t>33,118,970,000</a:t>
              </a:r>
              <a:endParaRPr lang="en-US" sz="1200" b="1" dirty="0">
                <a:solidFill>
                  <a:schemeClr val="bg1"/>
                </a:solidFill>
              </a:endParaRPr>
            </a:p>
          </p:txBody>
        </p:sp>
        <p:sp>
          <p:nvSpPr>
            <p:cNvPr id="40" name="TextBox 39">
              <a:extLst>
                <a:ext uri="{FF2B5EF4-FFF2-40B4-BE49-F238E27FC236}">
                  <a16:creationId xmlns:a16="http://schemas.microsoft.com/office/drawing/2014/main" id="{A858BF69-F81B-2DCA-E653-BB4542210D53}"/>
                </a:ext>
              </a:extLst>
            </p:cNvPr>
            <p:cNvSpPr txBox="1"/>
            <p:nvPr/>
          </p:nvSpPr>
          <p:spPr>
            <a:xfrm>
              <a:off x="6187410" y="3419475"/>
              <a:ext cx="1090363" cy="276999"/>
            </a:xfrm>
            <a:prstGeom prst="rect">
              <a:avLst/>
            </a:prstGeom>
            <a:noFill/>
          </p:spPr>
          <p:txBody>
            <a:bodyPr wrap="none" rtlCol="0">
              <a:spAutoFit/>
            </a:bodyPr>
            <a:lstStyle/>
            <a:p>
              <a:r>
                <a:rPr lang="en-US" sz="1200" b="1" dirty="0"/>
                <a:t>2,548,846,000</a:t>
              </a:r>
            </a:p>
          </p:txBody>
        </p:sp>
        <p:sp>
          <p:nvSpPr>
            <p:cNvPr id="41" name="TextBox 40">
              <a:extLst>
                <a:ext uri="{FF2B5EF4-FFF2-40B4-BE49-F238E27FC236}">
                  <a16:creationId xmlns:a16="http://schemas.microsoft.com/office/drawing/2014/main" id="{8DF4CC12-A59A-253A-6712-F3EAB1FDF0AA}"/>
                </a:ext>
              </a:extLst>
            </p:cNvPr>
            <p:cNvSpPr txBox="1"/>
            <p:nvPr/>
          </p:nvSpPr>
          <p:spPr>
            <a:xfrm>
              <a:off x="5982380" y="4363627"/>
              <a:ext cx="1085554" cy="276999"/>
            </a:xfrm>
            <a:prstGeom prst="rect">
              <a:avLst/>
            </a:prstGeom>
            <a:noFill/>
          </p:spPr>
          <p:txBody>
            <a:bodyPr wrap="none" rtlCol="0">
              <a:spAutoFit/>
            </a:bodyPr>
            <a:lstStyle/>
            <a:p>
              <a:r>
                <a:rPr lang="en-US" sz="1200" b="1" i="0" dirty="0">
                  <a:effectLst/>
                  <a:latin typeface="Google Sans"/>
                </a:rPr>
                <a:t>1,041,858,000</a:t>
              </a:r>
              <a:endParaRPr lang="en-US" sz="1200" b="1" dirty="0"/>
            </a:p>
          </p:txBody>
        </p:sp>
        <p:sp>
          <p:nvSpPr>
            <p:cNvPr id="42" name="TextBox 41">
              <a:extLst>
                <a:ext uri="{FF2B5EF4-FFF2-40B4-BE49-F238E27FC236}">
                  <a16:creationId xmlns:a16="http://schemas.microsoft.com/office/drawing/2014/main" id="{1F4F3D68-462C-01BE-3DF6-7AFF04A1453B}"/>
                </a:ext>
              </a:extLst>
            </p:cNvPr>
            <p:cNvSpPr txBox="1"/>
            <p:nvPr/>
          </p:nvSpPr>
          <p:spPr>
            <a:xfrm>
              <a:off x="6421210" y="2457696"/>
              <a:ext cx="1090363" cy="276999"/>
            </a:xfrm>
            <a:prstGeom prst="rect">
              <a:avLst/>
            </a:prstGeom>
            <a:noFill/>
          </p:spPr>
          <p:txBody>
            <a:bodyPr wrap="none" rtlCol="0">
              <a:spAutoFit/>
            </a:bodyPr>
            <a:lstStyle/>
            <a:p>
              <a:r>
                <a:rPr lang="en-US" sz="1200" b="1" dirty="0"/>
                <a:t>4,056,671,000</a:t>
              </a:r>
            </a:p>
          </p:txBody>
        </p:sp>
        <p:sp>
          <p:nvSpPr>
            <p:cNvPr id="43" name="TextBox 42">
              <a:extLst>
                <a:ext uri="{FF2B5EF4-FFF2-40B4-BE49-F238E27FC236}">
                  <a16:creationId xmlns:a16="http://schemas.microsoft.com/office/drawing/2014/main" id="{CBA35E67-5B09-C7B5-A7EC-7D22843A72B3}"/>
                </a:ext>
              </a:extLst>
            </p:cNvPr>
            <p:cNvSpPr txBox="1"/>
            <p:nvPr/>
          </p:nvSpPr>
          <p:spPr>
            <a:xfrm>
              <a:off x="5908726" y="5335317"/>
              <a:ext cx="971741" cy="276999"/>
            </a:xfrm>
            <a:prstGeom prst="rect">
              <a:avLst/>
            </a:prstGeom>
            <a:noFill/>
          </p:spPr>
          <p:txBody>
            <a:bodyPr wrap="none" rtlCol="0">
              <a:spAutoFit/>
            </a:bodyPr>
            <a:lstStyle/>
            <a:p>
              <a:r>
                <a:rPr lang="en-US" sz="1200" b="1" dirty="0"/>
                <a:t>539,496,400</a:t>
              </a:r>
            </a:p>
          </p:txBody>
        </p:sp>
      </p:grpSp>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11</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4501137" cy="369332"/>
            </a:xfrm>
            <a:prstGeom prst="rect">
              <a:avLst/>
            </a:prstGeom>
            <a:noFill/>
          </p:spPr>
          <p:txBody>
            <a:bodyPr wrap="none" rtlCol="0">
              <a:spAutoFit/>
            </a:bodyPr>
            <a:lstStyle/>
            <a:p>
              <a:r>
                <a:rPr lang="en-US" b="0" i="0" dirty="0">
                  <a:effectLst/>
                  <a:latin typeface="Arial" panose="020B0604020202020204" pitchFamily="34" charset="0"/>
                  <a:cs typeface="Arial" panose="020B0604020202020204" pitchFamily="34" charset="0"/>
                </a:rPr>
                <a:t>Popular Currencies Among Users | Volume</a:t>
              </a:r>
              <a:endParaRPr lang="en-US" dirty="0">
                <a:latin typeface="Arial" panose="020B0604020202020204" pitchFamily="34" charset="0"/>
                <a:cs typeface="Arial" panose="020B0604020202020204" pitchFamily="34" charset="0"/>
              </a:endParaRP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733425" y="3072393"/>
            <a:ext cx="2876549" cy="919401"/>
          </a:xfrm>
          <a:prstGeom prst="roundRect">
            <a:avLst/>
          </a:prstGeom>
          <a:solidFill>
            <a:schemeClr val="bg1">
              <a:lumMod val="85000"/>
            </a:schemeClr>
          </a:solidFill>
        </p:spPr>
        <p:txBody>
          <a:bodyPr wrap="square">
            <a:spAutoFit/>
          </a:bodyPr>
          <a:lstStyle/>
          <a:p>
            <a:r>
              <a:rPr lang="en-US" sz="1600" dirty="0">
                <a:latin typeface="Calibri (Body)"/>
                <a:cs typeface="Arial" panose="020B0604020202020204" pitchFamily="34" charset="0"/>
              </a:rPr>
              <a:t>Total Unique Users: </a:t>
            </a:r>
            <a:r>
              <a:rPr lang="en-US" sz="1600" b="1" dirty="0">
                <a:latin typeface="Calibri (Body)"/>
                <a:cs typeface="Arial" panose="020B0604020202020204" pitchFamily="34" charset="0"/>
              </a:rPr>
              <a:t>1,305</a:t>
            </a:r>
          </a:p>
          <a:p>
            <a:r>
              <a:rPr lang="en-US" sz="1600" dirty="0">
                <a:latin typeface="Calibri (Body)"/>
                <a:cs typeface="Arial" panose="020B0604020202020204" pitchFamily="34" charset="0"/>
              </a:rPr>
              <a:t>Most Volume Market: </a:t>
            </a:r>
            <a:r>
              <a:rPr lang="en-US" sz="1600" b="1" dirty="0">
                <a:latin typeface="Calibri (Body)"/>
                <a:cs typeface="Arial" panose="020B0604020202020204" pitchFamily="34" charset="0"/>
              </a:rPr>
              <a:t>USDT</a:t>
            </a:r>
          </a:p>
          <a:p>
            <a:r>
              <a:rPr lang="en-US" sz="1600" dirty="0">
                <a:latin typeface="Calibri (Body)"/>
                <a:cs typeface="Arial" panose="020B0604020202020204" pitchFamily="34" charset="0"/>
              </a:rPr>
              <a:t>2nd Most Volume: </a:t>
            </a:r>
            <a:r>
              <a:rPr lang="en-US" sz="1600" b="1" dirty="0">
                <a:latin typeface="Calibri (Body)"/>
                <a:cs typeface="Arial" panose="020B0604020202020204" pitchFamily="34" charset="0"/>
              </a:rPr>
              <a:t>BTC</a:t>
            </a:r>
          </a:p>
        </p:txBody>
      </p:sp>
    </p:spTree>
    <p:extLst>
      <p:ext uri="{BB962C8B-B14F-4D97-AF65-F5344CB8AC3E}">
        <p14:creationId xmlns:p14="http://schemas.microsoft.com/office/powerpoint/2010/main" val="2395828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15CD1D-3390-3BC2-880A-1F575C539D65}"/>
              </a:ext>
            </a:extLst>
          </p:cNvPr>
          <p:cNvPicPr>
            <a:picLocks noChangeAspect="1"/>
          </p:cNvPicPr>
          <p:nvPr/>
        </p:nvPicPr>
        <p:blipFill>
          <a:blip r:embed="rId2"/>
          <a:stretch>
            <a:fillRect/>
          </a:stretch>
        </p:blipFill>
        <p:spPr>
          <a:xfrm>
            <a:off x="5159097" y="950332"/>
            <a:ext cx="5698202" cy="5318897"/>
          </a:xfrm>
          <a:prstGeom prst="rect">
            <a:avLst/>
          </a:prstGeom>
        </p:spPr>
      </p:pic>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12</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6056152" cy="369332"/>
            </a:xfrm>
            <a:prstGeom prst="rect">
              <a:avLst/>
            </a:prstGeom>
            <a:noFill/>
          </p:spPr>
          <p:txBody>
            <a:bodyPr wrap="none" rtlCol="0">
              <a:spAutoFit/>
            </a:bodyPr>
            <a:lstStyle/>
            <a:p>
              <a:r>
                <a:rPr lang="en-US" b="0" i="0" dirty="0">
                  <a:effectLst/>
                  <a:latin typeface="Arial" panose="020B0604020202020204" pitchFamily="34" charset="0"/>
                  <a:cs typeface="Arial" panose="020B0604020202020204" pitchFamily="34" charset="0"/>
                </a:rPr>
                <a:t>Popular Currencies Among Users | Transaction Frequency</a:t>
              </a:r>
              <a:endParaRPr lang="en-US" dirty="0">
                <a:latin typeface="Arial" panose="020B0604020202020204" pitchFamily="34" charset="0"/>
                <a:cs typeface="Arial" panose="020B0604020202020204" pitchFamily="34" charset="0"/>
              </a:endParaRP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738267" y="2332834"/>
            <a:ext cx="3771900" cy="2553891"/>
          </a:xfrm>
          <a:prstGeom prst="roundRect">
            <a:avLst/>
          </a:prstGeom>
          <a:solidFill>
            <a:schemeClr val="bg1">
              <a:lumMod val="85000"/>
            </a:schemeClr>
          </a:solidFill>
        </p:spPr>
        <p:txBody>
          <a:bodyPr wrap="square">
            <a:spAutoFit/>
          </a:bodyPr>
          <a:lstStyle/>
          <a:p>
            <a:r>
              <a:rPr lang="en-US" sz="1600" dirty="0">
                <a:latin typeface="Calibri (Body)"/>
                <a:cs typeface="Arial" panose="020B0604020202020204" pitchFamily="34" charset="0"/>
              </a:rPr>
              <a:t>Total Unique Users: </a:t>
            </a:r>
            <a:r>
              <a:rPr lang="en-US" sz="1600" b="1" dirty="0">
                <a:latin typeface="Calibri (Body)"/>
                <a:cs typeface="Arial" panose="020B0604020202020204" pitchFamily="34" charset="0"/>
              </a:rPr>
              <a:t>1,305</a:t>
            </a:r>
          </a:p>
          <a:p>
            <a:r>
              <a:rPr lang="en-US" sz="1600" dirty="0">
                <a:latin typeface="Calibri (Body)"/>
                <a:cs typeface="Arial" panose="020B0604020202020204" pitchFamily="34" charset="0"/>
              </a:rPr>
              <a:t>Most Volume Market: </a:t>
            </a:r>
            <a:r>
              <a:rPr lang="en-US" sz="1600" b="1" dirty="0">
                <a:latin typeface="Calibri (Body)"/>
                <a:cs typeface="Arial" panose="020B0604020202020204" pitchFamily="34" charset="0"/>
              </a:rPr>
              <a:t>USDT</a:t>
            </a:r>
          </a:p>
          <a:p>
            <a:r>
              <a:rPr lang="en-US" sz="1600" dirty="0">
                <a:latin typeface="Calibri (Body)"/>
                <a:cs typeface="Arial" panose="020B0604020202020204" pitchFamily="34" charset="0"/>
              </a:rPr>
              <a:t>2nd Most Volume: </a:t>
            </a:r>
            <a:r>
              <a:rPr lang="en-US" sz="1600" b="1" dirty="0">
                <a:latin typeface="Calibri (Body)"/>
                <a:cs typeface="Arial" panose="020B0604020202020204" pitchFamily="34" charset="0"/>
              </a:rPr>
              <a:t>SOL</a:t>
            </a:r>
          </a:p>
          <a:p>
            <a:endParaRPr lang="en-US" sz="1600" b="1" dirty="0">
              <a:latin typeface="Calibri (Body)"/>
              <a:cs typeface="Arial" panose="020B0604020202020204" pitchFamily="34" charset="0"/>
            </a:endParaRPr>
          </a:p>
          <a:p>
            <a:r>
              <a:rPr lang="en-US" sz="1600" b="1" dirty="0">
                <a:latin typeface="Calibri (Body)"/>
                <a:cs typeface="Arial" panose="020B0604020202020204" pitchFamily="34" charset="0"/>
              </a:rPr>
              <a:t>Notice</a:t>
            </a:r>
            <a:r>
              <a:rPr lang="en-US" sz="1600" dirty="0">
                <a:latin typeface="Calibri (Body)"/>
                <a:cs typeface="Arial" panose="020B0604020202020204" pitchFamily="34" charset="0"/>
              </a:rPr>
              <a:t>: Unlike Volume, which had the second rank in </a:t>
            </a:r>
            <a:r>
              <a:rPr lang="en-US" sz="1600" b="1" dirty="0">
                <a:latin typeface="Calibri (Body)"/>
                <a:cs typeface="Arial" panose="020B0604020202020204" pitchFamily="34" charset="0"/>
              </a:rPr>
              <a:t>BTC</a:t>
            </a:r>
            <a:r>
              <a:rPr lang="en-US" sz="1600" dirty="0">
                <a:latin typeface="Calibri (Body)"/>
                <a:cs typeface="Arial" panose="020B0604020202020204" pitchFamily="34" charset="0"/>
              </a:rPr>
              <a:t>, in terms of the number of transactions and frequency, </a:t>
            </a:r>
            <a:r>
              <a:rPr lang="en-US" sz="1600" b="1" dirty="0">
                <a:latin typeface="Calibri (Body)"/>
                <a:cs typeface="Arial" panose="020B0604020202020204" pitchFamily="34" charset="0"/>
              </a:rPr>
              <a:t>SOL</a:t>
            </a:r>
            <a:r>
              <a:rPr lang="en-US" sz="1600" dirty="0">
                <a:latin typeface="Calibri (Body)"/>
                <a:cs typeface="Arial" panose="020B0604020202020204" pitchFamily="34" charset="0"/>
              </a:rPr>
              <a:t> has the second rank in the number of transactions among users.</a:t>
            </a:r>
            <a:endParaRPr lang="en-US" sz="1600" b="1" dirty="0">
              <a:latin typeface="Calibri (Body)"/>
              <a:cs typeface="Arial" panose="020B0604020202020204" pitchFamily="34" charset="0"/>
            </a:endParaRPr>
          </a:p>
        </p:txBody>
      </p:sp>
      <p:sp>
        <p:nvSpPr>
          <p:cNvPr id="3" name="TextBox 2">
            <a:extLst>
              <a:ext uri="{FF2B5EF4-FFF2-40B4-BE49-F238E27FC236}">
                <a16:creationId xmlns:a16="http://schemas.microsoft.com/office/drawing/2014/main" id="{2751EC72-CB3C-7C9C-0359-4FD546FC3064}"/>
              </a:ext>
            </a:extLst>
          </p:cNvPr>
          <p:cNvSpPr txBox="1"/>
          <p:nvPr/>
        </p:nvSpPr>
        <p:spPr>
          <a:xfrm>
            <a:off x="10021443" y="1498726"/>
            <a:ext cx="518417" cy="285996"/>
          </a:xfrm>
          <a:prstGeom prst="rect">
            <a:avLst/>
          </a:prstGeom>
          <a:noFill/>
        </p:spPr>
        <p:txBody>
          <a:bodyPr wrap="none" rtlCol="0">
            <a:spAutoFit/>
          </a:bodyPr>
          <a:lstStyle/>
          <a:p>
            <a:r>
              <a:rPr lang="en-US" sz="1200" b="1" dirty="0">
                <a:solidFill>
                  <a:schemeClr val="bg1"/>
                </a:solidFill>
              </a:rPr>
              <a:t>3791</a:t>
            </a:r>
          </a:p>
        </p:txBody>
      </p:sp>
      <p:sp>
        <p:nvSpPr>
          <p:cNvPr id="12" name="TextBox 11">
            <a:extLst>
              <a:ext uri="{FF2B5EF4-FFF2-40B4-BE49-F238E27FC236}">
                <a16:creationId xmlns:a16="http://schemas.microsoft.com/office/drawing/2014/main" id="{EC864579-8C42-C185-0413-7DD2AAEB9EC3}"/>
              </a:ext>
            </a:extLst>
          </p:cNvPr>
          <p:cNvSpPr txBox="1"/>
          <p:nvPr/>
        </p:nvSpPr>
        <p:spPr>
          <a:xfrm>
            <a:off x="7197060" y="3419475"/>
            <a:ext cx="518417" cy="285996"/>
          </a:xfrm>
          <a:prstGeom prst="rect">
            <a:avLst/>
          </a:prstGeom>
          <a:noFill/>
        </p:spPr>
        <p:txBody>
          <a:bodyPr wrap="none" rtlCol="0">
            <a:spAutoFit/>
          </a:bodyPr>
          <a:lstStyle/>
          <a:p>
            <a:r>
              <a:rPr lang="en-US" sz="1200" b="1" dirty="0"/>
              <a:t>1101</a:t>
            </a:r>
          </a:p>
        </p:txBody>
      </p:sp>
      <p:sp>
        <p:nvSpPr>
          <p:cNvPr id="13" name="TextBox 12">
            <a:extLst>
              <a:ext uri="{FF2B5EF4-FFF2-40B4-BE49-F238E27FC236}">
                <a16:creationId xmlns:a16="http://schemas.microsoft.com/office/drawing/2014/main" id="{65AC8548-9B71-E8E1-DB3C-4387FF00445C}"/>
              </a:ext>
            </a:extLst>
          </p:cNvPr>
          <p:cNvSpPr txBox="1"/>
          <p:nvPr/>
        </p:nvSpPr>
        <p:spPr>
          <a:xfrm>
            <a:off x="6572930" y="4363627"/>
            <a:ext cx="436790" cy="285996"/>
          </a:xfrm>
          <a:prstGeom prst="rect">
            <a:avLst/>
          </a:prstGeom>
          <a:noFill/>
        </p:spPr>
        <p:txBody>
          <a:bodyPr wrap="none" rtlCol="0">
            <a:spAutoFit/>
          </a:bodyPr>
          <a:lstStyle/>
          <a:p>
            <a:r>
              <a:rPr lang="en-US" sz="1200" b="1" dirty="0"/>
              <a:t>593</a:t>
            </a:r>
          </a:p>
        </p:txBody>
      </p:sp>
      <p:sp>
        <p:nvSpPr>
          <p:cNvPr id="14" name="TextBox 13">
            <a:extLst>
              <a:ext uri="{FF2B5EF4-FFF2-40B4-BE49-F238E27FC236}">
                <a16:creationId xmlns:a16="http://schemas.microsoft.com/office/drawing/2014/main" id="{FC6E9A28-C9B5-FB56-7CB0-949DCF6D9A14}"/>
              </a:ext>
            </a:extLst>
          </p:cNvPr>
          <p:cNvSpPr txBox="1"/>
          <p:nvPr/>
        </p:nvSpPr>
        <p:spPr>
          <a:xfrm>
            <a:off x="6516460" y="2457696"/>
            <a:ext cx="436790" cy="285996"/>
          </a:xfrm>
          <a:prstGeom prst="rect">
            <a:avLst/>
          </a:prstGeom>
          <a:noFill/>
        </p:spPr>
        <p:txBody>
          <a:bodyPr wrap="none" rtlCol="0">
            <a:spAutoFit/>
          </a:bodyPr>
          <a:lstStyle/>
          <a:p>
            <a:r>
              <a:rPr lang="en-US" sz="1200" b="1" dirty="0"/>
              <a:t>547</a:t>
            </a:r>
          </a:p>
        </p:txBody>
      </p:sp>
      <p:sp>
        <p:nvSpPr>
          <p:cNvPr id="15" name="TextBox 14">
            <a:extLst>
              <a:ext uri="{FF2B5EF4-FFF2-40B4-BE49-F238E27FC236}">
                <a16:creationId xmlns:a16="http://schemas.microsoft.com/office/drawing/2014/main" id="{22BBE073-0BB6-2BFE-03C1-99BB2663B6AA}"/>
              </a:ext>
            </a:extLst>
          </p:cNvPr>
          <p:cNvSpPr txBox="1"/>
          <p:nvPr/>
        </p:nvSpPr>
        <p:spPr>
          <a:xfrm>
            <a:off x="6061126" y="5335317"/>
            <a:ext cx="436790" cy="285996"/>
          </a:xfrm>
          <a:prstGeom prst="rect">
            <a:avLst/>
          </a:prstGeom>
          <a:noFill/>
        </p:spPr>
        <p:txBody>
          <a:bodyPr wrap="none" rtlCol="0">
            <a:spAutoFit/>
          </a:bodyPr>
          <a:lstStyle/>
          <a:p>
            <a:r>
              <a:rPr lang="en-US" sz="1200" b="1" dirty="0"/>
              <a:t>185</a:t>
            </a:r>
          </a:p>
        </p:txBody>
      </p:sp>
    </p:spTree>
    <p:extLst>
      <p:ext uri="{BB962C8B-B14F-4D97-AF65-F5344CB8AC3E}">
        <p14:creationId xmlns:p14="http://schemas.microsoft.com/office/powerpoint/2010/main" val="2549617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A954FB2-5D4F-A913-7B7F-E6BBCD6E9FA0}"/>
              </a:ext>
            </a:extLst>
          </p:cNvPr>
          <p:cNvPicPr>
            <a:picLocks noChangeAspect="1"/>
          </p:cNvPicPr>
          <p:nvPr/>
        </p:nvPicPr>
        <p:blipFill rotWithShape="1">
          <a:blip r:embed="rId2"/>
          <a:srcRect b="1235"/>
          <a:stretch/>
        </p:blipFill>
        <p:spPr>
          <a:xfrm>
            <a:off x="5097779" y="950333"/>
            <a:ext cx="5759519" cy="5253244"/>
          </a:xfrm>
          <a:prstGeom prst="rect">
            <a:avLst/>
          </a:prstGeom>
        </p:spPr>
      </p:pic>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13</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6056152" cy="369332"/>
            </a:xfrm>
            <a:prstGeom prst="rect">
              <a:avLst/>
            </a:prstGeom>
            <a:noFill/>
          </p:spPr>
          <p:txBody>
            <a:bodyPr wrap="none" rtlCol="0">
              <a:spAutoFit/>
            </a:bodyPr>
            <a:lstStyle/>
            <a:p>
              <a:r>
                <a:rPr lang="en-US" b="0" i="0" dirty="0">
                  <a:effectLst/>
                  <a:latin typeface="Arial" panose="020B0604020202020204" pitchFamily="34" charset="0"/>
                  <a:cs typeface="Arial" panose="020B0604020202020204" pitchFamily="34" charset="0"/>
                </a:rPr>
                <a:t>Popular Currencies Among Users | Transaction Frequency</a:t>
              </a:r>
              <a:endParaRPr lang="en-US" dirty="0">
                <a:latin typeface="Arial" panose="020B0604020202020204" pitchFamily="34" charset="0"/>
                <a:cs typeface="Arial" panose="020B0604020202020204" pitchFamily="34" charset="0"/>
              </a:endParaRP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279198" y="950332"/>
            <a:ext cx="4464954" cy="5438061"/>
          </a:xfrm>
          <a:prstGeom prst="roundRect">
            <a:avLst/>
          </a:prstGeom>
          <a:solidFill>
            <a:schemeClr val="bg1">
              <a:lumMod val="85000"/>
            </a:schemeClr>
          </a:solidFill>
        </p:spPr>
        <p:txBody>
          <a:bodyPr wrap="square">
            <a:spAutoFit/>
          </a:bodyPr>
          <a:lstStyle/>
          <a:p>
            <a:r>
              <a:rPr lang="en-US" sz="1400" dirty="0">
                <a:latin typeface="Calibri (Body)"/>
                <a:cs typeface="Arial" panose="020B0604020202020204" pitchFamily="34" charset="0"/>
              </a:rPr>
              <a:t>1. </a:t>
            </a:r>
            <a:r>
              <a:rPr lang="en-US" sz="1400" b="1" dirty="0">
                <a:latin typeface="Calibri (Body)"/>
                <a:cs typeface="Arial" panose="020B0604020202020204" pitchFamily="34" charset="0"/>
              </a:rPr>
              <a:t>High Correlation between Trading Volume and Trading Frequency</a:t>
            </a:r>
            <a:r>
              <a:rPr lang="en-US" sz="1400" dirty="0">
                <a:latin typeface="Calibri (Body)"/>
                <a:cs typeface="Arial" panose="020B0604020202020204" pitchFamily="34" charset="0"/>
              </a:rPr>
              <a:t>: The matrix shows a very high correlation (0.97 to 0.99) between Trading Volume and Trading Frequency. This indicates that as the volume of trades increases, the frequency of trades also increases. This could be expected as more significant trading activity typically means more transactions are taking place.</a:t>
            </a:r>
          </a:p>
          <a:p>
            <a:endParaRPr lang="en-US" sz="1400" dirty="0">
              <a:latin typeface="Calibri (Body)"/>
              <a:cs typeface="Arial" panose="020B0604020202020204" pitchFamily="34" charset="0"/>
            </a:endParaRPr>
          </a:p>
          <a:p>
            <a:r>
              <a:rPr lang="en-US" sz="1400" dirty="0">
                <a:latin typeface="Calibri (Body)"/>
                <a:cs typeface="Arial" panose="020B0604020202020204" pitchFamily="34" charset="0"/>
              </a:rPr>
              <a:t>2. </a:t>
            </a:r>
            <a:r>
              <a:rPr lang="en-US" sz="1400" b="1" dirty="0">
                <a:latin typeface="Calibri (Body)"/>
                <a:cs typeface="Arial" panose="020B0604020202020204" pitchFamily="34" charset="0"/>
              </a:rPr>
              <a:t>USDT Markets Correlation</a:t>
            </a:r>
            <a:r>
              <a:rPr lang="en-US" sz="1400" dirty="0">
                <a:latin typeface="Calibri (Body)"/>
                <a:cs typeface="Arial" panose="020B0604020202020204" pitchFamily="34" charset="0"/>
              </a:rPr>
              <a:t>: The variables </a:t>
            </a:r>
            <a:r>
              <a:rPr lang="en-US" sz="1400" b="1" dirty="0">
                <a:latin typeface="Calibri (Body)"/>
                <a:cs typeface="Arial" panose="020B0604020202020204" pitchFamily="34" charset="0"/>
              </a:rPr>
              <a:t>USDT</a:t>
            </a:r>
            <a:r>
              <a:rPr lang="en-US" sz="1400" dirty="0">
                <a:latin typeface="Calibri (Body)"/>
                <a:cs typeface="Arial" panose="020B0604020202020204" pitchFamily="34" charset="0"/>
              </a:rPr>
              <a:t> (presumably Tether markets) show a high correlation with both Trading Volume and Trading Frequency (0.98 to 0.99). This suggests that Tether, which is often used as a stablecoin in cryptocurrency markets, is a common medium for traders and may be indicative of liquidity in the market.</a:t>
            </a:r>
          </a:p>
          <a:p>
            <a:endParaRPr lang="en-US" sz="1400" dirty="0">
              <a:latin typeface="Calibri (Body)"/>
              <a:cs typeface="Arial" panose="020B0604020202020204" pitchFamily="34" charset="0"/>
            </a:endParaRPr>
          </a:p>
          <a:p>
            <a:r>
              <a:rPr lang="en-US" sz="1400" dirty="0">
                <a:latin typeface="Calibri (Body)"/>
                <a:cs typeface="Arial" panose="020B0604020202020204" pitchFamily="34" charset="0"/>
              </a:rPr>
              <a:t>3. </a:t>
            </a:r>
            <a:r>
              <a:rPr lang="en-US" sz="1400" b="1" dirty="0">
                <a:latin typeface="Calibri (Body)"/>
                <a:cs typeface="Arial" panose="020B0604020202020204" pitchFamily="34" charset="0"/>
              </a:rPr>
              <a:t>Moderate Correlation within Specific Coin Markets</a:t>
            </a:r>
            <a:r>
              <a:rPr lang="en-US" sz="1400" dirty="0">
                <a:latin typeface="Calibri (Body)"/>
                <a:cs typeface="Arial" panose="020B0604020202020204" pitchFamily="34" charset="0"/>
              </a:rPr>
              <a:t>: There are moderate correlations between some of these markets. For instance, </a:t>
            </a:r>
            <a:r>
              <a:rPr lang="en-US" sz="1400" b="1" dirty="0">
                <a:latin typeface="Calibri (Body)"/>
                <a:cs typeface="Arial" panose="020B0604020202020204" pitchFamily="34" charset="0"/>
              </a:rPr>
              <a:t>SOL</a:t>
            </a:r>
            <a:r>
              <a:rPr lang="en-US" sz="1400" dirty="0">
                <a:latin typeface="Calibri (Body)"/>
                <a:cs typeface="Arial" panose="020B0604020202020204" pitchFamily="34" charset="0"/>
              </a:rPr>
              <a:t> and </a:t>
            </a:r>
            <a:r>
              <a:rPr lang="en-US" sz="1400" b="1" dirty="0">
                <a:latin typeface="Calibri (Body)"/>
                <a:cs typeface="Arial" panose="020B0604020202020204" pitchFamily="34" charset="0"/>
              </a:rPr>
              <a:t>DOGE</a:t>
            </a:r>
            <a:r>
              <a:rPr lang="en-US" sz="1400" dirty="0">
                <a:latin typeface="Calibri (Body)"/>
                <a:cs typeface="Arial" panose="020B0604020202020204" pitchFamily="34" charset="0"/>
              </a:rPr>
              <a:t> have a correlation of </a:t>
            </a:r>
            <a:r>
              <a:rPr lang="en-US" sz="1400" b="1" dirty="0">
                <a:latin typeface="Calibri (Body)"/>
                <a:cs typeface="Arial" panose="020B0604020202020204" pitchFamily="34" charset="0"/>
              </a:rPr>
              <a:t>54%</a:t>
            </a:r>
            <a:r>
              <a:rPr lang="en-US" sz="1400" dirty="0">
                <a:latin typeface="Calibri (Body)"/>
                <a:cs typeface="Arial" panose="020B0604020202020204" pitchFamily="34" charset="0"/>
              </a:rPr>
              <a:t>, which may suggest that movements in Solana markets have a moderate influence on Dogecoin markets, or vice versa.</a:t>
            </a:r>
          </a:p>
        </p:txBody>
      </p:sp>
    </p:spTree>
    <p:extLst>
      <p:ext uri="{BB962C8B-B14F-4D97-AF65-F5344CB8AC3E}">
        <p14:creationId xmlns:p14="http://schemas.microsoft.com/office/powerpoint/2010/main" val="2029676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4122B84-4CD5-5166-1341-D764AD166916}"/>
              </a:ext>
            </a:extLst>
          </p:cNvPr>
          <p:cNvPicPr>
            <a:picLocks noChangeAspect="1"/>
          </p:cNvPicPr>
          <p:nvPr/>
        </p:nvPicPr>
        <p:blipFill>
          <a:blip r:embed="rId2"/>
          <a:stretch>
            <a:fillRect/>
          </a:stretch>
        </p:blipFill>
        <p:spPr>
          <a:xfrm>
            <a:off x="690843" y="811916"/>
            <a:ext cx="10165416" cy="5197289"/>
          </a:xfrm>
          <a:prstGeom prst="rect">
            <a:avLst/>
          </a:prstGeom>
        </p:spPr>
      </p:pic>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14</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386522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ransaction </a:t>
              </a: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iming </a:t>
              </a:r>
              <a:r>
                <a:rPr lang="en-US" dirty="0">
                  <a:latin typeface="Arial" panose="020B0604020202020204" pitchFamily="34" charset="0"/>
                  <a:cs typeface="Arial" panose="020B0604020202020204" pitchFamily="34" charset="0"/>
                </a:rPr>
                <a:t>P</a:t>
              </a:r>
              <a:r>
                <a:rPr lang="en-US" b="0" i="0" dirty="0">
                  <a:effectLst/>
                  <a:latin typeface="Arial" panose="020B0604020202020204" pitchFamily="34" charset="0"/>
                  <a:cs typeface="Arial" panose="020B0604020202020204" pitchFamily="34" charset="0"/>
                </a:rPr>
                <a:t>atterns by Hour</a:t>
              </a:r>
              <a:endParaRPr lang="en-US" dirty="0">
                <a:latin typeface="Arial" panose="020B0604020202020204" pitchFamily="34" charset="0"/>
                <a:cs typeface="Arial" panose="020B0604020202020204" pitchFamily="34" charset="0"/>
              </a:endParaRP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690843" y="6187034"/>
            <a:ext cx="10165415" cy="510778"/>
          </a:xfrm>
          <a:prstGeom prst="roundRect">
            <a:avLst/>
          </a:prstGeom>
          <a:solidFill>
            <a:schemeClr val="bg1">
              <a:lumMod val="85000"/>
            </a:schemeClr>
          </a:solidFill>
        </p:spPr>
        <p:txBody>
          <a:bodyPr wrap="square">
            <a:spAutoFit/>
          </a:bodyPr>
          <a:lstStyle/>
          <a:p>
            <a:pPr algn="ctr"/>
            <a:r>
              <a:rPr lang="en-US" sz="1200" dirty="0"/>
              <a:t>The chart displays a notable peak in transactions at </a:t>
            </a:r>
            <a:r>
              <a:rPr lang="en-US" sz="1200" b="1" dirty="0"/>
              <a:t>1 a.m</a:t>
            </a:r>
            <a:r>
              <a:rPr lang="en-US" sz="1200" dirty="0"/>
              <a:t>., with lower activity at </a:t>
            </a:r>
            <a:r>
              <a:rPr lang="en-US" sz="1200" b="1" dirty="0"/>
              <a:t>5 a.m</a:t>
            </a:r>
            <a:r>
              <a:rPr lang="en-US" sz="1200" dirty="0"/>
              <a:t>. Other minor peaks occur at </a:t>
            </a:r>
            <a:r>
              <a:rPr lang="en-US" sz="1200" b="1" dirty="0"/>
              <a:t>10 a.m</a:t>
            </a:r>
            <a:r>
              <a:rPr lang="en-US" sz="1200" dirty="0"/>
              <a:t>., </a:t>
            </a:r>
            <a:r>
              <a:rPr lang="en-US" sz="1200" b="1" dirty="0"/>
              <a:t>3 p.m.</a:t>
            </a:r>
            <a:r>
              <a:rPr lang="en-US" sz="1200" dirty="0"/>
              <a:t>, and </a:t>
            </a:r>
            <a:r>
              <a:rPr lang="en-US" sz="1200" b="1" dirty="0"/>
              <a:t>8 p.m.</a:t>
            </a:r>
            <a:r>
              <a:rPr lang="en-US" sz="1200" dirty="0"/>
              <a:t> This suggests strategic times for trading based on varying activity levels throughout the day in a crypto exchange market.</a:t>
            </a:r>
          </a:p>
        </p:txBody>
      </p:sp>
      <p:sp>
        <p:nvSpPr>
          <p:cNvPr id="12" name="TextBox 11">
            <a:extLst>
              <a:ext uri="{FF2B5EF4-FFF2-40B4-BE49-F238E27FC236}">
                <a16:creationId xmlns:a16="http://schemas.microsoft.com/office/drawing/2014/main" id="{05E1C974-A9DB-7506-2A36-B32964CBC40B}"/>
              </a:ext>
            </a:extLst>
          </p:cNvPr>
          <p:cNvSpPr txBox="1"/>
          <p:nvPr/>
        </p:nvSpPr>
        <p:spPr>
          <a:xfrm>
            <a:off x="4909697" y="1438822"/>
            <a:ext cx="498855" cy="276999"/>
          </a:xfrm>
          <a:prstGeom prst="rect">
            <a:avLst/>
          </a:prstGeom>
          <a:noFill/>
        </p:spPr>
        <p:txBody>
          <a:bodyPr wrap="none" rtlCol="0">
            <a:spAutoFit/>
          </a:bodyPr>
          <a:lstStyle/>
          <a:p>
            <a:r>
              <a:rPr lang="en-US" sz="1200" b="1" dirty="0">
                <a:solidFill>
                  <a:schemeClr val="bg1"/>
                </a:solidFill>
              </a:rPr>
              <a:t>3791</a:t>
            </a:r>
          </a:p>
        </p:txBody>
      </p:sp>
    </p:spTree>
    <p:extLst>
      <p:ext uri="{BB962C8B-B14F-4D97-AF65-F5344CB8AC3E}">
        <p14:creationId xmlns:p14="http://schemas.microsoft.com/office/powerpoint/2010/main" val="43598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8BF4EB-4585-753D-A2AC-8FD8597638A3}"/>
              </a:ext>
            </a:extLst>
          </p:cNvPr>
          <p:cNvPicPr>
            <a:picLocks noChangeAspect="1"/>
          </p:cNvPicPr>
          <p:nvPr/>
        </p:nvPicPr>
        <p:blipFill>
          <a:blip r:embed="rId2"/>
          <a:stretch>
            <a:fillRect/>
          </a:stretch>
        </p:blipFill>
        <p:spPr>
          <a:xfrm>
            <a:off x="681318" y="848794"/>
            <a:ext cx="10174941" cy="5197290"/>
          </a:xfrm>
          <a:prstGeom prst="rect">
            <a:avLst/>
          </a:prstGeom>
        </p:spPr>
      </p:pic>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15</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50495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ransaction </a:t>
              </a: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iming </a:t>
              </a:r>
              <a:r>
                <a:rPr lang="en-US" dirty="0">
                  <a:latin typeface="Arial" panose="020B0604020202020204" pitchFamily="34" charset="0"/>
                  <a:cs typeface="Arial" panose="020B0604020202020204" pitchFamily="34" charset="0"/>
                </a:rPr>
                <a:t>P</a:t>
              </a:r>
              <a:r>
                <a:rPr lang="en-US" b="0" i="0" dirty="0">
                  <a:effectLst/>
                  <a:latin typeface="Arial" panose="020B0604020202020204" pitchFamily="34" charset="0"/>
                  <a:cs typeface="Arial" panose="020B0604020202020204" pitchFamily="34" charset="0"/>
                </a:rPr>
                <a:t>atterns by Day of the Week</a:t>
              </a:r>
              <a:endParaRPr lang="en-US" dirty="0">
                <a:latin typeface="Arial" panose="020B0604020202020204" pitchFamily="34" charset="0"/>
                <a:cs typeface="Arial" panose="020B0604020202020204" pitchFamily="34" charset="0"/>
              </a:endParaRP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1425498" y="6228131"/>
            <a:ext cx="8686579" cy="374571"/>
          </a:xfrm>
          <a:prstGeom prst="roundRect">
            <a:avLst/>
          </a:prstGeom>
          <a:solidFill>
            <a:schemeClr val="bg1">
              <a:lumMod val="85000"/>
            </a:schemeClr>
          </a:solidFill>
        </p:spPr>
        <p:txBody>
          <a:bodyPr wrap="square">
            <a:spAutoFit/>
          </a:bodyPr>
          <a:lstStyle/>
          <a:p>
            <a:pPr algn="ctr"/>
            <a:r>
              <a:rPr lang="en-US" sz="1600" dirty="0"/>
              <a:t>Most transaction day is for </a:t>
            </a:r>
            <a:r>
              <a:rPr lang="en-US" sz="1600" b="1" dirty="0"/>
              <a:t>Monday </a:t>
            </a:r>
            <a:r>
              <a:rPr lang="en-US" sz="1600" dirty="0"/>
              <a:t>that is start of the week and market will be open in this day.</a:t>
            </a:r>
            <a:endParaRPr lang="en-US" sz="1600" b="1" dirty="0"/>
          </a:p>
        </p:txBody>
      </p:sp>
      <p:sp>
        <p:nvSpPr>
          <p:cNvPr id="12" name="TextBox 11">
            <a:extLst>
              <a:ext uri="{FF2B5EF4-FFF2-40B4-BE49-F238E27FC236}">
                <a16:creationId xmlns:a16="http://schemas.microsoft.com/office/drawing/2014/main" id="{05E1C974-A9DB-7506-2A36-B32964CBC40B}"/>
              </a:ext>
            </a:extLst>
          </p:cNvPr>
          <p:cNvSpPr txBox="1"/>
          <p:nvPr/>
        </p:nvSpPr>
        <p:spPr>
          <a:xfrm>
            <a:off x="4909697" y="1438822"/>
            <a:ext cx="498855" cy="276999"/>
          </a:xfrm>
          <a:prstGeom prst="rect">
            <a:avLst/>
          </a:prstGeom>
          <a:noFill/>
        </p:spPr>
        <p:txBody>
          <a:bodyPr wrap="none" rtlCol="0">
            <a:spAutoFit/>
          </a:bodyPr>
          <a:lstStyle/>
          <a:p>
            <a:r>
              <a:rPr lang="en-US" sz="1200" b="1" dirty="0">
                <a:solidFill>
                  <a:schemeClr val="bg1"/>
                </a:solidFill>
              </a:rPr>
              <a:t>3791</a:t>
            </a:r>
          </a:p>
        </p:txBody>
      </p:sp>
      <p:sp>
        <p:nvSpPr>
          <p:cNvPr id="13" name="TextBox 12">
            <a:extLst>
              <a:ext uri="{FF2B5EF4-FFF2-40B4-BE49-F238E27FC236}">
                <a16:creationId xmlns:a16="http://schemas.microsoft.com/office/drawing/2014/main" id="{52117071-F9C3-0EC0-11F9-949E3133B310}"/>
              </a:ext>
            </a:extLst>
          </p:cNvPr>
          <p:cNvSpPr txBox="1"/>
          <p:nvPr/>
        </p:nvSpPr>
        <p:spPr>
          <a:xfrm>
            <a:off x="1601343" y="1291325"/>
            <a:ext cx="498855" cy="276999"/>
          </a:xfrm>
          <a:prstGeom prst="rect">
            <a:avLst/>
          </a:prstGeom>
          <a:noFill/>
        </p:spPr>
        <p:txBody>
          <a:bodyPr wrap="none" rtlCol="0">
            <a:spAutoFit/>
          </a:bodyPr>
          <a:lstStyle/>
          <a:p>
            <a:r>
              <a:rPr lang="en-US" sz="1200" b="1" dirty="0">
                <a:solidFill>
                  <a:schemeClr val="bg1"/>
                </a:solidFill>
              </a:rPr>
              <a:t>2216</a:t>
            </a:r>
          </a:p>
        </p:txBody>
      </p:sp>
      <p:sp>
        <p:nvSpPr>
          <p:cNvPr id="14" name="TextBox 13">
            <a:extLst>
              <a:ext uri="{FF2B5EF4-FFF2-40B4-BE49-F238E27FC236}">
                <a16:creationId xmlns:a16="http://schemas.microsoft.com/office/drawing/2014/main" id="{0920AFA6-0C82-E0C7-BAF3-6F7D416346FF}"/>
              </a:ext>
            </a:extLst>
          </p:cNvPr>
          <p:cNvSpPr txBox="1"/>
          <p:nvPr/>
        </p:nvSpPr>
        <p:spPr>
          <a:xfrm>
            <a:off x="3039618" y="3948800"/>
            <a:ext cx="420308" cy="276999"/>
          </a:xfrm>
          <a:prstGeom prst="rect">
            <a:avLst/>
          </a:prstGeom>
          <a:noFill/>
        </p:spPr>
        <p:txBody>
          <a:bodyPr wrap="none" rtlCol="0">
            <a:spAutoFit/>
          </a:bodyPr>
          <a:lstStyle/>
          <a:p>
            <a:r>
              <a:rPr lang="en-US" sz="1200" b="1" dirty="0">
                <a:solidFill>
                  <a:schemeClr val="bg1"/>
                </a:solidFill>
              </a:rPr>
              <a:t>873</a:t>
            </a:r>
          </a:p>
        </p:txBody>
      </p:sp>
      <p:sp>
        <p:nvSpPr>
          <p:cNvPr id="15" name="TextBox 14">
            <a:extLst>
              <a:ext uri="{FF2B5EF4-FFF2-40B4-BE49-F238E27FC236}">
                <a16:creationId xmlns:a16="http://schemas.microsoft.com/office/drawing/2014/main" id="{0D8B8824-6115-C01D-C683-E3B612925DEE}"/>
              </a:ext>
            </a:extLst>
          </p:cNvPr>
          <p:cNvSpPr txBox="1"/>
          <p:nvPr/>
        </p:nvSpPr>
        <p:spPr>
          <a:xfrm>
            <a:off x="4407199" y="4254694"/>
            <a:ext cx="420308" cy="276999"/>
          </a:xfrm>
          <a:prstGeom prst="rect">
            <a:avLst/>
          </a:prstGeom>
          <a:noFill/>
        </p:spPr>
        <p:txBody>
          <a:bodyPr wrap="none" rtlCol="0">
            <a:spAutoFit/>
          </a:bodyPr>
          <a:lstStyle/>
          <a:p>
            <a:r>
              <a:rPr lang="en-US" sz="1200" b="1" dirty="0">
                <a:solidFill>
                  <a:schemeClr val="bg1"/>
                </a:solidFill>
              </a:rPr>
              <a:t>721</a:t>
            </a:r>
          </a:p>
        </p:txBody>
      </p:sp>
      <p:sp>
        <p:nvSpPr>
          <p:cNvPr id="16" name="TextBox 15">
            <a:extLst>
              <a:ext uri="{FF2B5EF4-FFF2-40B4-BE49-F238E27FC236}">
                <a16:creationId xmlns:a16="http://schemas.microsoft.com/office/drawing/2014/main" id="{CF8962E2-222C-0B37-B7B8-B2A55BD8C9F2}"/>
              </a:ext>
            </a:extLst>
          </p:cNvPr>
          <p:cNvSpPr txBox="1"/>
          <p:nvPr/>
        </p:nvSpPr>
        <p:spPr>
          <a:xfrm>
            <a:off x="5784305" y="4502590"/>
            <a:ext cx="420308" cy="276999"/>
          </a:xfrm>
          <a:prstGeom prst="rect">
            <a:avLst/>
          </a:prstGeom>
          <a:noFill/>
        </p:spPr>
        <p:txBody>
          <a:bodyPr wrap="none" rtlCol="0">
            <a:spAutoFit/>
          </a:bodyPr>
          <a:lstStyle/>
          <a:p>
            <a:r>
              <a:rPr lang="en-US" sz="1200" b="1" dirty="0">
                <a:solidFill>
                  <a:schemeClr val="bg1"/>
                </a:solidFill>
              </a:rPr>
              <a:t>593</a:t>
            </a:r>
          </a:p>
        </p:txBody>
      </p:sp>
      <p:sp>
        <p:nvSpPr>
          <p:cNvPr id="17" name="TextBox 16">
            <a:extLst>
              <a:ext uri="{FF2B5EF4-FFF2-40B4-BE49-F238E27FC236}">
                <a16:creationId xmlns:a16="http://schemas.microsoft.com/office/drawing/2014/main" id="{2D0B67AC-FDDF-8194-1475-BC66948202A2}"/>
              </a:ext>
            </a:extLst>
          </p:cNvPr>
          <p:cNvSpPr txBox="1"/>
          <p:nvPr/>
        </p:nvSpPr>
        <p:spPr>
          <a:xfrm>
            <a:off x="7177633" y="4588438"/>
            <a:ext cx="420308" cy="276999"/>
          </a:xfrm>
          <a:prstGeom prst="rect">
            <a:avLst/>
          </a:prstGeom>
          <a:noFill/>
        </p:spPr>
        <p:txBody>
          <a:bodyPr wrap="none" rtlCol="0">
            <a:spAutoFit/>
          </a:bodyPr>
          <a:lstStyle/>
          <a:p>
            <a:r>
              <a:rPr lang="en-US" sz="1200" b="1" dirty="0">
                <a:solidFill>
                  <a:schemeClr val="bg1"/>
                </a:solidFill>
              </a:rPr>
              <a:t>551</a:t>
            </a:r>
          </a:p>
        </p:txBody>
      </p:sp>
      <p:sp>
        <p:nvSpPr>
          <p:cNvPr id="18" name="TextBox 17">
            <a:extLst>
              <a:ext uri="{FF2B5EF4-FFF2-40B4-BE49-F238E27FC236}">
                <a16:creationId xmlns:a16="http://schemas.microsoft.com/office/drawing/2014/main" id="{585C079E-1CC9-96BC-B044-872A96A95594}"/>
              </a:ext>
            </a:extLst>
          </p:cNvPr>
          <p:cNvSpPr txBox="1"/>
          <p:nvPr/>
        </p:nvSpPr>
        <p:spPr>
          <a:xfrm>
            <a:off x="8517997" y="4445440"/>
            <a:ext cx="420308" cy="276999"/>
          </a:xfrm>
          <a:prstGeom prst="rect">
            <a:avLst/>
          </a:prstGeom>
          <a:noFill/>
        </p:spPr>
        <p:txBody>
          <a:bodyPr wrap="none" rtlCol="0">
            <a:spAutoFit/>
          </a:bodyPr>
          <a:lstStyle/>
          <a:p>
            <a:r>
              <a:rPr lang="en-US" sz="1200" b="1" dirty="0">
                <a:solidFill>
                  <a:schemeClr val="bg1"/>
                </a:solidFill>
              </a:rPr>
              <a:t>621</a:t>
            </a:r>
          </a:p>
        </p:txBody>
      </p:sp>
      <p:sp>
        <p:nvSpPr>
          <p:cNvPr id="19" name="TextBox 18">
            <a:extLst>
              <a:ext uri="{FF2B5EF4-FFF2-40B4-BE49-F238E27FC236}">
                <a16:creationId xmlns:a16="http://schemas.microsoft.com/office/drawing/2014/main" id="{B7A5AB4D-CBE3-A8D7-54B0-A3303E9E767A}"/>
              </a:ext>
            </a:extLst>
          </p:cNvPr>
          <p:cNvSpPr txBox="1"/>
          <p:nvPr/>
        </p:nvSpPr>
        <p:spPr>
          <a:xfrm>
            <a:off x="9919543" y="4414499"/>
            <a:ext cx="420308" cy="276999"/>
          </a:xfrm>
          <a:prstGeom prst="rect">
            <a:avLst/>
          </a:prstGeom>
          <a:noFill/>
        </p:spPr>
        <p:txBody>
          <a:bodyPr wrap="none" rtlCol="0">
            <a:spAutoFit/>
          </a:bodyPr>
          <a:lstStyle/>
          <a:p>
            <a:r>
              <a:rPr lang="en-US" sz="1200" b="1" dirty="0">
                <a:solidFill>
                  <a:schemeClr val="bg1"/>
                </a:solidFill>
              </a:rPr>
              <a:t>642</a:t>
            </a:r>
          </a:p>
        </p:txBody>
      </p:sp>
    </p:spTree>
    <p:extLst>
      <p:ext uri="{BB962C8B-B14F-4D97-AF65-F5344CB8AC3E}">
        <p14:creationId xmlns:p14="http://schemas.microsoft.com/office/powerpoint/2010/main" val="360001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16</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50495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ransaction </a:t>
              </a: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iming </a:t>
              </a:r>
              <a:r>
                <a:rPr lang="en-US" dirty="0">
                  <a:latin typeface="Arial" panose="020B0604020202020204" pitchFamily="34" charset="0"/>
                  <a:cs typeface="Arial" panose="020B0604020202020204" pitchFamily="34" charset="0"/>
                </a:rPr>
                <a:t>P</a:t>
              </a:r>
              <a:r>
                <a:rPr lang="en-US" b="0" i="0" dirty="0">
                  <a:effectLst/>
                  <a:latin typeface="Arial" panose="020B0604020202020204" pitchFamily="34" charset="0"/>
                  <a:cs typeface="Arial" panose="020B0604020202020204" pitchFamily="34" charset="0"/>
                </a:rPr>
                <a:t>atterns by Day of the Week</a:t>
              </a:r>
              <a:endParaRPr lang="en-US" dirty="0">
                <a:latin typeface="Arial" panose="020B0604020202020204" pitchFamily="34" charset="0"/>
                <a:cs typeface="Arial" panose="020B0604020202020204" pitchFamily="34" charset="0"/>
              </a:endParaRP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1714383" y="6228131"/>
            <a:ext cx="8139843" cy="374571"/>
          </a:xfrm>
          <a:prstGeom prst="roundRect">
            <a:avLst/>
          </a:prstGeom>
          <a:solidFill>
            <a:schemeClr val="bg1">
              <a:lumMod val="85000"/>
            </a:schemeClr>
          </a:solidFill>
        </p:spPr>
        <p:txBody>
          <a:bodyPr wrap="square">
            <a:spAutoFit/>
          </a:bodyPr>
          <a:lstStyle/>
          <a:p>
            <a:pPr algn="l"/>
            <a:r>
              <a:rPr lang="en-US" sz="1600" b="0" i="0" dirty="0">
                <a:effectLst/>
                <a:latin typeface="Söhne"/>
              </a:rPr>
              <a:t>There are more number of </a:t>
            </a:r>
            <a:r>
              <a:rPr lang="en-US" sz="1600" b="1" i="0" dirty="0">
                <a:effectLst/>
                <a:latin typeface="Söhne"/>
              </a:rPr>
              <a:t>trades</a:t>
            </a:r>
            <a:r>
              <a:rPr lang="en-US" sz="1600" b="0" i="0" dirty="0">
                <a:effectLst/>
                <a:latin typeface="Söhne"/>
              </a:rPr>
              <a:t> and more </a:t>
            </a:r>
            <a:r>
              <a:rPr lang="en-US" sz="1600" b="1" i="0" dirty="0">
                <a:effectLst/>
                <a:latin typeface="Söhne"/>
              </a:rPr>
              <a:t>trade volume </a:t>
            </a:r>
            <a:r>
              <a:rPr lang="en-US" sz="1600" b="0" i="0" dirty="0">
                <a:effectLst/>
                <a:latin typeface="Söhne"/>
              </a:rPr>
              <a:t>during the </a:t>
            </a:r>
            <a:r>
              <a:rPr lang="en-US" sz="1600" b="1" i="0" dirty="0">
                <a:effectLst/>
                <a:latin typeface="Söhne"/>
              </a:rPr>
              <a:t>night</a:t>
            </a:r>
            <a:r>
              <a:rPr lang="en-US" sz="1600" b="0" i="0" dirty="0">
                <a:effectLst/>
                <a:latin typeface="Söhne"/>
              </a:rPr>
              <a:t> than during the day.</a:t>
            </a:r>
          </a:p>
        </p:txBody>
      </p:sp>
      <p:sp>
        <p:nvSpPr>
          <p:cNvPr id="12" name="TextBox 11">
            <a:extLst>
              <a:ext uri="{FF2B5EF4-FFF2-40B4-BE49-F238E27FC236}">
                <a16:creationId xmlns:a16="http://schemas.microsoft.com/office/drawing/2014/main" id="{05E1C974-A9DB-7506-2A36-B32964CBC40B}"/>
              </a:ext>
            </a:extLst>
          </p:cNvPr>
          <p:cNvSpPr txBox="1"/>
          <p:nvPr/>
        </p:nvSpPr>
        <p:spPr>
          <a:xfrm>
            <a:off x="4909697" y="1438822"/>
            <a:ext cx="498855" cy="276999"/>
          </a:xfrm>
          <a:prstGeom prst="rect">
            <a:avLst/>
          </a:prstGeom>
          <a:noFill/>
        </p:spPr>
        <p:txBody>
          <a:bodyPr wrap="none" rtlCol="0">
            <a:spAutoFit/>
          </a:bodyPr>
          <a:lstStyle/>
          <a:p>
            <a:r>
              <a:rPr lang="en-US" sz="1200" b="1" dirty="0">
                <a:solidFill>
                  <a:schemeClr val="bg1"/>
                </a:solidFill>
              </a:rPr>
              <a:t>3791</a:t>
            </a:r>
          </a:p>
        </p:txBody>
      </p:sp>
      <p:sp>
        <p:nvSpPr>
          <p:cNvPr id="13" name="TextBox 12">
            <a:extLst>
              <a:ext uri="{FF2B5EF4-FFF2-40B4-BE49-F238E27FC236}">
                <a16:creationId xmlns:a16="http://schemas.microsoft.com/office/drawing/2014/main" id="{52117071-F9C3-0EC0-11F9-949E3133B310}"/>
              </a:ext>
            </a:extLst>
          </p:cNvPr>
          <p:cNvSpPr txBox="1"/>
          <p:nvPr/>
        </p:nvSpPr>
        <p:spPr>
          <a:xfrm>
            <a:off x="1601343" y="1291325"/>
            <a:ext cx="498855" cy="276999"/>
          </a:xfrm>
          <a:prstGeom prst="rect">
            <a:avLst/>
          </a:prstGeom>
          <a:noFill/>
        </p:spPr>
        <p:txBody>
          <a:bodyPr wrap="none" rtlCol="0">
            <a:spAutoFit/>
          </a:bodyPr>
          <a:lstStyle/>
          <a:p>
            <a:r>
              <a:rPr lang="en-US" sz="1200" b="1" dirty="0">
                <a:solidFill>
                  <a:schemeClr val="bg1"/>
                </a:solidFill>
              </a:rPr>
              <a:t>2216</a:t>
            </a:r>
          </a:p>
        </p:txBody>
      </p:sp>
      <p:sp>
        <p:nvSpPr>
          <p:cNvPr id="14" name="TextBox 13">
            <a:extLst>
              <a:ext uri="{FF2B5EF4-FFF2-40B4-BE49-F238E27FC236}">
                <a16:creationId xmlns:a16="http://schemas.microsoft.com/office/drawing/2014/main" id="{0920AFA6-0C82-E0C7-BAF3-6F7D416346FF}"/>
              </a:ext>
            </a:extLst>
          </p:cNvPr>
          <p:cNvSpPr txBox="1"/>
          <p:nvPr/>
        </p:nvSpPr>
        <p:spPr>
          <a:xfrm>
            <a:off x="3039618" y="3948800"/>
            <a:ext cx="420308" cy="276999"/>
          </a:xfrm>
          <a:prstGeom prst="rect">
            <a:avLst/>
          </a:prstGeom>
          <a:noFill/>
        </p:spPr>
        <p:txBody>
          <a:bodyPr wrap="none" rtlCol="0">
            <a:spAutoFit/>
          </a:bodyPr>
          <a:lstStyle/>
          <a:p>
            <a:r>
              <a:rPr lang="en-US" sz="1200" b="1" dirty="0">
                <a:solidFill>
                  <a:schemeClr val="bg1"/>
                </a:solidFill>
              </a:rPr>
              <a:t>873</a:t>
            </a:r>
          </a:p>
        </p:txBody>
      </p:sp>
      <p:sp>
        <p:nvSpPr>
          <p:cNvPr id="15" name="TextBox 14">
            <a:extLst>
              <a:ext uri="{FF2B5EF4-FFF2-40B4-BE49-F238E27FC236}">
                <a16:creationId xmlns:a16="http://schemas.microsoft.com/office/drawing/2014/main" id="{0D8B8824-6115-C01D-C683-E3B612925DEE}"/>
              </a:ext>
            </a:extLst>
          </p:cNvPr>
          <p:cNvSpPr txBox="1"/>
          <p:nvPr/>
        </p:nvSpPr>
        <p:spPr>
          <a:xfrm>
            <a:off x="4407199" y="4254694"/>
            <a:ext cx="420308" cy="276999"/>
          </a:xfrm>
          <a:prstGeom prst="rect">
            <a:avLst/>
          </a:prstGeom>
          <a:noFill/>
        </p:spPr>
        <p:txBody>
          <a:bodyPr wrap="none" rtlCol="0">
            <a:spAutoFit/>
          </a:bodyPr>
          <a:lstStyle/>
          <a:p>
            <a:r>
              <a:rPr lang="en-US" sz="1200" b="1" dirty="0">
                <a:solidFill>
                  <a:schemeClr val="bg1"/>
                </a:solidFill>
              </a:rPr>
              <a:t>721</a:t>
            </a:r>
          </a:p>
        </p:txBody>
      </p:sp>
      <p:sp>
        <p:nvSpPr>
          <p:cNvPr id="16" name="TextBox 15">
            <a:extLst>
              <a:ext uri="{FF2B5EF4-FFF2-40B4-BE49-F238E27FC236}">
                <a16:creationId xmlns:a16="http://schemas.microsoft.com/office/drawing/2014/main" id="{CF8962E2-222C-0B37-B7B8-B2A55BD8C9F2}"/>
              </a:ext>
            </a:extLst>
          </p:cNvPr>
          <p:cNvSpPr txBox="1"/>
          <p:nvPr/>
        </p:nvSpPr>
        <p:spPr>
          <a:xfrm>
            <a:off x="5784305" y="4502590"/>
            <a:ext cx="420308" cy="276999"/>
          </a:xfrm>
          <a:prstGeom prst="rect">
            <a:avLst/>
          </a:prstGeom>
          <a:noFill/>
        </p:spPr>
        <p:txBody>
          <a:bodyPr wrap="none" rtlCol="0">
            <a:spAutoFit/>
          </a:bodyPr>
          <a:lstStyle/>
          <a:p>
            <a:r>
              <a:rPr lang="en-US" sz="1200" b="1" dirty="0">
                <a:solidFill>
                  <a:schemeClr val="bg1"/>
                </a:solidFill>
              </a:rPr>
              <a:t>593</a:t>
            </a:r>
          </a:p>
        </p:txBody>
      </p:sp>
      <p:sp>
        <p:nvSpPr>
          <p:cNvPr id="17" name="TextBox 16">
            <a:extLst>
              <a:ext uri="{FF2B5EF4-FFF2-40B4-BE49-F238E27FC236}">
                <a16:creationId xmlns:a16="http://schemas.microsoft.com/office/drawing/2014/main" id="{2D0B67AC-FDDF-8194-1475-BC66948202A2}"/>
              </a:ext>
            </a:extLst>
          </p:cNvPr>
          <p:cNvSpPr txBox="1"/>
          <p:nvPr/>
        </p:nvSpPr>
        <p:spPr>
          <a:xfrm>
            <a:off x="7177633" y="4588438"/>
            <a:ext cx="420308" cy="276999"/>
          </a:xfrm>
          <a:prstGeom prst="rect">
            <a:avLst/>
          </a:prstGeom>
          <a:noFill/>
        </p:spPr>
        <p:txBody>
          <a:bodyPr wrap="none" rtlCol="0">
            <a:spAutoFit/>
          </a:bodyPr>
          <a:lstStyle/>
          <a:p>
            <a:r>
              <a:rPr lang="en-US" sz="1200" b="1" dirty="0">
                <a:solidFill>
                  <a:schemeClr val="bg1"/>
                </a:solidFill>
              </a:rPr>
              <a:t>551</a:t>
            </a:r>
          </a:p>
        </p:txBody>
      </p:sp>
      <p:sp>
        <p:nvSpPr>
          <p:cNvPr id="18" name="TextBox 17">
            <a:extLst>
              <a:ext uri="{FF2B5EF4-FFF2-40B4-BE49-F238E27FC236}">
                <a16:creationId xmlns:a16="http://schemas.microsoft.com/office/drawing/2014/main" id="{585C079E-1CC9-96BC-B044-872A96A95594}"/>
              </a:ext>
            </a:extLst>
          </p:cNvPr>
          <p:cNvSpPr txBox="1"/>
          <p:nvPr/>
        </p:nvSpPr>
        <p:spPr>
          <a:xfrm>
            <a:off x="8517997" y="4445440"/>
            <a:ext cx="420308" cy="276999"/>
          </a:xfrm>
          <a:prstGeom prst="rect">
            <a:avLst/>
          </a:prstGeom>
          <a:noFill/>
        </p:spPr>
        <p:txBody>
          <a:bodyPr wrap="none" rtlCol="0">
            <a:spAutoFit/>
          </a:bodyPr>
          <a:lstStyle/>
          <a:p>
            <a:r>
              <a:rPr lang="en-US" sz="1200" b="1" dirty="0">
                <a:solidFill>
                  <a:schemeClr val="bg1"/>
                </a:solidFill>
              </a:rPr>
              <a:t>621</a:t>
            </a:r>
          </a:p>
        </p:txBody>
      </p:sp>
      <p:sp>
        <p:nvSpPr>
          <p:cNvPr id="19" name="TextBox 18">
            <a:extLst>
              <a:ext uri="{FF2B5EF4-FFF2-40B4-BE49-F238E27FC236}">
                <a16:creationId xmlns:a16="http://schemas.microsoft.com/office/drawing/2014/main" id="{B7A5AB4D-CBE3-A8D7-54B0-A3303E9E767A}"/>
              </a:ext>
            </a:extLst>
          </p:cNvPr>
          <p:cNvSpPr txBox="1"/>
          <p:nvPr/>
        </p:nvSpPr>
        <p:spPr>
          <a:xfrm>
            <a:off x="9919543" y="4414499"/>
            <a:ext cx="420308" cy="276999"/>
          </a:xfrm>
          <a:prstGeom prst="rect">
            <a:avLst/>
          </a:prstGeom>
          <a:noFill/>
        </p:spPr>
        <p:txBody>
          <a:bodyPr wrap="none" rtlCol="0">
            <a:spAutoFit/>
          </a:bodyPr>
          <a:lstStyle/>
          <a:p>
            <a:r>
              <a:rPr lang="en-US" sz="1200" b="1" dirty="0">
                <a:solidFill>
                  <a:schemeClr val="bg1"/>
                </a:solidFill>
              </a:rPr>
              <a:t>642</a:t>
            </a:r>
          </a:p>
        </p:txBody>
      </p:sp>
      <p:pic>
        <p:nvPicPr>
          <p:cNvPr id="3" name="Picture 2">
            <a:extLst>
              <a:ext uri="{FF2B5EF4-FFF2-40B4-BE49-F238E27FC236}">
                <a16:creationId xmlns:a16="http://schemas.microsoft.com/office/drawing/2014/main" id="{56F2FB52-6DE0-AE02-0BBA-706A336BA8E1}"/>
              </a:ext>
            </a:extLst>
          </p:cNvPr>
          <p:cNvPicPr>
            <a:picLocks noChangeAspect="1"/>
          </p:cNvPicPr>
          <p:nvPr/>
        </p:nvPicPr>
        <p:blipFill>
          <a:blip r:embed="rId3"/>
          <a:stretch>
            <a:fillRect/>
          </a:stretch>
        </p:blipFill>
        <p:spPr>
          <a:xfrm>
            <a:off x="681316" y="1098959"/>
            <a:ext cx="10174941" cy="4925323"/>
          </a:xfrm>
          <a:prstGeom prst="rect">
            <a:avLst/>
          </a:prstGeom>
        </p:spPr>
      </p:pic>
    </p:spTree>
    <p:extLst>
      <p:ext uri="{BB962C8B-B14F-4D97-AF65-F5344CB8AC3E}">
        <p14:creationId xmlns:p14="http://schemas.microsoft.com/office/powerpoint/2010/main" val="3368319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17</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341003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Transaction Behavior Segments</a:t>
              </a: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797860" y="6269230"/>
            <a:ext cx="9894965" cy="306467"/>
          </a:xfrm>
          <a:prstGeom prst="roundRect">
            <a:avLst/>
          </a:prstGeom>
          <a:solidFill>
            <a:schemeClr val="bg1">
              <a:lumMod val="85000"/>
            </a:schemeClr>
          </a:solidFill>
        </p:spPr>
        <p:txBody>
          <a:bodyPr wrap="square">
            <a:spAutoFit/>
          </a:bodyPr>
          <a:lstStyle/>
          <a:p>
            <a:pPr algn="ctr"/>
            <a:r>
              <a:rPr lang="en-US" sz="1200" b="0" i="0" dirty="0">
                <a:effectLst/>
              </a:rPr>
              <a:t>"The majority of users fall under the category of </a:t>
            </a:r>
            <a:r>
              <a:rPr lang="en-US" sz="1200" b="1" i="0" dirty="0">
                <a:effectLst/>
              </a:rPr>
              <a:t>'Makers</a:t>
            </a:r>
            <a:r>
              <a:rPr lang="en-US" sz="1200" b="0" i="0" dirty="0">
                <a:effectLst/>
              </a:rPr>
              <a:t>', indicating a healthier market condition when supply is evenly distributed among them."</a:t>
            </a:r>
            <a:endParaRPr lang="en-US" sz="1200" dirty="0"/>
          </a:p>
        </p:txBody>
      </p:sp>
      <p:sp>
        <p:nvSpPr>
          <p:cNvPr id="12" name="TextBox 11">
            <a:extLst>
              <a:ext uri="{FF2B5EF4-FFF2-40B4-BE49-F238E27FC236}">
                <a16:creationId xmlns:a16="http://schemas.microsoft.com/office/drawing/2014/main" id="{05E1C974-A9DB-7506-2A36-B32964CBC40B}"/>
              </a:ext>
            </a:extLst>
          </p:cNvPr>
          <p:cNvSpPr txBox="1"/>
          <p:nvPr/>
        </p:nvSpPr>
        <p:spPr>
          <a:xfrm>
            <a:off x="4909697" y="1438822"/>
            <a:ext cx="498855" cy="276999"/>
          </a:xfrm>
          <a:prstGeom prst="rect">
            <a:avLst/>
          </a:prstGeom>
          <a:noFill/>
        </p:spPr>
        <p:txBody>
          <a:bodyPr wrap="none" rtlCol="0">
            <a:spAutoFit/>
          </a:bodyPr>
          <a:lstStyle/>
          <a:p>
            <a:r>
              <a:rPr lang="en-US" sz="1200" b="1" dirty="0">
                <a:solidFill>
                  <a:schemeClr val="bg1"/>
                </a:solidFill>
              </a:rPr>
              <a:t>3791</a:t>
            </a:r>
          </a:p>
        </p:txBody>
      </p:sp>
      <p:pic>
        <p:nvPicPr>
          <p:cNvPr id="3" name="Picture 2">
            <a:extLst>
              <a:ext uri="{FF2B5EF4-FFF2-40B4-BE49-F238E27FC236}">
                <a16:creationId xmlns:a16="http://schemas.microsoft.com/office/drawing/2014/main" id="{DE4816E1-EE88-B971-9A08-253988D62732}"/>
              </a:ext>
            </a:extLst>
          </p:cNvPr>
          <p:cNvPicPr>
            <a:picLocks noChangeAspect="1"/>
          </p:cNvPicPr>
          <p:nvPr/>
        </p:nvPicPr>
        <p:blipFill>
          <a:blip r:embed="rId3"/>
          <a:stretch>
            <a:fillRect/>
          </a:stretch>
        </p:blipFill>
        <p:spPr>
          <a:xfrm>
            <a:off x="1395436" y="867537"/>
            <a:ext cx="9121930" cy="5273497"/>
          </a:xfrm>
          <a:prstGeom prst="rect">
            <a:avLst/>
          </a:prstGeom>
        </p:spPr>
      </p:pic>
    </p:spTree>
    <p:extLst>
      <p:ext uri="{BB962C8B-B14F-4D97-AF65-F5344CB8AC3E}">
        <p14:creationId xmlns:p14="http://schemas.microsoft.com/office/powerpoint/2010/main" val="390591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18</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174970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User Segments</a:t>
              </a: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272805" y="1505247"/>
            <a:ext cx="3462655" cy="3847505"/>
          </a:xfrm>
          <a:prstGeom prst="roundRect">
            <a:avLst/>
          </a:prstGeom>
          <a:solidFill>
            <a:schemeClr val="bg1">
              <a:lumMod val="85000"/>
            </a:schemeClr>
          </a:solidFill>
        </p:spPr>
        <p:txBody>
          <a:bodyPr wrap="square">
            <a:spAutoFit/>
          </a:bodyPr>
          <a:lstStyle/>
          <a:p>
            <a:pPr algn="l"/>
            <a:r>
              <a:rPr lang="en-US" sz="1600" b="1" i="0" dirty="0">
                <a:effectLst/>
                <a:latin typeface="Calibri (Body)"/>
              </a:rPr>
              <a:t>Casual</a:t>
            </a:r>
            <a:r>
              <a:rPr lang="en-US" sz="1600" b="0" i="0" dirty="0">
                <a:effectLst/>
                <a:latin typeface="Calibri (Body)"/>
              </a:rPr>
              <a:t>: Users with low trading volume and a low number of trades.</a:t>
            </a:r>
          </a:p>
          <a:p>
            <a:pPr algn="l"/>
            <a:r>
              <a:rPr lang="en-US" sz="1600" b="1" i="0" dirty="0">
                <a:effectLst/>
                <a:latin typeface="Calibri (Body)"/>
              </a:rPr>
              <a:t>Moderate</a:t>
            </a:r>
            <a:r>
              <a:rPr lang="en-US" sz="1600" b="0" i="0" dirty="0">
                <a:effectLst/>
                <a:latin typeface="Calibri (Body)"/>
              </a:rPr>
              <a:t>: Users with medium trading volume or a moderate number of trades, but not high in both.</a:t>
            </a:r>
          </a:p>
          <a:p>
            <a:pPr algn="l"/>
            <a:r>
              <a:rPr lang="en-US" sz="1600" b="1" i="0" dirty="0">
                <a:effectLst/>
                <a:latin typeface="Calibri (Body)"/>
              </a:rPr>
              <a:t>Active</a:t>
            </a:r>
            <a:r>
              <a:rPr lang="en-US" sz="1600" b="0" i="0" dirty="0">
                <a:effectLst/>
                <a:latin typeface="Calibri (Body)"/>
              </a:rPr>
              <a:t>: Users with high activity in either trading volume or the number of trades but not the highest in both.</a:t>
            </a:r>
          </a:p>
          <a:p>
            <a:pPr algn="l"/>
            <a:r>
              <a:rPr lang="en-US" sz="1600" b="1" i="0" dirty="0">
                <a:effectLst/>
                <a:latin typeface="Calibri (Body)"/>
              </a:rPr>
              <a:t>High Volume</a:t>
            </a:r>
            <a:r>
              <a:rPr lang="en-US" sz="1600" b="0" i="0" dirty="0">
                <a:effectLst/>
                <a:latin typeface="Calibri (Body)"/>
              </a:rPr>
              <a:t>: Users with the highest trading volume and the highest number of trades.</a:t>
            </a:r>
          </a:p>
        </p:txBody>
      </p:sp>
      <p:sp>
        <p:nvSpPr>
          <p:cNvPr id="13" name="TextBox 12">
            <a:extLst>
              <a:ext uri="{FF2B5EF4-FFF2-40B4-BE49-F238E27FC236}">
                <a16:creationId xmlns:a16="http://schemas.microsoft.com/office/drawing/2014/main" id="{19AB9B4C-2775-FCB7-D013-F7E17F9330FB}"/>
              </a:ext>
            </a:extLst>
          </p:cNvPr>
          <p:cNvSpPr txBox="1"/>
          <p:nvPr/>
        </p:nvSpPr>
        <p:spPr>
          <a:xfrm>
            <a:off x="6261891" y="6130936"/>
            <a:ext cx="2422602" cy="374571"/>
          </a:xfrm>
          <a:prstGeom prst="roundRect">
            <a:avLst/>
          </a:prstGeom>
          <a:solidFill>
            <a:schemeClr val="bg1">
              <a:lumMod val="85000"/>
            </a:schemeClr>
          </a:solidFill>
        </p:spPr>
        <p:txBody>
          <a:bodyPr wrap="square">
            <a:spAutoFit/>
          </a:bodyPr>
          <a:lstStyle>
            <a:defPPr>
              <a:defRPr lang="en-US"/>
            </a:defPPr>
            <a:lvl1pPr algn="ctr">
              <a:defRPr sz="1600"/>
            </a:lvl1pPr>
          </a:lstStyle>
          <a:p>
            <a:r>
              <a:rPr lang="en-US" dirty="0"/>
              <a:t>Total Unique Users: 1,305</a:t>
            </a:r>
          </a:p>
        </p:txBody>
      </p:sp>
      <p:pic>
        <p:nvPicPr>
          <p:cNvPr id="3" name="Picture 2">
            <a:extLst>
              <a:ext uri="{FF2B5EF4-FFF2-40B4-BE49-F238E27FC236}">
                <a16:creationId xmlns:a16="http://schemas.microsoft.com/office/drawing/2014/main" id="{A662607B-9D45-24AF-DA40-16DBDDDDDDA8}"/>
              </a:ext>
            </a:extLst>
          </p:cNvPr>
          <p:cNvPicPr>
            <a:picLocks noChangeAspect="1"/>
          </p:cNvPicPr>
          <p:nvPr/>
        </p:nvPicPr>
        <p:blipFill>
          <a:blip r:embed="rId3"/>
          <a:stretch>
            <a:fillRect/>
          </a:stretch>
        </p:blipFill>
        <p:spPr>
          <a:xfrm>
            <a:off x="4254522" y="882086"/>
            <a:ext cx="6437340" cy="5106106"/>
          </a:xfrm>
          <a:prstGeom prst="rect">
            <a:avLst/>
          </a:prstGeom>
        </p:spPr>
      </p:pic>
      <p:sp>
        <p:nvSpPr>
          <p:cNvPr id="9" name="TextBox 8">
            <a:extLst>
              <a:ext uri="{FF2B5EF4-FFF2-40B4-BE49-F238E27FC236}">
                <a16:creationId xmlns:a16="http://schemas.microsoft.com/office/drawing/2014/main" id="{0C6A140D-33DA-BEBC-354B-D2BB7D79A4D4}"/>
              </a:ext>
            </a:extLst>
          </p:cNvPr>
          <p:cNvSpPr txBox="1"/>
          <p:nvPr/>
        </p:nvSpPr>
        <p:spPr>
          <a:xfrm>
            <a:off x="6917416" y="1443724"/>
            <a:ext cx="420308" cy="276999"/>
          </a:xfrm>
          <a:prstGeom prst="rect">
            <a:avLst/>
          </a:prstGeom>
          <a:noFill/>
        </p:spPr>
        <p:txBody>
          <a:bodyPr wrap="none" rtlCol="0">
            <a:spAutoFit/>
          </a:bodyPr>
          <a:lstStyle/>
          <a:p>
            <a:r>
              <a:rPr lang="en-US" sz="1200" b="1" dirty="0">
                <a:solidFill>
                  <a:schemeClr val="bg1"/>
                </a:solidFill>
              </a:rPr>
              <a:t>715</a:t>
            </a:r>
          </a:p>
        </p:txBody>
      </p:sp>
      <p:sp>
        <p:nvSpPr>
          <p:cNvPr id="17" name="TextBox 16">
            <a:extLst>
              <a:ext uri="{FF2B5EF4-FFF2-40B4-BE49-F238E27FC236}">
                <a16:creationId xmlns:a16="http://schemas.microsoft.com/office/drawing/2014/main" id="{E48D8785-463F-12FB-E925-61643E0A7884}"/>
              </a:ext>
            </a:extLst>
          </p:cNvPr>
          <p:cNvSpPr txBox="1"/>
          <p:nvPr/>
        </p:nvSpPr>
        <p:spPr>
          <a:xfrm>
            <a:off x="5513793" y="4204852"/>
            <a:ext cx="420308" cy="276999"/>
          </a:xfrm>
          <a:prstGeom prst="rect">
            <a:avLst/>
          </a:prstGeom>
          <a:noFill/>
        </p:spPr>
        <p:txBody>
          <a:bodyPr wrap="none" rtlCol="0">
            <a:spAutoFit/>
          </a:bodyPr>
          <a:lstStyle/>
          <a:p>
            <a:r>
              <a:rPr lang="en-US" sz="1200" b="1" dirty="0">
                <a:solidFill>
                  <a:schemeClr val="bg1"/>
                </a:solidFill>
              </a:rPr>
              <a:t>220</a:t>
            </a:r>
          </a:p>
        </p:txBody>
      </p:sp>
      <p:sp>
        <p:nvSpPr>
          <p:cNvPr id="18" name="TextBox 17">
            <a:extLst>
              <a:ext uri="{FF2B5EF4-FFF2-40B4-BE49-F238E27FC236}">
                <a16:creationId xmlns:a16="http://schemas.microsoft.com/office/drawing/2014/main" id="{2989CA8D-B6BB-596A-2BAD-763689D6FAB0}"/>
              </a:ext>
            </a:extLst>
          </p:cNvPr>
          <p:cNvSpPr txBox="1"/>
          <p:nvPr/>
        </p:nvSpPr>
        <p:spPr>
          <a:xfrm>
            <a:off x="8326064" y="4195887"/>
            <a:ext cx="420308" cy="276999"/>
          </a:xfrm>
          <a:prstGeom prst="rect">
            <a:avLst/>
          </a:prstGeom>
          <a:noFill/>
        </p:spPr>
        <p:txBody>
          <a:bodyPr wrap="none" rtlCol="0">
            <a:spAutoFit/>
          </a:bodyPr>
          <a:lstStyle/>
          <a:p>
            <a:r>
              <a:rPr lang="en-US" sz="1200" b="1" dirty="0">
                <a:solidFill>
                  <a:schemeClr val="bg1"/>
                </a:solidFill>
              </a:rPr>
              <a:t>221</a:t>
            </a:r>
          </a:p>
        </p:txBody>
      </p:sp>
      <p:sp>
        <p:nvSpPr>
          <p:cNvPr id="19" name="TextBox 18">
            <a:extLst>
              <a:ext uri="{FF2B5EF4-FFF2-40B4-BE49-F238E27FC236}">
                <a16:creationId xmlns:a16="http://schemas.microsoft.com/office/drawing/2014/main" id="{2C626249-6B80-CFA0-7FB4-D3B5715866FB}"/>
              </a:ext>
            </a:extLst>
          </p:cNvPr>
          <p:cNvSpPr txBox="1"/>
          <p:nvPr/>
        </p:nvSpPr>
        <p:spPr>
          <a:xfrm>
            <a:off x="9742487" y="4608264"/>
            <a:ext cx="420308" cy="276999"/>
          </a:xfrm>
          <a:prstGeom prst="rect">
            <a:avLst/>
          </a:prstGeom>
          <a:noFill/>
        </p:spPr>
        <p:txBody>
          <a:bodyPr wrap="none" rtlCol="0">
            <a:spAutoFit/>
          </a:bodyPr>
          <a:lstStyle/>
          <a:p>
            <a:r>
              <a:rPr lang="en-US" sz="1200" b="1" dirty="0">
                <a:solidFill>
                  <a:schemeClr val="bg1"/>
                </a:solidFill>
              </a:rPr>
              <a:t>149</a:t>
            </a:r>
          </a:p>
        </p:txBody>
      </p:sp>
    </p:spTree>
    <p:extLst>
      <p:ext uri="{BB962C8B-B14F-4D97-AF65-F5344CB8AC3E}">
        <p14:creationId xmlns:p14="http://schemas.microsoft.com/office/powerpoint/2010/main" val="2231283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19</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295073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User Segments Description</a:t>
              </a: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272805" y="800820"/>
            <a:ext cx="10655171" cy="5822871"/>
          </a:xfrm>
          <a:prstGeom prst="roundRect">
            <a:avLst/>
          </a:prstGeom>
          <a:solidFill>
            <a:schemeClr val="bg1">
              <a:lumMod val="85000"/>
            </a:schemeClr>
          </a:solidFill>
        </p:spPr>
        <p:txBody>
          <a:bodyPr wrap="square">
            <a:spAutoFit/>
          </a:bodyPr>
          <a:lstStyle/>
          <a:p>
            <a:pPr algn="l"/>
            <a:r>
              <a:rPr lang="en-US" sz="1600" b="1" i="0" dirty="0">
                <a:effectLst/>
                <a:latin typeface="Calibri (Body)"/>
              </a:rPr>
              <a:t>Segmentation Criteria</a:t>
            </a:r>
            <a:r>
              <a:rPr lang="en-US" sz="1600" i="0" dirty="0">
                <a:effectLst/>
                <a:latin typeface="Calibri (Body)"/>
              </a:rPr>
              <a:t>:</a:t>
            </a:r>
          </a:p>
          <a:p>
            <a:pPr algn="l"/>
            <a:r>
              <a:rPr lang="en-US" sz="1600" i="0" dirty="0">
                <a:effectLst/>
                <a:latin typeface="Calibri (Body)"/>
              </a:rPr>
              <a:t>- </a:t>
            </a:r>
            <a:r>
              <a:rPr lang="en-US" sz="1600" b="1" i="0" dirty="0">
                <a:effectLst/>
                <a:latin typeface="Calibri (Body)"/>
              </a:rPr>
              <a:t>Trading Volume</a:t>
            </a:r>
            <a:r>
              <a:rPr lang="en-US" sz="1600" i="0" dirty="0">
                <a:effectLst/>
                <a:latin typeface="Calibri (Body)"/>
              </a:rPr>
              <a:t>: The total monetary value of trades each user has participated in, both as a Maker and a Taker.</a:t>
            </a:r>
          </a:p>
          <a:p>
            <a:pPr algn="l"/>
            <a:r>
              <a:rPr lang="en-US" sz="1600" i="0" dirty="0">
                <a:effectLst/>
                <a:latin typeface="Calibri (Body)"/>
              </a:rPr>
              <a:t>- </a:t>
            </a:r>
            <a:r>
              <a:rPr lang="en-US" sz="1600" b="1" i="0" dirty="0">
                <a:effectLst/>
                <a:latin typeface="Calibri (Body)"/>
              </a:rPr>
              <a:t>Number of Trades</a:t>
            </a:r>
            <a:r>
              <a:rPr lang="en-US" sz="1600" i="0" dirty="0">
                <a:effectLst/>
                <a:latin typeface="Calibri (Body)"/>
              </a:rPr>
              <a:t>: The total number of trades each user has made, regardless of their role in those trades.</a:t>
            </a:r>
          </a:p>
          <a:p>
            <a:pPr algn="l"/>
            <a:endParaRPr lang="en-US" sz="1600" i="0" dirty="0">
              <a:effectLst/>
              <a:latin typeface="Calibri (Body)"/>
            </a:endParaRPr>
          </a:p>
          <a:p>
            <a:pPr algn="l"/>
            <a:r>
              <a:rPr lang="en-US" sz="1600" b="1" i="0" dirty="0">
                <a:effectLst/>
                <a:latin typeface="Calibri (Body)"/>
              </a:rPr>
              <a:t>Segmentation Logic</a:t>
            </a:r>
            <a:r>
              <a:rPr lang="en-US" sz="1600" i="0" dirty="0">
                <a:effectLst/>
                <a:latin typeface="Calibri (Body)"/>
              </a:rPr>
              <a:t>:</a:t>
            </a:r>
          </a:p>
          <a:p>
            <a:pPr algn="l"/>
            <a:endParaRPr lang="en-US" sz="1600" i="0" dirty="0">
              <a:effectLst/>
              <a:latin typeface="Calibri (Body)"/>
            </a:endParaRPr>
          </a:p>
          <a:p>
            <a:pPr algn="l"/>
            <a:r>
              <a:rPr lang="en-US" sz="1600" i="0" dirty="0">
                <a:effectLst/>
                <a:latin typeface="Calibri (Body)"/>
              </a:rPr>
              <a:t>1. </a:t>
            </a:r>
            <a:r>
              <a:rPr lang="en-US" sz="1600" b="1" i="0" dirty="0">
                <a:effectLst/>
                <a:latin typeface="Calibri (Body)"/>
              </a:rPr>
              <a:t>Quantiles for Trading Volume and Number of Trades</a:t>
            </a:r>
            <a:r>
              <a:rPr lang="en-US" sz="1600" i="0" dirty="0">
                <a:effectLst/>
                <a:latin typeface="Calibri (Body)"/>
              </a:rPr>
              <a:t>:</a:t>
            </a:r>
          </a:p>
          <a:p>
            <a:pPr algn="l"/>
            <a:r>
              <a:rPr lang="en-US" sz="1600" i="0" dirty="0">
                <a:effectLst/>
                <a:latin typeface="Calibri (Body)"/>
              </a:rPr>
              <a:t>   - The users were first ranked based on their trading volume and number of trades.</a:t>
            </a:r>
          </a:p>
          <a:p>
            <a:pPr algn="l"/>
            <a:r>
              <a:rPr lang="en-US" sz="1600" i="0" dirty="0">
                <a:effectLst/>
                <a:latin typeface="Calibri (Body)"/>
              </a:rPr>
              <a:t>   - Quantiles (e.g., 20th percentile and 80th percentile) were calculated to understand the distribution and to define thresholds for low, medium, and high levels.</a:t>
            </a:r>
          </a:p>
          <a:p>
            <a:pPr algn="l"/>
            <a:endParaRPr lang="en-US" sz="1600" i="0" dirty="0">
              <a:effectLst/>
              <a:latin typeface="Calibri (Body)"/>
            </a:endParaRPr>
          </a:p>
          <a:p>
            <a:pPr algn="l"/>
            <a:r>
              <a:rPr lang="en-US" sz="1600" i="0" dirty="0">
                <a:effectLst/>
                <a:latin typeface="Calibri (Body)"/>
              </a:rPr>
              <a:t>2. </a:t>
            </a:r>
            <a:r>
              <a:rPr lang="en-US" sz="1600" b="1" i="0" dirty="0">
                <a:effectLst/>
                <a:latin typeface="Calibri (Body)"/>
              </a:rPr>
              <a:t>Custom Segmentation Formula</a:t>
            </a:r>
            <a:r>
              <a:rPr lang="en-US" sz="1600" i="0" dirty="0">
                <a:effectLst/>
                <a:latin typeface="Calibri (Body)"/>
              </a:rPr>
              <a:t>:</a:t>
            </a:r>
          </a:p>
          <a:p>
            <a:pPr algn="l"/>
            <a:r>
              <a:rPr lang="en-US" sz="1600" i="0" dirty="0">
                <a:effectLst/>
                <a:latin typeface="Calibri (Body)"/>
              </a:rPr>
              <a:t>   - </a:t>
            </a:r>
            <a:r>
              <a:rPr lang="en-US" sz="1600" b="1" i="0" dirty="0">
                <a:effectLst/>
                <a:latin typeface="Calibri (Body)"/>
              </a:rPr>
              <a:t>Casual</a:t>
            </a:r>
            <a:r>
              <a:rPr lang="en-US" sz="1600" i="0" dirty="0">
                <a:effectLst/>
                <a:latin typeface="Calibri (Body)"/>
              </a:rPr>
              <a:t>: Users with trading volume and the number of trades both in the bottom 20% percentile (i.e., lower than both the 20th percentile thresholds of trading volume and number of trades).</a:t>
            </a:r>
          </a:p>
          <a:p>
            <a:pPr algn="l"/>
            <a:r>
              <a:rPr lang="en-US" sz="1600" i="0" dirty="0">
                <a:effectLst/>
                <a:latin typeface="Calibri (Body)"/>
              </a:rPr>
              <a:t>   - </a:t>
            </a:r>
            <a:r>
              <a:rPr lang="en-US" sz="1600" b="1" i="0" dirty="0">
                <a:effectLst/>
                <a:latin typeface="Calibri (Body)"/>
              </a:rPr>
              <a:t>Moderate</a:t>
            </a:r>
            <a:r>
              <a:rPr lang="en-US" sz="1600" i="0" dirty="0">
                <a:effectLst/>
                <a:latin typeface="Calibri (Body)"/>
              </a:rPr>
              <a:t>: Users with trading volume and the number of trades not exceeding the 80th percentile thresholds. This category captures those who are neither in the very low end (Casual) nor in the very high end (Active or High Volume) of activity.</a:t>
            </a:r>
          </a:p>
          <a:p>
            <a:pPr algn="l"/>
            <a:r>
              <a:rPr lang="en-US" sz="1600" i="0" dirty="0">
                <a:effectLst/>
                <a:latin typeface="Calibri (Body)"/>
              </a:rPr>
              <a:t>   - </a:t>
            </a:r>
            <a:r>
              <a:rPr lang="en-US" sz="1600" b="1" i="0" dirty="0">
                <a:effectLst/>
                <a:latin typeface="Calibri (Body)"/>
              </a:rPr>
              <a:t>Active</a:t>
            </a:r>
            <a:r>
              <a:rPr lang="en-US" sz="1600" i="0" dirty="0">
                <a:effectLst/>
                <a:latin typeface="Calibri (Body)"/>
              </a:rPr>
              <a:t>: Users with either trading volume or the number of trades above the 80th percentile but not both. This captures users who are highly active in either volume or frequency but do not top both metrics simultaneously.</a:t>
            </a:r>
          </a:p>
          <a:p>
            <a:pPr algn="l"/>
            <a:r>
              <a:rPr lang="en-US" sz="1600" i="0" dirty="0">
                <a:effectLst/>
                <a:latin typeface="Calibri (Body)"/>
              </a:rPr>
              <a:t>   - </a:t>
            </a:r>
            <a:r>
              <a:rPr lang="en-US" sz="1600" b="1" i="0" dirty="0">
                <a:effectLst/>
                <a:latin typeface="Calibri (Body)"/>
              </a:rPr>
              <a:t>High Volume</a:t>
            </a:r>
            <a:r>
              <a:rPr lang="en-US" sz="1600" i="0" dirty="0">
                <a:effectLst/>
                <a:latin typeface="Calibri (Body)"/>
              </a:rPr>
              <a:t>: Users with both trading volume and the number of trades above the 80th percentile. This segment identifies the most active users in terms of both the monetary value of trades and the frequency of trading activities.</a:t>
            </a:r>
          </a:p>
        </p:txBody>
      </p:sp>
    </p:spTree>
    <p:extLst>
      <p:ext uri="{BB962C8B-B14F-4D97-AF65-F5344CB8AC3E}">
        <p14:creationId xmlns:p14="http://schemas.microsoft.com/office/powerpoint/2010/main" val="29279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5F80"/>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0"/>
            <a:ext cx="701877" cy="6858000"/>
          </a:xfrm>
          <a:prstGeom prst="rect">
            <a:avLst/>
          </a:prstGeom>
          <a:gradFill>
            <a:gsLst>
              <a:gs pos="0">
                <a:srgbClr val="315F80"/>
              </a:gs>
              <a:gs pos="7000">
                <a:srgbClr val="315F80"/>
              </a:gs>
              <a:gs pos="28000">
                <a:srgbClr val="315F80"/>
              </a:gs>
              <a:gs pos="100000">
                <a:srgbClr val="02275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2</a:t>
            </a:r>
          </a:p>
        </p:txBody>
      </p:sp>
      <p:sp>
        <p:nvSpPr>
          <p:cNvPr id="2" name="Title 1">
            <a:extLst>
              <a:ext uri="{FF2B5EF4-FFF2-40B4-BE49-F238E27FC236}">
                <a16:creationId xmlns:a16="http://schemas.microsoft.com/office/drawing/2014/main" id="{40A16040-AF56-4481-7F0D-29C13424BA53}"/>
              </a:ext>
            </a:extLst>
          </p:cNvPr>
          <p:cNvSpPr>
            <a:spLocks noGrp="1"/>
          </p:cNvSpPr>
          <p:nvPr>
            <p:ph type="ctrTitle"/>
          </p:nvPr>
        </p:nvSpPr>
        <p:spPr>
          <a:ln cap="sq">
            <a:noFill/>
          </a:ln>
        </p:spPr>
        <p:txBody>
          <a:bodyPr/>
          <a:lstStyle/>
          <a:p>
            <a:r>
              <a:rPr lang="en-US" b="1" dirty="0">
                <a:solidFill>
                  <a:schemeClr val="bg1"/>
                </a:solidFill>
              </a:rPr>
              <a:t>Part I:</a:t>
            </a:r>
            <a:br>
              <a:rPr lang="en-US" b="1" dirty="0">
                <a:solidFill>
                  <a:schemeClr val="bg1"/>
                </a:solidFill>
              </a:rPr>
            </a:br>
            <a:r>
              <a:rPr lang="en-US" b="1" dirty="0">
                <a:solidFill>
                  <a:schemeClr val="bg1"/>
                </a:solidFill>
              </a:rPr>
              <a:t>User Behavior</a:t>
            </a:r>
          </a:p>
        </p:txBody>
      </p:sp>
      <p:pic>
        <p:nvPicPr>
          <p:cNvPr id="10" name="Picture 9">
            <a:extLst>
              <a:ext uri="{FF2B5EF4-FFF2-40B4-BE49-F238E27FC236}">
                <a16:creationId xmlns:a16="http://schemas.microsoft.com/office/drawing/2014/main" id="{784E4CF7-5DBE-73A8-3FC3-D4A392DCF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1410" y="6281059"/>
            <a:ext cx="523628" cy="256779"/>
          </a:xfrm>
          <a:prstGeom prst="rect">
            <a:avLst/>
          </a:prstGeom>
        </p:spPr>
      </p:pic>
      <p:sp>
        <p:nvSpPr>
          <p:cNvPr id="11" name="Rectangle: Rounded Corners 10">
            <a:extLst>
              <a:ext uri="{FF2B5EF4-FFF2-40B4-BE49-F238E27FC236}">
                <a16:creationId xmlns:a16="http://schemas.microsoft.com/office/drawing/2014/main" id="{1E880DBB-DB1D-BF8C-8EA3-26EF2EE2FD22}"/>
              </a:ext>
            </a:extLst>
          </p:cNvPr>
          <p:cNvSpPr/>
          <p:nvPr/>
        </p:nvSpPr>
        <p:spPr>
          <a:xfrm>
            <a:off x="1442720" y="1300480"/>
            <a:ext cx="9225280" cy="2387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4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20</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2788007" cy="369332"/>
            </a:xfrm>
            <a:prstGeom prst="rect">
              <a:avLst/>
            </a:prstGeom>
            <a:noFill/>
          </p:spPr>
          <p:txBody>
            <a:bodyPr wrap="none" rtlCol="0">
              <a:spAutoFit/>
            </a:bodyPr>
            <a:lstStyle/>
            <a:p>
              <a:r>
                <a:rPr lang="en-US" b="0" i="0" dirty="0">
                  <a:effectLst/>
                  <a:latin typeface="Arial" panose="020B0604020202020204" pitchFamily="34" charset="0"/>
                  <a:cs typeface="Arial" panose="020B0604020202020204" pitchFamily="34" charset="0"/>
                </a:rPr>
                <a:t>User Transaction Insights</a:t>
              </a:r>
              <a:endParaRPr lang="en-US" dirty="0">
                <a:latin typeface="Arial" panose="020B0604020202020204" pitchFamily="34" charset="0"/>
                <a:cs typeface="Arial" panose="020B0604020202020204" pitchFamily="34" charset="0"/>
              </a:endParaRP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1436305" y="5369789"/>
            <a:ext cx="8530536" cy="1191816"/>
          </a:xfrm>
          <a:prstGeom prst="roundRect">
            <a:avLst/>
          </a:prstGeom>
          <a:solidFill>
            <a:schemeClr val="bg1">
              <a:lumMod val="85000"/>
            </a:schemeClr>
          </a:solidFill>
        </p:spPr>
        <p:txBody>
          <a:bodyPr wrap="square">
            <a:spAutoFit/>
          </a:bodyPr>
          <a:lstStyle/>
          <a:p>
            <a:pPr algn="l">
              <a:buFont typeface="Arial" panose="020B0604020202020204" pitchFamily="34" charset="0"/>
              <a:buChar char="•"/>
            </a:pPr>
            <a:r>
              <a:rPr lang="en-US" sz="1600" b="0" i="0" dirty="0">
                <a:effectLst/>
                <a:latin typeface="Calibri (Body)"/>
              </a:rPr>
              <a:t> "</a:t>
            </a:r>
            <a:r>
              <a:rPr lang="en-US" sz="1600" b="1" i="0" dirty="0">
                <a:effectLst/>
                <a:latin typeface="Calibri (Body)"/>
              </a:rPr>
              <a:t>Casual</a:t>
            </a:r>
            <a:r>
              <a:rPr lang="en-US" sz="1600" b="0" i="0" dirty="0">
                <a:effectLst/>
                <a:latin typeface="Calibri (Body)"/>
              </a:rPr>
              <a:t>" traders have the lowest range of trading volumes, while "</a:t>
            </a:r>
            <a:r>
              <a:rPr lang="en-US" sz="1600" b="1" i="0" dirty="0">
                <a:effectLst/>
                <a:latin typeface="Calibri (Body)"/>
              </a:rPr>
              <a:t>High Volume</a:t>
            </a:r>
            <a:r>
              <a:rPr lang="en-US" sz="1600" b="0" i="0" dirty="0">
                <a:effectLst/>
                <a:latin typeface="Calibri (Body)"/>
              </a:rPr>
              <a:t>" traders have a wider distribution, suggesting greater variation in their trading volumes.</a:t>
            </a:r>
          </a:p>
          <a:p>
            <a:pPr algn="l">
              <a:buFont typeface="Arial" panose="020B0604020202020204" pitchFamily="34" charset="0"/>
              <a:buChar char="•"/>
            </a:pPr>
            <a:r>
              <a:rPr lang="en-US" sz="1600" b="0" i="0" dirty="0">
                <a:effectLst/>
                <a:latin typeface="Calibri (Body)"/>
              </a:rPr>
              <a:t> "</a:t>
            </a:r>
            <a:r>
              <a:rPr lang="en-US" sz="1600" b="1" i="0" dirty="0">
                <a:effectLst/>
                <a:latin typeface="Calibri (Body)"/>
              </a:rPr>
              <a:t>Moderate</a:t>
            </a:r>
            <a:r>
              <a:rPr lang="en-US" sz="1600" b="0" i="0" dirty="0">
                <a:effectLst/>
                <a:latin typeface="Calibri (Body)"/>
              </a:rPr>
              <a:t>" and "</a:t>
            </a:r>
            <a:r>
              <a:rPr lang="en-US" sz="1600" b="1" i="0" dirty="0">
                <a:effectLst/>
                <a:latin typeface="Calibri (Body)"/>
              </a:rPr>
              <a:t>Active</a:t>
            </a:r>
            <a:r>
              <a:rPr lang="en-US" sz="1600" b="0" i="0" dirty="0">
                <a:effectLst/>
                <a:latin typeface="Calibri (Body)"/>
              </a:rPr>
              <a:t>" traders overlap considerably in their trading volumes, indicating similarities in their trading behaviors.</a:t>
            </a:r>
          </a:p>
        </p:txBody>
      </p:sp>
      <p:pic>
        <p:nvPicPr>
          <p:cNvPr id="3" name="Picture 2">
            <a:extLst>
              <a:ext uri="{FF2B5EF4-FFF2-40B4-BE49-F238E27FC236}">
                <a16:creationId xmlns:a16="http://schemas.microsoft.com/office/drawing/2014/main" id="{4D56C3FD-3B0B-113C-8B85-A757EDB85158}"/>
              </a:ext>
            </a:extLst>
          </p:cNvPr>
          <p:cNvPicPr>
            <a:picLocks noChangeAspect="1"/>
          </p:cNvPicPr>
          <p:nvPr/>
        </p:nvPicPr>
        <p:blipFill rotWithShape="1">
          <a:blip r:embed="rId3"/>
          <a:srcRect b="5343"/>
          <a:stretch/>
        </p:blipFill>
        <p:spPr>
          <a:xfrm>
            <a:off x="1088592" y="1297518"/>
            <a:ext cx="9225963" cy="3821329"/>
          </a:xfrm>
          <a:prstGeom prst="rect">
            <a:avLst/>
          </a:prstGeom>
        </p:spPr>
      </p:pic>
    </p:spTree>
    <p:extLst>
      <p:ext uri="{BB962C8B-B14F-4D97-AF65-F5344CB8AC3E}">
        <p14:creationId xmlns:p14="http://schemas.microsoft.com/office/powerpoint/2010/main" val="1244127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DCCCF3-0089-043F-86AF-710321F488CF}"/>
              </a:ext>
            </a:extLst>
          </p:cNvPr>
          <p:cNvPicPr>
            <a:picLocks noChangeAspect="1"/>
          </p:cNvPicPr>
          <p:nvPr/>
        </p:nvPicPr>
        <p:blipFill>
          <a:blip r:embed="rId2"/>
          <a:stretch>
            <a:fillRect/>
          </a:stretch>
        </p:blipFill>
        <p:spPr>
          <a:xfrm>
            <a:off x="1158178" y="1297517"/>
            <a:ext cx="9211753" cy="3821329"/>
          </a:xfrm>
          <a:prstGeom prst="rect">
            <a:avLst/>
          </a:prstGeom>
        </p:spPr>
      </p:pic>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21</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2788007" cy="369332"/>
            </a:xfrm>
            <a:prstGeom prst="rect">
              <a:avLst/>
            </a:prstGeom>
            <a:noFill/>
          </p:spPr>
          <p:txBody>
            <a:bodyPr wrap="none" rtlCol="0">
              <a:spAutoFit/>
            </a:bodyPr>
            <a:lstStyle/>
            <a:p>
              <a:r>
                <a:rPr lang="en-US" b="0" i="0" dirty="0">
                  <a:effectLst/>
                  <a:latin typeface="Arial" panose="020B0604020202020204" pitchFamily="34" charset="0"/>
                  <a:cs typeface="Arial" panose="020B0604020202020204" pitchFamily="34" charset="0"/>
                </a:rPr>
                <a:t>User Transaction Insights</a:t>
              </a:r>
              <a:endParaRPr lang="en-US" dirty="0">
                <a:latin typeface="Arial" panose="020B0604020202020204" pitchFamily="34" charset="0"/>
                <a:cs typeface="Arial" panose="020B0604020202020204" pitchFamily="34" charset="0"/>
              </a:endParaRP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1498786" y="5496016"/>
            <a:ext cx="8530536" cy="919401"/>
          </a:xfrm>
          <a:prstGeom prst="roundRect">
            <a:avLst/>
          </a:prstGeom>
          <a:solidFill>
            <a:schemeClr val="bg1">
              <a:lumMod val="85000"/>
            </a:schemeClr>
          </a:solidFill>
        </p:spPr>
        <p:txBody>
          <a:bodyPr wrap="square">
            <a:spAutoFit/>
          </a:bodyPr>
          <a:lstStyle/>
          <a:p>
            <a:pPr>
              <a:buFont typeface="Arial" panose="020B0604020202020204" pitchFamily="34" charset="0"/>
              <a:buChar char="•"/>
            </a:pPr>
            <a:r>
              <a:rPr lang="en-US" sz="1600" dirty="0">
                <a:latin typeface="Calibri (Body)"/>
              </a:rPr>
              <a:t> Again, "</a:t>
            </a:r>
            <a:r>
              <a:rPr lang="en-US" sz="1600" b="1" dirty="0">
                <a:latin typeface="Calibri (Body)"/>
              </a:rPr>
              <a:t>Casual</a:t>
            </a:r>
            <a:r>
              <a:rPr lang="en-US" sz="1600" dirty="0">
                <a:latin typeface="Calibri (Body)"/>
              </a:rPr>
              <a:t>" traders show the lowest range of trades.</a:t>
            </a:r>
          </a:p>
          <a:p>
            <a:pPr>
              <a:buFont typeface="Arial" panose="020B0604020202020204" pitchFamily="34" charset="0"/>
              <a:buChar char="•"/>
            </a:pPr>
            <a:r>
              <a:rPr lang="en-US" sz="1600" dirty="0">
                <a:latin typeface="Calibri (Body)"/>
              </a:rPr>
              <a:t> "</a:t>
            </a:r>
            <a:r>
              <a:rPr lang="en-US" sz="1600" b="1" dirty="0">
                <a:latin typeface="Calibri (Body)"/>
              </a:rPr>
              <a:t>High Volume</a:t>
            </a:r>
            <a:r>
              <a:rPr lang="en-US" sz="1600" dirty="0">
                <a:latin typeface="Calibri (Body)"/>
              </a:rPr>
              <a:t>" traders have a higher number of trades, with some outliers conducting significantly more trades than their peers.</a:t>
            </a:r>
          </a:p>
        </p:txBody>
      </p:sp>
    </p:spTree>
    <p:extLst>
      <p:ext uri="{BB962C8B-B14F-4D97-AF65-F5344CB8AC3E}">
        <p14:creationId xmlns:p14="http://schemas.microsoft.com/office/powerpoint/2010/main" val="845130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22</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2788007" cy="369332"/>
            </a:xfrm>
            <a:prstGeom prst="rect">
              <a:avLst/>
            </a:prstGeom>
            <a:noFill/>
          </p:spPr>
          <p:txBody>
            <a:bodyPr wrap="none" rtlCol="0">
              <a:spAutoFit/>
            </a:bodyPr>
            <a:lstStyle/>
            <a:p>
              <a:r>
                <a:rPr lang="en-US" b="0" i="0" dirty="0">
                  <a:effectLst/>
                  <a:latin typeface="Arial" panose="020B0604020202020204" pitchFamily="34" charset="0"/>
                  <a:cs typeface="Arial" panose="020B0604020202020204" pitchFamily="34" charset="0"/>
                </a:rPr>
                <a:t>User Transaction Insights</a:t>
              </a:r>
              <a:endParaRPr lang="en-US" dirty="0">
                <a:latin typeface="Arial" panose="020B0604020202020204" pitchFamily="34" charset="0"/>
                <a:cs typeface="Arial" panose="020B0604020202020204" pitchFamily="34" charset="0"/>
              </a:endParaRP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279198" y="1996276"/>
            <a:ext cx="3045008" cy="3071634"/>
          </a:xfrm>
          <a:prstGeom prst="roundRect">
            <a:avLst/>
          </a:prstGeom>
          <a:solidFill>
            <a:schemeClr val="bg1">
              <a:lumMod val="85000"/>
            </a:schemeClr>
          </a:solidFill>
        </p:spPr>
        <p:txBody>
          <a:bodyPr wrap="square">
            <a:spAutoFit/>
          </a:bodyPr>
          <a:lstStyle/>
          <a:p>
            <a:pPr algn="l">
              <a:buFont typeface="Arial" panose="020B0604020202020204" pitchFamily="34" charset="0"/>
              <a:buChar char="•"/>
            </a:pPr>
            <a:r>
              <a:rPr lang="en-US" sz="1600" b="0" i="0" dirty="0">
                <a:effectLst/>
                <a:latin typeface="Calibri (Body)"/>
              </a:rPr>
              <a:t> "</a:t>
            </a:r>
            <a:r>
              <a:rPr lang="en-US" sz="1600" b="1" i="0" dirty="0">
                <a:effectLst/>
                <a:latin typeface="Calibri (Body)"/>
              </a:rPr>
              <a:t>Casual</a:t>
            </a:r>
            <a:r>
              <a:rPr lang="en-US" sz="1600" b="0" i="0" dirty="0">
                <a:effectLst/>
                <a:latin typeface="Calibri (Body)"/>
              </a:rPr>
              <a:t>" traders cluster at the lower end of both axes, indicating low trading volume and low numbers of trades.</a:t>
            </a:r>
          </a:p>
          <a:p>
            <a:pPr algn="l">
              <a:buFont typeface="Arial" panose="020B0604020202020204" pitchFamily="34" charset="0"/>
              <a:buChar char="•"/>
            </a:pPr>
            <a:r>
              <a:rPr lang="en-US" sz="1600" b="0" i="0" dirty="0">
                <a:effectLst/>
                <a:latin typeface="Calibri (Body)"/>
              </a:rPr>
              <a:t> "</a:t>
            </a:r>
            <a:r>
              <a:rPr lang="en-US" sz="1600" b="1" i="0" dirty="0">
                <a:effectLst/>
                <a:latin typeface="Calibri (Body)"/>
              </a:rPr>
              <a:t>High Volume</a:t>
            </a:r>
            <a:r>
              <a:rPr lang="en-US" sz="1600" b="0" i="0" dirty="0">
                <a:effectLst/>
                <a:latin typeface="Calibri (Body)"/>
              </a:rPr>
              <a:t>" and "</a:t>
            </a:r>
            <a:r>
              <a:rPr lang="en-US" sz="1600" b="1" i="0" dirty="0">
                <a:effectLst/>
                <a:latin typeface="Calibri (Body)"/>
              </a:rPr>
              <a:t>Active</a:t>
            </a:r>
            <a:r>
              <a:rPr lang="en-US" sz="1600" b="0" i="0" dirty="0">
                <a:effectLst/>
                <a:latin typeface="Calibri (Body)"/>
              </a:rPr>
              <a:t>" traders are spread out, showing a wide range of both trading volumes and numbers of trades, with "High Volume" traders tending to trade larger amounts.</a:t>
            </a:r>
          </a:p>
        </p:txBody>
      </p:sp>
      <p:pic>
        <p:nvPicPr>
          <p:cNvPr id="3" name="Picture 2">
            <a:extLst>
              <a:ext uri="{FF2B5EF4-FFF2-40B4-BE49-F238E27FC236}">
                <a16:creationId xmlns:a16="http://schemas.microsoft.com/office/drawing/2014/main" id="{F658DE99-8E2D-7BBB-82D1-DB3CA5FC51B7}"/>
              </a:ext>
            </a:extLst>
          </p:cNvPr>
          <p:cNvPicPr>
            <a:picLocks noChangeAspect="1"/>
          </p:cNvPicPr>
          <p:nvPr/>
        </p:nvPicPr>
        <p:blipFill>
          <a:blip r:embed="rId3"/>
          <a:stretch>
            <a:fillRect/>
          </a:stretch>
        </p:blipFill>
        <p:spPr>
          <a:xfrm>
            <a:off x="3657522" y="1052806"/>
            <a:ext cx="7220087" cy="4958575"/>
          </a:xfrm>
          <a:prstGeom prst="rect">
            <a:avLst/>
          </a:prstGeom>
        </p:spPr>
      </p:pic>
    </p:spTree>
    <p:extLst>
      <p:ext uri="{BB962C8B-B14F-4D97-AF65-F5344CB8AC3E}">
        <p14:creationId xmlns:p14="http://schemas.microsoft.com/office/powerpoint/2010/main" val="1184763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6B6DE10-D65C-174E-3CCB-75ABD8F043E6}"/>
              </a:ext>
            </a:extLst>
          </p:cNvPr>
          <p:cNvPicPr>
            <a:picLocks noChangeAspect="1"/>
          </p:cNvPicPr>
          <p:nvPr/>
        </p:nvPicPr>
        <p:blipFill>
          <a:blip r:embed="rId2"/>
          <a:stretch>
            <a:fillRect/>
          </a:stretch>
        </p:blipFill>
        <p:spPr>
          <a:xfrm>
            <a:off x="3666487" y="1255058"/>
            <a:ext cx="7252525" cy="4483486"/>
          </a:xfrm>
          <a:prstGeom prst="rect">
            <a:avLst/>
          </a:prstGeom>
        </p:spPr>
      </p:pic>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23</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2788007" cy="369332"/>
            </a:xfrm>
            <a:prstGeom prst="rect">
              <a:avLst/>
            </a:prstGeom>
            <a:noFill/>
          </p:spPr>
          <p:txBody>
            <a:bodyPr wrap="none" rtlCol="0">
              <a:spAutoFit/>
            </a:bodyPr>
            <a:lstStyle/>
            <a:p>
              <a:r>
                <a:rPr lang="en-US" b="0" i="0" dirty="0">
                  <a:effectLst/>
                  <a:latin typeface="Arial" panose="020B0604020202020204" pitchFamily="34" charset="0"/>
                  <a:cs typeface="Arial" panose="020B0604020202020204" pitchFamily="34" charset="0"/>
                </a:rPr>
                <a:t>User Transaction Insights</a:t>
              </a:r>
              <a:endParaRPr lang="en-US" dirty="0">
                <a:latin typeface="Arial" panose="020B0604020202020204" pitchFamily="34" charset="0"/>
                <a:cs typeface="Arial" panose="020B0604020202020204" pitchFamily="34" charset="0"/>
              </a:endParaRP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279198" y="1825967"/>
            <a:ext cx="3095376" cy="3341668"/>
          </a:xfrm>
          <a:prstGeom prst="roundRect">
            <a:avLst/>
          </a:prstGeom>
          <a:solidFill>
            <a:schemeClr val="bg1">
              <a:lumMod val="85000"/>
            </a:schemeClr>
          </a:solidFill>
        </p:spPr>
        <p:txBody>
          <a:bodyPr wrap="square">
            <a:spAutoFit/>
          </a:bodyPr>
          <a:lstStyle/>
          <a:p>
            <a:pPr algn="l">
              <a:buFont typeface="Arial" panose="020B0604020202020204" pitchFamily="34" charset="0"/>
              <a:buChar char="•"/>
            </a:pPr>
            <a:r>
              <a:rPr lang="en-US" sz="1600" b="0" i="0" dirty="0">
                <a:effectLst/>
                <a:latin typeface="Calibri (Body)"/>
              </a:rPr>
              <a:t> "</a:t>
            </a:r>
            <a:r>
              <a:rPr lang="en-US" sz="1600" b="1" i="0" dirty="0">
                <a:effectLst/>
                <a:latin typeface="Calibri (Body)"/>
              </a:rPr>
              <a:t>Active</a:t>
            </a:r>
            <a:r>
              <a:rPr lang="en-US" sz="1600" b="0" i="0" dirty="0">
                <a:effectLst/>
                <a:latin typeface="Calibri (Body)"/>
              </a:rPr>
              <a:t>" traders are the most involved across all cryptocurrencies, with especially high participation in "</a:t>
            </a:r>
            <a:r>
              <a:rPr lang="en-US" sz="1600" b="1" i="0" dirty="0">
                <a:effectLst/>
                <a:latin typeface="Calibri (Body)"/>
              </a:rPr>
              <a:t>USDT</a:t>
            </a:r>
            <a:r>
              <a:rPr lang="en-US" sz="1600" b="0" i="0" dirty="0">
                <a:effectLst/>
                <a:latin typeface="Calibri (Body)"/>
              </a:rPr>
              <a:t>" trades.</a:t>
            </a:r>
          </a:p>
          <a:p>
            <a:pPr algn="l">
              <a:buFont typeface="Arial" panose="020B0604020202020204" pitchFamily="34" charset="0"/>
              <a:buChar char="•"/>
            </a:pPr>
            <a:r>
              <a:rPr lang="en-US" sz="1600" b="0" i="0" dirty="0">
                <a:effectLst/>
                <a:latin typeface="Calibri (Body)"/>
              </a:rPr>
              <a:t> "</a:t>
            </a:r>
            <a:r>
              <a:rPr lang="en-US" sz="1600" b="1" i="0" dirty="0">
                <a:effectLst/>
                <a:latin typeface="Calibri (Body)"/>
              </a:rPr>
              <a:t>Casual</a:t>
            </a:r>
            <a:r>
              <a:rPr lang="en-US" sz="1600" b="0" i="0" dirty="0">
                <a:effectLst/>
                <a:latin typeface="Calibri (Body)"/>
              </a:rPr>
              <a:t>" and "</a:t>
            </a:r>
            <a:r>
              <a:rPr lang="en-US" sz="1600" b="1" i="0" dirty="0">
                <a:effectLst/>
                <a:latin typeface="Calibri (Body)"/>
              </a:rPr>
              <a:t>Moderate</a:t>
            </a:r>
            <a:r>
              <a:rPr lang="en-US" sz="1600" b="0" i="0" dirty="0">
                <a:effectLst/>
                <a:latin typeface="Calibri (Body)"/>
              </a:rPr>
              <a:t>" traders show relatively similar levels of participation across cryptocurrencies, except for "</a:t>
            </a:r>
            <a:r>
              <a:rPr lang="en-US" sz="1600" b="1" i="0" dirty="0">
                <a:effectLst/>
                <a:latin typeface="Calibri (Body)"/>
              </a:rPr>
              <a:t>USDT</a:t>
            </a:r>
            <a:r>
              <a:rPr lang="en-US" sz="1600" b="0" i="0" dirty="0">
                <a:effectLst/>
                <a:latin typeface="Calibri (Body)"/>
              </a:rPr>
              <a:t>" where "</a:t>
            </a:r>
            <a:r>
              <a:rPr lang="en-US" sz="1600" b="1" i="0" dirty="0">
                <a:effectLst/>
                <a:latin typeface="Calibri (Body)"/>
              </a:rPr>
              <a:t>Moderate</a:t>
            </a:r>
            <a:r>
              <a:rPr lang="en-US" sz="1600" b="0" i="0" dirty="0">
                <a:effectLst/>
                <a:latin typeface="Calibri (Body)"/>
              </a:rPr>
              <a:t>" traders show a notably higher number of trades.</a:t>
            </a:r>
          </a:p>
        </p:txBody>
      </p:sp>
    </p:spTree>
    <p:extLst>
      <p:ext uri="{BB962C8B-B14F-4D97-AF65-F5344CB8AC3E}">
        <p14:creationId xmlns:p14="http://schemas.microsoft.com/office/powerpoint/2010/main" val="2420802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15F80"/>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0"/>
            <a:ext cx="701877" cy="6858000"/>
          </a:xfrm>
          <a:prstGeom prst="rect">
            <a:avLst/>
          </a:prstGeom>
          <a:gradFill>
            <a:gsLst>
              <a:gs pos="0">
                <a:srgbClr val="315F80"/>
              </a:gs>
              <a:gs pos="7000">
                <a:srgbClr val="315F80"/>
              </a:gs>
              <a:gs pos="28000">
                <a:srgbClr val="315F80"/>
              </a:gs>
              <a:gs pos="100000">
                <a:srgbClr val="02275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24</a:t>
            </a:r>
          </a:p>
        </p:txBody>
      </p:sp>
      <p:sp>
        <p:nvSpPr>
          <p:cNvPr id="2" name="Title 1">
            <a:extLst>
              <a:ext uri="{FF2B5EF4-FFF2-40B4-BE49-F238E27FC236}">
                <a16:creationId xmlns:a16="http://schemas.microsoft.com/office/drawing/2014/main" id="{40A16040-AF56-4481-7F0D-29C13424BA53}"/>
              </a:ext>
            </a:extLst>
          </p:cNvPr>
          <p:cNvSpPr>
            <a:spLocks noGrp="1"/>
          </p:cNvSpPr>
          <p:nvPr>
            <p:ph type="ctrTitle"/>
          </p:nvPr>
        </p:nvSpPr>
        <p:spPr>
          <a:ln cap="sq">
            <a:noFill/>
          </a:ln>
        </p:spPr>
        <p:txBody>
          <a:bodyPr/>
          <a:lstStyle/>
          <a:p>
            <a:r>
              <a:rPr lang="en-US" b="1" dirty="0">
                <a:solidFill>
                  <a:schemeClr val="bg1"/>
                </a:solidFill>
              </a:rPr>
              <a:t>Part II:</a:t>
            </a:r>
            <a:br>
              <a:rPr lang="en-US" b="1" dirty="0">
                <a:solidFill>
                  <a:schemeClr val="bg1"/>
                </a:solidFill>
              </a:rPr>
            </a:br>
            <a:r>
              <a:rPr lang="en-US" b="1" dirty="0">
                <a:solidFill>
                  <a:schemeClr val="bg1"/>
                </a:solidFill>
              </a:rPr>
              <a:t>Fee Table Optimization</a:t>
            </a:r>
          </a:p>
        </p:txBody>
      </p:sp>
      <p:pic>
        <p:nvPicPr>
          <p:cNvPr id="10" name="Picture 9">
            <a:extLst>
              <a:ext uri="{FF2B5EF4-FFF2-40B4-BE49-F238E27FC236}">
                <a16:creationId xmlns:a16="http://schemas.microsoft.com/office/drawing/2014/main" id="{784E4CF7-5DBE-73A8-3FC3-D4A392DCF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1410" y="6281059"/>
            <a:ext cx="523628" cy="256779"/>
          </a:xfrm>
          <a:prstGeom prst="rect">
            <a:avLst/>
          </a:prstGeom>
        </p:spPr>
      </p:pic>
      <p:sp>
        <p:nvSpPr>
          <p:cNvPr id="11" name="Rectangle: Rounded Corners 10">
            <a:extLst>
              <a:ext uri="{FF2B5EF4-FFF2-40B4-BE49-F238E27FC236}">
                <a16:creationId xmlns:a16="http://schemas.microsoft.com/office/drawing/2014/main" id="{1E880DBB-DB1D-BF8C-8EA3-26EF2EE2FD22}"/>
              </a:ext>
            </a:extLst>
          </p:cNvPr>
          <p:cNvSpPr/>
          <p:nvPr/>
        </p:nvSpPr>
        <p:spPr>
          <a:xfrm>
            <a:off x="1442720" y="1300480"/>
            <a:ext cx="9225280" cy="2387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276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a:extLst>
              <a:ext uri="{FF2B5EF4-FFF2-40B4-BE49-F238E27FC236}">
                <a16:creationId xmlns:a16="http://schemas.microsoft.com/office/drawing/2014/main" id="{1666684C-F865-126E-B7B6-E75DD6F59A7E}"/>
              </a:ext>
            </a:extLst>
          </p:cNvPr>
          <p:cNvGraphicFramePr>
            <a:graphicFrameLocks noGrp="1"/>
          </p:cNvGraphicFramePr>
          <p:nvPr>
            <p:extLst>
              <p:ext uri="{D42A27DB-BD31-4B8C-83A1-F6EECF244321}">
                <p14:modId xmlns:p14="http://schemas.microsoft.com/office/powerpoint/2010/main" val="2612387064"/>
              </p:ext>
            </p:extLst>
          </p:nvPr>
        </p:nvGraphicFramePr>
        <p:xfrm>
          <a:off x="389349" y="4186097"/>
          <a:ext cx="5706649" cy="2097900"/>
        </p:xfrm>
        <a:graphic>
          <a:graphicData uri="http://schemas.openxmlformats.org/drawingml/2006/table">
            <a:tbl>
              <a:tblPr/>
              <a:tblGrid>
                <a:gridCol w="1437896">
                  <a:extLst>
                    <a:ext uri="{9D8B030D-6E8A-4147-A177-3AD203B41FA5}">
                      <a16:colId xmlns:a16="http://schemas.microsoft.com/office/drawing/2014/main" val="2287353324"/>
                    </a:ext>
                  </a:extLst>
                </a:gridCol>
                <a:gridCol w="1482830">
                  <a:extLst>
                    <a:ext uri="{9D8B030D-6E8A-4147-A177-3AD203B41FA5}">
                      <a16:colId xmlns:a16="http://schemas.microsoft.com/office/drawing/2014/main" val="4229757964"/>
                    </a:ext>
                  </a:extLst>
                </a:gridCol>
                <a:gridCol w="2785923">
                  <a:extLst>
                    <a:ext uri="{9D8B030D-6E8A-4147-A177-3AD203B41FA5}">
                      <a16:colId xmlns:a16="http://schemas.microsoft.com/office/drawing/2014/main" val="2046235215"/>
                    </a:ext>
                  </a:extLst>
                </a:gridCol>
              </a:tblGrid>
              <a:tr h="349650">
                <a:tc>
                  <a:txBody>
                    <a:bodyPr/>
                    <a:lstStyle/>
                    <a:p>
                      <a:pPr algn="ctr" fontAlgn="ctr"/>
                      <a:r>
                        <a:rPr lang="en-US" sz="1400" b="1" i="0" u="none" strike="noStrike" dirty="0">
                          <a:solidFill>
                            <a:srgbClr val="000000"/>
                          </a:solidFill>
                          <a:effectLst/>
                          <a:latin typeface="Arial" panose="020B0604020202020204" pitchFamily="34" charset="0"/>
                        </a:rPr>
                        <a:t>% Taker Fee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ctr" fontAlgn="ctr"/>
                      <a:r>
                        <a:rPr lang="en-US" sz="1400" b="1" i="0" u="none" strike="noStrike" dirty="0">
                          <a:solidFill>
                            <a:srgbClr val="000000"/>
                          </a:solidFill>
                          <a:effectLst/>
                          <a:latin typeface="Arial" panose="020B0604020202020204" pitchFamily="34" charset="0"/>
                        </a:rPr>
                        <a:t>% Maker Fee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ctr" fontAlgn="ctr"/>
                      <a:r>
                        <a:rPr lang="en-US" sz="1400" b="1" i="0" u="none" strike="noStrike" dirty="0">
                          <a:solidFill>
                            <a:srgbClr val="000000"/>
                          </a:solidFill>
                          <a:effectLst/>
                          <a:latin typeface="Arial" panose="020B0604020202020204" pitchFamily="34" charset="0"/>
                        </a:rPr>
                        <a:t>Volume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1803750444"/>
                  </a:ext>
                </a:extLst>
              </a:tr>
              <a:tr h="349650">
                <a:tc>
                  <a:txBody>
                    <a:bodyPr/>
                    <a:lstStyle/>
                    <a:p>
                      <a:pPr algn="r" fontAlgn="b"/>
                      <a:r>
                        <a:rPr lang="en-US" sz="1200" b="0" i="0" u="none" strike="noStrike" dirty="0">
                          <a:solidFill>
                            <a:srgbClr val="000000"/>
                          </a:solidFill>
                          <a:effectLst/>
                          <a:latin typeface="Arial" panose="020B0604020202020204" pitchFamily="34" charset="0"/>
                        </a:rPr>
                        <a:t>0.25%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0.20%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Up to 100 Million Toman</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136746"/>
                  </a:ext>
                </a:extLst>
              </a:tr>
              <a:tr h="349650">
                <a:tc>
                  <a:txBody>
                    <a:bodyPr/>
                    <a:lstStyle/>
                    <a:p>
                      <a:pPr algn="r" fontAlgn="b"/>
                      <a:r>
                        <a:rPr lang="en-US" sz="1200" b="0" i="0" u="none" strike="noStrike" dirty="0">
                          <a:solidFill>
                            <a:srgbClr val="000000"/>
                          </a:solidFill>
                          <a:effectLst/>
                          <a:latin typeface="Arial" panose="020B0604020202020204" pitchFamily="34" charset="0"/>
                        </a:rPr>
                        <a:t>0.20%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0.17%</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Up to 300 Million Toman</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6480585"/>
                  </a:ext>
                </a:extLst>
              </a:tr>
              <a:tr h="349650">
                <a:tc>
                  <a:txBody>
                    <a:bodyPr/>
                    <a:lstStyle/>
                    <a:p>
                      <a:pPr algn="r" fontAlgn="b"/>
                      <a:r>
                        <a:rPr lang="en-US" sz="1200" b="0" i="0" u="none" strike="noStrike">
                          <a:solidFill>
                            <a:srgbClr val="000000"/>
                          </a:solidFill>
                          <a:effectLst/>
                          <a:latin typeface="Arial" panose="020B0604020202020204" pitchFamily="34" charset="0"/>
                        </a:rPr>
                        <a:t>0.19%</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0.15%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Up to 1 Billion Toman</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8529547"/>
                  </a:ext>
                </a:extLst>
              </a:tr>
              <a:tr h="349650">
                <a:tc>
                  <a:txBody>
                    <a:bodyPr/>
                    <a:lstStyle/>
                    <a:p>
                      <a:pPr algn="r" fontAlgn="b"/>
                      <a:r>
                        <a:rPr lang="en-US" sz="1200" b="0" i="0" u="none" strike="noStrike">
                          <a:solidFill>
                            <a:srgbClr val="000000"/>
                          </a:solidFill>
                          <a:effectLst/>
                          <a:latin typeface="Arial" panose="020B0604020202020204" pitchFamily="34" charset="0"/>
                        </a:rPr>
                        <a:t>0.175%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0.125%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Up to 5 Billion Toman</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2588296"/>
                  </a:ext>
                </a:extLst>
              </a:tr>
              <a:tr h="349650">
                <a:tc>
                  <a:txBody>
                    <a:bodyPr/>
                    <a:lstStyle/>
                    <a:p>
                      <a:pPr algn="r" fontAlgn="b"/>
                      <a:r>
                        <a:rPr lang="en-US" sz="1200" b="0" i="0" u="none" strike="noStrike">
                          <a:solidFill>
                            <a:srgbClr val="000000"/>
                          </a:solidFill>
                          <a:effectLst/>
                          <a:latin typeface="Arial" panose="020B0604020202020204" pitchFamily="34" charset="0"/>
                        </a:rPr>
                        <a:t>0.155%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0.10%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More than 5 Billion Toman</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5317155"/>
                  </a:ext>
                </a:extLst>
              </a:tr>
            </a:tbl>
          </a:graphicData>
        </a:graphic>
      </p:graphicFrame>
      <p:graphicFrame>
        <p:nvGraphicFramePr>
          <p:cNvPr id="24" name="Table 23">
            <a:extLst>
              <a:ext uri="{FF2B5EF4-FFF2-40B4-BE49-F238E27FC236}">
                <a16:creationId xmlns:a16="http://schemas.microsoft.com/office/drawing/2014/main" id="{6B7D2443-CB0C-8188-B938-FF112D5BCCCE}"/>
              </a:ext>
            </a:extLst>
          </p:cNvPr>
          <p:cNvGraphicFramePr>
            <a:graphicFrameLocks noGrp="1"/>
          </p:cNvGraphicFramePr>
          <p:nvPr>
            <p:extLst>
              <p:ext uri="{D42A27DB-BD31-4B8C-83A1-F6EECF244321}">
                <p14:modId xmlns:p14="http://schemas.microsoft.com/office/powerpoint/2010/main" val="375543928"/>
              </p:ext>
            </p:extLst>
          </p:nvPr>
        </p:nvGraphicFramePr>
        <p:xfrm>
          <a:off x="367118" y="1336189"/>
          <a:ext cx="5728879" cy="2081170"/>
        </p:xfrm>
        <a:graphic>
          <a:graphicData uri="http://schemas.openxmlformats.org/drawingml/2006/table">
            <a:tbl>
              <a:tblPr/>
              <a:tblGrid>
                <a:gridCol w="1443497">
                  <a:extLst>
                    <a:ext uri="{9D8B030D-6E8A-4147-A177-3AD203B41FA5}">
                      <a16:colId xmlns:a16="http://schemas.microsoft.com/office/drawing/2014/main" val="942254315"/>
                    </a:ext>
                  </a:extLst>
                </a:gridCol>
                <a:gridCol w="1488606">
                  <a:extLst>
                    <a:ext uri="{9D8B030D-6E8A-4147-A177-3AD203B41FA5}">
                      <a16:colId xmlns:a16="http://schemas.microsoft.com/office/drawing/2014/main" val="2445592270"/>
                    </a:ext>
                  </a:extLst>
                </a:gridCol>
                <a:gridCol w="2796776">
                  <a:extLst>
                    <a:ext uri="{9D8B030D-6E8A-4147-A177-3AD203B41FA5}">
                      <a16:colId xmlns:a16="http://schemas.microsoft.com/office/drawing/2014/main" val="2346904709"/>
                    </a:ext>
                  </a:extLst>
                </a:gridCol>
              </a:tblGrid>
              <a:tr h="297310">
                <a:tc>
                  <a:txBody>
                    <a:bodyPr/>
                    <a:lstStyle/>
                    <a:p>
                      <a:pPr algn="ctr" fontAlgn="ctr"/>
                      <a:r>
                        <a:rPr lang="en-US" sz="1400" b="1" i="0" u="none" strike="noStrike" dirty="0">
                          <a:solidFill>
                            <a:srgbClr val="000000"/>
                          </a:solidFill>
                          <a:effectLst/>
                          <a:latin typeface="Arial" panose="020B0604020202020204" pitchFamily="34" charset="0"/>
                        </a:rPr>
                        <a:t>% Taker Fee</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ctr" fontAlgn="ctr"/>
                      <a:r>
                        <a:rPr lang="en-US" sz="1400" b="1" i="0" u="none" strike="noStrike" dirty="0">
                          <a:solidFill>
                            <a:srgbClr val="000000"/>
                          </a:solidFill>
                          <a:effectLst/>
                          <a:latin typeface="Arial" panose="020B0604020202020204" pitchFamily="34" charset="0"/>
                        </a:rPr>
                        <a:t>% Maker Fee</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ctr" fontAlgn="ctr"/>
                      <a:r>
                        <a:rPr lang="en-US" sz="1400" b="1" i="0" u="none" strike="noStrike" dirty="0">
                          <a:solidFill>
                            <a:srgbClr val="000000"/>
                          </a:solidFill>
                          <a:effectLst/>
                          <a:latin typeface="Arial" panose="020B0604020202020204" pitchFamily="34" charset="0"/>
                        </a:rPr>
                        <a:t>Volume</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extLst>
                  <a:ext uri="{0D108BD9-81ED-4DB2-BD59-A6C34878D82A}">
                    <a16:rowId xmlns:a16="http://schemas.microsoft.com/office/drawing/2014/main" val="3157738777"/>
                  </a:ext>
                </a:extLst>
              </a:tr>
              <a:tr h="297310">
                <a:tc>
                  <a:txBody>
                    <a:bodyPr/>
                    <a:lstStyle/>
                    <a:p>
                      <a:pPr algn="r" fontAlgn="b"/>
                      <a:r>
                        <a:rPr lang="en-US" sz="1200" b="0" i="0" u="none" strike="noStrike">
                          <a:solidFill>
                            <a:srgbClr val="000000"/>
                          </a:solidFill>
                          <a:effectLst/>
                          <a:latin typeface="Arial" panose="020B0604020202020204" pitchFamily="34" charset="0"/>
                        </a:rPr>
                        <a:t>0.25%</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0.20%</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Up to 100 Million Toman</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914998"/>
                  </a:ext>
                </a:extLst>
              </a:tr>
              <a:tr h="297310">
                <a:tc>
                  <a:txBody>
                    <a:bodyPr/>
                    <a:lstStyle/>
                    <a:p>
                      <a:pPr algn="r" fontAlgn="b"/>
                      <a:r>
                        <a:rPr lang="en-US" sz="1200" b="0" i="0" u="none" strike="noStrike">
                          <a:solidFill>
                            <a:srgbClr val="000000"/>
                          </a:solidFill>
                          <a:effectLst/>
                          <a:latin typeface="Arial" panose="020B0604020202020204" pitchFamily="34" charset="0"/>
                        </a:rPr>
                        <a:t>0.225%</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0.18%</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Up to 500 Million Toman</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735409"/>
                  </a:ext>
                </a:extLst>
              </a:tr>
              <a:tr h="297310">
                <a:tc>
                  <a:txBody>
                    <a:bodyPr/>
                    <a:lstStyle/>
                    <a:p>
                      <a:pPr algn="r" fontAlgn="b"/>
                      <a:r>
                        <a:rPr lang="en-US" sz="1200" b="0" i="0" u="none" strike="noStrike">
                          <a:solidFill>
                            <a:srgbClr val="000000"/>
                          </a:solidFill>
                          <a:effectLst/>
                          <a:latin typeface="Arial" panose="020B0604020202020204" pitchFamily="34" charset="0"/>
                        </a:rPr>
                        <a:t>0.20%</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0.16%</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Up to 1 Billion Toman</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9523542"/>
                  </a:ext>
                </a:extLst>
              </a:tr>
              <a:tr h="297310">
                <a:tc>
                  <a:txBody>
                    <a:bodyPr/>
                    <a:lstStyle/>
                    <a:p>
                      <a:pPr algn="r" fontAlgn="b"/>
                      <a:r>
                        <a:rPr lang="en-US" sz="1200" b="0" i="0" u="none" strike="noStrike">
                          <a:solidFill>
                            <a:srgbClr val="000000"/>
                          </a:solidFill>
                          <a:effectLst/>
                          <a:latin typeface="Arial" panose="020B0604020202020204" pitchFamily="34" charset="0"/>
                        </a:rPr>
                        <a:t>0.18%</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0.14%</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Up to 4 Billion Toman</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3640230"/>
                  </a:ext>
                </a:extLst>
              </a:tr>
              <a:tr h="297310">
                <a:tc>
                  <a:txBody>
                    <a:bodyPr/>
                    <a:lstStyle/>
                    <a:p>
                      <a:pPr algn="r" fontAlgn="b"/>
                      <a:r>
                        <a:rPr lang="en-US" sz="1200" b="0" i="0" u="none" strike="noStrike">
                          <a:solidFill>
                            <a:srgbClr val="000000"/>
                          </a:solidFill>
                          <a:effectLst/>
                          <a:latin typeface="Arial" panose="020B0604020202020204" pitchFamily="34" charset="0"/>
                        </a:rPr>
                        <a:t>0.17%</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0.125%</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Up to 10 Billion Toman</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03603"/>
                  </a:ext>
                </a:extLst>
              </a:tr>
              <a:tr h="297310">
                <a:tc>
                  <a:txBody>
                    <a:bodyPr/>
                    <a:lstStyle/>
                    <a:p>
                      <a:pPr algn="r" fontAlgn="b"/>
                      <a:r>
                        <a:rPr lang="en-US" sz="1200" b="0" i="0" u="none" strike="noStrike">
                          <a:solidFill>
                            <a:srgbClr val="000000"/>
                          </a:solidFill>
                          <a:effectLst/>
                          <a:latin typeface="Arial" panose="020B0604020202020204" pitchFamily="34" charset="0"/>
                        </a:rPr>
                        <a:t>0.15%</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0.12%</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More than 10 Billion Toman</a:t>
                      </a:r>
                    </a:p>
                  </a:txBody>
                  <a:tcPr marL="7620" marR="7620" marT="762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0600242"/>
                  </a:ext>
                </a:extLst>
              </a:tr>
            </a:tbl>
          </a:graphicData>
        </a:graphic>
      </p:graphicFrame>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25</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292140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Fee Table X vs. Competitor</a:t>
              </a:r>
            </a:p>
          </p:txBody>
        </p:sp>
      </p:grpSp>
      <p:sp>
        <p:nvSpPr>
          <p:cNvPr id="15" name="TextBox 14">
            <a:extLst>
              <a:ext uri="{FF2B5EF4-FFF2-40B4-BE49-F238E27FC236}">
                <a16:creationId xmlns:a16="http://schemas.microsoft.com/office/drawing/2014/main" id="{3438E6CE-183C-563A-41A8-72E202F07F8C}"/>
              </a:ext>
            </a:extLst>
          </p:cNvPr>
          <p:cNvSpPr txBox="1"/>
          <p:nvPr/>
        </p:nvSpPr>
        <p:spPr>
          <a:xfrm>
            <a:off x="7661910" y="1331100"/>
            <a:ext cx="484428" cy="246221"/>
          </a:xfrm>
          <a:prstGeom prst="rect">
            <a:avLst/>
          </a:prstGeom>
          <a:noFill/>
        </p:spPr>
        <p:txBody>
          <a:bodyPr wrap="none" rtlCol="0">
            <a:spAutoFit/>
          </a:bodyPr>
          <a:lstStyle/>
          <a:p>
            <a:r>
              <a:rPr lang="en-US" sz="1000" dirty="0">
                <a:solidFill>
                  <a:schemeClr val="bg1"/>
                </a:solidFill>
              </a:rPr>
              <a:t>(50%)</a:t>
            </a:r>
          </a:p>
        </p:txBody>
      </p:sp>
      <p:sp>
        <p:nvSpPr>
          <p:cNvPr id="16" name="TextBox 15">
            <a:extLst>
              <a:ext uri="{FF2B5EF4-FFF2-40B4-BE49-F238E27FC236}">
                <a16:creationId xmlns:a16="http://schemas.microsoft.com/office/drawing/2014/main" id="{9507B6A3-C706-89C9-C55A-157144B02B88}"/>
              </a:ext>
            </a:extLst>
          </p:cNvPr>
          <p:cNvSpPr txBox="1"/>
          <p:nvPr/>
        </p:nvSpPr>
        <p:spPr>
          <a:xfrm>
            <a:off x="9620944" y="3429000"/>
            <a:ext cx="484428" cy="246221"/>
          </a:xfrm>
          <a:prstGeom prst="rect">
            <a:avLst/>
          </a:prstGeom>
          <a:noFill/>
        </p:spPr>
        <p:txBody>
          <a:bodyPr wrap="none" rtlCol="0">
            <a:spAutoFit/>
          </a:bodyPr>
          <a:lstStyle/>
          <a:p>
            <a:r>
              <a:rPr lang="en-US" sz="1000" dirty="0">
                <a:solidFill>
                  <a:schemeClr val="bg1"/>
                </a:solidFill>
              </a:rPr>
              <a:t>(25%)</a:t>
            </a:r>
          </a:p>
        </p:txBody>
      </p:sp>
      <p:sp>
        <p:nvSpPr>
          <p:cNvPr id="9" name="TextBox 8">
            <a:extLst>
              <a:ext uri="{FF2B5EF4-FFF2-40B4-BE49-F238E27FC236}">
                <a16:creationId xmlns:a16="http://schemas.microsoft.com/office/drawing/2014/main" id="{441522B4-05DD-E755-9ECE-DD1935F3495E}"/>
              </a:ext>
            </a:extLst>
          </p:cNvPr>
          <p:cNvSpPr txBox="1"/>
          <p:nvPr/>
        </p:nvSpPr>
        <p:spPr>
          <a:xfrm>
            <a:off x="2020258" y="992207"/>
            <a:ext cx="2422602" cy="338554"/>
          </a:xfrm>
          <a:prstGeom prst="rect">
            <a:avLst/>
          </a:prstGeom>
          <a:solidFill>
            <a:schemeClr val="accent1">
              <a:lumMod val="20000"/>
              <a:lumOff val="80000"/>
            </a:schemeClr>
          </a:solidFill>
        </p:spPr>
        <p:txBody>
          <a:bodyPr wrap="square">
            <a:spAutoFit/>
          </a:bodyPr>
          <a:lstStyle>
            <a:defPPr>
              <a:defRPr lang="en-US"/>
            </a:defPPr>
            <a:lvl1pPr algn="ctr">
              <a:defRPr sz="1600"/>
            </a:lvl1pPr>
          </a:lstStyle>
          <a:p>
            <a:r>
              <a:rPr lang="en-US" b="1" dirty="0"/>
              <a:t>X Exchange Fee Sheet</a:t>
            </a:r>
          </a:p>
        </p:txBody>
      </p:sp>
      <p:sp>
        <p:nvSpPr>
          <p:cNvPr id="17" name="TextBox 16">
            <a:extLst>
              <a:ext uri="{FF2B5EF4-FFF2-40B4-BE49-F238E27FC236}">
                <a16:creationId xmlns:a16="http://schemas.microsoft.com/office/drawing/2014/main" id="{1112726C-6460-20E4-CFBE-B028A2804BC2}"/>
              </a:ext>
            </a:extLst>
          </p:cNvPr>
          <p:cNvSpPr txBox="1"/>
          <p:nvPr/>
        </p:nvSpPr>
        <p:spPr>
          <a:xfrm>
            <a:off x="1803794" y="3838506"/>
            <a:ext cx="2855530" cy="338554"/>
          </a:xfrm>
          <a:prstGeom prst="rect">
            <a:avLst/>
          </a:prstGeom>
          <a:solidFill>
            <a:schemeClr val="accent2">
              <a:lumMod val="20000"/>
              <a:lumOff val="80000"/>
            </a:schemeClr>
          </a:solidFill>
        </p:spPr>
        <p:txBody>
          <a:bodyPr wrap="square">
            <a:spAutoFit/>
          </a:bodyPr>
          <a:lstStyle>
            <a:defPPr>
              <a:defRPr lang="en-US"/>
            </a:defPPr>
            <a:lvl1pPr algn="ctr">
              <a:defRPr sz="1600"/>
            </a:lvl1pPr>
          </a:lstStyle>
          <a:p>
            <a:r>
              <a:rPr lang="en-US" b="1" dirty="0"/>
              <a:t>Competitor Exchange Fee Sheet</a:t>
            </a:r>
          </a:p>
        </p:txBody>
      </p:sp>
      <p:sp>
        <p:nvSpPr>
          <p:cNvPr id="18" name="Rectangle: Rounded Corners 17">
            <a:extLst>
              <a:ext uri="{FF2B5EF4-FFF2-40B4-BE49-F238E27FC236}">
                <a16:creationId xmlns:a16="http://schemas.microsoft.com/office/drawing/2014/main" id="{57A885CF-87A8-0ED6-5477-9A6C0FB53C96}"/>
              </a:ext>
            </a:extLst>
          </p:cNvPr>
          <p:cNvSpPr/>
          <p:nvPr/>
        </p:nvSpPr>
        <p:spPr>
          <a:xfrm>
            <a:off x="6505392" y="2169079"/>
            <a:ext cx="4296135" cy="408623"/>
          </a:xfrm>
          <a:prstGeom prst="roundRect">
            <a:avLst/>
          </a:prstGeom>
          <a:solidFill>
            <a:schemeClr val="accent1">
              <a:lumMod val="20000"/>
              <a:lumOff val="80000"/>
            </a:schemeClr>
          </a:solidFill>
        </p:spPr>
        <p:txBody>
          <a:bodyPr wrap="square">
            <a:spAutoFit/>
          </a:bodyPr>
          <a:lstStyle/>
          <a:p>
            <a:pPr algn="ctr"/>
            <a:r>
              <a:rPr lang="en-US" sz="1600" dirty="0"/>
              <a:t>Total Revenue: </a:t>
            </a:r>
            <a:r>
              <a:rPr lang="en-US" sz="1800" b="0" i="0" u="none" strike="noStrike" dirty="0">
                <a:solidFill>
                  <a:srgbClr val="000000"/>
                </a:solidFill>
                <a:effectLst/>
                <a:latin typeface="Arial" panose="020B0604020202020204" pitchFamily="34" charset="0"/>
              </a:rPr>
              <a:t> </a:t>
            </a:r>
            <a:r>
              <a:rPr lang="en-US" sz="1600" b="1" dirty="0"/>
              <a:t>181,282,127</a:t>
            </a:r>
            <a:endParaRPr lang="en-US" sz="1600" dirty="0"/>
          </a:p>
        </p:txBody>
      </p:sp>
      <p:sp>
        <p:nvSpPr>
          <p:cNvPr id="19" name="Rectangle: Rounded Corners 18">
            <a:extLst>
              <a:ext uri="{FF2B5EF4-FFF2-40B4-BE49-F238E27FC236}">
                <a16:creationId xmlns:a16="http://schemas.microsoft.com/office/drawing/2014/main" id="{484DAA5C-B68B-8207-7190-A42C1E7A9032}"/>
              </a:ext>
            </a:extLst>
          </p:cNvPr>
          <p:cNvSpPr/>
          <p:nvPr/>
        </p:nvSpPr>
        <p:spPr>
          <a:xfrm>
            <a:off x="6505395" y="5030735"/>
            <a:ext cx="4296135" cy="408623"/>
          </a:xfrm>
          <a:prstGeom prst="roundRect">
            <a:avLst/>
          </a:prstGeom>
          <a:solidFill>
            <a:schemeClr val="accent2">
              <a:lumMod val="20000"/>
              <a:lumOff val="80000"/>
            </a:schemeClr>
          </a:solidFill>
        </p:spPr>
        <p:txBody>
          <a:bodyPr wrap="square">
            <a:spAutoFit/>
          </a:bodyPr>
          <a:lstStyle/>
          <a:p>
            <a:pPr algn="ctr"/>
            <a:r>
              <a:rPr lang="en-US" sz="1600" dirty="0"/>
              <a:t>Total Revenue: </a:t>
            </a:r>
            <a:r>
              <a:rPr lang="en-US" sz="1800" b="0" i="0" u="none" strike="noStrike" dirty="0">
                <a:solidFill>
                  <a:srgbClr val="000000"/>
                </a:solidFill>
                <a:effectLst/>
                <a:latin typeface="Arial" panose="020B0604020202020204" pitchFamily="34" charset="0"/>
              </a:rPr>
              <a:t> </a:t>
            </a:r>
            <a:r>
              <a:rPr lang="en-US" sz="1600" b="1" dirty="0"/>
              <a:t> 177,610,285</a:t>
            </a:r>
            <a:endParaRPr lang="en-US" sz="1600" dirty="0"/>
          </a:p>
        </p:txBody>
      </p:sp>
    </p:spTree>
    <p:extLst>
      <p:ext uri="{BB962C8B-B14F-4D97-AF65-F5344CB8AC3E}">
        <p14:creationId xmlns:p14="http://schemas.microsoft.com/office/powerpoint/2010/main" val="1393362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a:extLst>
              <a:ext uri="{FF2B5EF4-FFF2-40B4-BE49-F238E27FC236}">
                <a16:creationId xmlns:a16="http://schemas.microsoft.com/office/drawing/2014/main" id="{779B9987-4E6E-8570-247A-805D3916F914}"/>
              </a:ext>
            </a:extLst>
          </p:cNvPr>
          <p:cNvGraphicFramePr>
            <a:graphicFrameLocks noGrp="1"/>
          </p:cNvGraphicFramePr>
          <p:nvPr>
            <p:extLst>
              <p:ext uri="{D42A27DB-BD31-4B8C-83A1-F6EECF244321}">
                <p14:modId xmlns:p14="http://schemas.microsoft.com/office/powerpoint/2010/main" val="3063157744"/>
              </p:ext>
            </p:extLst>
          </p:nvPr>
        </p:nvGraphicFramePr>
        <p:xfrm>
          <a:off x="1358753" y="4185501"/>
          <a:ext cx="3765437" cy="2314200"/>
        </p:xfrm>
        <a:graphic>
          <a:graphicData uri="http://schemas.openxmlformats.org/drawingml/2006/table">
            <a:tbl>
              <a:tblPr/>
              <a:tblGrid>
                <a:gridCol w="1636017">
                  <a:extLst>
                    <a:ext uri="{9D8B030D-6E8A-4147-A177-3AD203B41FA5}">
                      <a16:colId xmlns:a16="http://schemas.microsoft.com/office/drawing/2014/main" val="1099945957"/>
                    </a:ext>
                  </a:extLst>
                </a:gridCol>
                <a:gridCol w="2129420">
                  <a:extLst>
                    <a:ext uri="{9D8B030D-6E8A-4147-A177-3AD203B41FA5}">
                      <a16:colId xmlns:a16="http://schemas.microsoft.com/office/drawing/2014/main" val="2852080228"/>
                    </a:ext>
                  </a:extLst>
                </a:gridCol>
              </a:tblGrid>
              <a:tr h="330600">
                <a:tc>
                  <a:txBody>
                    <a:bodyPr/>
                    <a:lstStyle/>
                    <a:p>
                      <a:pPr algn="l" fontAlgn="b"/>
                      <a:r>
                        <a:rPr lang="en-US" sz="1400" b="1" i="0" u="none" strike="noStrike" dirty="0">
                          <a:solidFill>
                            <a:srgbClr val="000000"/>
                          </a:solidFill>
                          <a:effectLst/>
                          <a:latin typeface="Arial" panose="020B0604020202020204" pitchFamily="34" charset="0"/>
                        </a:rPr>
                        <a:t>Competitor</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ctr" fontAlgn="b"/>
                      <a:r>
                        <a:rPr lang="en-US" sz="1400" b="1" i="0" u="none" strike="noStrike" dirty="0">
                          <a:solidFill>
                            <a:srgbClr val="000000"/>
                          </a:solidFill>
                          <a:effectLst/>
                          <a:latin typeface="Arial" panose="020B0604020202020204" pitchFamily="34" charset="0"/>
                        </a:rPr>
                        <a:t># of Transaction</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2228164863"/>
                  </a:ext>
                </a:extLst>
              </a:tr>
              <a:tr h="330600">
                <a:tc>
                  <a:txBody>
                    <a:bodyPr/>
                    <a:lstStyle/>
                    <a:p>
                      <a:pPr algn="l" fontAlgn="b"/>
                      <a:r>
                        <a:rPr lang="en-US" sz="1200" b="0" i="0" u="none" strike="noStrike" dirty="0">
                          <a:solidFill>
                            <a:srgbClr val="000000"/>
                          </a:solidFill>
                          <a:effectLst/>
                          <a:latin typeface="Arial" panose="020B0604020202020204" pitchFamily="34" charset="0"/>
                        </a:rPr>
                        <a:t>Up to 100m</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5624</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9301883"/>
                  </a:ext>
                </a:extLst>
              </a:tr>
              <a:tr h="330600">
                <a:tc>
                  <a:txBody>
                    <a:bodyPr/>
                    <a:lstStyle/>
                    <a:p>
                      <a:pPr algn="l" fontAlgn="b"/>
                      <a:r>
                        <a:rPr lang="en-US" sz="1200" b="0" i="0" u="none" strike="noStrike" dirty="0">
                          <a:solidFill>
                            <a:srgbClr val="000000"/>
                          </a:solidFill>
                          <a:effectLst/>
                          <a:latin typeface="Arial" panose="020B0604020202020204" pitchFamily="34" charset="0"/>
                        </a:rPr>
                        <a:t>Up to 300m</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46</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633477"/>
                  </a:ext>
                </a:extLst>
              </a:tr>
              <a:tr h="330600">
                <a:tc>
                  <a:txBody>
                    <a:bodyPr/>
                    <a:lstStyle/>
                    <a:p>
                      <a:pPr algn="l" fontAlgn="b"/>
                      <a:r>
                        <a:rPr lang="en-US" sz="1200" b="0" i="0" u="none" strike="noStrike">
                          <a:solidFill>
                            <a:srgbClr val="000000"/>
                          </a:solidFill>
                          <a:effectLst/>
                          <a:latin typeface="Arial" panose="020B0604020202020204" pitchFamily="34" charset="0"/>
                        </a:rPr>
                        <a:t>Up to 1b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40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665057"/>
                  </a:ext>
                </a:extLst>
              </a:tr>
              <a:tr h="330600">
                <a:tc>
                  <a:txBody>
                    <a:bodyPr/>
                    <a:lstStyle/>
                    <a:p>
                      <a:pPr algn="l" fontAlgn="b"/>
                      <a:r>
                        <a:rPr lang="en-US" sz="1200" b="0" i="0" u="none" strike="noStrike">
                          <a:solidFill>
                            <a:srgbClr val="000000"/>
                          </a:solidFill>
                          <a:effectLst/>
                          <a:latin typeface="Arial" panose="020B0604020202020204" pitchFamily="34" charset="0"/>
                        </a:rPr>
                        <a:t>Up to 5b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507</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243058"/>
                  </a:ext>
                </a:extLst>
              </a:tr>
              <a:tr h="330600">
                <a:tc>
                  <a:txBody>
                    <a:bodyPr/>
                    <a:lstStyle/>
                    <a:p>
                      <a:pPr algn="l" fontAlgn="b"/>
                      <a:r>
                        <a:rPr lang="en-US" sz="1200" b="0" i="0" u="none" strike="noStrike">
                          <a:solidFill>
                            <a:srgbClr val="000000"/>
                          </a:solidFill>
                          <a:effectLst/>
                          <a:latin typeface="Arial" panose="020B0604020202020204" pitchFamily="34" charset="0"/>
                        </a:rPr>
                        <a:t>More than 5b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8171782"/>
                  </a:ext>
                </a:extLst>
              </a:tr>
              <a:tr h="330600">
                <a:tc>
                  <a:txBody>
                    <a:bodyPr/>
                    <a:lstStyle/>
                    <a:p>
                      <a:pPr algn="ctr" fontAlgn="b"/>
                      <a:r>
                        <a:rPr lang="en-US" sz="1200" b="0" i="0" u="none" strike="noStrike">
                          <a:solidFill>
                            <a:srgbClr val="000000"/>
                          </a:solidFill>
                          <a:effectLst/>
                          <a:latin typeface="Arial" panose="020B0604020202020204" pitchFamily="34" charset="0"/>
                        </a:rPr>
                        <a:t>-</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7682222"/>
                  </a:ext>
                </a:extLst>
              </a:tr>
            </a:tbl>
          </a:graphicData>
        </a:graphic>
      </p:graphicFrame>
      <p:graphicFrame>
        <p:nvGraphicFramePr>
          <p:cNvPr id="24" name="Table 23">
            <a:extLst>
              <a:ext uri="{FF2B5EF4-FFF2-40B4-BE49-F238E27FC236}">
                <a16:creationId xmlns:a16="http://schemas.microsoft.com/office/drawing/2014/main" id="{0E8AB88B-6D27-6732-4DD8-79DAB504CD25}"/>
              </a:ext>
            </a:extLst>
          </p:cNvPr>
          <p:cNvGraphicFramePr>
            <a:graphicFrameLocks noGrp="1"/>
          </p:cNvGraphicFramePr>
          <p:nvPr>
            <p:extLst>
              <p:ext uri="{D42A27DB-BD31-4B8C-83A1-F6EECF244321}">
                <p14:modId xmlns:p14="http://schemas.microsoft.com/office/powerpoint/2010/main" val="2218168636"/>
              </p:ext>
            </p:extLst>
          </p:nvPr>
        </p:nvGraphicFramePr>
        <p:xfrm>
          <a:off x="1336310" y="1334523"/>
          <a:ext cx="3787881" cy="2318876"/>
        </p:xfrm>
        <a:graphic>
          <a:graphicData uri="http://schemas.openxmlformats.org/drawingml/2006/table">
            <a:tbl>
              <a:tblPr/>
              <a:tblGrid>
                <a:gridCol w="1717173">
                  <a:extLst>
                    <a:ext uri="{9D8B030D-6E8A-4147-A177-3AD203B41FA5}">
                      <a16:colId xmlns:a16="http://schemas.microsoft.com/office/drawing/2014/main" val="2437383200"/>
                    </a:ext>
                  </a:extLst>
                </a:gridCol>
                <a:gridCol w="2070708">
                  <a:extLst>
                    <a:ext uri="{9D8B030D-6E8A-4147-A177-3AD203B41FA5}">
                      <a16:colId xmlns:a16="http://schemas.microsoft.com/office/drawing/2014/main" val="1478394655"/>
                    </a:ext>
                  </a:extLst>
                </a:gridCol>
              </a:tblGrid>
              <a:tr h="331268">
                <a:tc>
                  <a:txBody>
                    <a:bodyPr/>
                    <a:lstStyle/>
                    <a:p>
                      <a:pPr algn="ctr" fontAlgn="b"/>
                      <a:r>
                        <a:rPr lang="en-US" sz="1400" b="1" i="0" u="none" strike="noStrike" dirty="0">
                          <a:solidFill>
                            <a:srgbClr val="000000"/>
                          </a:solidFill>
                          <a:effectLst/>
                          <a:latin typeface="Arial" panose="020B0604020202020204" pitchFamily="34" charset="0"/>
                        </a:rPr>
                        <a:t>X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ctr" fontAlgn="b"/>
                      <a:r>
                        <a:rPr lang="en-US" sz="1400" b="1" i="0" u="none" strike="noStrike" dirty="0">
                          <a:solidFill>
                            <a:srgbClr val="000000"/>
                          </a:solidFill>
                          <a:effectLst/>
                          <a:latin typeface="Arial" panose="020B0604020202020204" pitchFamily="34" charset="0"/>
                        </a:rPr>
                        <a:t># of Transaction</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extLst>
                  <a:ext uri="{0D108BD9-81ED-4DB2-BD59-A6C34878D82A}">
                    <a16:rowId xmlns:a16="http://schemas.microsoft.com/office/drawing/2014/main" val="1191499516"/>
                  </a:ext>
                </a:extLst>
              </a:tr>
              <a:tr h="331268">
                <a:tc>
                  <a:txBody>
                    <a:bodyPr/>
                    <a:lstStyle/>
                    <a:p>
                      <a:pPr algn="l" fontAlgn="b"/>
                      <a:r>
                        <a:rPr lang="en-US" sz="1200" b="0" i="0" u="none" strike="noStrike" dirty="0">
                          <a:solidFill>
                            <a:srgbClr val="000000"/>
                          </a:solidFill>
                          <a:effectLst/>
                          <a:latin typeface="Arial" panose="020B0604020202020204" pitchFamily="34" charset="0"/>
                        </a:rPr>
                        <a:t>Up to 100m</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5624</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444541"/>
                  </a:ext>
                </a:extLst>
              </a:tr>
              <a:tr h="331268">
                <a:tc>
                  <a:txBody>
                    <a:bodyPr/>
                    <a:lstStyle/>
                    <a:p>
                      <a:pPr algn="l" fontAlgn="b"/>
                      <a:r>
                        <a:rPr lang="en-US" sz="1200" b="0" i="0" u="none" strike="noStrike">
                          <a:solidFill>
                            <a:srgbClr val="000000"/>
                          </a:solidFill>
                          <a:effectLst/>
                          <a:latin typeface="Arial" panose="020B0604020202020204" pitchFamily="34" charset="0"/>
                        </a:rPr>
                        <a:t>Up to 500m</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46</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7278607"/>
                  </a:ext>
                </a:extLst>
              </a:tr>
              <a:tr h="331268">
                <a:tc>
                  <a:txBody>
                    <a:bodyPr/>
                    <a:lstStyle/>
                    <a:p>
                      <a:pPr algn="l" fontAlgn="b"/>
                      <a:r>
                        <a:rPr lang="en-US" sz="1200" b="0" i="0" u="none" strike="noStrike" dirty="0">
                          <a:solidFill>
                            <a:srgbClr val="000000"/>
                          </a:solidFill>
                          <a:effectLst/>
                          <a:latin typeface="Arial" panose="020B0604020202020204" pitchFamily="34" charset="0"/>
                        </a:rPr>
                        <a:t>Up to 1b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40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375161"/>
                  </a:ext>
                </a:extLst>
              </a:tr>
              <a:tr h="331268">
                <a:tc>
                  <a:txBody>
                    <a:bodyPr/>
                    <a:lstStyle/>
                    <a:p>
                      <a:pPr algn="l" fontAlgn="b"/>
                      <a:r>
                        <a:rPr lang="en-US" sz="1200" b="0" i="0" u="none" strike="noStrike">
                          <a:solidFill>
                            <a:srgbClr val="000000"/>
                          </a:solidFill>
                          <a:effectLst/>
                          <a:latin typeface="Arial" panose="020B0604020202020204" pitchFamily="34" charset="0"/>
                        </a:rPr>
                        <a:t>Up to 4b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506</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0316322"/>
                  </a:ext>
                </a:extLst>
              </a:tr>
              <a:tr h="331268">
                <a:tc>
                  <a:txBody>
                    <a:bodyPr/>
                    <a:lstStyle/>
                    <a:p>
                      <a:pPr algn="l" fontAlgn="b"/>
                      <a:r>
                        <a:rPr lang="en-US" sz="1200" b="0" i="0" u="none" strike="noStrike">
                          <a:solidFill>
                            <a:srgbClr val="000000"/>
                          </a:solidFill>
                          <a:effectLst/>
                          <a:latin typeface="Arial" panose="020B0604020202020204" pitchFamily="34" charset="0"/>
                        </a:rPr>
                        <a:t>Up to 10b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1</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3362833"/>
                  </a:ext>
                </a:extLst>
              </a:tr>
              <a:tr h="331268">
                <a:tc>
                  <a:txBody>
                    <a:bodyPr/>
                    <a:lstStyle/>
                    <a:p>
                      <a:pPr algn="l" fontAlgn="b"/>
                      <a:r>
                        <a:rPr lang="en-US" sz="1200" b="0" i="0" u="none" strike="noStrike">
                          <a:solidFill>
                            <a:srgbClr val="000000"/>
                          </a:solidFill>
                          <a:effectLst/>
                          <a:latin typeface="Arial" panose="020B0604020202020204" pitchFamily="34" charset="0"/>
                        </a:rPr>
                        <a:t>More than 10b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9140744"/>
                  </a:ext>
                </a:extLst>
              </a:tr>
            </a:tbl>
          </a:graphicData>
        </a:graphic>
      </p:graphicFrame>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26</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413886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Fee Table X vs. Competitor </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Difference</a:t>
              </a:r>
            </a:p>
          </p:txBody>
        </p:sp>
      </p:grpSp>
      <p:sp>
        <p:nvSpPr>
          <p:cNvPr id="9" name="TextBox 8">
            <a:extLst>
              <a:ext uri="{FF2B5EF4-FFF2-40B4-BE49-F238E27FC236}">
                <a16:creationId xmlns:a16="http://schemas.microsoft.com/office/drawing/2014/main" id="{441522B4-05DD-E755-9ECE-DD1935F3495E}"/>
              </a:ext>
            </a:extLst>
          </p:cNvPr>
          <p:cNvSpPr txBox="1"/>
          <p:nvPr/>
        </p:nvSpPr>
        <p:spPr>
          <a:xfrm>
            <a:off x="2020258" y="992207"/>
            <a:ext cx="2422602" cy="338554"/>
          </a:xfrm>
          <a:prstGeom prst="rect">
            <a:avLst/>
          </a:prstGeom>
          <a:solidFill>
            <a:schemeClr val="accent1">
              <a:lumMod val="20000"/>
              <a:lumOff val="80000"/>
            </a:schemeClr>
          </a:solidFill>
        </p:spPr>
        <p:txBody>
          <a:bodyPr wrap="square">
            <a:spAutoFit/>
          </a:bodyPr>
          <a:lstStyle>
            <a:defPPr>
              <a:defRPr lang="en-US"/>
            </a:defPPr>
            <a:lvl1pPr algn="ctr">
              <a:defRPr sz="1600"/>
            </a:lvl1pPr>
          </a:lstStyle>
          <a:p>
            <a:r>
              <a:rPr lang="en-US" b="1" dirty="0"/>
              <a:t>X Exchange Fee Sheet</a:t>
            </a:r>
          </a:p>
        </p:txBody>
      </p:sp>
      <p:sp>
        <p:nvSpPr>
          <p:cNvPr id="17" name="TextBox 16">
            <a:extLst>
              <a:ext uri="{FF2B5EF4-FFF2-40B4-BE49-F238E27FC236}">
                <a16:creationId xmlns:a16="http://schemas.microsoft.com/office/drawing/2014/main" id="{1112726C-6460-20E4-CFBE-B028A2804BC2}"/>
              </a:ext>
            </a:extLst>
          </p:cNvPr>
          <p:cNvSpPr txBox="1"/>
          <p:nvPr/>
        </p:nvSpPr>
        <p:spPr>
          <a:xfrm>
            <a:off x="1803794" y="3838506"/>
            <a:ext cx="2855530" cy="338554"/>
          </a:xfrm>
          <a:prstGeom prst="rect">
            <a:avLst/>
          </a:prstGeom>
          <a:solidFill>
            <a:schemeClr val="accent2">
              <a:lumMod val="20000"/>
              <a:lumOff val="80000"/>
            </a:schemeClr>
          </a:solidFill>
        </p:spPr>
        <p:txBody>
          <a:bodyPr wrap="square">
            <a:spAutoFit/>
          </a:bodyPr>
          <a:lstStyle>
            <a:defPPr>
              <a:defRPr lang="en-US"/>
            </a:defPPr>
            <a:lvl1pPr algn="ctr">
              <a:defRPr sz="1600"/>
            </a:lvl1pPr>
          </a:lstStyle>
          <a:p>
            <a:r>
              <a:rPr lang="en-US" b="1" dirty="0"/>
              <a:t>Competitor Exchange Fee Sheet</a:t>
            </a:r>
          </a:p>
        </p:txBody>
      </p:sp>
      <p:graphicFrame>
        <p:nvGraphicFramePr>
          <p:cNvPr id="22" name="Table 21">
            <a:extLst>
              <a:ext uri="{FF2B5EF4-FFF2-40B4-BE49-F238E27FC236}">
                <a16:creationId xmlns:a16="http://schemas.microsoft.com/office/drawing/2014/main" id="{87B04A8C-191C-D6F3-1B50-9FBF0100ADDC}"/>
              </a:ext>
            </a:extLst>
          </p:cNvPr>
          <p:cNvGraphicFramePr>
            <a:graphicFrameLocks noGrp="1"/>
          </p:cNvGraphicFramePr>
          <p:nvPr>
            <p:extLst>
              <p:ext uri="{D42A27DB-BD31-4B8C-83A1-F6EECF244321}">
                <p14:modId xmlns:p14="http://schemas.microsoft.com/office/powerpoint/2010/main" val="2992884323"/>
              </p:ext>
            </p:extLst>
          </p:nvPr>
        </p:nvGraphicFramePr>
        <p:xfrm>
          <a:off x="5593204" y="1330761"/>
          <a:ext cx="5334668" cy="3632769"/>
        </p:xfrm>
        <a:graphic>
          <a:graphicData uri="http://schemas.openxmlformats.org/drawingml/2006/table">
            <a:tbl>
              <a:tblPr/>
              <a:tblGrid>
                <a:gridCol w="1847034">
                  <a:extLst>
                    <a:ext uri="{9D8B030D-6E8A-4147-A177-3AD203B41FA5}">
                      <a16:colId xmlns:a16="http://schemas.microsoft.com/office/drawing/2014/main" val="3220515330"/>
                    </a:ext>
                  </a:extLst>
                </a:gridCol>
                <a:gridCol w="1711222">
                  <a:extLst>
                    <a:ext uri="{9D8B030D-6E8A-4147-A177-3AD203B41FA5}">
                      <a16:colId xmlns:a16="http://schemas.microsoft.com/office/drawing/2014/main" val="2129189825"/>
                    </a:ext>
                  </a:extLst>
                </a:gridCol>
                <a:gridCol w="1776412">
                  <a:extLst>
                    <a:ext uri="{9D8B030D-6E8A-4147-A177-3AD203B41FA5}">
                      <a16:colId xmlns:a16="http://schemas.microsoft.com/office/drawing/2014/main" val="183333685"/>
                    </a:ext>
                  </a:extLst>
                </a:gridCol>
              </a:tblGrid>
              <a:tr h="518967">
                <a:tc>
                  <a:txBody>
                    <a:bodyPr/>
                    <a:lstStyle/>
                    <a:p>
                      <a:pPr algn="ctr" fontAlgn="b"/>
                      <a:r>
                        <a:rPr lang="en-US" sz="1200" b="1" i="0" u="none" strike="noStrike" dirty="0">
                          <a:solidFill>
                            <a:srgbClr val="000000"/>
                          </a:solidFill>
                          <a:effectLst/>
                          <a:latin typeface="Arial" panose="020B0604020202020204" pitchFamily="34" charset="0"/>
                        </a:rPr>
                        <a:t>Fee Tier </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FD"/>
                    </a:solidFill>
                  </a:tcPr>
                </a:tc>
                <a:tc>
                  <a:txBody>
                    <a:bodyPr/>
                    <a:lstStyle/>
                    <a:p>
                      <a:pPr algn="ctr" fontAlgn="b"/>
                      <a:r>
                        <a:rPr lang="en-US" sz="1200" b="1" i="0" u="none" strike="noStrike" dirty="0">
                          <a:solidFill>
                            <a:srgbClr val="000000"/>
                          </a:solidFill>
                          <a:effectLst/>
                          <a:latin typeface="Arial" panose="020B0604020202020204" pitchFamily="34" charset="0"/>
                        </a:rPr>
                        <a:t>Taker Fee % Difference</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1CC"/>
                    </a:solidFill>
                  </a:tcPr>
                </a:tc>
                <a:tc>
                  <a:txBody>
                    <a:bodyPr/>
                    <a:lstStyle/>
                    <a:p>
                      <a:pPr algn="ctr" fontAlgn="b"/>
                      <a:r>
                        <a:rPr lang="en-US" sz="1200" b="1" i="0" u="none" strike="noStrike" dirty="0">
                          <a:solidFill>
                            <a:srgbClr val="000000"/>
                          </a:solidFill>
                          <a:effectLst/>
                          <a:latin typeface="Arial" panose="020B0604020202020204" pitchFamily="34" charset="0"/>
                        </a:rPr>
                        <a:t>Maker Fee % Difference</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49B"/>
                    </a:solidFill>
                  </a:tcPr>
                </a:tc>
                <a:extLst>
                  <a:ext uri="{0D108BD9-81ED-4DB2-BD59-A6C34878D82A}">
                    <a16:rowId xmlns:a16="http://schemas.microsoft.com/office/drawing/2014/main" val="3881838790"/>
                  </a:ext>
                </a:extLst>
              </a:tr>
              <a:tr h="518967">
                <a:tc>
                  <a:txBody>
                    <a:bodyPr/>
                    <a:lstStyle/>
                    <a:p>
                      <a:pPr algn="l" fontAlgn="b"/>
                      <a:r>
                        <a:rPr lang="en-US" sz="1200" b="0" i="0" u="none" strike="noStrike" dirty="0">
                          <a:solidFill>
                            <a:srgbClr val="000000"/>
                          </a:solidFill>
                          <a:effectLst/>
                          <a:latin typeface="Arial" panose="020B0604020202020204" pitchFamily="34" charset="0"/>
                        </a:rPr>
                        <a:t>Up to 100M</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0.00%</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ln>
                            <a:noFill/>
                          </a:ln>
                          <a:solidFill>
                            <a:srgbClr val="000000"/>
                          </a:solidFill>
                          <a:effectLst/>
                          <a:latin typeface="Arial" panose="020B0604020202020204" pitchFamily="34" charset="0"/>
                        </a:rPr>
                        <a:t>0.00%</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523367"/>
                  </a:ext>
                </a:extLst>
              </a:tr>
              <a:tr h="518967">
                <a:tc>
                  <a:txBody>
                    <a:bodyPr/>
                    <a:lstStyle/>
                    <a:p>
                      <a:pPr algn="l" fontAlgn="b"/>
                      <a:r>
                        <a:rPr lang="en-US" sz="1200" b="0" i="0" u="none" strike="noStrike" dirty="0">
                          <a:solidFill>
                            <a:srgbClr val="000000"/>
                          </a:solidFill>
                          <a:effectLst/>
                          <a:latin typeface="Arial" panose="020B0604020202020204" pitchFamily="34" charset="0"/>
                        </a:rPr>
                        <a:t>Up to 500M/300M</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+12.50%</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ln>
                            <a:noFill/>
                          </a:ln>
                          <a:solidFill>
                            <a:srgbClr val="000000"/>
                          </a:solidFill>
                          <a:effectLst/>
                          <a:latin typeface="Arial" panose="020B0604020202020204" pitchFamily="34" charset="0"/>
                        </a:rPr>
                        <a:t>+5.88%</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455963"/>
                  </a:ext>
                </a:extLst>
              </a:tr>
              <a:tr h="518967">
                <a:tc>
                  <a:txBody>
                    <a:bodyPr/>
                    <a:lstStyle/>
                    <a:p>
                      <a:pPr algn="l" fontAlgn="b"/>
                      <a:r>
                        <a:rPr lang="en-US" sz="1200" b="0" i="0" u="none" strike="noStrike" dirty="0">
                          <a:solidFill>
                            <a:srgbClr val="000000"/>
                          </a:solidFill>
                          <a:effectLst/>
                          <a:latin typeface="Arial" panose="020B0604020202020204" pitchFamily="34" charset="0"/>
                        </a:rPr>
                        <a:t>Up to 1B</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+5.26%</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ln>
                            <a:noFill/>
                          </a:ln>
                          <a:solidFill>
                            <a:srgbClr val="000000"/>
                          </a:solidFill>
                          <a:effectLst/>
                          <a:latin typeface="Arial" panose="020B0604020202020204" pitchFamily="34" charset="0"/>
                        </a:rPr>
                        <a:t>+6.67%</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4250513"/>
                  </a:ext>
                </a:extLst>
              </a:tr>
              <a:tr h="518967">
                <a:tc>
                  <a:txBody>
                    <a:bodyPr/>
                    <a:lstStyle/>
                    <a:p>
                      <a:pPr algn="l" fontAlgn="b"/>
                      <a:r>
                        <a:rPr lang="en-US" sz="1200" b="0" i="0" u="none" strike="noStrike" dirty="0">
                          <a:solidFill>
                            <a:srgbClr val="000000"/>
                          </a:solidFill>
                          <a:effectLst/>
                          <a:latin typeface="Arial" panose="020B0604020202020204" pitchFamily="34" charset="0"/>
                        </a:rPr>
                        <a:t>Up to 4B/5B</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+2.86%</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ln>
                            <a:noFill/>
                          </a:ln>
                          <a:solidFill>
                            <a:srgbClr val="000000"/>
                          </a:solidFill>
                          <a:effectLst/>
                          <a:latin typeface="Arial" panose="020B0604020202020204" pitchFamily="34" charset="0"/>
                        </a:rPr>
                        <a:t>+12.00%</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748312"/>
                  </a:ext>
                </a:extLst>
              </a:tr>
              <a:tr h="518967">
                <a:tc>
                  <a:txBody>
                    <a:bodyPr/>
                    <a:lstStyle/>
                    <a:p>
                      <a:pPr algn="l" fontAlgn="b"/>
                      <a:r>
                        <a:rPr lang="en-US" sz="1200" b="0" i="0" u="none" strike="noStrike" dirty="0">
                          <a:solidFill>
                            <a:srgbClr val="000000"/>
                          </a:solidFill>
                          <a:effectLst/>
                          <a:latin typeface="Arial" panose="020B0604020202020204" pitchFamily="34" charset="0"/>
                        </a:rPr>
                        <a:t>&gt; 10B/5B</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-3.23%</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ln>
                            <a:noFill/>
                          </a:ln>
                          <a:solidFill>
                            <a:srgbClr val="000000"/>
                          </a:solidFill>
                          <a:effectLst/>
                          <a:latin typeface="Arial" panose="020B0604020202020204" pitchFamily="34" charset="0"/>
                        </a:rPr>
                        <a:t>+20.00%</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9487470"/>
                  </a:ext>
                </a:extLst>
              </a:tr>
              <a:tr h="518967">
                <a:tc gridSpan="2">
                  <a:txBody>
                    <a:bodyPr/>
                    <a:lstStyle/>
                    <a:p>
                      <a:pPr algn="l" fontAlgn="b"/>
                      <a:r>
                        <a:rPr lang="en-US" sz="1400" b="1" i="0" u="none" strike="noStrike" dirty="0">
                          <a:solidFill>
                            <a:srgbClr val="000000"/>
                          </a:solidFill>
                          <a:effectLst/>
                          <a:latin typeface="Arial" panose="020B0604020202020204" pitchFamily="34" charset="0"/>
                        </a:rPr>
                        <a:t>Difference (Toman)</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Arial" panose="020B0604020202020204" pitchFamily="34" charset="0"/>
                        </a:rPr>
                        <a:t>+3,671,842</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4309382"/>
                  </a:ext>
                </a:extLst>
              </a:tr>
            </a:tbl>
          </a:graphicData>
        </a:graphic>
      </p:graphicFrame>
      <p:sp>
        <p:nvSpPr>
          <p:cNvPr id="23" name="TextBox 22">
            <a:extLst>
              <a:ext uri="{FF2B5EF4-FFF2-40B4-BE49-F238E27FC236}">
                <a16:creationId xmlns:a16="http://schemas.microsoft.com/office/drawing/2014/main" id="{4E1C2682-D558-49D1-01C1-4461C967E32F}"/>
              </a:ext>
            </a:extLst>
          </p:cNvPr>
          <p:cNvSpPr txBox="1"/>
          <p:nvPr/>
        </p:nvSpPr>
        <p:spPr>
          <a:xfrm>
            <a:off x="5593204" y="5095248"/>
            <a:ext cx="5334668" cy="1532334"/>
          </a:xfrm>
          <a:prstGeom prst="roundRect">
            <a:avLst/>
          </a:prstGeom>
          <a:solidFill>
            <a:schemeClr val="bg1">
              <a:lumMod val="85000"/>
            </a:schemeClr>
          </a:solidFill>
        </p:spPr>
        <p:txBody>
          <a:bodyPr wrap="square">
            <a:spAutoFit/>
          </a:bodyPr>
          <a:lstStyle>
            <a:defPPr>
              <a:defRPr lang="en-US"/>
            </a:defPPr>
            <a:lvl1pPr algn="ctr">
              <a:defRPr sz="1600"/>
            </a:lvl1pPr>
          </a:lstStyle>
          <a:p>
            <a:pPr algn="l">
              <a:buFont typeface="Arial" panose="020B0604020202020204" pitchFamily="34" charset="0"/>
              <a:buChar char="•"/>
            </a:pPr>
            <a:r>
              <a:rPr lang="en-US" sz="1400" b="1" i="0" dirty="0">
                <a:effectLst/>
                <a:latin typeface="Calibri (Body)"/>
              </a:rPr>
              <a:t> Maker Fee Difference</a:t>
            </a:r>
            <a:r>
              <a:rPr lang="en-US" sz="1400" b="0" i="0" dirty="0">
                <a:effectLst/>
                <a:latin typeface="Calibri (Body)"/>
              </a:rPr>
              <a:t>: The largest difference is in the highest volume tier ("</a:t>
            </a:r>
            <a:r>
              <a:rPr lang="en-US" sz="1400" b="1" i="0" dirty="0">
                <a:effectLst/>
                <a:latin typeface="Calibri (Body)"/>
              </a:rPr>
              <a:t>&gt; 10B/5B</a:t>
            </a:r>
            <a:r>
              <a:rPr lang="en-US" sz="1400" b="0" i="0" dirty="0">
                <a:effectLst/>
                <a:latin typeface="Calibri (Body)"/>
              </a:rPr>
              <a:t>"), where Exchange X charges </a:t>
            </a:r>
            <a:r>
              <a:rPr lang="en-US" sz="1400" b="1" i="0" dirty="0">
                <a:effectLst/>
                <a:latin typeface="Calibri (Body)"/>
              </a:rPr>
              <a:t>20.00% </a:t>
            </a:r>
            <a:r>
              <a:rPr lang="en-US" sz="1400" b="0" i="0" dirty="0">
                <a:effectLst/>
                <a:latin typeface="Calibri (Body)"/>
              </a:rPr>
              <a:t>more than its competitor.</a:t>
            </a:r>
          </a:p>
          <a:p>
            <a:pPr algn="l">
              <a:buFont typeface="Arial" panose="020B0604020202020204" pitchFamily="34" charset="0"/>
              <a:buChar char="•"/>
            </a:pPr>
            <a:r>
              <a:rPr lang="en-US" sz="1400" b="1" i="0" dirty="0">
                <a:effectLst/>
                <a:latin typeface="Calibri (Body)"/>
              </a:rPr>
              <a:t> Taker Fee Difference</a:t>
            </a:r>
            <a:r>
              <a:rPr lang="en-US" sz="1400" b="0" i="0" dirty="0">
                <a:effectLst/>
                <a:latin typeface="Calibri (Body)"/>
              </a:rPr>
              <a:t>: The largest difference is in the medium volume tier ("</a:t>
            </a:r>
            <a:r>
              <a:rPr lang="en-US" sz="1400" b="1" i="0" dirty="0">
                <a:effectLst/>
                <a:latin typeface="Calibri (Body)"/>
              </a:rPr>
              <a:t>Up to 500M/300M</a:t>
            </a:r>
            <a:r>
              <a:rPr lang="en-US" sz="1400" b="0" i="0" dirty="0">
                <a:effectLst/>
                <a:latin typeface="Calibri (Body)"/>
              </a:rPr>
              <a:t>"), where Exchange X charges </a:t>
            </a:r>
            <a:r>
              <a:rPr lang="en-US" sz="1400" b="1" i="0" dirty="0">
                <a:effectLst/>
                <a:latin typeface="Calibri (Body)"/>
              </a:rPr>
              <a:t>12.50% </a:t>
            </a:r>
            <a:r>
              <a:rPr lang="en-US" sz="1400" b="0" i="0" dirty="0">
                <a:effectLst/>
                <a:latin typeface="Calibri (Body)"/>
              </a:rPr>
              <a:t>more than its competitor.</a:t>
            </a:r>
          </a:p>
        </p:txBody>
      </p:sp>
    </p:spTree>
    <p:extLst>
      <p:ext uri="{BB962C8B-B14F-4D97-AF65-F5344CB8AC3E}">
        <p14:creationId xmlns:p14="http://schemas.microsoft.com/office/powerpoint/2010/main" val="1570390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27</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429468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Fee Table Optimization | KPI and Metrics</a:t>
              </a:r>
            </a:p>
          </p:txBody>
        </p:sp>
      </p:grpSp>
      <p:sp>
        <p:nvSpPr>
          <p:cNvPr id="13" name="TextBox 12">
            <a:extLst>
              <a:ext uri="{FF2B5EF4-FFF2-40B4-BE49-F238E27FC236}">
                <a16:creationId xmlns:a16="http://schemas.microsoft.com/office/drawing/2014/main" id="{1A2D4083-E38C-966B-9308-77470791C279}"/>
              </a:ext>
            </a:extLst>
          </p:cNvPr>
          <p:cNvSpPr txBox="1"/>
          <p:nvPr/>
        </p:nvSpPr>
        <p:spPr>
          <a:xfrm>
            <a:off x="272805" y="1437903"/>
            <a:ext cx="10760955" cy="4188381"/>
          </a:xfrm>
          <a:prstGeom prst="roundRect">
            <a:avLst/>
          </a:prstGeom>
          <a:solidFill>
            <a:schemeClr val="bg1">
              <a:lumMod val="85000"/>
            </a:schemeClr>
          </a:solidFill>
          <a:ln>
            <a:noFill/>
          </a:ln>
          <a:effectLst>
            <a:softEdge rad="0"/>
          </a:effectLst>
        </p:spPr>
        <p:txBody>
          <a:bodyPr wrap="square">
            <a:spAutoFit/>
          </a:bodyPr>
          <a:lstStyle>
            <a:defPPr>
              <a:defRPr lang="en-US"/>
            </a:defPPr>
            <a:lvl1pPr algn="ctr">
              <a:defRPr sz="1600" b="1"/>
            </a:lvl1pPr>
          </a:lstStyle>
          <a:p>
            <a:pPr algn="l"/>
            <a:r>
              <a:rPr lang="en-US" b="0" i="0" dirty="0">
                <a:effectLst/>
                <a:latin typeface="Calibri (Body)"/>
              </a:rPr>
              <a:t>Before proposing the optimized fee table, we considered several KPIs and metrics to evaluate the current performance of Exchange X and the potential impact of fee adjustments:</a:t>
            </a:r>
          </a:p>
          <a:p>
            <a:pPr algn="l"/>
            <a:endParaRPr lang="en-US" b="0" dirty="0">
              <a:latin typeface="Calibri (Body)"/>
            </a:endParaRPr>
          </a:p>
          <a:p>
            <a:pPr algn="l"/>
            <a:endParaRPr lang="en-US" b="0" i="0" dirty="0">
              <a:effectLst/>
              <a:latin typeface="Calibri (Body)"/>
            </a:endParaRPr>
          </a:p>
          <a:p>
            <a:pPr algn="l">
              <a:buFont typeface="+mj-lt"/>
              <a:buAutoNum type="arabicPeriod"/>
            </a:pPr>
            <a:r>
              <a:rPr lang="en-US" b="1" i="0" dirty="0">
                <a:effectLst/>
                <a:latin typeface="Calibri (Body)"/>
              </a:rPr>
              <a:t>Total Trading Volume</a:t>
            </a:r>
            <a:r>
              <a:rPr lang="en-US" b="0" i="0" dirty="0">
                <a:effectLst/>
                <a:latin typeface="Calibri (Body)"/>
              </a:rPr>
              <a:t>: A critical measure of market activity and liquidity, indicating the total value of transactions over a given period. The pre-optimization analysis showed a total trading volume of approximately </a:t>
            </a:r>
            <a:r>
              <a:rPr lang="en-US" i="0" u="sng" dirty="0">
                <a:effectLst/>
                <a:latin typeface="Calibri (Body)"/>
              </a:rPr>
              <a:t>41.31</a:t>
            </a:r>
            <a:r>
              <a:rPr lang="en-US" b="0" i="0" dirty="0">
                <a:effectLst/>
                <a:latin typeface="Calibri (Body)"/>
              </a:rPr>
              <a:t> billion Tomans.</a:t>
            </a:r>
          </a:p>
          <a:p>
            <a:pPr algn="l">
              <a:buFont typeface="+mj-lt"/>
              <a:buAutoNum type="arabicPeriod"/>
            </a:pPr>
            <a:endParaRPr lang="en-US" b="0" i="0" dirty="0">
              <a:effectLst/>
              <a:latin typeface="Calibri (Body)"/>
            </a:endParaRPr>
          </a:p>
          <a:p>
            <a:pPr algn="l">
              <a:buFont typeface="+mj-lt"/>
              <a:buAutoNum type="arabicPeriod"/>
            </a:pPr>
            <a:r>
              <a:rPr lang="en-US" b="1" i="0" dirty="0">
                <a:effectLst/>
                <a:latin typeface="Calibri (Body)"/>
              </a:rPr>
              <a:t>Revenue from Fees</a:t>
            </a:r>
            <a:r>
              <a:rPr lang="en-US" b="0" i="0" dirty="0">
                <a:effectLst/>
                <a:latin typeface="Calibri (Body)"/>
              </a:rPr>
              <a:t>: This metric reflects the exchange's income from trading fees, crucial for its financial health. Before any optimization, the calculated revenue from fees (using simplified average rates) was approximately </a:t>
            </a:r>
            <a:r>
              <a:rPr lang="en-US" i="0" u="sng" dirty="0">
                <a:effectLst/>
                <a:latin typeface="Calibri (Body)"/>
              </a:rPr>
              <a:t>181.28</a:t>
            </a:r>
            <a:r>
              <a:rPr lang="en-US" b="0" i="0" dirty="0">
                <a:effectLst/>
                <a:latin typeface="Calibri (Body)"/>
              </a:rPr>
              <a:t> million Tomans.</a:t>
            </a:r>
          </a:p>
          <a:p>
            <a:pPr algn="l">
              <a:buFont typeface="+mj-lt"/>
              <a:buAutoNum type="arabicPeriod"/>
            </a:pPr>
            <a:endParaRPr lang="en-US" b="0" i="0" dirty="0">
              <a:effectLst/>
              <a:latin typeface="Calibri (Body)"/>
            </a:endParaRPr>
          </a:p>
          <a:p>
            <a:pPr algn="l">
              <a:buFont typeface="+mj-lt"/>
              <a:buAutoNum type="arabicPeriod"/>
            </a:pPr>
            <a:r>
              <a:rPr lang="en-US" b="1" i="0" dirty="0">
                <a:effectLst/>
                <a:latin typeface="Calibri (Body)"/>
              </a:rPr>
              <a:t>Average Transaction Size</a:t>
            </a:r>
            <a:r>
              <a:rPr lang="en-US" b="0" i="0" dirty="0">
                <a:effectLst/>
                <a:latin typeface="Calibri (Body)"/>
              </a:rPr>
              <a:t>: Understanding the typical transaction size helps gauge market participation levels and the distribution of trading activity. The average transaction size was calculated to be around </a:t>
            </a:r>
            <a:r>
              <a:rPr lang="en-US" i="0" u="sng" dirty="0">
                <a:effectLst/>
                <a:latin typeface="Calibri (Body)"/>
              </a:rPr>
              <a:t>6.64</a:t>
            </a:r>
            <a:r>
              <a:rPr lang="en-US" i="0" dirty="0">
                <a:effectLst/>
                <a:latin typeface="Calibri (Body)"/>
              </a:rPr>
              <a:t> </a:t>
            </a:r>
            <a:r>
              <a:rPr lang="en-US" b="0" i="0" dirty="0">
                <a:effectLst/>
                <a:latin typeface="Calibri (Body)"/>
              </a:rPr>
              <a:t>million Tomans per trade.</a:t>
            </a:r>
          </a:p>
          <a:p>
            <a:br>
              <a:rPr lang="en-US" dirty="0">
                <a:latin typeface="Calibri (Body)"/>
              </a:rPr>
            </a:br>
            <a:endParaRPr lang="en-US" sz="1600" b="0" dirty="0">
              <a:latin typeface="Calibri (Body)"/>
            </a:endParaRPr>
          </a:p>
        </p:txBody>
      </p:sp>
    </p:spTree>
    <p:extLst>
      <p:ext uri="{BB962C8B-B14F-4D97-AF65-F5344CB8AC3E}">
        <p14:creationId xmlns:p14="http://schemas.microsoft.com/office/powerpoint/2010/main" val="791289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28</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358671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Fee Table Optimization | Proposal</a:t>
              </a:r>
            </a:p>
          </p:txBody>
        </p:sp>
      </p:grpSp>
      <p:graphicFrame>
        <p:nvGraphicFramePr>
          <p:cNvPr id="8" name="Table 7">
            <a:extLst>
              <a:ext uri="{FF2B5EF4-FFF2-40B4-BE49-F238E27FC236}">
                <a16:creationId xmlns:a16="http://schemas.microsoft.com/office/drawing/2014/main" id="{555C34B1-6718-D81A-D443-AD091B3F3246}"/>
              </a:ext>
            </a:extLst>
          </p:cNvPr>
          <p:cNvGraphicFramePr>
            <a:graphicFrameLocks noGrp="1"/>
          </p:cNvGraphicFramePr>
          <p:nvPr>
            <p:extLst>
              <p:ext uri="{D42A27DB-BD31-4B8C-83A1-F6EECF244321}">
                <p14:modId xmlns:p14="http://schemas.microsoft.com/office/powerpoint/2010/main" val="4045807037"/>
              </p:ext>
            </p:extLst>
          </p:nvPr>
        </p:nvGraphicFramePr>
        <p:xfrm>
          <a:off x="740164" y="1327769"/>
          <a:ext cx="5143032" cy="4408649"/>
        </p:xfrm>
        <a:graphic>
          <a:graphicData uri="http://schemas.openxmlformats.org/drawingml/2006/table">
            <a:tbl>
              <a:tblPr/>
              <a:tblGrid>
                <a:gridCol w="1325938">
                  <a:extLst>
                    <a:ext uri="{9D8B030D-6E8A-4147-A177-3AD203B41FA5}">
                      <a16:colId xmlns:a16="http://schemas.microsoft.com/office/drawing/2014/main" val="1655821364"/>
                    </a:ext>
                  </a:extLst>
                </a:gridCol>
                <a:gridCol w="1325938">
                  <a:extLst>
                    <a:ext uri="{9D8B030D-6E8A-4147-A177-3AD203B41FA5}">
                      <a16:colId xmlns:a16="http://schemas.microsoft.com/office/drawing/2014/main" val="3695936551"/>
                    </a:ext>
                  </a:extLst>
                </a:gridCol>
                <a:gridCol w="2491156">
                  <a:extLst>
                    <a:ext uri="{9D8B030D-6E8A-4147-A177-3AD203B41FA5}">
                      <a16:colId xmlns:a16="http://schemas.microsoft.com/office/drawing/2014/main" val="1169589199"/>
                    </a:ext>
                  </a:extLst>
                </a:gridCol>
              </a:tblGrid>
              <a:tr h="629807">
                <a:tc>
                  <a:txBody>
                    <a:bodyPr/>
                    <a:lstStyle/>
                    <a:p>
                      <a:pPr algn="ctr" fontAlgn="ctr"/>
                      <a:r>
                        <a:rPr lang="en-US" sz="1400" b="1" i="0" u="none" strike="noStrike" dirty="0">
                          <a:solidFill>
                            <a:srgbClr val="000000"/>
                          </a:solidFill>
                          <a:effectLst/>
                          <a:latin typeface="Arial" panose="020B0604020202020204" pitchFamily="34" charset="0"/>
                        </a:rPr>
                        <a:t>% Taker Fee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ctr" fontAlgn="ctr"/>
                      <a:r>
                        <a:rPr lang="en-US" sz="1400" b="1" i="0" u="none" strike="noStrike" dirty="0">
                          <a:solidFill>
                            <a:srgbClr val="000000"/>
                          </a:solidFill>
                          <a:effectLst/>
                          <a:latin typeface="Arial" panose="020B0604020202020204" pitchFamily="34" charset="0"/>
                        </a:rPr>
                        <a:t>% Maker Fee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ctr" fontAlgn="ctr"/>
                      <a:r>
                        <a:rPr lang="en-US" sz="1400" b="1" i="0" u="none" strike="noStrike" dirty="0">
                          <a:solidFill>
                            <a:srgbClr val="000000"/>
                          </a:solidFill>
                          <a:effectLst/>
                          <a:latin typeface="Arial" panose="020B0604020202020204" pitchFamily="34" charset="0"/>
                        </a:rPr>
                        <a:t>Volume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extLst>
                  <a:ext uri="{0D108BD9-81ED-4DB2-BD59-A6C34878D82A}">
                    <a16:rowId xmlns:a16="http://schemas.microsoft.com/office/drawing/2014/main" val="1149190797"/>
                  </a:ext>
                </a:extLst>
              </a:tr>
              <a:tr h="629807">
                <a:tc>
                  <a:txBody>
                    <a:bodyPr/>
                    <a:lstStyle/>
                    <a:p>
                      <a:pPr algn="ctr" fontAlgn="b"/>
                      <a:r>
                        <a:rPr lang="en-US" sz="1400" b="0" i="0" u="none" strike="noStrike" dirty="0">
                          <a:solidFill>
                            <a:srgbClr val="000000"/>
                          </a:solidFill>
                          <a:effectLst/>
                          <a:latin typeface="Arial" panose="020B0604020202020204" pitchFamily="34" charset="0"/>
                        </a:rPr>
                        <a:t>0.24% </a:t>
                      </a:r>
                      <a:r>
                        <a:rPr kumimoji="0" lang="en-US" sz="10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(-0.01%)</a:t>
                      </a:r>
                      <a:endParaRPr lang="en-US" sz="1400" b="0" i="0" u="none" strike="noStrike" dirty="0">
                        <a:solidFill>
                          <a:srgbClr val="C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0.19% </a:t>
                      </a:r>
                      <a:r>
                        <a:rPr lang="en-US" sz="1000" b="0" i="0" u="none" strike="noStrike" dirty="0">
                          <a:solidFill>
                            <a:srgbClr val="C00000"/>
                          </a:solidFill>
                          <a:effectLst/>
                          <a:latin typeface="Arial" panose="020B0604020202020204" pitchFamily="34" charset="0"/>
                        </a:rPr>
                        <a:t>(-0.01%)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Up to 100 Million Toman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1828416"/>
                  </a:ext>
                </a:extLst>
              </a:tr>
              <a:tr h="629807">
                <a:tc>
                  <a:txBody>
                    <a:bodyPr/>
                    <a:lstStyle/>
                    <a:p>
                      <a:pPr algn="ctr" fontAlgn="b"/>
                      <a:r>
                        <a:rPr lang="en-US" sz="1400" b="0" i="0" u="none" strike="noStrike" dirty="0">
                          <a:solidFill>
                            <a:srgbClr val="000000"/>
                          </a:solidFill>
                          <a:effectLst/>
                          <a:latin typeface="Arial" panose="020B0604020202020204" pitchFamily="34" charset="0"/>
                        </a:rPr>
                        <a:t>0.22% </a:t>
                      </a:r>
                      <a:r>
                        <a:rPr kumimoji="0" lang="en-US" sz="10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(-0.005%)</a:t>
                      </a:r>
                      <a:endParaRPr lang="en-US" sz="1400" b="0" i="0" u="none" strike="noStrike" dirty="0">
                        <a:solidFill>
                          <a:srgbClr val="C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0.17% </a:t>
                      </a:r>
                      <a:r>
                        <a:rPr kumimoji="0" lang="en-US" sz="10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(-0.01%)</a:t>
                      </a:r>
                      <a:endParaRPr lang="en-US" sz="1400" b="0" i="0" u="none" strike="noStrike" dirty="0">
                        <a:solidFill>
                          <a:srgbClr val="C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Up to 500 Million Toman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973948"/>
                  </a:ext>
                </a:extLst>
              </a:tr>
              <a:tr h="629807">
                <a:tc>
                  <a:txBody>
                    <a:bodyPr/>
                    <a:lstStyle/>
                    <a:p>
                      <a:pPr algn="ctr" fontAlgn="b"/>
                      <a:r>
                        <a:rPr lang="en-US" sz="1400" b="0" i="0" u="none" strike="noStrike" dirty="0">
                          <a:solidFill>
                            <a:srgbClr val="000000"/>
                          </a:solidFill>
                          <a:effectLst/>
                          <a:latin typeface="Arial" panose="020B0604020202020204" pitchFamily="34" charset="0"/>
                        </a:rPr>
                        <a:t>0.195% </a:t>
                      </a:r>
                      <a:r>
                        <a:rPr kumimoji="0" lang="en-US" sz="10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(-0.005%)</a:t>
                      </a:r>
                      <a:endParaRPr lang="en-US" sz="1400" b="0" i="0" u="none" strike="noStrike" dirty="0">
                        <a:solidFill>
                          <a:srgbClr val="C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0.15% </a:t>
                      </a:r>
                      <a:r>
                        <a:rPr kumimoji="0" lang="en-US" sz="10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(-0.01%)</a:t>
                      </a:r>
                      <a:endParaRPr lang="en-US" sz="1400" b="0" i="0" u="none" strike="noStrike" dirty="0">
                        <a:solidFill>
                          <a:srgbClr val="C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Up to 1 Billion Toman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2256022"/>
                  </a:ext>
                </a:extLst>
              </a:tr>
              <a:tr h="629807">
                <a:tc>
                  <a:txBody>
                    <a:bodyPr/>
                    <a:lstStyle/>
                    <a:p>
                      <a:pPr algn="ctr" fontAlgn="b"/>
                      <a:r>
                        <a:rPr lang="en-US" sz="1400" b="0" i="0" u="none" strike="noStrike" dirty="0">
                          <a:solidFill>
                            <a:srgbClr val="000000"/>
                          </a:solidFill>
                          <a:effectLst/>
                          <a:latin typeface="Arial" panose="020B0604020202020204" pitchFamily="34" charset="0"/>
                        </a:rPr>
                        <a:t>0.18% </a:t>
                      </a: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(0%)</a:t>
                      </a:r>
                      <a:endParaRPr lang="en-US" sz="1400" b="0" i="0" u="none" strike="noStrike" dirty="0">
                        <a:solidFill>
                          <a:schemeClr val="tx1"/>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0.14% </a:t>
                      </a: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(0%)</a:t>
                      </a:r>
                      <a:endParaRPr lang="en-US" sz="1400" b="0" i="0" u="none" strike="noStrike" dirty="0">
                        <a:solidFill>
                          <a:schemeClr val="tx1"/>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Up to 4 Billion Toman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2763541"/>
                  </a:ext>
                </a:extLst>
              </a:tr>
              <a:tr h="629807">
                <a:tc>
                  <a:txBody>
                    <a:bodyPr/>
                    <a:lstStyle/>
                    <a:p>
                      <a:pPr algn="ctr" fontAlgn="b"/>
                      <a:r>
                        <a:rPr lang="en-US" sz="1400" b="0" i="0" u="none" strike="noStrike" dirty="0">
                          <a:solidFill>
                            <a:srgbClr val="000000"/>
                          </a:solidFill>
                          <a:effectLst/>
                          <a:latin typeface="Arial" panose="020B0604020202020204" pitchFamily="34" charset="0"/>
                        </a:rPr>
                        <a:t>0.165% </a:t>
                      </a:r>
                      <a:r>
                        <a:rPr kumimoji="0" lang="en-US" sz="10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(-0.005%)</a:t>
                      </a:r>
                      <a:endParaRPr lang="en-US" sz="1400" b="0" i="0" u="none" strike="noStrike" dirty="0">
                        <a:solidFill>
                          <a:srgbClr val="C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0.13% </a:t>
                      </a:r>
                      <a:r>
                        <a:rPr kumimoji="0" lang="en-US" sz="10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(-0.005%)</a:t>
                      </a:r>
                      <a:endParaRPr lang="en-US" sz="1400" b="0" i="0" u="none" strike="noStrike" dirty="0">
                        <a:solidFill>
                          <a:srgbClr val="C00000"/>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Up to 10 Billion Toman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03102"/>
                  </a:ext>
                </a:extLst>
              </a:tr>
              <a:tr h="629807">
                <a:tc>
                  <a:txBody>
                    <a:bodyPr/>
                    <a:lstStyle/>
                    <a:p>
                      <a:pPr algn="ctr" fontAlgn="b"/>
                      <a:r>
                        <a:rPr lang="en-US" sz="1400" b="0" i="0" u="none" strike="noStrike" dirty="0">
                          <a:solidFill>
                            <a:srgbClr val="000000"/>
                          </a:solidFill>
                          <a:effectLst/>
                          <a:latin typeface="Arial" panose="020B0604020202020204" pitchFamily="34" charset="0"/>
                        </a:rPr>
                        <a:t>0.15% </a:t>
                      </a: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(0%)</a:t>
                      </a:r>
                      <a:endParaRPr lang="en-US" sz="1400" b="0" i="0" u="none" strike="noStrike" dirty="0">
                        <a:solidFill>
                          <a:schemeClr val="tx1"/>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0.12% </a:t>
                      </a: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(0%)</a:t>
                      </a:r>
                      <a:endParaRPr lang="en-US" sz="1400" b="0" i="0" u="none" strike="noStrike" dirty="0">
                        <a:solidFill>
                          <a:schemeClr val="tx1"/>
                        </a:solidFill>
                        <a:effectLst/>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More than 10 Billion Toman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6199369"/>
                  </a:ext>
                </a:extLst>
              </a:tr>
            </a:tbl>
          </a:graphicData>
        </a:graphic>
      </p:graphicFrame>
      <p:sp>
        <p:nvSpPr>
          <p:cNvPr id="3" name="TextBox 2">
            <a:extLst>
              <a:ext uri="{FF2B5EF4-FFF2-40B4-BE49-F238E27FC236}">
                <a16:creationId xmlns:a16="http://schemas.microsoft.com/office/drawing/2014/main" id="{D1E57E21-301D-17B4-765E-6310C2DD763D}"/>
              </a:ext>
            </a:extLst>
          </p:cNvPr>
          <p:cNvSpPr txBox="1"/>
          <p:nvPr/>
        </p:nvSpPr>
        <p:spPr>
          <a:xfrm>
            <a:off x="6308805" y="1574110"/>
            <a:ext cx="4689314" cy="3915966"/>
          </a:xfrm>
          <a:prstGeom prst="roundRect">
            <a:avLst/>
          </a:prstGeom>
          <a:solidFill>
            <a:schemeClr val="bg1">
              <a:lumMod val="85000"/>
            </a:schemeClr>
          </a:solidFill>
        </p:spPr>
        <p:txBody>
          <a:bodyPr wrap="square">
            <a:spAutoFit/>
          </a:bodyPr>
          <a:lstStyle>
            <a:defPPr>
              <a:defRPr lang="en-US"/>
            </a:defPPr>
            <a:lvl1pPr algn="ctr">
              <a:defRPr sz="1600"/>
            </a:lvl1pPr>
          </a:lstStyle>
          <a:p>
            <a:pPr algn="l"/>
            <a:r>
              <a:rPr lang="en-US" sz="1600" b="0" i="0" dirty="0">
                <a:effectLst/>
                <a:latin typeface="Calibri (Body)"/>
              </a:rPr>
              <a:t>1. </a:t>
            </a:r>
            <a:r>
              <a:rPr lang="en-US" sz="1600" b="1" i="0" dirty="0">
                <a:effectLst/>
                <a:latin typeface="Calibri (Body)"/>
              </a:rPr>
              <a:t>Competitive Edge</a:t>
            </a:r>
            <a:r>
              <a:rPr lang="en-US" sz="1600" b="0" i="0" dirty="0">
                <a:effectLst/>
                <a:latin typeface="Calibri (Body)"/>
              </a:rPr>
              <a:t>: Adjusting fees makes Exchange X more competitive, especially for high-volume tiers, by undercutting competitors and attracting a wider user base.</a:t>
            </a:r>
          </a:p>
          <a:p>
            <a:pPr algn="l">
              <a:buFont typeface="+mj-lt"/>
              <a:buAutoNum type="arabicPeriod" startAt="2"/>
            </a:pPr>
            <a:r>
              <a:rPr lang="en-US" sz="1600" b="0" i="0" dirty="0">
                <a:effectLst/>
                <a:latin typeface="Calibri (Body)"/>
              </a:rPr>
              <a:t> </a:t>
            </a:r>
            <a:r>
              <a:rPr lang="en-US" sz="1600" b="1" i="0" dirty="0">
                <a:effectLst/>
                <a:latin typeface="Calibri (Body)"/>
              </a:rPr>
              <a:t>Market Maker Incentives</a:t>
            </a:r>
            <a:r>
              <a:rPr lang="en-US" sz="1600" b="0" i="0" dirty="0">
                <a:effectLst/>
                <a:latin typeface="Calibri (Body)"/>
              </a:rPr>
              <a:t>: Lowering maker fees promotes liquidity, leading to tighter spreads and a more efficient market, attracting more takers.</a:t>
            </a:r>
          </a:p>
          <a:p>
            <a:pPr algn="l">
              <a:buFont typeface="+mj-lt"/>
              <a:buAutoNum type="arabicPeriod" startAt="2"/>
            </a:pPr>
            <a:r>
              <a:rPr lang="en-US" sz="1600" b="0" i="0" dirty="0">
                <a:effectLst/>
                <a:latin typeface="Calibri (Body)"/>
              </a:rPr>
              <a:t> </a:t>
            </a:r>
            <a:r>
              <a:rPr lang="en-US" sz="1600" b="1" i="0" dirty="0">
                <a:effectLst/>
                <a:latin typeface="Calibri (Body)"/>
              </a:rPr>
              <a:t>Trade-off</a:t>
            </a:r>
            <a:r>
              <a:rPr lang="en-US" sz="1600" b="0" i="0" dirty="0">
                <a:effectLst/>
                <a:latin typeface="Calibri (Body)"/>
              </a:rPr>
              <a:t>: Adjusted fees may reduce short-term revenue, but increased volume can compensate, enhancing long-term revenue.</a:t>
            </a:r>
          </a:p>
          <a:p>
            <a:pPr algn="l">
              <a:buFont typeface="+mj-lt"/>
              <a:buAutoNum type="arabicPeriod" startAt="2"/>
            </a:pPr>
            <a:r>
              <a:rPr lang="en-US" sz="1600" b="0" i="0" dirty="0">
                <a:effectLst/>
                <a:latin typeface="Calibri (Body)"/>
              </a:rPr>
              <a:t> </a:t>
            </a:r>
            <a:r>
              <a:rPr lang="en-US" sz="1600" b="1" i="0" dirty="0">
                <a:effectLst/>
                <a:latin typeface="Calibri (Body)"/>
              </a:rPr>
              <a:t>Flexibility</a:t>
            </a:r>
            <a:r>
              <a:rPr lang="en-US" sz="1600" b="0" i="0" dirty="0">
                <a:effectLst/>
                <a:latin typeface="Calibri (Body)"/>
              </a:rPr>
              <a:t>: The tiered fee structure allows for adjustments based on market conditions and trading volumes, offering scalability without overhauling the model.</a:t>
            </a:r>
          </a:p>
        </p:txBody>
      </p:sp>
    </p:spTree>
    <p:extLst>
      <p:ext uri="{BB962C8B-B14F-4D97-AF65-F5344CB8AC3E}">
        <p14:creationId xmlns:p14="http://schemas.microsoft.com/office/powerpoint/2010/main" val="773026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29</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538256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Fee Table X (Optimized) vs. Competitor </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Difference</a:t>
              </a:r>
            </a:p>
          </p:txBody>
        </p:sp>
      </p:grpSp>
      <p:graphicFrame>
        <p:nvGraphicFramePr>
          <p:cNvPr id="13" name="Table 12">
            <a:extLst>
              <a:ext uri="{FF2B5EF4-FFF2-40B4-BE49-F238E27FC236}">
                <a16:creationId xmlns:a16="http://schemas.microsoft.com/office/drawing/2014/main" id="{8E4040D7-52F6-F974-9225-3E813232E8F1}"/>
              </a:ext>
            </a:extLst>
          </p:cNvPr>
          <p:cNvGraphicFramePr>
            <a:graphicFrameLocks noGrp="1"/>
          </p:cNvGraphicFramePr>
          <p:nvPr>
            <p:extLst>
              <p:ext uri="{D42A27DB-BD31-4B8C-83A1-F6EECF244321}">
                <p14:modId xmlns:p14="http://schemas.microsoft.com/office/powerpoint/2010/main" val="1006763182"/>
              </p:ext>
            </p:extLst>
          </p:nvPr>
        </p:nvGraphicFramePr>
        <p:xfrm>
          <a:off x="1358753" y="4185501"/>
          <a:ext cx="3765437" cy="2314200"/>
        </p:xfrm>
        <a:graphic>
          <a:graphicData uri="http://schemas.openxmlformats.org/drawingml/2006/table">
            <a:tbl>
              <a:tblPr/>
              <a:tblGrid>
                <a:gridCol w="1636017">
                  <a:extLst>
                    <a:ext uri="{9D8B030D-6E8A-4147-A177-3AD203B41FA5}">
                      <a16:colId xmlns:a16="http://schemas.microsoft.com/office/drawing/2014/main" val="1099945957"/>
                    </a:ext>
                  </a:extLst>
                </a:gridCol>
                <a:gridCol w="2129420">
                  <a:extLst>
                    <a:ext uri="{9D8B030D-6E8A-4147-A177-3AD203B41FA5}">
                      <a16:colId xmlns:a16="http://schemas.microsoft.com/office/drawing/2014/main" val="2852080228"/>
                    </a:ext>
                  </a:extLst>
                </a:gridCol>
              </a:tblGrid>
              <a:tr h="330600">
                <a:tc>
                  <a:txBody>
                    <a:bodyPr/>
                    <a:lstStyle/>
                    <a:p>
                      <a:pPr algn="l" fontAlgn="b"/>
                      <a:r>
                        <a:rPr lang="en-US" sz="1400" b="1" i="0" u="none" strike="noStrike" dirty="0">
                          <a:solidFill>
                            <a:srgbClr val="000000"/>
                          </a:solidFill>
                          <a:effectLst/>
                          <a:latin typeface="Arial" panose="020B0604020202020204" pitchFamily="34" charset="0"/>
                        </a:rPr>
                        <a:t>Competitor</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ctr" fontAlgn="b"/>
                      <a:r>
                        <a:rPr lang="en-US" sz="1400" b="1" i="0" u="none" strike="noStrike" dirty="0">
                          <a:solidFill>
                            <a:srgbClr val="000000"/>
                          </a:solidFill>
                          <a:effectLst/>
                          <a:latin typeface="Arial" panose="020B0604020202020204" pitchFamily="34" charset="0"/>
                        </a:rPr>
                        <a:t># of Transaction</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2228164863"/>
                  </a:ext>
                </a:extLst>
              </a:tr>
              <a:tr h="330600">
                <a:tc>
                  <a:txBody>
                    <a:bodyPr/>
                    <a:lstStyle/>
                    <a:p>
                      <a:pPr algn="l" fontAlgn="b"/>
                      <a:r>
                        <a:rPr lang="en-US" sz="1200" b="0" i="0" u="none" strike="noStrike" dirty="0">
                          <a:solidFill>
                            <a:srgbClr val="000000"/>
                          </a:solidFill>
                          <a:effectLst/>
                          <a:latin typeface="Arial" panose="020B0604020202020204" pitchFamily="34" charset="0"/>
                        </a:rPr>
                        <a:t>Up to 100m</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5624</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9301883"/>
                  </a:ext>
                </a:extLst>
              </a:tr>
              <a:tr h="330600">
                <a:tc>
                  <a:txBody>
                    <a:bodyPr/>
                    <a:lstStyle/>
                    <a:p>
                      <a:pPr algn="l" fontAlgn="b"/>
                      <a:r>
                        <a:rPr lang="en-US" sz="1200" b="0" i="0" u="none" strike="noStrike" dirty="0">
                          <a:solidFill>
                            <a:srgbClr val="000000"/>
                          </a:solidFill>
                          <a:effectLst/>
                          <a:latin typeface="Arial" panose="020B0604020202020204" pitchFamily="34" charset="0"/>
                        </a:rPr>
                        <a:t>Up to 300m</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46</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633477"/>
                  </a:ext>
                </a:extLst>
              </a:tr>
              <a:tr h="330600">
                <a:tc>
                  <a:txBody>
                    <a:bodyPr/>
                    <a:lstStyle/>
                    <a:p>
                      <a:pPr algn="l" fontAlgn="b"/>
                      <a:r>
                        <a:rPr lang="en-US" sz="1200" b="0" i="0" u="none" strike="noStrike">
                          <a:solidFill>
                            <a:srgbClr val="000000"/>
                          </a:solidFill>
                          <a:effectLst/>
                          <a:latin typeface="Arial" panose="020B0604020202020204" pitchFamily="34" charset="0"/>
                        </a:rPr>
                        <a:t>Up to 1b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40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665057"/>
                  </a:ext>
                </a:extLst>
              </a:tr>
              <a:tr h="330600">
                <a:tc>
                  <a:txBody>
                    <a:bodyPr/>
                    <a:lstStyle/>
                    <a:p>
                      <a:pPr algn="l" fontAlgn="b"/>
                      <a:r>
                        <a:rPr lang="en-US" sz="1200" b="0" i="0" u="none" strike="noStrike">
                          <a:solidFill>
                            <a:srgbClr val="000000"/>
                          </a:solidFill>
                          <a:effectLst/>
                          <a:latin typeface="Arial" panose="020B0604020202020204" pitchFamily="34" charset="0"/>
                        </a:rPr>
                        <a:t>Up to 5b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507</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243058"/>
                  </a:ext>
                </a:extLst>
              </a:tr>
              <a:tr h="330600">
                <a:tc>
                  <a:txBody>
                    <a:bodyPr/>
                    <a:lstStyle/>
                    <a:p>
                      <a:pPr algn="l" fontAlgn="b"/>
                      <a:r>
                        <a:rPr lang="en-US" sz="1200" b="0" i="0" u="none" strike="noStrike">
                          <a:solidFill>
                            <a:srgbClr val="000000"/>
                          </a:solidFill>
                          <a:effectLst/>
                          <a:latin typeface="Arial" panose="020B0604020202020204" pitchFamily="34" charset="0"/>
                        </a:rPr>
                        <a:t>More than 5b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8171782"/>
                  </a:ext>
                </a:extLst>
              </a:tr>
              <a:tr h="330600">
                <a:tc>
                  <a:txBody>
                    <a:bodyPr/>
                    <a:lstStyle/>
                    <a:p>
                      <a:pPr algn="ctr" fontAlgn="b"/>
                      <a:r>
                        <a:rPr lang="en-US" sz="1200" b="0" i="0" u="none" strike="noStrike">
                          <a:solidFill>
                            <a:srgbClr val="000000"/>
                          </a:solidFill>
                          <a:effectLst/>
                          <a:latin typeface="Arial" panose="020B0604020202020204" pitchFamily="34" charset="0"/>
                        </a:rPr>
                        <a:t>-</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7682222"/>
                  </a:ext>
                </a:extLst>
              </a:tr>
            </a:tbl>
          </a:graphicData>
        </a:graphic>
      </p:graphicFrame>
      <p:graphicFrame>
        <p:nvGraphicFramePr>
          <p:cNvPr id="18" name="Table 17">
            <a:extLst>
              <a:ext uri="{FF2B5EF4-FFF2-40B4-BE49-F238E27FC236}">
                <a16:creationId xmlns:a16="http://schemas.microsoft.com/office/drawing/2014/main" id="{470CD935-9D6F-583A-104D-7EFAB33C0A97}"/>
              </a:ext>
            </a:extLst>
          </p:cNvPr>
          <p:cNvGraphicFramePr>
            <a:graphicFrameLocks noGrp="1"/>
          </p:cNvGraphicFramePr>
          <p:nvPr>
            <p:extLst>
              <p:ext uri="{D42A27DB-BD31-4B8C-83A1-F6EECF244321}">
                <p14:modId xmlns:p14="http://schemas.microsoft.com/office/powerpoint/2010/main" val="31203714"/>
              </p:ext>
            </p:extLst>
          </p:nvPr>
        </p:nvGraphicFramePr>
        <p:xfrm>
          <a:off x="1336310" y="1334523"/>
          <a:ext cx="3787881" cy="2318876"/>
        </p:xfrm>
        <a:graphic>
          <a:graphicData uri="http://schemas.openxmlformats.org/drawingml/2006/table">
            <a:tbl>
              <a:tblPr/>
              <a:tblGrid>
                <a:gridCol w="1717173">
                  <a:extLst>
                    <a:ext uri="{9D8B030D-6E8A-4147-A177-3AD203B41FA5}">
                      <a16:colId xmlns:a16="http://schemas.microsoft.com/office/drawing/2014/main" val="2437383200"/>
                    </a:ext>
                  </a:extLst>
                </a:gridCol>
                <a:gridCol w="2070708">
                  <a:extLst>
                    <a:ext uri="{9D8B030D-6E8A-4147-A177-3AD203B41FA5}">
                      <a16:colId xmlns:a16="http://schemas.microsoft.com/office/drawing/2014/main" val="1478394655"/>
                    </a:ext>
                  </a:extLst>
                </a:gridCol>
              </a:tblGrid>
              <a:tr h="331268">
                <a:tc>
                  <a:txBody>
                    <a:bodyPr/>
                    <a:lstStyle/>
                    <a:p>
                      <a:pPr algn="ctr" fontAlgn="b"/>
                      <a:r>
                        <a:rPr lang="en-US" sz="1400" b="1" i="0" u="none" strike="noStrike" dirty="0">
                          <a:solidFill>
                            <a:srgbClr val="000000"/>
                          </a:solidFill>
                          <a:effectLst/>
                          <a:latin typeface="Arial" panose="020B0604020202020204" pitchFamily="34" charset="0"/>
                        </a:rPr>
                        <a:t>X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ctr" fontAlgn="b"/>
                      <a:r>
                        <a:rPr lang="en-US" sz="1400" b="1" i="0" u="none" strike="noStrike" dirty="0">
                          <a:solidFill>
                            <a:srgbClr val="000000"/>
                          </a:solidFill>
                          <a:effectLst/>
                          <a:latin typeface="Arial" panose="020B0604020202020204" pitchFamily="34" charset="0"/>
                        </a:rPr>
                        <a:t># of Transaction</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extLst>
                  <a:ext uri="{0D108BD9-81ED-4DB2-BD59-A6C34878D82A}">
                    <a16:rowId xmlns:a16="http://schemas.microsoft.com/office/drawing/2014/main" val="1191499516"/>
                  </a:ext>
                </a:extLst>
              </a:tr>
              <a:tr h="331268">
                <a:tc>
                  <a:txBody>
                    <a:bodyPr/>
                    <a:lstStyle/>
                    <a:p>
                      <a:pPr algn="l" fontAlgn="b"/>
                      <a:r>
                        <a:rPr lang="en-US" sz="1200" b="0" i="0" u="none" strike="noStrike" dirty="0">
                          <a:solidFill>
                            <a:srgbClr val="000000"/>
                          </a:solidFill>
                          <a:effectLst/>
                          <a:latin typeface="Arial" panose="020B0604020202020204" pitchFamily="34" charset="0"/>
                        </a:rPr>
                        <a:t>Up to 100m</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5624</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444541"/>
                  </a:ext>
                </a:extLst>
              </a:tr>
              <a:tr h="331268">
                <a:tc>
                  <a:txBody>
                    <a:bodyPr/>
                    <a:lstStyle/>
                    <a:p>
                      <a:pPr algn="l" fontAlgn="b"/>
                      <a:r>
                        <a:rPr lang="en-US" sz="1200" b="0" i="0" u="none" strike="noStrike">
                          <a:solidFill>
                            <a:srgbClr val="000000"/>
                          </a:solidFill>
                          <a:effectLst/>
                          <a:latin typeface="Arial" panose="020B0604020202020204" pitchFamily="34" charset="0"/>
                        </a:rPr>
                        <a:t>Up to 500m</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46</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7278607"/>
                  </a:ext>
                </a:extLst>
              </a:tr>
              <a:tr h="331268">
                <a:tc>
                  <a:txBody>
                    <a:bodyPr/>
                    <a:lstStyle/>
                    <a:p>
                      <a:pPr algn="l" fontAlgn="b"/>
                      <a:r>
                        <a:rPr lang="en-US" sz="1200" b="0" i="0" u="none" strike="noStrike" dirty="0">
                          <a:solidFill>
                            <a:srgbClr val="000000"/>
                          </a:solidFill>
                          <a:effectLst/>
                          <a:latin typeface="Arial" panose="020B0604020202020204" pitchFamily="34" charset="0"/>
                        </a:rPr>
                        <a:t>Up to 1b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40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375161"/>
                  </a:ext>
                </a:extLst>
              </a:tr>
              <a:tr h="331268">
                <a:tc>
                  <a:txBody>
                    <a:bodyPr/>
                    <a:lstStyle/>
                    <a:p>
                      <a:pPr algn="l" fontAlgn="b"/>
                      <a:r>
                        <a:rPr lang="en-US" sz="1200" b="0" i="0" u="none" strike="noStrike">
                          <a:solidFill>
                            <a:srgbClr val="000000"/>
                          </a:solidFill>
                          <a:effectLst/>
                          <a:latin typeface="Arial" panose="020B0604020202020204" pitchFamily="34" charset="0"/>
                        </a:rPr>
                        <a:t>Up to 4b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rPr>
                        <a:t>506</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0316322"/>
                  </a:ext>
                </a:extLst>
              </a:tr>
              <a:tr h="331268">
                <a:tc>
                  <a:txBody>
                    <a:bodyPr/>
                    <a:lstStyle/>
                    <a:p>
                      <a:pPr algn="l" fontAlgn="b"/>
                      <a:r>
                        <a:rPr lang="en-US" sz="1200" b="0" i="0" u="none" strike="noStrike">
                          <a:solidFill>
                            <a:srgbClr val="000000"/>
                          </a:solidFill>
                          <a:effectLst/>
                          <a:latin typeface="Arial" panose="020B0604020202020204" pitchFamily="34" charset="0"/>
                        </a:rPr>
                        <a:t>Up to 10b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1</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3362833"/>
                  </a:ext>
                </a:extLst>
              </a:tr>
              <a:tr h="331268">
                <a:tc>
                  <a:txBody>
                    <a:bodyPr/>
                    <a:lstStyle/>
                    <a:p>
                      <a:pPr algn="l" fontAlgn="b"/>
                      <a:r>
                        <a:rPr lang="en-US" sz="1200" b="0" i="0" u="none" strike="noStrike">
                          <a:solidFill>
                            <a:srgbClr val="000000"/>
                          </a:solidFill>
                          <a:effectLst/>
                          <a:latin typeface="Arial" panose="020B0604020202020204" pitchFamily="34" charset="0"/>
                        </a:rPr>
                        <a:t>More than 10b</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9140744"/>
                  </a:ext>
                </a:extLst>
              </a:tr>
            </a:tbl>
          </a:graphicData>
        </a:graphic>
      </p:graphicFrame>
      <p:sp>
        <p:nvSpPr>
          <p:cNvPr id="19" name="TextBox 18">
            <a:extLst>
              <a:ext uri="{FF2B5EF4-FFF2-40B4-BE49-F238E27FC236}">
                <a16:creationId xmlns:a16="http://schemas.microsoft.com/office/drawing/2014/main" id="{37E1D883-0D49-F400-DFC7-35DCC78E396E}"/>
              </a:ext>
            </a:extLst>
          </p:cNvPr>
          <p:cNvSpPr txBox="1"/>
          <p:nvPr/>
        </p:nvSpPr>
        <p:spPr>
          <a:xfrm>
            <a:off x="2020258" y="992207"/>
            <a:ext cx="2422602" cy="338554"/>
          </a:xfrm>
          <a:prstGeom prst="rect">
            <a:avLst/>
          </a:prstGeom>
          <a:solidFill>
            <a:schemeClr val="accent1">
              <a:lumMod val="20000"/>
              <a:lumOff val="80000"/>
            </a:schemeClr>
          </a:solidFill>
        </p:spPr>
        <p:txBody>
          <a:bodyPr wrap="square">
            <a:spAutoFit/>
          </a:bodyPr>
          <a:lstStyle>
            <a:defPPr>
              <a:defRPr lang="en-US"/>
            </a:defPPr>
            <a:lvl1pPr algn="ctr">
              <a:defRPr sz="1600"/>
            </a:lvl1pPr>
          </a:lstStyle>
          <a:p>
            <a:r>
              <a:rPr lang="en-US" b="1" dirty="0"/>
              <a:t>X Exchange Fee Sheet</a:t>
            </a:r>
          </a:p>
        </p:txBody>
      </p:sp>
      <p:sp>
        <p:nvSpPr>
          <p:cNvPr id="20" name="TextBox 19">
            <a:extLst>
              <a:ext uri="{FF2B5EF4-FFF2-40B4-BE49-F238E27FC236}">
                <a16:creationId xmlns:a16="http://schemas.microsoft.com/office/drawing/2014/main" id="{0EF567C6-4673-D7FE-FC6C-4F26359FB452}"/>
              </a:ext>
            </a:extLst>
          </p:cNvPr>
          <p:cNvSpPr txBox="1"/>
          <p:nvPr/>
        </p:nvSpPr>
        <p:spPr>
          <a:xfrm>
            <a:off x="1803794" y="3838506"/>
            <a:ext cx="2855530" cy="338554"/>
          </a:xfrm>
          <a:prstGeom prst="rect">
            <a:avLst/>
          </a:prstGeom>
          <a:solidFill>
            <a:schemeClr val="accent2">
              <a:lumMod val="20000"/>
              <a:lumOff val="80000"/>
            </a:schemeClr>
          </a:solidFill>
        </p:spPr>
        <p:txBody>
          <a:bodyPr wrap="square">
            <a:spAutoFit/>
          </a:bodyPr>
          <a:lstStyle>
            <a:defPPr>
              <a:defRPr lang="en-US"/>
            </a:defPPr>
            <a:lvl1pPr algn="ctr">
              <a:defRPr sz="1600"/>
            </a:lvl1pPr>
          </a:lstStyle>
          <a:p>
            <a:r>
              <a:rPr lang="en-US" b="1" dirty="0"/>
              <a:t>Competitor Exchange Fee Sheet</a:t>
            </a:r>
          </a:p>
        </p:txBody>
      </p:sp>
      <p:graphicFrame>
        <p:nvGraphicFramePr>
          <p:cNvPr id="9" name="Table 8">
            <a:extLst>
              <a:ext uri="{FF2B5EF4-FFF2-40B4-BE49-F238E27FC236}">
                <a16:creationId xmlns:a16="http://schemas.microsoft.com/office/drawing/2014/main" id="{DE76DC26-D63C-D05F-DE59-724B13336FDC}"/>
              </a:ext>
            </a:extLst>
          </p:cNvPr>
          <p:cNvGraphicFramePr>
            <a:graphicFrameLocks noGrp="1"/>
          </p:cNvGraphicFramePr>
          <p:nvPr>
            <p:extLst>
              <p:ext uri="{D42A27DB-BD31-4B8C-83A1-F6EECF244321}">
                <p14:modId xmlns:p14="http://schemas.microsoft.com/office/powerpoint/2010/main" val="2475382379"/>
              </p:ext>
            </p:extLst>
          </p:nvPr>
        </p:nvGraphicFramePr>
        <p:xfrm>
          <a:off x="5593204" y="1612615"/>
          <a:ext cx="5334668" cy="3632769"/>
        </p:xfrm>
        <a:graphic>
          <a:graphicData uri="http://schemas.openxmlformats.org/drawingml/2006/table">
            <a:tbl>
              <a:tblPr/>
              <a:tblGrid>
                <a:gridCol w="1847034">
                  <a:extLst>
                    <a:ext uri="{9D8B030D-6E8A-4147-A177-3AD203B41FA5}">
                      <a16:colId xmlns:a16="http://schemas.microsoft.com/office/drawing/2014/main" val="3220515330"/>
                    </a:ext>
                  </a:extLst>
                </a:gridCol>
                <a:gridCol w="1711222">
                  <a:extLst>
                    <a:ext uri="{9D8B030D-6E8A-4147-A177-3AD203B41FA5}">
                      <a16:colId xmlns:a16="http://schemas.microsoft.com/office/drawing/2014/main" val="2129189825"/>
                    </a:ext>
                  </a:extLst>
                </a:gridCol>
                <a:gridCol w="1776412">
                  <a:extLst>
                    <a:ext uri="{9D8B030D-6E8A-4147-A177-3AD203B41FA5}">
                      <a16:colId xmlns:a16="http://schemas.microsoft.com/office/drawing/2014/main" val="183333685"/>
                    </a:ext>
                  </a:extLst>
                </a:gridCol>
              </a:tblGrid>
              <a:tr h="518967">
                <a:tc>
                  <a:txBody>
                    <a:bodyPr/>
                    <a:lstStyle/>
                    <a:p>
                      <a:pPr algn="ctr" fontAlgn="b"/>
                      <a:r>
                        <a:rPr lang="en-US" sz="1200" b="1" i="0" u="none" strike="noStrike" dirty="0">
                          <a:solidFill>
                            <a:srgbClr val="000000"/>
                          </a:solidFill>
                          <a:effectLst/>
                          <a:latin typeface="Arial" panose="020B0604020202020204" pitchFamily="34" charset="0"/>
                        </a:rPr>
                        <a:t>Fee Tier </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FD"/>
                    </a:solidFill>
                  </a:tcPr>
                </a:tc>
                <a:tc>
                  <a:txBody>
                    <a:bodyPr/>
                    <a:lstStyle/>
                    <a:p>
                      <a:pPr algn="ctr" fontAlgn="b"/>
                      <a:r>
                        <a:rPr lang="en-US" sz="1200" b="1" i="0" u="none" strike="noStrike" dirty="0">
                          <a:solidFill>
                            <a:srgbClr val="000000"/>
                          </a:solidFill>
                          <a:effectLst/>
                          <a:latin typeface="Arial" panose="020B0604020202020204" pitchFamily="34" charset="0"/>
                        </a:rPr>
                        <a:t>Taker Fee % Difference</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1CC"/>
                    </a:solidFill>
                  </a:tcPr>
                </a:tc>
                <a:tc>
                  <a:txBody>
                    <a:bodyPr/>
                    <a:lstStyle/>
                    <a:p>
                      <a:pPr algn="ctr" fontAlgn="b"/>
                      <a:r>
                        <a:rPr lang="en-US" sz="1200" b="1" i="0" u="none" strike="noStrike" dirty="0">
                          <a:solidFill>
                            <a:srgbClr val="000000"/>
                          </a:solidFill>
                          <a:effectLst/>
                          <a:latin typeface="Arial" panose="020B0604020202020204" pitchFamily="34" charset="0"/>
                        </a:rPr>
                        <a:t>Maker Fee % Difference</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49B"/>
                    </a:solidFill>
                  </a:tcPr>
                </a:tc>
                <a:extLst>
                  <a:ext uri="{0D108BD9-81ED-4DB2-BD59-A6C34878D82A}">
                    <a16:rowId xmlns:a16="http://schemas.microsoft.com/office/drawing/2014/main" val="3881838790"/>
                  </a:ext>
                </a:extLst>
              </a:tr>
              <a:tr h="518967">
                <a:tc>
                  <a:txBody>
                    <a:bodyPr/>
                    <a:lstStyle/>
                    <a:p>
                      <a:pPr algn="l" fontAlgn="b"/>
                      <a:r>
                        <a:rPr lang="en-US" sz="1200" b="0" i="0" u="none" strike="noStrike" dirty="0">
                          <a:solidFill>
                            <a:srgbClr val="000000"/>
                          </a:solidFill>
                          <a:effectLst/>
                          <a:latin typeface="Arial" panose="020B0604020202020204" pitchFamily="34" charset="0"/>
                        </a:rPr>
                        <a:t>Up to 100M</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-0.01%</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-0.01%</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523367"/>
                  </a:ext>
                </a:extLst>
              </a:tr>
              <a:tr h="518967">
                <a:tc>
                  <a:txBody>
                    <a:bodyPr/>
                    <a:lstStyle/>
                    <a:p>
                      <a:pPr algn="l" fontAlgn="b"/>
                      <a:r>
                        <a:rPr lang="en-US" sz="1200" b="0" i="0" u="none" strike="noStrike" dirty="0">
                          <a:solidFill>
                            <a:srgbClr val="000000"/>
                          </a:solidFill>
                          <a:effectLst/>
                          <a:latin typeface="Arial" panose="020B0604020202020204" pitchFamily="34" charset="0"/>
                        </a:rPr>
                        <a:t>Up to 500M/300M</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0.00%</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ln>
                            <a:noFill/>
                          </a:ln>
                          <a:solidFill>
                            <a:srgbClr val="000000"/>
                          </a:solidFill>
                          <a:effectLst/>
                          <a:latin typeface="Arial" panose="020B0604020202020204" pitchFamily="34" charset="0"/>
                        </a:rPr>
                        <a:t>+0.02%</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455963"/>
                  </a:ext>
                </a:extLst>
              </a:tr>
              <a:tr h="518967">
                <a:tc>
                  <a:txBody>
                    <a:bodyPr/>
                    <a:lstStyle/>
                    <a:p>
                      <a:pPr algn="l" fontAlgn="b"/>
                      <a:r>
                        <a:rPr lang="en-US" sz="1200" b="0" i="0" u="none" strike="noStrike" dirty="0">
                          <a:solidFill>
                            <a:srgbClr val="000000"/>
                          </a:solidFill>
                          <a:effectLst/>
                          <a:latin typeface="Arial" panose="020B0604020202020204" pitchFamily="34" charset="0"/>
                        </a:rPr>
                        <a:t>Up to 1B</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0.00%</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ln>
                            <a:noFill/>
                          </a:ln>
                          <a:solidFill>
                            <a:srgbClr val="000000"/>
                          </a:solidFill>
                          <a:effectLst/>
                          <a:latin typeface="Arial" panose="020B0604020202020204" pitchFamily="34" charset="0"/>
                        </a:rPr>
                        <a:t>+0.005%</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4250513"/>
                  </a:ext>
                </a:extLst>
              </a:tr>
              <a:tr h="518967">
                <a:tc>
                  <a:txBody>
                    <a:bodyPr/>
                    <a:lstStyle/>
                    <a:p>
                      <a:pPr algn="l" fontAlgn="b"/>
                      <a:r>
                        <a:rPr lang="en-US" sz="1200" b="0" i="0" u="none" strike="noStrike" dirty="0">
                          <a:solidFill>
                            <a:srgbClr val="000000"/>
                          </a:solidFill>
                          <a:effectLst/>
                          <a:latin typeface="Arial" panose="020B0604020202020204" pitchFamily="34" charset="0"/>
                        </a:rPr>
                        <a:t>Up to 4B/5B</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+0.015%</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ln>
                            <a:noFill/>
                          </a:ln>
                          <a:solidFill>
                            <a:srgbClr val="000000"/>
                          </a:solidFill>
                          <a:effectLst/>
                          <a:latin typeface="Arial" panose="020B0604020202020204" pitchFamily="34" charset="0"/>
                        </a:rPr>
                        <a:t>+0.005%</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748312"/>
                  </a:ext>
                </a:extLst>
              </a:tr>
              <a:tr h="518967">
                <a:tc>
                  <a:txBody>
                    <a:bodyPr/>
                    <a:lstStyle/>
                    <a:p>
                      <a:pPr algn="l" fontAlgn="b"/>
                      <a:r>
                        <a:rPr lang="en-US" sz="1200" b="0" i="0" u="none" strike="noStrike" dirty="0">
                          <a:solidFill>
                            <a:srgbClr val="000000"/>
                          </a:solidFill>
                          <a:effectLst/>
                          <a:latin typeface="Arial" panose="020B0604020202020204" pitchFamily="34" charset="0"/>
                        </a:rPr>
                        <a:t>&gt; 10B/5B</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 panose="020B0604020202020204" pitchFamily="34" charset="0"/>
                        </a:rPr>
                        <a:t>+0.03%</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ln>
                            <a:noFill/>
                          </a:ln>
                          <a:solidFill>
                            <a:srgbClr val="000000"/>
                          </a:solidFill>
                          <a:effectLst/>
                          <a:latin typeface="Arial" panose="020B0604020202020204" pitchFamily="34" charset="0"/>
                        </a:rPr>
                        <a:t>+0.01%</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9487470"/>
                  </a:ext>
                </a:extLst>
              </a:tr>
              <a:tr h="518967">
                <a:tc gridSpan="2">
                  <a:txBody>
                    <a:bodyPr/>
                    <a:lstStyle/>
                    <a:p>
                      <a:pPr algn="l" fontAlgn="b"/>
                      <a:r>
                        <a:rPr lang="en-US" sz="1400" b="1" i="0" u="none" strike="noStrike" dirty="0">
                          <a:solidFill>
                            <a:srgbClr val="000000"/>
                          </a:solidFill>
                          <a:effectLst/>
                          <a:latin typeface="Arial" panose="020B0604020202020204" pitchFamily="34" charset="0"/>
                        </a:rPr>
                        <a:t>Difference (Toman)</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000" b="0" i="0" u="none" strike="noStrike" dirty="0">
                        <a:solidFill>
                          <a:srgbClr val="000000"/>
                        </a:solidFill>
                        <a:effectLst/>
                        <a:latin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Arial" panose="020B0604020202020204" pitchFamily="34" charset="0"/>
                        </a:rPr>
                        <a:t>-4,112,818</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4309382"/>
                  </a:ext>
                </a:extLst>
              </a:tr>
            </a:tbl>
          </a:graphicData>
        </a:graphic>
      </p:graphicFrame>
      <p:sp>
        <p:nvSpPr>
          <p:cNvPr id="10" name="TextBox 9">
            <a:extLst>
              <a:ext uri="{FF2B5EF4-FFF2-40B4-BE49-F238E27FC236}">
                <a16:creationId xmlns:a16="http://schemas.microsoft.com/office/drawing/2014/main" id="{9FB3741F-B0B4-434A-9BED-6C6C12472342}"/>
              </a:ext>
            </a:extLst>
          </p:cNvPr>
          <p:cNvSpPr txBox="1"/>
          <p:nvPr/>
        </p:nvSpPr>
        <p:spPr>
          <a:xfrm>
            <a:off x="6385676" y="5690348"/>
            <a:ext cx="3749724" cy="578882"/>
          </a:xfrm>
          <a:prstGeom prst="roundRect">
            <a:avLst/>
          </a:prstGeom>
          <a:solidFill>
            <a:schemeClr val="bg1">
              <a:lumMod val="85000"/>
            </a:schemeClr>
          </a:solidFill>
        </p:spPr>
        <p:txBody>
          <a:bodyPr wrap="square">
            <a:spAutoFit/>
          </a:bodyPr>
          <a:lstStyle>
            <a:defPPr>
              <a:defRPr lang="en-US"/>
            </a:defPPr>
            <a:lvl1pPr algn="ctr">
              <a:defRPr sz="1600"/>
            </a:lvl1pPr>
          </a:lstStyle>
          <a:p>
            <a:pPr algn="l">
              <a:buFont typeface="Arial" panose="020B0604020202020204" pitchFamily="34" charset="0"/>
              <a:buChar char="•"/>
            </a:pPr>
            <a:r>
              <a:rPr lang="en-US" sz="1400" b="1" i="0" dirty="0">
                <a:effectLst/>
                <a:latin typeface="Calibri (Body)"/>
              </a:rPr>
              <a:t> </a:t>
            </a:r>
            <a:r>
              <a:rPr lang="en-US" sz="1400" i="0" dirty="0">
                <a:effectLst/>
                <a:latin typeface="Calibri (Body)"/>
              </a:rPr>
              <a:t>Total Revenue after optimize</a:t>
            </a:r>
            <a:r>
              <a:rPr lang="en-US" sz="1400" b="1" i="0" dirty="0">
                <a:effectLst/>
                <a:latin typeface="Calibri (Body)"/>
              </a:rPr>
              <a:t>: 173,497,467</a:t>
            </a:r>
          </a:p>
          <a:p>
            <a:pPr algn="l">
              <a:buFont typeface="Arial" panose="020B0604020202020204" pitchFamily="34" charset="0"/>
              <a:buChar char="•"/>
            </a:pPr>
            <a:r>
              <a:rPr lang="en-US" sz="1400" b="1" i="0" dirty="0">
                <a:effectLst/>
                <a:latin typeface="Calibri (Body)"/>
              </a:rPr>
              <a:t> </a:t>
            </a:r>
            <a:r>
              <a:rPr lang="en-US" sz="1400" i="0" dirty="0">
                <a:effectLst/>
                <a:latin typeface="Calibri (Body)"/>
              </a:rPr>
              <a:t>Total Revenue Difference</a:t>
            </a:r>
            <a:r>
              <a:rPr lang="en-US" sz="1400" b="1" i="0" dirty="0">
                <a:effectLst/>
                <a:latin typeface="Calibri (Body)"/>
              </a:rPr>
              <a:t>: </a:t>
            </a:r>
            <a:r>
              <a:rPr lang="en-US" sz="1400" b="1" i="0" dirty="0">
                <a:solidFill>
                  <a:srgbClr val="C00000"/>
                </a:solidFill>
                <a:effectLst/>
                <a:latin typeface="Calibri (Body)"/>
              </a:rPr>
              <a:t>-0. 042</a:t>
            </a:r>
            <a:endParaRPr lang="en-US" sz="1400" b="0" i="0" dirty="0">
              <a:solidFill>
                <a:srgbClr val="C00000"/>
              </a:solidFill>
              <a:effectLst/>
              <a:latin typeface="Calibri (Body)"/>
            </a:endParaRPr>
          </a:p>
        </p:txBody>
      </p:sp>
    </p:spTree>
    <p:extLst>
      <p:ext uri="{BB962C8B-B14F-4D97-AF65-F5344CB8AC3E}">
        <p14:creationId xmlns:p14="http://schemas.microsoft.com/office/powerpoint/2010/main" val="252146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C4F2B6D-3B12-66AE-F2AB-E0DB7354D661}"/>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3</a:t>
            </a:r>
          </a:p>
        </p:txBody>
      </p:sp>
      <p:grpSp>
        <p:nvGrpSpPr>
          <p:cNvPr id="43" name="Group 42">
            <a:extLst>
              <a:ext uri="{FF2B5EF4-FFF2-40B4-BE49-F238E27FC236}">
                <a16:creationId xmlns:a16="http://schemas.microsoft.com/office/drawing/2014/main" id="{5B2E136D-9E2D-FF5C-A389-276BD80F3BCA}"/>
              </a:ext>
            </a:extLst>
          </p:cNvPr>
          <p:cNvGrpSpPr/>
          <p:nvPr/>
        </p:nvGrpSpPr>
        <p:grpSpPr>
          <a:xfrm>
            <a:off x="2" y="206188"/>
            <a:ext cx="11912800" cy="533153"/>
            <a:chOff x="2" y="206188"/>
            <a:chExt cx="11744080" cy="533153"/>
          </a:xfrm>
        </p:grpSpPr>
        <p:sp>
          <p:nvSpPr>
            <p:cNvPr id="44" name="Rectangle 43">
              <a:extLst>
                <a:ext uri="{FF2B5EF4-FFF2-40B4-BE49-F238E27FC236}">
                  <a16:creationId xmlns:a16="http://schemas.microsoft.com/office/drawing/2014/main" id="{120AAF85-7A86-0E6A-1E75-6872437326DA}"/>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45" name="TextBox 44">
              <a:extLst>
                <a:ext uri="{FF2B5EF4-FFF2-40B4-BE49-F238E27FC236}">
                  <a16:creationId xmlns:a16="http://schemas.microsoft.com/office/drawing/2014/main" id="{80BC6F03-3607-6788-E257-3FFA7B69C9BA}"/>
                </a:ext>
              </a:extLst>
            </p:cNvPr>
            <p:cNvSpPr txBox="1"/>
            <p:nvPr/>
          </p:nvSpPr>
          <p:spPr>
            <a:xfrm>
              <a:off x="268941" y="288099"/>
              <a:ext cx="3102508" cy="369332"/>
            </a:xfrm>
            <a:prstGeom prst="rect">
              <a:avLst/>
            </a:prstGeom>
            <a:noFill/>
          </p:spPr>
          <p:txBody>
            <a:bodyPr wrap="none" rtlCol="0">
              <a:spAutoFit/>
            </a:bodyPr>
            <a:lstStyle/>
            <a:p>
              <a:r>
                <a:rPr lang="en-US" b="0" i="0" dirty="0">
                  <a:effectLst/>
                  <a:latin typeface="Arial" panose="020B0604020202020204" pitchFamily="34" charset="0"/>
                  <a:cs typeface="Arial" panose="020B0604020202020204" pitchFamily="34" charset="0"/>
                </a:rPr>
                <a:t>User Transaction Description</a:t>
              </a:r>
              <a:endParaRPr lang="en-US" dirty="0">
                <a:latin typeface="Arial" panose="020B0604020202020204" pitchFamily="34" charset="0"/>
                <a:cs typeface="Arial" panose="020B0604020202020204" pitchFamily="34" charset="0"/>
              </a:endParaRPr>
            </a:p>
          </p:txBody>
        </p:sp>
      </p:grpSp>
      <p:sp>
        <p:nvSpPr>
          <p:cNvPr id="46" name="Rectangle 45">
            <a:extLst>
              <a:ext uri="{FF2B5EF4-FFF2-40B4-BE49-F238E27FC236}">
                <a16:creationId xmlns:a16="http://schemas.microsoft.com/office/drawing/2014/main" id="{637C88FF-02FF-8127-2595-CC12B9D6FEBF}"/>
              </a:ext>
            </a:extLst>
          </p:cNvPr>
          <p:cNvSpPr/>
          <p:nvPr/>
        </p:nvSpPr>
        <p:spPr>
          <a:xfrm>
            <a:off x="447676" y="1579206"/>
            <a:ext cx="10398632" cy="432895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7" name="Rectangle: Rounded Corners 39">
            <a:extLst>
              <a:ext uri="{FF2B5EF4-FFF2-40B4-BE49-F238E27FC236}">
                <a16:creationId xmlns:a16="http://schemas.microsoft.com/office/drawing/2014/main" id="{686D2B59-FA8A-3BA0-4642-4EDF299C9ECA}"/>
              </a:ext>
            </a:extLst>
          </p:cNvPr>
          <p:cNvSpPr/>
          <p:nvPr/>
        </p:nvSpPr>
        <p:spPr>
          <a:xfrm>
            <a:off x="5985406" y="3897731"/>
            <a:ext cx="3922166" cy="1669006"/>
          </a:xfrm>
          <a:prstGeom prst="roundRect">
            <a:avLst/>
          </a:prstGeom>
          <a:solidFill>
            <a:sysClr val="window" lastClr="FFFFFF"/>
          </a:solidFill>
          <a:ln w="12700" cap="flat" cmpd="sng" algn="ctr">
            <a:noFill/>
            <a:prstDash val="solid"/>
            <a:miter lim="800000"/>
          </a:ln>
          <a:effectLst>
            <a:outerShdw blurRad="241300" dist="1524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8" name="Rectangle: Rounded Corners 6">
            <a:extLst>
              <a:ext uri="{FF2B5EF4-FFF2-40B4-BE49-F238E27FC236}">
                <a16:creationId xmlns:a16="http://schemas.microsoft.com/office/drawing/2014/main" id="{900D7689-13CE-AAE3-BA7D-A8C6C5362A70}"/>
              </a:ext>
            </a:extLst>
          </p:cNvPr>
          <p:cNvSpPr/>
          <p:nvPr/>
        </p:nvSpPr>
        <p:spPr>
          <a:xfrm>
            <a:off x="1468699" y="1894034"/>
            <a:ext cx="3922166" cy="1669006"/>
          </a:xfrm>
          <a:prstGeom prst="roundRect">
            <a:avLst/>
          </a:prstGeom>
          <a:solidFill>
            <a:sysClr val="window" lastClr="FFFFFF"/>
          </a:solidFill>
          <a:ln w="12700" cap="flat" cmpd="sng" algn="ctr">
            <a:noFill/>
            <a:prstDash val="solid"/>
            <a:miter lim="800000"/>
          </a:ln>
          <a:effectLst>
            <a:outerShdw blurRad="241300" dist="1524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49" name="Rectangle: Rounded Corners 35">
            <a:extLst>
              <a:ext uri="{FF2B5EF4-FFF2-40B4-BE49-F238E27FC236}">
                <a16:creationId xmlns:a16="http://schemas.microsoft.com/office/drawing/2014/main" id="{59449B38-DB9B-7E67-96A8-A169D43C8AC7}"/>
              </a:ext>
            </a:extLst>
          </p:cNvPr>
          <p:cNvSpPr/>
          <p:nvPr/>
        </p:nvSpPr>
        <p:spPr>
          <a:xfrm>
            <a:off x="1468699" y="3897731"/>
            <a:ext cx="3922166" cy="1669006"/>
          </a:xfrm>
          <a:prstGeom prst="roundRect">
            <a:avLst/>
          </a:prstGeom>
          <a:solidFill>
            <a:sysClr val="window" lastClr="FFFFFF"/>
          </a:solidFill>
          <a:ln w="12700" cap="flat" cmpd="sng" algn="ctr">
            <a:noFill/>
            <a:prstDash val="solid"/>
            <a:miter lim="800000"/>
          </a:ln>
          <a:effectLst>
            <a:outerShdw blurRad="241300" dist="1524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50" name="Rectangle: Rounded Corners 38">
            <a:extLst>
              <a:ext uri="{FF2B5EF4-FFF2-40B4-BE49-F238E27FC236}">
                <a16:creationId xmlns:a16="http://schemas.microsoft.com/office/drawing/2014/main" id="{BF37C870-735D-95BE-FDFD-DB8F0C2EF486}"/>
              </a:ext>
            </a:extLst>
          </p:cNvPr>
          <p:cNvSpPr/>
          <p:nvPr/>
        </p:nvSpPr>
        <p:spPr>
          <a:xfrm>
            <a:off x="5985406" y="1894034"/>
            <a:ext cx="3922166" cy="1669006"/>
          </a:xfrm>
          <a:prstGeom prst="roundRect">
            <a:avLst/>
          </a:prstGeom>
          <a:solidFill>
            <a:sysClr val="window" lastClr="FFFFFF"/>
          </a:solidFill>
          <a:ln w="12700" cap="flat" cmpd="sng" algn="ctr">
            <a:noFill/>
            <a:prstDash val="solid"/>
            <a:miter lim="800000"/>
          </a:ln>
          <a:effectLst>
            <a:outerShdw blurRad="241300" dist="1524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51" name="Freeform: Shape 45">
            <a:extLst>
              <a:ext uri="{FF2B5EF4-FFF2-40B4-BE49-F238E27FC236}">
                <a16:creationId xmlns:a16="http://schemas.microsoft.com/office/drawing/2014/main" id="{F48F7F11-EE25-90B6-23CB-A550D10C67E9}"/>
              </a:ext>
            </a:extLst>
          </p:cNvPr>
          <p:cNvSpPr/>
          <p:nvPr/>
        </p:nvSpPr>
        <p:spPr>
          <a:xfrm>
            <a:off x="4894908" y="2947496"/>
            <a:ext cx="661914" cy="660128"/>
          </a:xfrm>
          <a:custGeom>
            <a:avLst/>
            <a:gdLst>
              <a:gd name="connsiteX0" fmla="*/ 725285 w 725285"/>
              <a:gd name="connsiteY0" fmla="*/ 0 h 723329"/>
              <a:gd name="connsiteX1" fmla="*/ 725285 w 725285"/>
              <a:gd name="connsiteY1" fmla="*/ 408784 h 723329"/>
              <a:gd name="connsiteX2" fmla="*/ 410740 w 725285"/>
              <a:gd name="connsiteY2" fmla="*/ 723329 h 723329"/>
              <a:gd name="connsiteX3" fmla="*/ 0 w 725285"/>
              <a:gd name="connsiteY3" fmla="*/ 723329 h 723329"/>
              <a:gd name="connsiteX4" fmla="*/ 6986 w 725285"/>
              <a:gd name="connsiteY4" fmla="*/ 677552 h 723329"/>
              <a:gd name="connsiteX5" fmla="*/ 677200 w 725285"/>
              <a:gd name="connsiteY5" fmla="*/ 7338 h 723329"/>
              <a:gd name="connsiteX6" fmla="*/ 725285 w 725285"/>
              <a:gd name="connsiteY6" fmla="*/ 0 h 72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285" h="723329">
                <a:moveTo>
                  <a:pt x="725285" y="0"/>
                </a:moveTo>
                <a:lnTo>
                  <a:pt x="725285" y="408784"/>
                </a:lnTo>
                <a:cubicBezTo>
                  <a:pt x="725285" y="582502"/>
                  <a:pt x="584458" y="723329"/>
                  <a:pt x="410740" y="723329"/>
                </a:cubicBezTo>
                <a:lnTo>
                  <a:pt x="0" y="723329"/>
                </a:lnTo>
                <a:lnTo>
                  <a:pt x="6986" y="677552"/>
                </a:lnTo>
                <a:cubicBezTo>
                  <a:pt x="75826" y="341144"/>
                  <a:pt x="340792" y="76178"/>
                  <a:pt x="677200" y="7338"/>
                </a:cubicBezTo>
                <a:lnTo>
                  <a:pt x="725285" y="0"/>
                </a:lnTo>
                <a:close/>
              </a:path>
            </a:pathLst>
          </a:custGeom>
          <a:solidFill>
            <a:srgbClr val="06395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52" name="Freeform: Shape 46">
            <a:extLst>
              <a:ext uri="{FF2B5EF4-FFF2-40B4-BE49-F238E27FC236}">
                <a16:creationId xmlns:a16="http://schemas.microsoft.com/office/drawing/2014/main" id="{6E1D2FB6-3E3A-90ED-68F4-953EE36EAEA0}"/>
              </a:ext>
            </a:extLst>
          </p:cNvPr>
          <p:cNvSpPr/>
          <p:nvPr/>
        </p:nvSpPr>
        <p:spPr>
          <a:xfrm>
            <a:off x="5829134" y="2948170"/>
            <a:ext cx="657700" cy="659484"/>
          </a:xfrm>
          <a:custGeom>
            <a:avLst/>
            <a:gdLst>
              <a:gd name="connsiteX0" fmla="*/ 0 w 720670"/>
              <a:gd name="connsiteY0" fmla="*/ 0 h 722625"/>
              <a:gd name="connsiteX1" fmla="*/ 43470 w 720670"/>
              <a:gd name="connsiteY1" fmla="*/ 6634 h 722625"/>
              <a:gd name="connsiteX2" fmla="*/ 713684 w 720670"/>
              <a:gd name="connsiteY2" fmla="*/ 676848 h 722625"/>
              <a:gd name="connsiteX3" fmla="*/ 720670 w 720670"/>
              <a:gd name="connsiteY3" fmla="*/ 722625 h 722625"/>
              <a:gd name="connsiteX4" fmla="*/ 314545 w 720670"/>
              <a:gd name="connsiteY4" fmla="*/ 722625 h 722625"/>
              <a:gd name="connsiteX5" fmla="*/ 0 w 720670"/>
              <a:gd name="connsiteY5" fmla="*/ 408080 h 722625"/>
              <a:gd name="connsiteX6" fmla="*/ 0 w 720670"/>
              <a:gd name="connsiteY6" fmla="*/ 0 h 7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670" h="722625">
                <a:moveTo>
                  <a:pt x="0" y="0"/>
                </a:moveTo>
                <a:lnTo>
                  <a:pt x="43470" y="6634"/>
                </a:lnTo>
                <a:cubicBezTo>
                  <a:pt x="379879" y="75474"/>
                  <a:pt x="644845" y="340440"/>
                  <a:pt x="713684" y="676848"/>
                </a:cubicBezTo>
                <a:lnTo>
                  <a:pt x="720670" y="722625"/>
                </a:lnTo>
                <a:lnTo>
                  <a:pt x="314545" y="722625"/>
                </a:lnTo>
                <a:cubicBezTo>
                  <a:pt x="140827" y="722625"/>
                  <a:pt x="0" y="581798"/>
                  <a:pt x="0" y="408080"/>
                </a:cubicBezTo>
                <a:lnTo>
                  <a:pt x="0" y="0"/>
                </a:lnTo>
                <a:close/>
              </a:path>
            </a:pathLst>
          </a:custGeom>
          <a:solidFill>
            <a:srgbClr val="3BC0E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53" name="Freeform: Shape 47">
            <a:extLst>
              <a:ext uri="{FF2B5EF4-FFF2-40B4-BE49-F238E27FC236}">
                <a16:creationId xmlns:a16="http://schemas.microsoft.com/office/drawing/2014/main" id="{89360031-F90F-4C26-40AF-7774C238C157}"/>
              </a:ext>
            </a:extLst>
          </p:cNvPr>
          <p:cNvSpPr/>
          <p:nvPr/>
        </p:nvSpPr>
        <p:spPr>
          <a:xfrm>
            <a:off x="4884073" y="3849435"/>
            <a:ext cx="661914" cy="660130"/>
          </a:xfrm>
          <a:custGeom>
            <a:avLst/>
            <a:gdLst>
              <a:gd name="connsiteX0" fmla="*/ 0 w 725285"/>
              <a:gd name="connsiteY0" fmla="*/ 0 h 723332"/>
              <a:gd name="connsiteX1" fmla="*/ 410740 w 725285"/>
              <a:gd name="connsiteY1" fmla="*/ 0 h 723332"/>
              <a:gd name="connsiteX2" fmla="*/ 725285 w 725285"/>
              <a:gd name="connsiteY2" fmla="*/ 314545 h 723332"/>
              <a:gd name="connsiteX3" fmla="*/ 725285 w 725285"/>
              <a:gd name="connsiteY3" fmla="*/ 723332 h 723332"/>
              <a:gd name="connsiteX4" fmla="*/ 677200 w 725285"/>
              <a:gd name="connsiteY4" fmla="*/ 715993 h 723332"/>
              <a:gd name="connsiteX5" fmla="*/ 6986 w 725285"/>
              <a:gd name="connsiteY5" fmla="*/ 45779 h 723332"/>
              <a:gd name="connsiteX6" fmla="*/ 0 w 725285"/>
              <a:gd name="connsiteY6" fmla="*/ 0 h 7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285" h="723332">
                <a:moveTo>
                  <a:pt x="0" y="0"/>
                </a:moveTo>
                <a:lnTo>
                  <a:pt x="410740" y="0"/>
                </a:lnTo>
                <a:cubicBezTo>
                  <a:pt x="584458" y="0"/>
                  <a:pt x="725285" y="140827"/>
                  <a:pt x="725285" y="314545"/>
                </a:cubicBezTo>
                <a:lnTo>
                  <a:pt x="725285" y="723332"/>
                </a:lnTo>
                <a:lnTo>
                  <a:pt x="677200" y="715993"/>
                </a:lnTo>
                <a:cubicBezTo>
                  <a:pt x="340792" y="647154"/>
                  <a:pt x="75826" y="382187"/>
                  <a:pt x="6986" y="45779"/>
                </a:cubicBezTo>
                <a:lnTo>
                  <a:pt x="0" y="0"/>
                </a:lnTo>
                <a:close/>
              </a:path>
            </a:pathLst>
          </a:custGeom>
          <a:solidFill>
            <a:srgbClr val="07D69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54" name="Freeform: Shape 48">
            <a:extLst>
              <a:ext uri="{FF2B5EF4-FFF2-40B4-BE49-F238E27FC236}">
                <a16:creationId xmlns:a16="http://schemas.microsoft.com/office/drawing/2014/main" id="{8E0DE38D-4D42-372B-8582-56022917F1C3}"/>
              </a:ext>
            </a:extLst>
          </p:cNvPr>
          <p:cNvSpPr/>
          <p:nvPr/>
        </p:nvSpPr>
        <p:spPr>
          <a:xfrm>
            <a:off x="5829134" y="3849405"/>
            <a:ext cx="657702" cy="659486"/>
          </a:xfrm>
          <a:custGeom>
            <a:avLst/>
            <a:gdLst>
              <a:gd name="connsiteX0" fmla="*/ 314545 w 720671"/>
              <a:gd name="connsiteY0" fmla="*/ 0 h 722627"/>
              <a:gd name="connsiteX1" fmla="*/ 720671 w 720671"/>
              <a:gd name="connsiteY1" fmla="*/ 0 h 722627"/>
              <a:gd name="connsiteX2" fmla="*/ 713684 w 720671"/>
              <a:gd name="connsiteY2" fmla="*/ 45779 h 722627"/>
              <a:gd name="connsiteX3" fmla="*/ 43470 w 720671"/>
              <a:gd name="connsiteY3" fmla="*/ 715993 h 722627"/>
              <a:gd name="connsiteX4" fmla="*/ 0 w 720671"/>
              <a:gd name="connsiteY4" fmla="*/ 722627 h 722627"/>
              <a:gd name="connsiteX5" fmla="*/ 0 w 720671"/>
              <a:gd name="connsiteY5" fmla="*/ 314545 h 722627"/>
              <a:gd name="connsiteX6" fmla="*/ 314545 w 720671"/>
              <a:gd name="connsiteY6" fmla="*/ 0 h 72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671" h="722627">
                <a:moveTo>
                  <a:pt x="314545" y="0"/>
                </a:moveTo>
                <a:lnTo>
                  <a:pt x="720671" y="0"/>
                </a:lnTo>
                <a:lnTo>
                  <a:pt x="713684" y="45779"/>
                </a:lnTo>
                <a:cubicBezTo>
                  <a:pt x="644845" y="382187"/>
                  <a:pt x="379879" y="647154"/>
                  <a:pt x="43470" y="715993"/>
                </a:cubicBezTo>
                <a:lnTo>
                  <a:pt x="0" y="722627"/>
                </a:lnTo>
                <a:lnTo>
                  <a:pt x="0" y="314545"/>
                </a:lnTo>
                <a:cubicBezTo>
                  <a:pt x="0" y="140827"/>
                  <a:pt x="140827" y="0"/>
                  <a:pt x="314545" y="0"/>
                </a:cubicBezTo>
                <a:close/>
              </a:path>
            </a:pathLst>
          </a:custGeom>
          <a:solidFill>
            <a:srgbClr val="2DB6B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0296DEA1-25D1-4AC2-DB5C-C591A12ACF1B}"/>
              </a:ext>
            </a:extLst>
          </p:cNvPr>
          <p:cNvSpPr txBox="1"/>
          <p:nvPr/>
        </p:nvSpPr>
        <p:spPr>
          <a:xfrm>
            <a:off x="1753749" y="2037842"/>
            <a:ext cx="3247847" cy="523220"/>
          </a:xfrm>
          <a:prstGeom prst="rect">
            <a:avLst/>
          </a:prstGeom>
          <a:noFill/>
        </p:spPr>
        <p:txBody>
          <a:bodyPr wrap="square" lIns="0" rIns="0" rtlCol="0" anchor="ctr">
            <a:spAutoFit/>
          </a:bodyPr>
          <a:lstStyle/>
          <a:p>
            <a:r>
              <a:rPr lang="en-US" sz="2800" b="1" dirty="0">
                <a:solidFill>
                  <a:srgbClr val="063951"/>
                </a:solidFill>
                <a:latin typeface="Arial" panose="020B0604020202020204" pitchFamily="34" charset="0"/>
                <a:cs typeface="Arial" panose="020B0604020202020204" pitchFamily="34" charset="0"/>
              </a:rPr>
              <a:t>Who?</a:t>
            </a:r>
          </a:p>
        </p:txBody>
      </p:sp>
      <p:sp>
        <p:nvSpPr>
          <p:cNvPr id="56" name="TextBox 55">
            <a:extLst>
              <a:ext uri="{FF2B5EF4-FFF2-40B4-BE49-F238E27FC236}">
                <a16:creationId xmlns:a16="http://schemas.microsoft.com/office/drawing/2014/main" id="{8DCD01A1-7E79-1204-30CA-F55393C08183}"/>
              </a:ext>
            </a:extLst>
          </p:cNvPr>
          <p:cNvSpPr txBox="1"/>
          <p:nvPr/>
        </p:nvSpPr>
        <p:spPr>
          <a:xfrm>
            <a:off x="1492479" y="2611589"/>
            <a:ext cx="3694488" cy="646331"/>
          </a:xfrm>
          <a:prstGeom prst="rect">
            <a:avLst/>
          </a:prstGeom>
          <a:noFill/>
        </p:spPr>
        <p:txBody>
          <a:bodyPr wrap="square" lIns="0" rIns="0" rtlCol="0" anchor="ctr">
            <a:spAutoFit/>
          </a:bodyPr>
          <a:lstStyle/>
          <a:p>
            <a:pPr marL="284163" lvl="2" algn="justLow"/>
            <a:r>
              <a:rPr lang="en-US" sz="1200" b="1" dirty="0">
                <a:solidFill>
                  <a:prstClr val="black">
                    <a:lumMod val="65000"/>
                    <a:lumOff val="35000"/>
                  </a:prstClr>
                </a:solidFill>
                <a:latin typeface="Arial" panose="020B0604020202020204" pitchFamily="34" charset="0"/>
                <a:cs typeface="Arial" panose="020B0604020202020204" pitchFamily="34" charset="0"/>
              </a:rPr>
              <a:t>Crypto Exchange Users</a:t>
            </a:r>
            <a:r>
              <a:rPr lang="en-US" sz="1200" dirty="0">
                <a:solidFill>
                  <a:prstClr val="black">
                    <a:lumMod val="65000"/>
                    <a:lumOff val="35000"/>
                  </a:prstClr>
                </a:solidFill>
                <a:latin typeface="Arial" panose="020B0604020202020204" pitchFamily="34" charset="0"/>
                <a:cs typeface="Arial" panose="020B0604020202020204" pitchFamily="34" charset="0"/>
              </a:rPr>
              <a:t>: Traders, Spot Investors</a:t>
            </a:r>
          </a:p>
          <a:p>
            <a:pPr marL="284163" lvl="2" algn="justLow"/>
            <a:r>
              <a:rPr lang="en-US" sz="1200" b="1" dirty="0">
                <a:solidFill>
                  <a:prstClr val="black">
                    <a:lumMod val="65000"/>
                    <a:lumOff val="35000"/>
                  </a:prstClr>
                </a:solidFill>
                <a:latin typeface="Arial" panose="020B0604020202020204" pitchFamily="34" charset="0"/>
                <a:cs typeface="Arial" panose="020B0604020202020204" pitchFamily="34" charset="0"/>
              </a:rPr>
              <a:t>Total Users</a:t>
            </a:r>
            <a:r>
              <a:rPr lang="en-US" sz="1200" dirty="0">
                <a:solidFill>
                  <a:prstClr val="black">
                    <a:lumMod val="65000"/>
                    <a:lumOff val="35000"/>
                  </a:prstClr>
                </a:solidFill>
                <a:latin typeface="Arial" panose="020B0604020202020204" pitchFamily="34" charset="0"/>
                <a:cs typeface="Arial" panose="020B0604020202020204" pitchFamily="34" charset="0"/>
              </a:rPr>
              <a:t>: 1,305</a:t>
            </a:r>
          </a:p>
          <a:p>
            <a:pPr marL="284163" lvl="2" algn="justLow"/>
            <a:r>
              <a:rPr lang="en-US" sz="1200" b="1" dirty="0">
                <a:solidFill>
                  <a:prstClr val="black">
                    <a:lumMod val="65000"/>
                    <a:lumOff val="35000"/>
                  </a:prstClr>
                </a:solidFill>
                <a:latin typeface="Arial" panose="020B0604020202020204" pitchFamily="34" charset="0"/>
                <a:cs typeface="Arial" panose="020B0604020202020204" pitchFamily="34" charset="0"/>
              </a:rPr>
              <a:t>Types</a:t>
            </a:r>
            <a:r>
              <a:rPr lang="en-US" sz="1200" dirty="0">
                <a:solidFill>
                  <a:prstClr val="black">
                    <a:lumMod val="65000"/>
                    <a:lumOff val="35000"/>
                  </a:prstClr>
                </a:solidFill>
                <a:latin typeface="Arial" panose="020B0604020202020204" pitchFamily="34" charset="0"/>
                <a:cs typeface="Arial" panose="020B0604020202020204" pitchFamily="34" charset="0"/>
              </a:rPr>
              <a:t>: Makers, Takers</a:t>
            </a:r>
            <a:endParaRPr lang="en-US" sz="1200" b="1" dirty="0">
              <a:solidFill>
                <a:prstClr val="black">
                  <a:lumMod val="65000"/>
                  <a:lumOff val="35000"/>
                </a:prstClr>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5E6A6C1F-3AC0-F40A-95DC-2FBFEB09F53A}"/>
              </a:ext>
            </a:extLst>
          </p:cNvPr>
          <p:cNvSpPr txBox="1"/>
          <p:nvPr/>
        </p:nvSpPr>
        <p:spPr>
          <a:xfrm>
            <a:off x="7079368" y="2037842"/>
            <a:ext cx="2620084" cy="523220"/>
          </a:xfrm>
          <a:prstGeom prst="rect">
            <a:avLst/>
          </a:prstGeom>
          <a:noFill/>
        </p:spPr>
        <p:txBody>
          <a:bodyPr wrap="square" lIns="0" rtlCol="0" anchor="ctr">
            <a:spAutoFit/>
          </a:bodyPr>
          <a:lstStyle/>
          <a:p>
            <a:pPr algn="r" rtl="1"/>
            <a:r>
              <a:rPr lang="en-US" sz="2800" b="1" dirty="0">
                <a:solidFill>
                  <a:schemeClr val="accent5">
                    <a:lumMod val="50000"/>
                    <a:lumOff val="50000"/>
                  </a:schemeClr>
                </a:solidFill>
                <a:latin typeface="Arial" panose="020B0604020202020204" pitchFamily="34" charset="0"/>
                <a:cs typeface="Arial" panose="020B0604020202020204" pitchFamily="34" charset="0"/>
              </a:rPr>
              <a:t>When?</a:t>
            </a:r>
          </a:p>
        </p:txBody>
      </p:sp>
      <p:sp>
        <p:nvSpPr>
          <p:cNvPr id="58" name="TextBox 57">
            <a:extLst>
              <a:ext uri="{FF2B5EF4-FFF2-40B4-BE49-F238E27FC236}">
                <a16:creationId xmlns:a16="http://schemas.microsoft.com/office/drawing/2014/main" id="{6FEBA0DE-EE60-CC7F-CFBB-4988430FB845}"/>
              </a:ext>
            </a:extLst>
          </p:cNvPr>
          <p:cNvSpPr txBox="1"/>
          <p:nvPr/>
        </p:nvSpPr>
        <p:spPr>
          <a:xfrm>
            <a:off x="7054202" y="2566943"/>
            <a:ext cx="2613130" cy="830997"/>
          </a:xfrm>
          <a:prstGeom prst="rect">
            <a:avLst/>
          </a:prstGeom>
          <a:noFill/>
        </p:spPr>
        <p:txBody>
          <a:bodyPr wrap="square" lIns="0" rIns="0" rtlCol="0" anchor="ctr">
            <a:spAutoFit/>
          </a:bodyPr>
          <a:lstStyle/>
          <a:p>
            <a:pPr algn="justLow"/>
            <a:r>
              <a:rPr lang="en-US" sz="1200" b="1" dirty="0">
                <a:solidFill>
                  <a:prstClr val="black">
                    <a:lumMod val="65000"/>
                    <a:lumOff val="35000"/>
                  </a:prstClr>
                </a:solidFill>
                <a:latin typeface="Arial" panose="020B0604020202020204" pitchFamily="34" charset="0"/>
                <a:cs typeface="Arial" panose="020B0604020202020204" pitchFamily="34" charset="0"/>
              </a:rPr>
              <a:t>Transaction Dates:</a:t>
            </a:r>
          </a:p>
          <a:p>
            <a:pPr algn="justLow"/>
            <a:r>
              <a:rPr lang="en-US" sz="1200" dirty="0">
                <a:solidFill>
                  <a:schemeClr val="tx1">
                    <a:lumMod val="50000"/>
                    <a:lumOff val="50000"/>
                  </a:schemeClr>
                </a:solidFill>
                <a:latin typeface="Arial" panose="020B0604020202020204" pitchFamily="34" charset="0"/>
                <a:cs typeface="Arial" panose="020B0604020202020204" pitchFamily="34" charset="0"/>
              </a:rPr>
              <a:t>Dec  </a:t>
            </a:r>
            <a:r>
              <a:rPr lang="en-US" sz="1200" dirty="0">
                <a:solidFill>
                  <a:schemeClr val="tx1">
                    <a:lumMod val="50000"/>
                    <a:lumOff val="50000"/>
                  </a:schemeClr>
                </a:solidFill>
                <a:latin typeface="Arial" panose="020B0604020202020204" pitchFamily="34" charset="0"/>
                <a:ea typeface="Lato" pitchFamily="34" charset="0"/>
                <a:cs typeface="Arial" panose="020B0604020202020204" pitchFamily="34" charset="0"/>
              </a:rPr>
              <a:t>21</a:t>
            </a:r>
            <a:r>
              <a:rPr lang="en-US" sz="1200" baseline="30000" dirty="0">
                <a:solidFill>
                  <a:schemeClr val="tx1">
                    <a:lumMod val="50000"/>
                    <a:lumOff val="50000"/>
                  </a:schemeClr>
                </a:solidFill>
                <a:latin typeface="Arial" panose="020B0604020202020204" pitchFamily="34" charset="0"/>
                <a:ea typeface="Lato" pitchFamily="34" charset="0"/>
                <a:cs typeface="Arial" panose="020B0604020202020204" pitchFamily="34" charset="0"/>
              </a:rPr>
              <a:t>st</a:t>
            </a:r>
            <a:r>
              <a:rPr lang="en-US" sz="1200" dirty="0">
                <a:solidFill>
                  <a:schemeClr val="tx1">
                    <a:lumMod val="50000"/>
                    <a:lumOff val="50000"/>
                  </a:schemeClr>
                </a:solidFill>
                <a:latin typeface="Arial" panose="020B0604020202020204" pitchFamily="34" charset="0"/>
                <a:ea typeface="Lato" pitchFamily="34" charset="0"/>
                <a:cs typeface="Arial" panose="020B0604020202020204" pitchFamily="34" charset="0"/>
              </a:rPr>
              <a:t> 2022 -</a:t>
            </a:r>
            <a:r>
              <a:rPr lang="en-US" sz="1200" dirty="0">
                <a:solidFill>
                  <a:schemeClr val="tx1">
                    <a:lumMod val="50000"/>
                    <a:lumOff val="50000"/>
                  </a:schemeClr>
                </a:solidFill>
                <a:latin typeface="Arial" panose="020B0604020202020204" pitchFamily="34" charset="0"/>
                <a:cs typeface="Arial" panose="020B0604020202020204" pitchFamily="34" charset="0"/>
              </a:rPr>
              <a:t> Feb </a:t>
            </a:r>
            <a:r>
              <a:rPr lang="en-US" sz="1200" dirty="0">
                <a:solidFill>
                  <a:schemeClr val="tx1">
                    <a:lumMod val="50000"/>
                    <a:lumOff val="50000"/>
                  </a:schemeClr>
                </a:solidFill>
                <a:latin typeface="Arial" panose="020B0604020202020204" pitchFamily="34" charset="0"/>
                <a:ea typeface="Lato" pitchFamily="34" charset="0"/>
                <a:cs typeface="Arial" panose="020B0604020202020204" pitchFamily="34" charset="0"/>
              </a:rPr>
              <a:t>20</a:t>
            </a:r>
            <a:r>
              <a:rPr lang="en-US" sz="1200" baseline="30000" dirty="0">
                <a:solidFill>
                  <a:schemeClr val="tx1">
                    <a:lumMod val="50000"/>
                    <a:lumOff val="50000"/>
                  </a:schemeClr>
                </a:solidFill>
                <a:latin typeface="Arial" panose="020B0604020202020204" pitchFamily="34" charset="0"/>
                <a:ea typeface="Lato" pitchFamily="34" charset="0"/>
                <a:cs typeface="Arial" panose="020B0604020202020204" pitchFamily="34" charset="0"/>
              </a:rPr>
              <a:t>th</a:t>
            </a:r>
            <a:r>
              <a:rPr lang="en-US" sz="1200" dirty="0">
                <a:solidFill>
                  <a:schemeClr val="tx1">
                    <a:lumMod val="50000"/>
                    <a:lumOff val="50000"/>
                  </a:schemeClr>
                </a:solidFill>
                <a:latin typeface="Arial" panose="020B0604020202020204" pitchFamily="34" charset="0"/>
                <a:ea typeface="Lato" pitchFamily="34" charset="0"/>
                <a:cs typeface="Arial" panose="020B0604020202020204" pitchFamily="34" charset="0"/>
              </a:rPr>
              <a:t> 2024</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a:p>
            <a:pPr algn="justLow"/>
            <a:r>
              <a:rPr lang="en-US" sz="1200" b="1" dirty="0">
                <a:solidFill>
                  <a:prstClr val="black">
                    <a:lumMod val="65000"/>
                    <a:lumOff val="35000"/>
                  </a:prstClr>
                </a:solidFill>
                <a:latin typeface="Arial" panose="020B0604020202020204" pitchFamily="34" charset="0"/>
                <a:cs typeface="Arial" panose="020B0604020202020204" pitchFamily="34" charset="0"/>
              </a:rPr>
              <a:t>Reporting:</a:t>
            </a:r>
          </a:p>
          <a:p>
            <a:pPr algn="justLow"/>
            <a:r>
              <a:rPr lang="en-US" sz="1200" dirty="0">
                <a:solidFill>
                  <a:schemeClr val="tx1">
                    <a:lumMod val="50000"/>
                    <a:lumOff val="50000"/>
                  </a:schemeClr>
                </a:solidFill>
                <a:latin typeface="Arial" panose="020B0604020202020204" pitchFamily="34" charset="0"/>
                <a:cs typeface="Arial" panose="020B0604020202020204" pitchFamily="34" charset="0"/>
              </a:rPr>
              <a:t>March </a:t>
            </a:r>
            <a:r>
              <a:rPr lang="en-US" sz="1200" dirty="0">
                <a:solidFill>
                  <a:schemeClr val="tx1">
                    <a:lumMod val="50000"/>
                    <a:lumOff val="50000"/>
                  </a:schemeClr>
                </a:solidFill>
                <a:latin typeface="Arial" panose="020B0604020202020204" pitchFamily="34" charset="0"/>
                <a:ea typeface="Lato" pitchFamily="34" charset="0"/>
                <a:cs typeface="Arial" panose="020B0604020202020204" pitchFamily="34" charset="0"/>
              </a:rPr>
              <a:t>18</a:t>
            </a:r>
            <a:r>
              <a:rPr lang="en-US" sz="1200" baseline="30000" dirty="0">
                <a:solidFill>
                  <a:schemeClr val="tx1">
                    <a:lumMod val="50000"/>
                    <a:lumOff val="50000"/>
                  </a:schemeClr>
                </a:solidFill>
                <a:latin typeface="Arial" panose="020B0604020202020204" pitchFamily="34" charset="0"/>
                <a:ea typeface="Lato" pitchFamily="34" charset="0"/>
                <a:cs typeface="Arial" panose="020B0604020202020204" pitchFamily="34" charset="0"/>
              </a:rPr>
              <a:t>th </a:t>
            </a:r>
            <a:r>
              <a:rPr lang="en-US" sz="1200" dirty="0">
                <a:solidFill>
                  <a:schemeClr val="tx1">
                    <a:lumMod val="50000"/>
                    <a:lumOff val="50000"/>
                  </a:schemeClr>
                </a:solidFill>
                <a:latin typeface="Arial" panose="020B0604020202020204" pitchFamily="34" charset="0"/>
                <a:ea typeface="Lato" pitchFamily="34" charset="0"/>
                <a:cs typeface="Arial" panose="020B0604020202020204" pitchFamily="34" charset="0"/>
              </a:rPr>
              <a:t> 2024</a:t>
            </a:r>
            <a:endParaRPr lang="en-US" sz="1200" baseline="30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8F54BFEC-93CC-4F2B-240F-049896710B31}"/>
              </a:ext>
            </a:extLst>
          </p:cNvPr>
          <p:cNvSpPr txBox="1"/>
          <p:nvPr/>
        </p:nvSpPr>
        <p:spPr>
          <a:xfrm>
            <a:off x="7069334" y="4022714"/>
            <a:ext cx="2680458" cy="523220"/>
          </a:xfrm>
          <a:prstGeom prst="rect">
            <a:avLst/>
          </a:prstGeom>
          <a:noFill/>
        </p:spPr>
        <p:txBody>
          <a:bodyPr wrap="square" lIns="0" rtlCol="0" anchor="ctr">
            <a:spAutoFit/>
          </a:bodyPr>
          <a:lstStyle/>
          <a:p>
            <a:pPr algn="r" rtl="1"/>
            <a:r>
              <a:rPr lang="en-US" sz="2800" b="1" dirty="0">
                <a:solidFill>
                  <a:srgbClr val="2DB6BD"/>
                </a:solidFill>
                <a:latin typeface="Arial" panose="020B0604020202020204" pitchFamily="34" charset="0"/>
                <a:cs typeface="Arial" panose="020B0604020202020204" pitchFamily="34" charset="0"/>
              </a:rPr>
              <a:t>Where?</a:t>
            </a:r>
          </a:p>
        </p:txBody>
      </p:sp>
      <p:sp>
        <p:nvSpPr>
          <p:cNvPr id="60" name="TextBox 59">
            <a:extLst>
              <a:ext uri="{FF2B5EF4-FFF2-40B4-BE49-F238E27FC236}">
                <a16:creationId xmlns:a16="http://schemas.microsoft.com/office/drawing/2014/main" id="{88B7C547-73AD-C7B6-3007-4C4E55523207}"/>
              </a:ext>
            </a:extLst>
          </p:cNvPr>
          <p:cNvSpPr txBox="1"/>
          <p:nvPr/>
        </p:nvSpPr>
        <p:spPr>
          <a:xfrm>
            <a:off x="7076448" y="4799788"/>
            <a:ext cx="2673344" cy="280884"/>
          </a:xfrm>
          <a:prstGeom prst="rect">
            <a:avLst/>
          </a:prstGeom>
          <a:noFill/>
        </p:spPr>
        <p:txBody>
          <a:bodyPr wrap="square" lIns="0" rIns="0" rtlCol="0" anchor="ctr">
            <a:spAutoFit/>
          </a:bodyPr>
          <a:lstStyle/>
          <a:p>
            <a:pPr algn="justLow"/>
            <a:r>
              <a:rPr lang="en-US" sz="1200" b="1" dirty="0">
                <a:solidFill>
                  <a:prstClr val="black">
                    <a:lumMod val="65000"/>
                    <a:lumOff val="35000"/>
                  </a:prstClr>
                </a:solidFill>
                <a:latin typeface="Arial" panose="020B0604020202020204" pitchFamily="34" charset="0"/>
                <a:cs typeface="Arial" panose="020B0604020202020204" pitchFamily="34" charset="0"/>
              </a:rPr>
              <a:t>X</a:t>
            </a:r>
            <a:r>
              <a:rPr lang="en-US" sz="1200" dirty="0">
                <a:solidFill>
                  <a:prstClr val="black">
                    <a:lumMod val="65000"/>
                    <a:lumOff val="35000"/>
                  </a:prstClr>
                </a:solidFill>
                <a:latin typeface="Arial" panose="020B0604020202020204" pitchFamily="34" charset="0"/>
                <a:cs typeface="Arial" panose="020B0604020202020204" pitchFamily="34" charset="0"/>
              </a:rPr>
              <a:t> Exchange</a:t>
            </a:r>
          </a:p>
        </p:txBody>
      </p:sp>
      <p:grpSp>
        <p:nvGrpSpPr>
          <p:cNvPr id="61" name="Group 60">
            <a:extLst>
              <a:ext uri="{FF2B5EF4-FFF2-40B4-BE49-F238E27FC236}">
                <a16:creationId xmlns:a16="http://schemas.microsoft.com/office/drawing/2014/main" id="{02013B96-7F00-5040-789E-8A3689D35172}"/>
              </a:ext>
            </a:extLst>
          </p:cNvPr>
          <p:cNvGrpSpPr/>
          <p:nvPr/>
        </p:nvGrpSpPr>
        <p:grpSpPr>
          <a:xfrm>
            <a:off x="6291302" y="2003972"/>
            <a:ext cx="606768" cy="548568"/>
            <a:chOff x="2344738" y="4540251"/>
            <a:chExt cx="350838" cy="379412"/>
          </a:xfrm>
          <a:solidFill>
            <a:schemeClr val="bg1">
              <a:lumMod val="85000"/>
            </a:schemeClr>
          </a:solidFill>
        </p:grpSpPr>
        <p:sp>
          <p:nvSpPr>
            <p:cNvPr id="62" name="Freeform 173">
              <a:extLst>
                <a:ext uri="{FF2B5EF4-FFF2-40B4-BE49-F238E27FC236}">
                  <a16:creationId xmlns:a16="http://schemas.microsoft.com/office/drawing/2014/main" id="{D9DB3D90-C6CB-87DF-18DC-4E83C7D9CE07}"/>
                </a:ext>
              </a:extLst>
            </p:cNvPr>
            <p:cNvSpPr>
              <a:spLocks noEditPoints="1"/>
            </p:cNvSpPr>
            <p:nvPr/>
          </p:nvSpPr>
          <p:spPr bwMode="auto">
            <a:xfrm>
              <a:off x="2344738" y="4579938"/>
              <a:ext cx="350838" cy="339725"/>
            </a:xfrm>
            <a:custGeom>
              <a:avLst/>
              <a:gdLst>
                <a:gd name="T0" fmla="*/ 179 w 221"/>
                <a:gd name="T1" fmla="*/ 0 h 214"/>
                <a:gd name="T2" fmla="*/ 179 w 221"/>
                <a:gd name="T3" fmla="*/ 18 h 214"/>
                <a:gd name="T4" fmla="*/ 153 w 221"/>
                <a:gd name="T5" fmla="*/ 18 h 214"/>
                <a:gd name="T6" fmla="*/ 153 w 221"/>
                <a:gd name="T7" fmla="*/ 0 h 214"/>
                <a:gd name="T8" fmla="*/ 68 w 221"/>
                <a:gd name="T9" fmla="*/ 0 h 214"/>
                <a:gd name="T10" fmla="*/ 68 w 221"/>
                <a:gd name="T11" fmla="*/ 18 h 214"/>
                <a:gd name="T12" fmla="*/ 42 w 221"/>
                <a:gd name="T13" fmla="*/ 18 h 214"/>
                <a:gd name="T14" fmla="*/ 42 w 221"/>
                <a:gd name="T15" fmla="*/ 0 h 214"/>
                <a:gd name="T16" fmla="*/ 0 w 221"/>
                <a:gd name="T17" fmla="*/ 0 h 214"/>
                <a:gd name="T18" fmla="*/ 0 w 221"/>
                <a:gd name="T19" fmla="*/ 26 h 214"/>
                <a:gd name="T20" fmla="*/ 0 w 221"/>
                <a:gd name="T21" fmla="*/ 214 h 214"/>
                <a:gd name="T22" fmla="*/ 136 w 221"/>
                <a:gd name="T23" fmla="*/ 214 h 214"/>
                <a:gd name="T24" fmla="*/ 221 w 221"/>
                <a:gd name="T25" fmla="*/ 137 h 214"/>
                <a:gd name="T26" fmla="*/ 221 w 221"/>
                <a:gd name="T27" fmla="*/ 26 h 214"/>
                <a:gd name="T28" fmla="*/ 221 w 221"/>
                <a:gd name="T29" fmla="*/ 0 h 214"/>
                <a:gd name="T30" fmla="*/ 179 w 221"/>
                <a:gd name="T31" fmla="*/ 0 h 214"/>
                <a:gd name="T32" fmla="*/ 204 w 221"/>
                <a:gd name="T33" fmla="*/ 129 h 214"/>
                <a:gd name="T34" fmla="*/ 136 w 221"/>
                <a:gd name="T35" fmla="*/ 129 h 214"/>
                <a:gd name="T36" fmla="*/ 136 w 221"/>
                <a:gd name="T37" fmla="*/ 197 h 214"/>
                <a:gd name="T38" fmla="*/ 17 w 221"/>
                <a:gd name="T39" fmla="*/ 197 h 214"/>
                <a:gd name="T40" fmla="*/ 17 w 221"/>
                <a:gd name="T41" fmla="*/ 43 h 214"/>
                <a:gd name="T42" fmla="*/ 204 w 221"/>
                <a:gd name="T43" fmla="*/ 43 h 214"/>
                <a:gd name="T44" fmla="*/ 204 w 221"/>
                <a:gd name="T45" fmla="*/ 129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1" h="214">
                  <a:moveTo>
                    <a:pt x="179" y="0"/>
                  </a:moveTo>
                  <a:lnTo>
                    <a:pt x="179" y="18"/>
                  </a:lnTo>
                  <a:lnTo>
                    <a:pt x="153" y="18"/>
                  </a:lnTo>
                  <a:lnTo>
                    <a:pt x="153" y="0"/>
                  </a:lnTo>
                  <a:lnTo>
                    <a:pt x="68" y="0"/>
                  </a:lnTo>
                  <a:lnTo>
                    <a:pt x="68" y="18"/>
                  </a:lnTo>
                  <a:lnTo>
                    <a:pt x="42" y="18"/>
                  </a:lnTo>
                  <a:lnTo>
                    <a:pt x="42" y="0"/>
                  </a:lnTo>
                  <a:lnTo>
                    <a:pt x="0" y="0"/>
                  </a:lnTo>
                  <a:lnTo>
                    <a:pt x="0" y="26"/>
                  </a:lnTo>
                  <a:lnTo>
                    <a:pt x="0" y="214"/>
                  </a:lnTo>
                  <a:lnTo>
                    <a:pt x="136" y="214"/>
                  </a:lnTo>
                  <a:lnTo>
                    <a:pt x="221" y="137"/>
                  </a:lnTo>
                  <a:lnTo>
                    <a:pt x="221" y="26"/>
                  </a:lnTo>
                  <a:lnTo>
                    <a:pt x="221" y="0"/>
                  </a:lnTo>
                  <a:lnTo>
                    <a:pt x="179" y="0"/>
                  </a:lnTo>
                  <a:close/>
                  <a:moveTo>
                    <a:pt x="204" y="129"/>
                  </a:moveTo>
                  <a:lnTo>
                    <a:pt x="136" y="129"/>
                  </a:lnTo>
                  <a:lnTo>
                    <a:pt x="136" y="197"/>
                  </a:lnTo>
                  <a:lnTo>
                    <a:pt x="17" y="197"/>
                  </a:lnTo>
                  <a:lnTo>
                    <a:pt x="17" y="43"/>
                  </a:lnTo>
                  <a:lnTo>
                    <a:pt x="204" y="43"/>
                  </a:lnTo>
                  <a:lnTo>
                    <a:pt x="204"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sp>
          <p:nvSpPr>
            <p:cNvPr id="63" name="Freeform 174">
              <a:extLst>
                <a:ext uri="{FF2B5EF4-FFF2-40B4-BE49-F238E27FC236}">
                  <a16:creationId xmlns:a16="http://schemas.microsoft.com/office/drawing/2014/main" id="{EFAC54D4-C619-04D5-887D-F541A6E6143B}"/>
                </a:ext>
              </a:extLst>
            </p:cNvPr>
            <p:cNvSpPr>
              <a:spLocks/>
            </p:cNvSpPr>
            <p:nvPr/>
          </p:nvSpPr>
          <p:spPr bwMode="auto">
            <a:xfrm>
              <a:off x="2411413" y="4540251"/>
              <a:ext cx="41275" cy="68263"/>
            </a:xfrm>
            <a:custGeom>
              <a:avLst/>
              <a:gdLst>
                <a:gd name="T0" fmla="*/ 3 w 3"/>
                <a:gd name="T1" fmla="*/ 1 h 5"/>
                <a:gd name="T2" fmla="*/ 1 w 3"/>
                <a:gd name="T3" fmla="*/ 0 h 5"/>
                <a:gd name="T4" fmla="*/ 0 w 3"/>
                <a:gd name="T5" fmla="*/ 1 h 5"/>
                <a:gd name="T6" fmla="*/ 0 w 3"/>
                <a:gd name="T7" fmla="*/ 5 h 5"/>
                <a:gd name="T8" fmla="*/ 3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1" y="0"/>
                  </a:cubicBezTo>
                  <a:cubicBezTo>
                    <a:pt x="1" y="0"/>
                    <a:pt x="0" y="1"/>
                    <a:pt x="0" y="1"/>
                  </a:cubicBezTo>
                  <a:cubicBezTo>
                    <a:pt x="0" y="5"/>
                    <a:pt x="0" y="5"/>
                    <a:pt x="0" y="5"/>
                  </a:cubicBezTo>
                  <a:cubicBezTo>
                    <a:pt x="3" y="5"/>
                    <a:pt x="3" y="5"/>
                    <a:pt x="3" y="5"/>
                  </a:cubicBez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sp>
          <p:nvSpPr>
            <p:cNvPr id="64" name="Freeform 175">
              <a:extLst>
                <a:ext uri="{FF2B5EF4-FFF2-40B4-BE49-F238E27FC236}">
                  <a16:creationId xmlns:a16="http://schemas.microsoft.com/office/drawing/2014/main" id="{31FFB33A-EE08-B330-A797-CA588ED4352C}"/>
                </a:ext>
              </a:extLst>
            </p:cNvPr>
            <p:cNvSpPr>
              <a:spLocks/>
            </p:cNvSpPr>
            <p:nvPr/>
          </p:nvSpPr>
          <p:spPr bwMode="auto">
            <a:xfrm>
              <a:off x="2587626" y="4540251"/>
              <a:ext cx="41275" cy="68263"/>
            </a:xfrm>
            <a:custGeom>
              <a:avLst/>
              <a:gdLst>
                <a:gd name="T0" fmla="*/ 3 w 3"/>
                <a:gd name="T1" fmla="*/ 1 h 5"/>
                <a:gd name="T2" fmla="*/ 1 w 3"/>
                <a:gd name="T3" fmla="*/ 0 h 5"/>
                <a:gd name="T4" fmla="*/ 0 w 3"/>
                <a:gd name="T5" fmla="*/ 1 h 5"/>
                <a:gd name="T6" fmla="*/ 0 w 3"/>
                <a:gd name="T7" fmla="*/ 5 h 5"/>
                <a:gd name="T8" fmla="*/ 3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1" y="0"/>
                  </a:cubicBezTo>
                  <a:cubicBezTo>
                    <a:pt x="1" y="0"/>
                    <a:pt x="0" y="1"/>
                    <a:pt x="0" y="1"/>
                  </a:cubicBezTo>
                  <a:cubicBezTo>
                    <a:pt x="0" y="5"/>
                    <a:pt x="0" y="5"/>
                    <a:pt x="0" y="5"/>
                  </a:cubicBezTo>
                  <a:cubicBezTo>
                    <a:pt x="3" y="5"/>
                    <a:pt x="3" y="5"/>
                    <a:pt x="3" y="5"/>
                  </a:cubicBez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sp>
          <p:nvSpPr>
            <p:cNvPr id="65" name="Rectangle 176">
              <a:extLst>
                <a:ext uri="{FF2B5EF4-FFF2-40B4-BE49-F238E27FC236}">
                  <a16:creationId xmlns:a16="http://schemas.microsoft.com/office/drawing/2014/main" id="{F35156A9-0B8D-3229-64C2-105F45A5350D}"/>
                </a:ext>
              </a:extLst>
            </p:cNvPr>
            <p:cNvSpPr>
              <a:spLocks noChangeArrowheads="1"/>
            </p:cNvSpPr>
            <p:nvPr/>
          </p:nvSpPr>
          <p:spPr bwMode="auto">
            <a:xfrm>
              <a:off x="2411413" y="4689476"/>
              <a:ext cx="41275"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sp>
          <p:nvSpPr>
            <p:cNvPr id="66" name="Rectangle 177">
              <a:extLst>
                <a:ext uri="{FF2B5EF4-FFF2-40B4-BE49-F238E27FC236}">
                  <a16:creationId xmlns:a16="http://schemas.microsoft.com/office/drawing/2014/main" id="{3A77EAEB-F729-7A32-2547-855B1428DC41}"/>
                </a:ext>
              </a:extLst>
            </p:cNvPr>
            <p:cNvSpPr>
              <a:spLocks noChangeArrowheads="1"/>
            </p:cNvSpPr>
            <p:nvPr/>
          </p:nvSpPr>
          <p:spPr bwMode="auto">
            <a:xfrm>
              <a:off x="2465388" y="4689476"/>
              <a:ext cx="53975"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sp>
          <p:nvSpPr>
            <p:cNvPr id="67" name="Rectangle 178">
              <a:extLst>
                <a:ext uri="{FF2B5EF4-FFF2-40B4-BE49-F238E27FC236}">
                  <a16:creationId xmlns:a16="http://schemas.microsoft.com/office/drawing/2014/main" id="{8C73647D-2F1D-AF57-313C-D7C97A25D2C3}"/>
                </a:ext>
              </a:extLst>
            </p:cNvPr>
            <p:cNvSpPr>
              <a:spLocks noChangeArrowheads="1"/>
            </p:cNvSpPr>
            <p:nvPr/>
          </p:nvSpPr>
          <p:spPr bwMode="auto">
            <a:xfrm>
              <a:off x="2533651" y="4689476"/>
              <a:ext cx="53975"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sp>
          <p:nvSpPr>
            <p:cNvPr id="68" name="Rectangle 179">
              <a:extLst>
                <a:ext uri="{FF2B5EF4-FFF2-40B4-BE49-F238E27FC236}">
                  <a16:creationId xmlns:a16="http://schemas.microsoft.com/office/drawing/2014/main" id="{9804F233-DCD5-09A7-5BD7-95A9712DC0B3}"/>
                </a:ext>
              </a:extLst>
            </p:cNvPr>
            <p:cNvSpPr>
              <a:spLocks noChangeArrowheads="1"/>
            </p:cNvSpPr>
            <p:nvPr/>
          </p:nvSpPr>
          <p:spPr bwMode="auto">
            <a:xfrm>
              <a:off x="2600326" y="4689476"/>
              <a:ext cx="41275"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sp>
          <p:nvSpPr>
            <p:cNvPr id="69" name="Rectangle 180">
              <a:extLst>
                <a:ext uri="{FF2B5EF4-FFF2-40B4-BE49-F238E27FC236}">
                  <a16:creationId xmlns:a16="http://schemas.microsoft.com/office/drawing/2014/main" id="{2580E651-0F60-286B-EB72-A8C54A70BEDC}"/>
                </a:ext>
              </a:extLst>
            </p:cNvPr>
            <p:cNvSpPr>
              <a:spLocks noChangeArrowheads="1"/>
            </p:cNvSpPr>
            <p:nvPr/>
          </p:nvSpPr>
          <p:spPr bwMode="auto">
            <a:xfrm>
              <a:off x="2411413" y="4756151"/>
              <a:ext cx="4127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sp>
          <p:nvSpPr>
            <p:cNvPr id="70" name="Rectangle 181">
              <a:extLst>
                <a:ext uri="{FF2B5EF4-FFF2-40B4-BE49-F238E27FC236}">
                  <a16:creationId xmlns:a16="http://schemas.microsoft.com/office/drawing/2014/main" id="{E4A81252-DFE3-276C-1CFC-E6194C4FBE7A}"/>
                </a:ext>
              </a:extLst>
            </p:cNvPr>
            <p:cNvSpPr>
              <a:spLocks noChangeArrowheads="1"/>
            </p:cNvSpPr>
            <p:nvPr/>
          </p:nvSpPr>
          <p:spPr bwMode="auto">
            <a:xfrm>
              <a:off x="2465388" y="4756151"/>
              <a:ext cx="5397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grpSp>
      <p:grpSp>
        <p:nvGrpSpPr>
          <p:cNvPr id="71" name="Group 70">
            <a:extLst>
              <a:ext uri="{FF2B5EF4-FFF2-40B4-BE49-F238E27FC236}">
                <a16:creationId xmlns:a16="http://schemas.microsoft.com/office/drawing/2014/main" id="{F190F775-BA8E-184C-65BB-5A7B2029E2D8}"/>
              </a:ext>
            </a:extLst>
          </p:cNvPr>
          <p:cNvGrpSpPr/>
          <p:nvPr/>
        </p:nvGrpSpPr>
        <p:grpSpPr>
          <a:xfrm>
            <a:off x="4539441" y="2059059"/>
            <a:ext cx="677478" cy="431623"/>
            <a:chOff x="5036828" y="1953116"/>
            <a:chExt cx="644416" cy="385512"/>
          </a:xfrm>
        </p:grpSpPr>
        <p:sp>
          <p:nvSpPr>
            <p:cNvPr id="72" name="Freeform 150">
              <a:extLst>
                <a:ext uri="{FF2B5EF4-FFF2-40B4-BE49-F238E27FC236}">
                  <a16:creationId xmlns:a16="http://schemas.microsoft.com/office/drawing/2014/main" id="{81B05AA4-CEF4-3E7C-F51C-871EAF0B1197}"/>
                </a:ext>
              </a:extLst>
            </p:cNvPr>
            <p:cNvSpPr>
              <a:spLocks/>
            </p:cNvSpPr>
            <p:nvPr/>
          </p:nvSpPr>
          <p:spPr bwMode="auto">
            <a:xfrm>
              <a:off x="5259237" y="1953116"/>
              <a:ext cx="193895" cy="191462"/>
            </a:xfrm>
            <a:custGeom>
              <a:avLst/>
              <a:gdLst>
                <a:gd name="T0" fmla="*/ 63 w 159"/>
                <a:gd name="T1" fmla="*/ 9 h 171"/>
                <a:gd name="T2" fmla="*/ 143 w 159"/>
                <a:gd name="T3" fmla="*/ 101 h 171"/>
                <a:gd name="T4" fmla="*/ 3 w 159"/>
                <a:gd name="T5" fmla="*/ 85 h 171"/>
                <a:gd name="T6" fmla="*/ 63 w 159"/>
                <a:gd name="T7" fmla="*/ 9 h 171"/>
              </a:gdLst>
              <a:ahLst/>
              <a:cxnLst>
                <a:cxn ang="0">
                  <a:pos x="T0" y="T1"/>
                </a:cxn>
                <a:cxn ang="0">
                  <a:pos x="T2" y="T3"/>
                </a:cxn>
                <a:cxn ang="0">
                  <a:pos x="T4" y="T5"/>
                </a:cxn>
                <a:cxn ang="0">
                  <a:pos x="T6" y="T7"/>
                </a:cxn>
              </a:cxnLst>
              <a:rect l="0" t="0" r="r" b="b"/>
              <a:pathLst>
                <a:path w="159" h="171">
                  <a:moveTo>
                    <a:pt x="63" y="9"/>
                  </a:moveTo>
                  <a:cubicBezTo>
                    <a:pt x="118" y="0"/>
                    <a:pt x="159" y="39"/>
                    <a:pt x="143" y="101"/>
                  </a:cubicBezTo>
                  <a:cubicBezTo>
                    <a:pt x="126" y="171"/>
                    <a:pt x="9" y="161"/>
                    <a:pt x="3" y="85"/>
                  </a:cubicBezTo>
                  <a:cubicBezTo>
                    <a:pt x="0" y="37"/>
                    <a:pt x="25" y="16"/>
                    <a:pt x="63" y="9"/>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sp>
          <p:nvSpPr>
            <p:cNvPr id="73" name="Freeform 154">
              <a:extLst>
                <a:ext uri="{FF2B5EF4-FFF2-40B4-BE49-F238E27FC236}">
                  <a16:creationId xmlns:a16="http://schemas.microsoft.com/office/drawing/2014/main" id="{47DECA48-B685-87C4-E02C-2889D0FD9550}"/>
                </a:ext>
              </a:extLst>
            </p:cNvPr>
            <p:cNvSpPr>
              <a:spLocks/>
            </p:cNvSpPr>
            <p:nvPr/>
          </p:nvSpPr>
          <p:spPr bwMode="auto">
            <a:xfrm>
              <a:off x="5091006" y="2002276"/>
              <a:ext cx="139720" cy="142302"/>
            </a:xfrm>
            <a:custGeom>
              <a:avLst/>
              <a:gdLst>
                <a:gd name="T0" fmla="*/ 40 w 114"/>
                <a:gd name="T1" fmla="*/ 8 h 126"/>
                <a:gd name="T2" fmla="*/ 108 w 114"/>
                <a:gd name="T3" fmla="*/ 52 h 126"/>
                <a:gd name="T4" fmla="*/ 0 w 114"/>
                <a:gd name="T5" fmla="*/ 56 h 126"/>
                <a:gd name="T6" fmla="*/ 40 w 114"/>
                <a:gd name="T7" fmla="*/ 8 h 126"/>
              </a:gdLst>
              <a:ahLst/>
              <a:cxnLst>
                <a:cxn ang="0">
                  <a:pos x="T0" y="T1"/>
                </a:cxn>
                <a:cxn ang="0">
                  <a:pos x="T2" y="T3"/>
                </a:cxn>
                <a:cxn ang="0">
                  <a:pos x="T4" y="T5"/>
                </a:cxn>
                <a:cxn ang="0">
                  <a:pos x="T6" y="T7"/>
                </a:cxn>
              </a:cxnLst>
              <a:rect l="0" t="0" r="r" b="b"/>
              <a:pathLst>
                <a:path w="114" h="126">
                  <a:moveTo>
                    <a:pt x="40" y="8"/>
                  </a:moveTo>
                  <a:cubicBezTo>
                    <a:pt x="67" y="0"/>
                    <a:pt x="106" y="12"/>
                    <a:pt x="108" y="52"/>
                  </a:cubicBezTo>
                  <a:cubicBezTo>
                    <a:pt x="114" y="126"/>
                    <a:pt x="0" y="126"/>
                    <a:pt x="0" y="56"/>
                  </a:cubicBezTo>
                  <a:cubicBezTo>
                    <a:pt x="0" y="37"/>
                    <a:pt x="6" y="18"/>
                    <a:pt x="40" y="8"/>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sp>
          <p:nvSpPr>
            <p:cNvPr id="74" name="Freeform 155">
              <a:extLst>
                <a:ext uri="{FF2B5EF4-FFF2-40B4-BE49-F238E27FC236}">
                  <a16:creationId xmlns:a16="http://schemas.microsoft.com/office/drawing/2014/main" id="{8E73D9B3-5EA9-292F-32F0-418FF3DD9B55}"/>
                </a:ext>
              </a:extLst>
            </p:cNvPr>
            <p:cNvSpPr>
              <a:spLocks/>
            </p:cNvSpPr>
            <p:nvPr/>
          </p:nvSpPr>
          <p:spPr bwMode="auto">
            <a:xfrm>
              <a:off x="5464537" y="1981577"/>
              <a:ext cx="171084" cy="170763"/>
            </a:xfrm>
            <a:custGeom>
              <a:avLst/>
              <a:gdLst>
                <a:gd name="T0" fmla="*/ 47 w 139"/>
                <a:gd name="T1" fmla="*/ 27 h 152"/>
                <a:gd name="T2" fmla="*/ 43 w 139"/>
                <a:gd name="T3" fmla="*/ 127 h 152"/>
                <a:gd name="T4" fmla="*/ 47 w 139"/>
                <a:gd name="T5" fmla="*/ 27 h 152"/>
              </a:gdLst>
              <a:ahLst/>
              <a:cxnLst>
                <a:cxn ang="0">
                  <a:pos x="T0" y="T1"/>
                </a:cxn>
                <a:cxn ang="0">
                  <a:pos x="T2" y="T3"/>
                </a:cxn>
                <a:cxn ang="0">
                  <a:pos x="T4" y="T5"/>
                </a:cxn>
              </a:cxnLst>
              <a:rect l="0" t="0" r="r" b="b"/>
              <a:pathLst>
                <a:path w="139" h="152">
                  <a:moveTo>
                    <a:pt x="47" y="27"/>
                  </a:moveTo>
                  <a:cubicBezTo>
                    <a:pt x="139" y="0"/>
                    <a:pt x="133" y="152"/>
                    <a:pt x="43" y="127"/>
                  </a:cubicBezTo>
                  <a:cubicBezTo>
                    <a:pt x="0" y="115"/>
                    <a:pt x="2" y="40"/>
                    <a:pt x="47" y="27"/>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sp>
          <p:nvSpPr>
            <p:cNvPr id="75" name="Freeform 161">
              <a:extLst>
                <a:ext uri="{FF2B5EF4-FFF2-40B4-BE49-F238E27FC236}">
                  <a16:creationId xmlns:a16="http://schemas.microsoft.com/office/drawing/2014/main" id="{346E4E55-5EED-BD22-641F-33D88204CC3B}"/>
                </a:ext>
              </a:extLst>
            </p:cNvPr>
            <p:cNvSpPr>
              <a:spLocks/>
            </p:cNvSpPr>
            <p:nvPr/>
          </p:nvSpPr>
          <p:spPr bwMode="auto">
            <a:xfrm>
              <a:off x="5036828" y="2103182"/>
              <a:ext cx="185341" cy="186288"/>
            </a:xfrm>
            <a:custGeom>
              <a:avLst/>
              <a:gdLst>
                <a:gd name="T0" fmla="*/ 152 w 152"/>
                <a:gd name="T1" fmla="*/ 59 h 168"/>
                <a:gd name="T2" fmla="*/ 112 w 152"/>
                <a:gd name="T3" fmla="*/ 163 h 168"/>
                <a:gd name="T4" fmla="*/ 12 w 152"/>
                <a:gd name="T5" fmla="*/ 159 h 168"/>
                <a:gd name="T6" fmla="*/ 152 w 152"/>
                <a:gd name="T7" fmla="*/ 59 h 168"/>
              </a:gdLst>
              <a:ahLst/>
              <a:cxnLst>
                <a:cxn ang="0">
                  <a:pos x="T0" y="T1"/>
                </a:cxn>
                <a:cxn ang="0">
                  <a:pos x="T2" y="T3"/>
                </a:cxn>
                <a:cxn ang="0">
                  <a:pos x="T4" y="T5"/>
                </a:cxn>
                <a:cxn ang="0">
                  <a:pos x="T6" y="T7"/>
                </a:cxn>
              </a:cxnLst>
              <a:rect l="0" t="0" r="r" b="b"/>
              <a:pathLst>
                <a:path w="152" h="168">
                  <a:moveTo>
                    <a:pt x="152" y="59"/>
                  </a:moveTo>
                  <a:cubicBezTo>
                    <a:pt x="134" y="88"/>
                    <a:pt x="118" y="120"/>
                    <a:pt x="112" y="163"/>
                  </a:cubicBezTo>
                  <a:cubicBezTo>
                    <a:pt x="80" y="161"/>
                    <a:pt x="38" y="168"/>
                    <a:pt x="12" y="159"/>
                  </a:cubicBezTo>
                  <a:cubicBezTo>
                    <a:pt x="0" y="68"/>
                    <a:pt x="88" y="0"/>
                    <a:pt x="152" y="59"/>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sp>
          <p:nvSpPr>
            <p:cNvPr id="76" name="Freeform 162">
              <a:extLst>
                <a:ext uri="{FF2B5EF4-FFF2-40B4-BE49-F238E27FC236}">
                  <a16:creationId xmlns:a16="http://schemas.microsoft.com/office/drawing/2014/main" id="{E80AB9F8-8B0D-FBAE-932C-3A8EB9F0E043}"/>
                </a:ext>
              </a:extLst>
            </p:cNvPr>
            <p:cNvSpPr>
              <a:spLocks/>
            </p:cNvSpPr>
            <p:nvPr/>
          </p:nvSpPr>
          <p:spPr bwMode="auto">
            <a:xfrm>
              <a:off x="5190803" y="2103182"/>
              <a:ext cx="302247" cy="235446"/>
            </a:xfrm>
            <a:custGeom>
              <a:avLst/>
              <a:gdLst>
                <a:gd name="T0" fmla="*/ 243 w 246"/>
                <a:gd name="T1" fmla="*/ 199 h 212"/>
                <a:gd name="T2" fmla="*/ 19 w 246"/>
                <a:gd name="T3" fmla="*/ 199 h 212"/>
                <a:gd name="T4" fmla="*/ 175 w 246"/>
                <a:gd name="T5" fmla="*/ 43 h 212"/>
                <a:gd name="T6" fmla="*/ 243 w 246"/>
                <a:gd name="T7" fmla="*/ 199 h 212"/>
              </a:gdLst>
              <a:ahLst/>
              <a:cxnLst>
                <a:cxn ang="0">
                  <a:pos x="T0" y="T1"/>
                </a:cxn>
                <a:cxn ang="0">
                  <a:pos x="T2" y="T3"/>
                </a:cxn>
                <a:cxn ang="0">
                  <a:pos x="T4" y="T5"/>
                </a:cxn>
                <a:cxn ang="0">
                  <a:pos x="T6" y="T7"/>
                </a:cxn>
              </a:cxnLst>
              <a:rect l="0" t="0" r="r" b="b"/>
              <a:pathLst>
                <a:path w="246" h="212">
                  <a:moveTo>
                    <a:pt x="243" y="199"/>
                  </a:moveTo>
                  <a:cubicBezTo>
                    <a:pt x="181" y="212"/>
                    <a:pt x="73" y="211"/>
                    <a:pt x="19" y="199"/>
                  </a:cubicBezTo>
                  <a:cubicBezTo>
                    <a:pt x="0" y="97"/>
                    <a:pt x="84" y="0"/>
                    <a:pt x="175" y="43"/>
                  </a:cubicBezTo>
                  <a:cubicBezTo>
                    <a:pt x="221" y="65"/>
                    <a:pt x="246" y="122"/>
                    <a:pt x="243" y="199"/>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sp>
          <p:nvSpPr>
            <p:cNvPr id="77" name="Freeform 163">
              <a:extLst>
                <a:ext uri="{FF2B5EF4-FFF2-40B4-BE49-F238E27FC236}">
                  <a16:creationId xmlns:a16="http://schemas.microsoft.com/office/drawing/2014/main" id="{81AA1E4F-84B8-188A-6F31-CA357594CD67}"/>
                </a:ext>
              </a:extLst>
            </p:cNvPr>
            <p:cNvSpPr>
              <a:spLocks/>
            </p:cNvSpPr>
            <p:nvPr/>
          </p:nvSpPr>
          <p:spPr bwMode="auto">
            <a:xfrm>
              <a:off x="5473092" y="2090245"/>
              <a:ext cx="208152" cy="194048"/>
            </a:xfrm>
            <a:custGeom>
              <a:avLst/>
              <a:gdLst>
                <a:gd name="T0" fmla="*/ 136 w 170"/>
                <a:gd name="T1" fmla="*/ 174 h 174"/>
                <a:gd name="T2" fmla="*/ 40 w 170"/>
                <a:gd name="T3" fmla="*/ 174 h 174"/>
                <a:gd name="T4" fmla="*/ 0 w 170"/>
                <a:gd name="T5" fmla="*/ 74 h 174"/>
                <a:gd name="T6" fmla="*/ 136 w 170"/>
                <a:gd name="T7" fmla="*/ 174 h 174"/>
              </a:gdLst>
              <a:ahLst/>
              <a:cxnLst>
                <a:cxn ang="0">
                  <a:pos x="T0" y="T1"/>
                </a:cxn>
                <a:cxn ang="0">
                  <a:pos x="T2" y="T3"/>
                </a:cxn>
                <a:cxn ang="0">
                  <a:pos x="T4" y="T5"/>
                </a:cxn>
                <a:cxn ang="0">
                  <a:pos x="T6" y="T7"/>
                </a:cxn>
              </a:cxnLst>
              <a:rect l="0" t="0" r="r" b="b"/>
              <a:pathLst>
                <a:path w="170" h="174">
                  <a:moveTo>
                    <a:pt x="136" y="174"/>
                  </a:moveTo>
                  <a:cubicBezTo>
                    <a:pt x="104" y="174"/>
                    <a:pt x="72" y="174"/>
                    <a:pt x="40" y="174"/>
                  </a:cubicBezTo>
                  <a:cubicBezTo>
                    <a:pt x="37" y="130"/>
                    <a:pt x="23" y="98"/>
                    <a:pt x="0" y="74"/>
                  </a:cubicBezTo>
                  <a:cubicBezTo>
                    <a:pt x="61" y="0"/>
                    <a:pt x="170" y="93"/>
                    <a:pt x="136" y="17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300" dirty="0">
                <a:solidFill>
                  <a:prstClr val="black"/>
                </a:solidFill>
                <a:latin typeface="Arial" panose="020B0604020202020204" pitchFamily="34" charset="0"/>
                <a:cs typeface="Arial" panose="020B0604020202020204" pitchFamily="34" charset="0"/>
              </a:endParaRPr>
            </a:p>
          </p:txBody>
        </p:sp>
      </p:grpSp>
      <p:pic>
        <p:nvPicPr>
          <p:cNvPr id="78" name="Picture 77">
            <a:extLst>
              <a:ext uri="{FF2B5EF4-FFF2-40B4-BE49-F238E27FC236}">
                <a16:creationId xmlns:a16="http://schemas.microsoft.com/office/drawing/2014/main" id="{00210632-BE36-0F2C-8A32-A1A76BF0778D}"/>
              </a:ext>
            </a:extLst>
          </p:cNvPr>
          <p:cNvPicPr>
            <a:picLocks noChangeAspect="1"/>
          </p:cNvPicPr>
          <p:nvPr/>
        </p:nvPicPr>
        <p:blipFill>
          <a:blip r:embed="rId2" cstate="print">
            <a:clrChange>
              <a:clrFrom>
                <a:srgbClr val="000000">
                  <a:alpha val="0"/>
                </a:srgbClr>
              </a:clrFrom>
              <a:clrTo>
                <a:srgbClr val="000000">
                  <a:alpha val="0"/>
                </a:srgbClr>
              </a:clrTo>
            </a:clrChange>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291302" y="4528052"/>
            <a:ext cx="677904" cy="677902"/>
          </a:xfrm>
          <a:prstGeom prst="rect">
            <a:avLst/>
          </a:prstGeom>
        </p:spPr>
      </p:pic>
      <p:sp>
        <p:nvSpPr>
          <p:cNvPr id="79" name="TextBox 78">
            <a:extLst>
              <a:ext uri="{FF2B5EF4-FFF2-40B4-BE49-F238E27FC236}">
                <a16:creationId xmlns:a16="http://schemas.microsoft.com/office/drawing/2014/main" id="{6A38BE1A-06D6-3829-A73A-B65A47C5042A}"/>
              </a:ext>
            </a:extLst>
          </p:cNvPr>
          <p:cNvSpPr txBox="1"/>
          <p:nvPr/>
        </p:nvSpPr>
        <p:spPr>
          <a:xfrm>
            <a:off x="1684490" y="4022713"/>
            <a:ext cx="2680457" cy="523220"/>
          </a:xfrm>
          <a:prstGeom prst="rect">
            <a:avLst/>
          </a:prstGeom>
          <a:noFill/>
        </p:spPr>
        <p:txBody>
          <a:bodyPr wrap="square" lIns="0" rIns="0" rtlCol="0" anchor="ctr">
            <a:spAutoFit/>
          </a:bodyPr>
          <a:lstStyle/>
          <a:p>
            <a:r>
              <a:rPr lang="en-US" sz="2800" b="1" dirty="0">
                <a:solidFill>
                  <a:srgbClr val="07D69F"/>
                </a:solidFill>
                <a:latin typeface="Arial" panose="020B0604020202020204" pitchFamily="34" charset="0"/>
                <a:cs typeface="Arial" panose="020B0604020202020204" pitchFamily="34" charset="0"/>
              </a:rPr>
              <a:t>Markets?</a:t>
            </a:r>
          </a:p>
        </p:txBody>
      </p:sp>
      <p:sp>
        <p:nvSpPr>
          <p:cNvPr id="80" name="TextBox 79">
            <a:extLst>
              <a:ext uri="{FF2B5EF4-FFF2-40B4-BE49-F238E27FC236}">
                <a16:creationId xmlns:a16="http://schemas.microsoft.com/office/drawing/2014/main" id="{281D392F-5CB9-4522-BE05-B0FE1BDF8B4A}"/>
              </a:ext>
            </a:extLst>
          </p:cNvPr>
          <p:cNvSpPr txBox="1"/>
          <p:nvPr/>
        </p:nvSpPr>
        <p:spPr>
          <a:xfrm>
            <a:off x="1745447" y="4707455"/>
            <a:ext cx="2673343" cy="892552"/>
          </a:xfrm>
          <a:prstGeom prst="rect">
            <a:avLst/>
          </a:prstGeom>
          <a:noFill/>
        </p:spPr>
        <p:txBody>
          <a:bodyPr wrap="square" lIns="0" rIns="0" rtlCol="0" anchor="ctr">
            <a:spAutoFit/>
          </a:bodyPr>
          <a:lstStyle/>
          <a:p>
            <a:pPr algn="justLow"/>
            <a:r>
              <a:rPr lang="en-US" sz="1200" b="1" dirty="0">
                <a:solidFill>
                  <a:prstClr val="black">
                    <a:lumMod val="65000"/>
                    <a:lumOff val="35000"/>
                  </a:prstClr>
                </a:solidFill>
                <a:latin typeface="Arial" panose="020B0604020202020204" pitchFamily="34" charset="0"/>
                <a:cs typeface="Arial" panose="020B0604020202020204" pitchFamily="34" charset="0"/>
              </a:rPr>
              <a:t>Total Transaction: </a:t>
            </a:r>
            <a:r>
              <a:rPr lang="en-US" sz="1200" dirty="0">
                <a:solidFill>
                  <a:prstClr val="black">
                    <a:lumMod val="65000"/>
                    <a:lumOff val="35000"/>
                  </a:prstClr>
                </a:solidFill>
                <a:latin typeface="Arial" panose="020B0604020202020204" pitchFamily="34" charset="0"/>
                <a:cs typeface="Arial" panose="020B0604020202020204" pitchFamily="34" charset="0"/>
              </a:rPr>
              <a:t>6217</a:t>
            </a:r>
          </a:p>
          <a:p>
            <a:pPr algn="justLow"/>
            <a:r>
              <a:rPr lang="en-US" sz="1200" b="1" dirty="0">
                <a:solidFill>
                  <a:prstClr val="black">
                    <a:lumMod val="65000"/>
                    <a:lumOff val="35000"/>
                  </a:prstClr>
                </a:solidFill>
                <a:latin typeface="Arial" panose="020B0604020202020204" pitchFamily="34" charset="0"/>
                <a:cs typeface="Arial" panose="020B0604020202020204" pitchFamily="34" charset="0"/>
              </a:rPr>
              <a:t>USDT</a:t>
            </a:r>
            <a:r>
              <a:rPr lang="en-US" sz="1200" dirty="0">
                <a:solidFill>
                  <a:prstClr val="black">
                    <a:lumMod val="65000"/>
                    <a:lumOff val="35000"/>
                  </a:prstClr>
                </a:solidFill>
                <a:latin typeface="Arial" panose="020B0604020202020204" pitchFamily="34" charset="0"/>
                <a:cs typeface="Arial" panose="020B0604020202020204" pitchFamily="34" charset="0"/>
              </a:rPr>
              <a:t>, </a:t>
            </a:r>
            <a:r>
              <a:rPr lang="en-US" sz="1200" b="1" dirty="0">
                <a:solidFill>
                  <a:prstClr val="black">
                    <a:lumMod val="65000"/>
                    <a:lumOff val="35000"/>
                  </a:prstClr>
                </a:solidFill>
                <a:latin typeface="Arial" panose="020B0604020202020204" pitchFamily="34" charset="0"/>
                <a:cs typeface="Arial" panose="020B0604020202020204" pitchFamily="34" charset="0"/>
              </a:rPr>
              <a:t>BTC</a:t>
            </a:r>
            <a:r>
              <a:rPr lang="en-US" sz="1200" dirty="0">
                <a:solidFill>
                  <a:prstClr val="black">
                    <a:lumMod val="65000"/>
                    <a:lumOff val="35000"/>
                  </a:prstClr>
                </a:solidFill>
                <a:latin typeface="Arial" panose="020B0604020202020204" pitchFamily="34" charset="0"/>
                <a:cs typeface="Arial" panose="020B0604020202020204" pitchFamily="34" charset="0"/>
              </a:rPr>
              <a:t>, </a:t>
            </a:r>
            <a:r>
              <a:rPr lang="en-US" sz="1200" b="1" dirty="0">
                <a:solidFill>
                  <a:prstClr val="black">
                    <a:lumMod val="65000"/>
                    <a:lumOff val="35000"/>
                  </a:prstClr>
                </a:solidFill>
                <a:latin typeface="Arial" panose="020B0604020202020204" pitchFamily="34" charset="0"/>
                <a:cs typeface="Arial" panose="020B0604020202020204" pitchFamily="34" charset="0"/>
              </a:rPr>
              <a:t>SOL</a:t>
            </a:r>
            <a:r>
              <a:rPr lang="en-US" sz="1200" dirty="0">
                <a:solidFill>
                  <a:prstClr val="black">
                    <a:lumMod val="65000"/>
                    <a:lumOff val="35000"/>
                  </a:prstClr>
                </a:solidFill>
                <a:latin typeface="Arial" panose="020B0604020202020204" pitchFamily="34" charset="0"/>
                <a:cs typeface="Arial" panose="020B0604020202020204" pitchFamily="34" charset="0"/>
              </a:rPr>
              <a:t>, </a:t>
            </a:r>
            <a:r>
              <a:rPr lang="en-US" sz="1200" b="1" dirty="0">
                <a:solidFill>
                  <a:prstClr val="black">
                    <a:lumMod val="65000"/>
                    <a:lumOff val="35000"/>
                  </a:prstClr>
                </a:solidFill>
                <a:latin typeface="Arial" panose="020B0604020202020204" pitchFamily="34" charset="0"/>
                <a:cs typeface="Arial" panose="020B0604020202020204" pitchFamily="34" charset="0"/>
              </a:rPr>
              <a:t>DOGE</a:t>
            </a:r>
            <a:r>
              <a:rPr lang="en-US" sz="1200" dirty="0">
                <a:solidFill>
                  <a:prstClr val="black">
                    <a:lumMod val="65000"/>
                    <a:lumOff val="35000"/>
                  </a:prstClr>
                </a:solidFill>
                <a:latin typeface="Arial" panose="020B0604020202020204" pitchFamily="34" charset="0"/>
                <a:cs typeface="Arial" panose="020B0604020202020204" pitchFamily="34" charset="0"/>
              </a:rPr>
              <a:t>, </a:t>
            </a:r>
            <a:r>
              <a:rPr lang="en-US" sz="1200" b="1" dirty="0">
                <a:solidFill>
                  <a:prstClr val="black">
                    <a:lumMod val="65000"/>
                    <a:lumOff val="35000"/>
                  </a:prstClr>
                </a:solidFill>
                <a:latin typeface="Arial" panose="020B0604020202020204" pitchFamily="34" charset="0"/>
                <a:cs typeface="Arial" panose="020B0604020202020204" pitchFamily="34" charset="0"/>
              </a:rPr>
              <a:t>ETH</a:t>
            </a:r>
            <a:endParaRPr lang="en-US" sz="850" b="1" dirty="0">
              <a:solidFill>
                <a:prstClr val="black">
                  <a:lumMod val="65000"/>
                  <a:lumOff val="35000"/>
                </a:prstClr>
              </a:solidFill>
              <a:latin typeface="Arial" panose="020B0604020202020204" pitchFamily="34" charset="0"/>
              <a:cs typeface="Arial" panose="020B0604020202020204" pitchFamily="34" charset="0"/>
            </a:endParaRPr>
          </a:p>
          <a:p>
            <a:pPr algn="justLow"/>
            <a:endParaRPr lang="en-US" sz="1400" dirty="0">
              <a:solidFill>
                <a:prstClr val="black">
                  <a:lumMod val="65000"/>
                  <a:lumOff val="35000"/>
                </a:prstClr>
              </a:solidFill>
              <a:latin typeface="Arial" panose="020B0604020202020204" pitchFamily="34" charset="0"/>
              <a:cs typeface="Arial" panose="020B0604020202020204" pitchFamily="34" charset="0"/>
            </a:endParaRPr>
          </a:p>
          <a:p>
            <a:pPr algn="justLow"/>
            <a:endParaRPr lang="en-US" sz="1400" dirty="0">
              <a:solidFill>
                <a:prstClr val="black">
                  <a:lumMod val="65000"/>
                  <a:lumOff val="35000"/>
                </a:prstClr>
              </a:solidFill>
              <a:latin typeface="Arial" panose="020B0604020202020204" pitchFamily="34" charset="0"/>
              <a:cs typeface="Arial" panose="020B0604020202020204" pitchFamily="34" charset="0"/>
            </a:endParaRPr>
          </a:p>
        </p:txBody>
      </p:sp>
      <p:pic>
        <p:nvPicPr>
          <p:cNvPr id="81" name="Picture 4" descr="Related image">
            <a:extLst>
              <a:ext uri="{FF2B5EF4-FFF2-40B4-BE49-F238E27FC236}">
                <a16:creationId xmlns:a16="http://schemas.microsoft.com/office/drawing/2014/main" id="{0B0C9961-B1A0-6F56-3D35-C9DC0A22F192}"/>
              </a:ext>
            </a:extLst>
          </p:cNvPr>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601536" y="4540349"/>
            <a:ext cx="573244" cy="70945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7D271109-CB5D-D0D8-3872-FA2C87FA8A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spTree>
    <p:extLst>
      <p:ext uri="{BB962C8B-B14F-4D97-AF65-F5344CB8AC3E}">
        <p14:creationId xmlns:p14="http://schemas.microsoft.com/office/powerpoint/2010/main" val="3628646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30</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393279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Fee Table Optimization | Here's why?</a:t>
              </a:r>
            </a:p>
          </p:txBody>
        </p:sp>
      </p:grpSp>
      <p:sp>
        <p:nvSpPr>
          <p:cNvPr id="13" name="TextBox 12">
            <a:extLst>
              <a:ext uri="{FF2B5EF4-FFF2-40B4-BE49-F238E27FC236}">
                <a16:creationId xmlns:a16="http://schemas.microsoft.com/office/drawing/2014/main" id="{1A2D4083-E38C-966B-9308-77470791C279}"/>
              </a:ext>
            </a:extLst>
          </p:cNvPr>
          <p:cNvSpPr txBox="1"/>
          <p:nvPr/>
        </p:nvSpPr>
        <p:spPr>
          <a:xfrm>
            <a:off x="272805" y="884713"/>
            <a:ext cx="10760955" cy="5822871"/>
          </a:xfrm>
          <a:prstGeom prst="roundRect">
            <a:avLst/>
          </a:prstGeom>
          <a:solidFill>
            <a:schemeClr val="bg1">
              <a:lumMod val="85000"/>
            </a:schemeClr>
          </a:solidFill>
          <a:ln>
            <a:noFill/>
          </a:ln>
          <a:effectLst>
            <a:softEdge rad="0"/>
          </a:effectLst>
        </p:spPr>
        <p:txBody>
          <a:bodyPr wrap="square">
            <a:spAutoFit/>
          </a:bodyPr>
          <a:lstStyle>
            <a:defPPr>
              <a:defRPr lang="en-US"/>
            </a:defPPr>
            <a:lvl1pPr algn="ctr">
              <a:defRPr sz="1600" b="1"/>
            </a:lvl1pPr>
          </a:lstStyle>
          <a:p>
            <a:pPr algn="l"/>
            <a:r>
              <a:rPr lang="en-US" dirty="0"/>
              <a:t>1. Competitive Positioning</a:t>
            </a:r>
          </a:p>
          <a:p>
            <a:pPr algn="l"/>
            <a:r>
              <a:rPr lang="en-US" b="0" dirty="0"/>
              <a:t>The optimized fee structure is more competitive, especially at higher volume tiers, where it offers noticeably lower fees than both the current Exchange X rates and those of the competitor. This can attract high-volume traders, who are crucial for liquidity and overall market activity.</a:t>
            </a:r>
          </a:p>
          <a:p>
            <a:pPr algn="l"/>
            <a:endParaRPr lang="en-US" b="0" dirty="0"/>
          </a:p>
          <a:p>
            <a:pPr algn="l"/>
            <a:r>
              <a:rPr lang="en-US" dirty="0"/>
              <a:t>2. Encouragement of Market Activity</a:t>
            </a:r>
          </a:p>
          <a:p>
            <a:pPr algn="l"/>
            <a:r>
              <a:rPr lang="en-US" b="0" dirty="0"/>
              <a:t>By reducing fees, particularly for makers who add liquidity to the market, the exchange encourages more trading activity. This can lead to an increase in the total number of transactions, potentially compensating for the lower fee rates through volume.</a:t>
            </a:r>
          </a:p>
          <a:p>
            <a:pPr algn="l"/>
            <a:endParaRPr lang="en-US" b="0" dirty="0"/>
          </a:p>
          <a:p>
            <a:pPr algn="l"/>
            <a:r>
              <a:rPr lang="en-US" dirty="0"/>
              <a:t>3. Flexibility and Growth</a:t>
            </a:r>
          </a:p>
          <a:p>
            <a:pPr algn="l"/>
            <a:r>
              <a:rPr lang="en-US" b="0" dirty="0"/>
              <a:t>The tiered approach allows for flexibility and accommodates growth. Traders are incentivized to increase their trading volume to benefit from lower fees, aligning their interests with those of the exchange for mutual growth.</a:t>
            </a:r>
          </a:p>
          <a:p>
            <a:pPr algn="l"/>
            <a:endParaRPr lang="en-US" b="0" dirty="0"/>
          </a:p>
          <a:p>
            <a:pPr algn="l"/>
            <a:r>
              <a:rPr lang="en-US" dirty="0"/>
              <a:t>4. Adaptability</a:t>
            </a:r>
          </a:p>
          <a:p>
            <a:pPr algn="l"/>
            <a:r>
              <a:rPr lang="en-US" b="0" dirty="0"/>
              <a:t>This structure is adaptable to market changes and competitor moves. It allows Exchange X to adjust specific tiers or rates as needed to remain competitive without overhauling the entire fee structure.</a:t>
            </a:r>
          </a:p>
          <a:p>
            <a:pPr algn="l"/>
            <a:endParaRPr lang="en-US" b="0" dirty="0"/>
          </a:p>
          <a:p>
            <a:pPr algn="l"/>
            <a:r>
              <a:rPr lang="en-US" dirty="0"/>
              <a:t>5. Customer Satisfaction</a:t>
            </a:r>
          </a:p>
          <a:p>
            <a:pPr algn="l"/>
            <a:r>
              <a:rPr lang="en-US" b="0" dirty="0"/>
              <a:t>Competitive fees enhance trader satisfaction and loyalty. Satisfied customers are more likely to increase their trading activity and recommend the exchange to others, fostering organic growth.</a:t>
            </a:r>
          </a:p>
        </p:txBody>
      </p:sp>
    </p:spTree>
    <p:extLst>
      <p:ext uri="{BB962C8B-B14F-4D97-AF65-F5344CB8AC3E}">
        <p14:creationId xmlns:p14="http://schemas.microsoft.com/office/powerpoint/2010/main" val="3738821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15F80"/>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0"/>
            <a:ext cx="701877" cy="6858000"/>
          </a:xfrm>
          <a:prstGeom prst="rect">
            <a:avLst/>
          </a:prstGeom>
          <a:gradFill>
            <a:gsLst>
              <a:gs pos="0">
                <a:srgbClr val="315F80"/>
              </a:gs>
              <a:gs pos="7000">
                <a:srgbClr val="315F80"/>
              </a:gs>
              <a:gs pos="28000">
                <a:srgbClr val="315F80"/>
              </a:gs>
              <a:gs pos="100000">
                <a:srgbClr val="02275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31</a:t>
            </a:r>
          </a:p>
        </p:txBody>
      </p:sp>
      <p:sp>
        <p:nvSpPr>
          <p:cNvPr id="2" name="Title 1">
            <a:extLst>
              <a:ext uri="{FF2B5EF4-FFF2-40B4-BE49-F238E27FC236}">
                <a16:creationId xmlns:a16="http://schemas.microsoft.com/office/drawing/2014/main" id="{40A16040-AF56-4481-7F0D-29C13424BA53}"/>
              </a:ext>
            </a:extLst>
          </p:cNvPr>
          <p:cNvSpPr>
            <a:spLocks noGrp="1"/>
          </p:cNvSpPr>
          <p:nvPr>
            <p:ph type="ctrTitle"/>
          </p:nvPr>
        </p:nvSpPr>
        <p:spPr>
          <a:ln cap="sq">
            <a:noFill/>
          </a:ln>
        </p:spPr>
        <p:txBody>
          <a:bodyPr/>
          <a:lstStyle/>
          <a:p>
            <a:r>
              <a:rPr lang="en-US" b="1" dirty="0">
                <a:solidFill>
                  <a:schemeClr val="bg1"/>
                </a:solidFill>
              </a:rPr>
              <a:t>Part III:</a:t>
            </a:r>
            <a:br>
              <a:rPr lang="en-US" b="1" dirty="0">
                <a:solidFill>
                  <a:schemeClr val="bg1"/>
                </a:solidFill>
              </a:rPr>
            </a:br>
            <a:r>
              <a:rPr lang="en-US" b="1" dirty="0">
                <a:solidFill>
                  <a:schemeClr val="bg1"/>
                </a:solidFill>
              </a:rPr>
              <a:t>Subscription Model</a:t>
            </a:r>
          </a:p>
        </p:txBody>
      </p:sp>
      <p:pic>
        <p:nvPicPr>
          <p:cNvPr id="10" name="Picture 9">
            <a:extLst>
              <a:ext uri="{FF2B5EF4-FFF2-40B4-BE49-F238E27FC236}">
                <a16:creationId xmlns:a16="http://schemas.microsoft.com/office/drawing/2014/main" id="{784E4CF7-5DBE-73A8-3FC3-D4A392DCF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1410" y="6281059"/>
            <a:ext cx="523628" cy="256779"/>
          </a:xfrm>
          <a:prstGeom prst="rect">
            <a:avLst/>
          </a:prstGeom>
        </p:spPr>
      </p:pic>
      <p:sp>
        <p:nvSpPr>
          <p:cNvPr id="11" name="Rectangle: Rounded Corners 10">
            <a:extLst>
              <a:ext uri="{FF2B5EF4-FFF2-40B4-BE49-F238E27FC236}">
                <a16:creationId xmlns:a16="http://schemas.microsoft.com/office/drawing/2014/main" id="{1E880DBB-DB1D-BF8C-8EA3-26EF2EE2FD22}"/>
              </a:ext>
            </a:extLst>
          </p:cNvPr>
          <p:cNvSpPr/>
          <p:nvPr/>
        </p:nvSpPr>
        <p:spPr>
          <a:xfrm>
            <a:off x="1442720" y="1300480"/>
            <a:ext cx="9225280" cy="2387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6379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32</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274371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Subscription Model | Idea</a:t>
              </a:r>
            </a:p>
          </p:txBody>
        </p:sp>
      </p:grpSp>
      <p:graphicFrame>
        <p:nvGraphicFramePr>
          <p:cNvPr id="2" name="Table 1">
            <a:extLst>
              <a:ext uri="{FF2B5EF4-FFF2-40B4-BE49-F238E27FC236}">
                <a16:creationId xmlns:a16="http://schemas.microsoft.com/office/drawing/2014/main" id="{AC075EBD-75AF-F040-391A-9428C764EF42}"/>
              </a:ext>
            </a:extLst>
          </p:cNvPr>
          <p:cNvGraphicFramePr>
            <a:graphicFrameLocks noGrp="1"/>
          </p:cNvGraphicFramePr>
          <p:nvPr>
            <p:extLst>
              <p:ext uri="{D42A27DB-BD31-4B8C-83A1-F6EECF244321}">
                <p14:modId xmlns:p14="http://schemas.microsoft.com/office/powerpoint/2010/main" val="3466214553"/>
              </p:ext>
            </p:extLst>
          </p:nvPr>
        </p:nvGraphicFramePr>
        <p:xfrm>
          <a:off x="2348889" y="1077581"/>
          <a:ext cx="7215023" cy="4909026"/>
        </p:xfrm>
        <a:graphic>
          <a:graphicData uri="http://schemas.openxmlformats.org/drawingml/2006/table">
            <a:tbl>
              <a:tblPr>
                <a:effectLst>
                  <a:outerShdw blurRad="50800" dist="38100" dir="2700000" algn="tl" rotWithShape="0">
                    <a:prstClr val="black">
                      <a:alpha val="40000"/>
                    </a:prstClr>
                  </a:outerShdw>
                </a:effectLst>
              </a:tblPr>
              <a:tblGrid>
                <a:gridCol w="707657">
                  <a:extLst>
                    <a:ext uri="{9D8B030D-6E8A-4147-A177-3AD203B41FA5}">
                      <a16:colId xmlns:a16="http://schemas.microsoft.com/office/drawing/2014/main" val="3808140976"/>
                    </a:ext>
                  </a:extLst>
                </a:gridCol>
                <a:gridCol w="3522900">
                  <a:extLst>
                    <a:ext uri="{9D8B030D-6E8A-4147-A177-3AD203B41FA5}">
                      <a16:colId xmlns:a16="http://schemas.microsoft.com/office/drawing/2014/main" val="3357502499"/>
                    </a:ext>
                  </a:extLst>
                </a:gridCol>
                <a:gridCol w="1784625">
                  <a:extLst>
                    <a:ext uri="{9D8B030D-6E8A-4147-A177-3AD203B41FA5}">
                      <a16:colId xmlns:a16="http://schemas.microsoft.com/office/drawing/2014/main" val="1244476092"/>
                    </a:ext>
                  </a:extLst>
                </a:gridCol>
                <a:gridCol w="1199841">
                  <a:extLst>
                    <a:ext uri="{9D8B030D-6E8A-4147-A177-3AD203B41FA5}">
                      <a16:colId xmlns:a16="http://schemas.microsoft.com/office/drawing/2014/main" val="1103245713"/>
                    </a:ext>
                  </a:extLst>
                </a:gridCol>
              </a:tblGrid>
              <a:tr h="409086">
                <a:tc>
                  <a:txBody>
                    <a:bodyPr/>
                    <a:lstStyle/>
                    <a:p>
                      <a:pPr algn="ctr" fontAlgn="ctr"/>
                      <a:r>
                        <a:rPr lang="en-US" sz="1200" b="1" i="0" u="none" strike="noStrike" dirty="0">
                          <a:solidFill>
                            <a:srgbClr val="000000"/>
                          </a:solidFill>
                          <a:effectLst/>
                          <a:latin typeface="Arial" panose="020B0604020202020204" pitchFamily="34" charset="0"/>
                        </a:rPr>
                        <a:t>Tier Name</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ctr" fontAlgn="ctr"/>
                      <a:r>
                        <a:rPr lang="en-US" sz="1200" b="1" i="0" u="none" strike="noStrike" dirty="0">
                          <a:solidFill>
                            <a:srgbClr val="000000"/>
                          </a:solidFill>
                          <a:effectLst/>
                          <a:latin typeface="Arial" panose="020B0604020202020204" pitchFamily="34" charset="0"/>
                        </a:rPr>
                        <a:t>Benefits</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ctr" fontAlgn="ctr"/>
                      <a:r>
                        <a:rPr lang="en-US" sz="1200" b="1" i="0" u="none" strike="noStrike" dirty="0">
                          <a:solidFill>
                            <a:srgbClr val="000000"/>
                          </a:solidFill>
                          <a:effectLst/>
                          <a:latin typeface="Arial" panose="020B0604020202020204" pitchFamily="34" charset="0"/>
                        </a:rPr>
                        <a:t>Target Segment</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ctr" fontAlgn="ctr"/>
                      <a:r>
                        <a:rPr lang="en-US" sz="1200" b="1" i="0" u="none" strike="noStrike" dirty="0">
                          <a:solidFill>
                            <a:srgbClr val="000000"/>
                          </a:solidFill>
                          <a:effectLst/>
                          <a:latin typeface="Arial" panose="020B0604020202020204" pitchFamily="34" charset="0"/>
                        </a:rPr>
                        <a:t>Monthly Fee (Example)</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extLst>
                  <a:ext uri="{0D108BD9-81ED-4DB2-BD59-A6C34878D82A}">
                    <a16:rowId xmlns:a16="http://schemas.microsoft.com/office/drawing/2014/main" val="3910932992"/>
                  </a:ext>
                </a:extLst>
              </a:tr>
              <a:tr h="1431799">
                <a:tc>
                  <a:txBody>
                    <a:bodyPr/>
                    <a:lstStyle/>
                    <a:p>
                      <a:pPr algn="ctr" fontAlgn="ctr"/>
                      <a:r>
                        <a:rPr lang="en-US" sz="1200" b="1" i="0" u="none" strike="noStrike" dirty="0">
                          <a:solidFill>
                            <a:srgbClr val="000000"/>
                          </a:solidFill>
                          <a:effectLst/>
                          <a:latin typeface="Arial" panose="020B0604020202020204" pitchFamily="34" charset="0"/>
                        </a:rPr>
                        <a:t>Basic</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 discount on maker and taker fees</a:t>
                      </a:r>
                    </a:p>
                  </a:txBody>
                  <a:tcPr marL="11430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Casual and Moderate Users</a:t>
                      </a:r>
                    </a:p>
                  </a:txBody>
                  <a:tcPr marL="11430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500,000</a:t>
                      </a:r>
                    </a:p>
                    <a:p>
                      <a:pPr algn="ctr" fontAlgn="ctr"/>
                      <a:r>
                        <a:rPr lang="en-US" sz="1200" b="0" i="0" u="none" strike="noStrike" dirty="0">
                          <a:solidFill>
                            <a:srgbClr val="000000"/>
                          </a:solidFill>
                          <a:effectLst/>
                          <a:latin typeface="Arial" panose="020B0604020202020204" pitchFamily="34" charset="0"/>
                        </a:rPr>
                        <a:t>Toman</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699861"/>
                  </a:ext>
                </a:extLst>
              </a:tr>
              <a:tr h="1431799">
                <a:tc>
                  <a:txBody>
                    <a:bodyPr/>
                    <a:lstStyle/>
                    <a:p>
                      <a:pPr algn="ctr" fontAlgn="ctr"/>
                      <a:r>
                        <a:rPr lang="en-US" sz="1200" b="1" i="0" u="none" strike="noStrike" dirty="0">
                          <a:solidFill>
                            <a:srgbClr val="000000"/>
                          </a:solidFill>
                          <a:effectLst/>
                          <a:latin typeface="Arial" panose="020B0604020202020204" pitchFamily="34" charset="0"/>
                        </a:rPr>
                        <a:t>Pro</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Arial" panose="020B0604020202020204" pitchFamily="34" charset="0"/>
                        </a:rPr>
                        <a:t>20% discount on maker and taker fees</a:t>
                      </a:r>
                    </a:p>
                  </a:txBody>
                  <a:tcPr marL="11430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Arial" panose="020B0604020202020204" pitchFamily="34" charset="0"/>
                        </a:rPr>
                        <a:t>Active Users</a:t>
                      </a:r>
                    </a:p>
                  </a:txBody>
                  <a:tcPr marL="11430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1,000,000</a:t>
                      </a:r>
                    </a:p>
                    <a:p>
                      <a:pPr algn="ctr" fontAlgn="ctr"/>
                      <a:r>
                        <a:rPr lang="en-US" sz="1200" b="0" i="0" u="none" strike="noStrike" dirty="0">
                          <a:solidFill>
                            <a:srgbClr val="000000"/>
                          </a:solidFill>
                          <a:effectLst/>
                          <a:latin typeface="Arial" panose="020B0604020202020204" pitchFamily="34" charset="0"/>
                        </a:rPr>
                        <a:t>Toman</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730615"/>
                  </a:ext>
                </a:extLst>
              </a:tr>
              <a:tr h="1636342">
                <a:tc>
                  <a:txBody>
                    <a:bodyPr/>
                    <a:lstStyle/>
                    <a:p>
                      <a:pPr algn="ctr" fontAlgn="ctr"/>
                      <a:r>
                        <a:rPr lang="en-US" sz="1200" b="1" i="0" u="none" strike="noStrike" dirty="0">
                          <a:solidFill>
                            <a:srgbClr val="000000"/>
                          </a:solidFill>
                          <a:effectLst/>
                          <a:latin typeface="Arial" panose="020B0604020202020204" pitchFamily="34" charset="0"/>
                        </a:rPr>
                        <a:t>Premium</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Arial" panose="020B0604020202020204" pitchFamily="34" charset="0"/>
                        </a:rPr>
                        <a:t>30% discount on maker and taker fees</a:t>
                      </a:r>
                    </a:p>
                  </a:txBody>
                  <a:tcPr marL="11430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Arial" panose="020B0604020202020204" pitchFamily="34" charset="0"/>
                        </a:rPr>
                        <a:t>High Volume &amp; All Transaction Types</a:t>
                      </a:r>
                    </a:p>
                  </a:txBody>
                  <a:tcPr marL="11430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2,000,000</a:t>
                      </a:r>
                    </a:p>
                    <a:p>
                      <a:pPr algn="ctr" fontAlgn="ctr"/>
                      <a:r>
                        <a:rPr lang="en-US" sz="1200" b="0" i="0" u="none" strike="noStrike" dirty="0">
                          <a:solidFill>
                            <a:srgbClr val="000000"/>
                          </a:solidFill>
                          <a:effectLst/>
                          <a:latin typeface="Arial" panose="020B0604020202020204" pitchFamily="34" charset="0"/>
                        </a:rPr>
                        <a:t>Toman</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630641"/>
                  </a:ext>
                </a:extLst>
              </a:tr>
            </a:tbl>
          </a:graphicData>
        </a:graphic>
      </p:graphicFrame>
    </p:spTree>
    <p:extLst>
      <p:ext uri="{BB962C8B-B14F-4D97-AF65-F5344CB8AC3E}">
        <p14:creationId xmlns:p14="http://schemas.microsoft.com/office/powerpoint/2010/main" val="3804361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33</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36034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Subscription Model | Methodology</a:t>
              </a:r>
            </a:p>
          </p:txBody>
        </p:sp>
      </p:grpSp>
      <p:sp>
        <p:nvSpPr>
          <p:cNvPr id="13" name="TextBox 12">
            <a:extLst>
              <a:ext uri="{FF2B5EF4-FFF2-40B4-BE49-F238E27FC236}">
                <a16:creationId xmlns:a16="http://schemas.microsoft.com/office/drawing/2014/main" id="{1A2D4083-E38C-966B-9308-77470791C279}"/>
              </a:ext>
            </a:extLst>
          </p:cNvPr>
          <p:cNvSpPr txBox="1"/>
          <p:nvPr/>
        </p:nvSpPr>
        <p:spPr>
          <a:xfrm>
            <a:off x="272805" y="1301696"/>
            <a:ext cx="10795202" cy="4733211"/>
          </a:xfrm>
          <a:prstGeom prst="roundRect">
            <a:avLst/>
          </a:prstGeom>
          <a:solidFill>
            <a:schemeClr val="bg1">
              <a:lumMod val="85000"/>
            </a:schemeClr>
          </a:solidFill>
          <a:ln>
            <a:noFill/>
          </a:ln>
          <a:effectLst>
            <a:softEdge rad="0"/>
          </a:effectLst>
        </p:spPr>
        <p:txBody>
          <a:bodyPr wrap="square">
            <a:spAutoFit/>
          </a:bodyPr>
          <a:lstStyle>
            <a:defPPr>
              <a:defRPr lang="en-US"/>
            </a:defPPr>
            <a:lvl1pPr algn="ctr">
              <a:defRPr sz="1600" b="1"/>
            </a:lvl1pPr>
          </a:lstStyle>
          <a:p>
            <a:pPr algn="l"/>
            <a:r>
              <a:rPr lang="en-US" b="1" i="0" dirty="0">
                <a:effectLst/>
                <a:latin typeface="Calibri (Body)"/>
              </a:rPr>
              <a:t>Subscription Model Estimates:</a:t>
            </a:r>
          </a:p>
          <a:p>
            <a:pPr algn="l"/>
            <a:endParaRPr lang="en-US" dirty="0">
              <a:latin typeface="Calibri (Body)"/>
            </a:endParaRPr>
          </a:p>
          <a:p>
            <a:pPr algn="l"/>
            <a:r>
              <a:rPr lang="en-US" i="0" dirty="0">
                <a:effectLst/>
                <a:latin typeface="Calibri (Body)"/>
              </a:rPr>
              <a:t>Estimated Number of Subscribers</a:t>
            </a:r>
            <a:r>
              <a:rPr lang="en-US" b="0" i="0" dirty="0">
                <a:effectLst/>
                <a:latin typeface="Calibri (Body)"/>
              </a:rPr>
              <a:t>:</a:t>
            </a:r>
          </a:p>
          <a:p>
            <a:pPr lvl="1">
              <a:buFont typeface="Arial" panose="020B0604020202020204" pitchFamily="34" charset="0"/>
              <a:buChar char="•"/>
            </a:pPr>
            <a:r>
              <a:rPr lang="en-US" sz="1600" b="1" i="0" dirty="0">
                <a:effectLst/>
                <a:latin typeface="Calibri (Body)"/>
              </a:rPr>
              <a:t>Basic Membership:</a:t>
            </a:r>
            <a:r>
              <a:rPr lang="en-US" sz="1600" b="0" i="0" dirty="0">
                <a:effectLst/>
                <a:latin typeface="Calibri (Body)"/>
              </a:rPr>
              <a:t> 36 traders (5% of Moderate users)</a:t>
            </a:r>
          </a:p>
          <a:p>
            <a:pPr lvl="1">
              <a:buFont typeface="Arial" panose="020B0604020202020204" pitchFamily="34" charset="0"/>
              <a:buChar char="•"/>
            </a:pPr>
            <a:r>
              <a:rPr lang="en-US" sz="1600" b="1" i="0" dirty="0">
                <a:effectLst/>
                <a:latin typeface="Calibri (Body)"/>
              </a:rPr>
              <a:t>Premium Membership:</a:t>
            </a:r>
            <a:r>
              <a:rPr lang="en-US" sz="1600" b="0" i="0" dirty="0">
                <a:effectLst/>
                <a:latin typeface="Calibri (Body)"/>
              </a:rPr>
              <a:t> 22 traders (10% of Active users)</a:t>
            </a:r>
          </a:p>
          <a:p>
            <a:pPr lvl="1">
              <a:buFont typeface="Arial" panose="020B0604020202020204" pitchFamily="34" charset="0"/>
              <a:buChar char="•"/>
            </a:pPr>
            <a:r>
              <a:rPr lang="en-US" sz="1600" b="1" i="0" dirty="0">
                <a:effectLst/>
                <a:latin typeface="Calibri (Body)"/>
              </a:rPr>
              <a:t>Elite Membership:</a:t>
            </a:r>
            <a:r>
              <a:rPr lang="en-US" sz="1600" b="0" i="0" dirty="0">
                <a:effectLst/>
                <a:latin typeface="Calibri (Body)"/>
              </a:rPr>
              <a:t> 22 traders (15% of Active users)</a:t>
            </a:r>
          </a:p>
          <a:p>
            <a:pPr lvl="1">
              <a:buFont typeface="Arial" panose="020B0604020202020204" pitchFamily="34" charset="0"/>
              <a:buChar char="•"/>
            </a:pPr>
            <a:endParaRPr lang="en-US" sz="1600" dirty="0">
              <a:latin typeface="Calibri (Body)"/>
            </a:endParaRPr>
          </a:p>
          <a:p>
            <a:pPr lvl="1">
              <a:buFont typeface="Arial" panose="020B0604020202020204" pitchFamily="34" charset="0"/>
              <a:buChar char="•"/>
            </a:pPr>
            <a:endParaRPr lang="en-US" sz="1600" b="0" i="0" dirty="0">
              <a:effectLst/>
              <a:latin typeface="Calibri (Body)"/>
            </a:endParaRPr>
          </a:p>
          <a:p>
            <a:pPr algn="l"/>
            <a:r>
              <a:rPr lang="en-US" i="0" dirty="0">
                <a:effectLst/>
                <a:latin typeface="Calibri (Body)"/>
              </a:rPr>
              <a:t>Revenue from Subscription Fees</a:t>
            </a:r>
            <a:r>
              <a:rPr lang="en-US" b="0" i="0" dirty="0">
                <a:effectLst/>
                <a:latin typeface="Calibri (Body)"/>
              </a:rPr>
              <a:t>:</a:t>
            </a:r>
          </a:p>
          <a:p>
            <a:pPr lvl="1">
              <a:buFont typeface="Arial" panose="020B0604020202020204" pitchFamily="34" charset="0"/>
              <a:buChar char="•"/>
            </a:pPr>
            <a:r>
              <a:rPr lang="en-US" sz="1600" b="1" i="0" dirty="0">
                <a:effectLst/>
                <a:latin typeface="Calibri (Body)"/>
              </a:rPr>
              <a:t>Total Revenue from Subscription Fees:</a:t>
            </a:r>
            <a:r>
              <a:rPr lang="en-US" sz="1600" b="0" i="0" dirty="0">
                <a:effectLst/>
                <a:latin typeface="Calibri (Body)"/>
              </a:rPr>
              <a:t> 83,000,000  Tomans</a:t>
            </a:r>
          </a:p>
          <a:p>
            <a:pPr algn="l"/>
            <a:r>
              <a:rPr lang="en-US" b="0" i="0" dirty="0">
                <a:effectLst/>
                <a:latin typeface="Calibri (Body)"/>
              </a:rPr>
              <a:t>	Revenue from Fees After Subscription Discounts:</a:t>
            </a:r>
          </a:p>
          <a:p>
            <a:pPr lvl="1">
              <a:buFont typeface="Arial" panose="020B0604020202020204" pitchFamily="34" charset="0"/>
              <a:buChar char="•"/>
            </a:pPr>
            <a:r>
              <a:rPr lang="en-US" sz="1600" b="1" i="0" dirty="0">
                <a:effectLst/>
                <a:latin typeface="Calibri (Body)"/>
              </a:rPr>
              <a:t>New Fee Revenue (After Discounts):</a:t>
            </a:r>
            <a:r>
              <a:rPr lang="en-US" sz="1600" b="0" i="0" dirty="0">
                <a:effectLst/>
                <a:latin typeface="Calibri (Body)"/>
              </a:rPr>
              <a:t> Approximately 133,821,931  Tomans</a:t>
            </a:r>
          </a:p>
          <a:p>
            <a:pPr algn="l"/>
            <a:r>
              <a:rPr lang="en-US" b="0" i="0" dirty="0">
                <a:effectLst/>
                <a:latin typeface="Calibri (Body)"/>
              </a:rPr>
              <a:t>	Estimated Total Revenue (Subscription + Fees):</a:t>
            </a:r>
          </a:p>
          <a:p>
            <a:pPr lvl="1">
              <a:buFont typeface="Arial" panose="020B0604020202020204" pitchFamily="34" charset="0"/>
              <a:buChar char="•"/>
            </a:pPr>
            <a:r>
              <a:rPr lang="en-US" sz="1600" b="1" i="0" dirty="0">
                <a:effectLst/>
                <a:latin typeface="Calibri (Body)"/>
              </a:rPr>
              <a:t>Total Estimated Revenue (After Implementation):</a:t>
            </a:r>
            <a:r>
              <a:rPr lang="en-US" sz="1600" b="0" i="0" dirty="0">
                <a:effectLst/>
                <a:latin typeface="Calibri (Body)"/>
              </a:rPr>
              <a:t> Approximately 216,821,931  Tomans</a:t>
            </a:r>
          </a:p>
          <a:p>
            <a:pPr lvl="1">
              <a:buFont typeface="Arial" panose="020B0604020202020204" pitchFamily="34" charset="0"/>
              <a:buChar char="•"/>
            </a:pPr>
            <a:endParaRPr lang="en-US" sz="1600" dirty="0">
              <a:latin typeface="Calibri (Body)"/>
            </a:endParaRPr>
          </a:p>
          <a:p>
            <a:pPr lvl="1"/>
            <a:r>
              <a:rPr lang="en-US" sz="1600" b="1" dirty="0">
                <a:latin typeface="Calibri (Body)"/>
              </a:rPr>
              <a:t>Total Revenue Before Subscription Model</a:t>
            </a:r>
            <a:r>
              <a:rPr lang="en-US" sz="1600" dirty="0">
                <a:latin typeface="Calibri (Body)"/>
              </a:rPr>
              <a:t>: </a:t>
            </a:r>
            <a:r>
              <a:rPr lang="en-US" sz="1600" u="sng" dirty="0">
                <a:latin typeface="Calibri (Body)"/>
              </a:rPr>
              <a:t>173,497,467</a:t>
            </a:r>
          </a:p>
          <a:p>
            <a:pPr lvl="1"/>
            <a:r>
              <a:rPr lang="en-US" sz="1600" b="1" dirty="0">
                <a:latin typeface="Calibri (Body)"/>
              </a:rPr>
              <a:t>Total Revenue After Subscription Model</a:t>
            </a:r>
            <a:r>
              <a:rPr lang="en-US" sz="1600" dirty="0">
                <a:latin typeface="Calibri (Body)"/>
              </a:rPr>
              <a:t>: </a:t>
            </a:r>
            <a:r>
              <a:rPr lang="en-US" sz="1600" u="sng" dirty="0">
                <a:latin typeface="Calibri (Body)"/>
              </a:rPr>
              <a:t>216,821,931</a:t>
            </a:r>
            <a:r>
              <a:rPr lang="en-US" sz="1600" dirty="0">
                <a:latin typeface="Calibri (Body)"/>
              </a:rPr>
              <a:t>  (</a:t>
            </a:r>
            <a:r>
              <a:rPr lang="en-US" sz="1600" b="1" dirty="0">
                <a:solidFill>
                  <a:schemeClr val="accent6">
                    <a:lumMod val="75000"/>
                  </a:schemeClr>
                </a:solidFill>
                <a:latin typeface="Calibri (Body)"/>
              </a:rPr>
              <a:t>+25%</a:t>
            </a:r>
            <a:r>
              <a:rPr lang="en-US" sz="1600" dirty="0">
                <a:latin typeface="Calibri (Body)"/>
              </a:rPr>
              <a:t>)</a:t>
            </a:r>
            <a:endParaRPr lang="en-US" sz="1600" i="0" u="sng" dirty="0">
              <a:effectLst/>
              <a:latin typeface="Calibri (Body)"/>
            </a:endParaRPr>
          </a:p>
        </p:txBody>
      </p:sp>
    </p:spTree>
    <p:extLst>
      <p:ext uri="{BB962C8B-B14F-4D97-AF65-F5344CB8AC3E}">
        <p14:creationId xmlns:p14="http://schemas.microsoft.com/office/powerpoint/2010/main" val="2322836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34</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51796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Subscription Model | Side Effect &amp; Additional Data</a:t>
              </a:r>
            </a:p>
          </p:txBody>
        </p:sp>
      </p:grpSp>
      <p:sp>
        <p:nvSpPr>
          <p:cNvPr id="13" name="TextBox 12">
            <a:extLst>
              <a:ext uri="{FF2B5EF4-FFF2-40B4-BE49-F238E27FC236}">
                <a16:creationId xmlns:a16="http://schemas.microsoft.com/office/drawing/2014/main" id="{1A2D4083-E38C-966B-9308-77470791C279}"/>
              </a:ext>
            </a:extLst>
          </p:cNvPr>
          <p:cNvSpPr txBox="1"/>
          <p:nvPr/>
        </p:nvSpPr>
        <p:spPr>
          <a:xfrm>
            <a:off x="269038" y="872053"/>
            <a:ext cx="10795202" cy="5278041"/>
          </a:xfrm>
          <a:prstGeom prst="roundRect">
            <a:avLst/>
          </a:prstGeom>
          <a:solidFill>
            <a:schemeClr val="bg1">
              <a:lumMod val="85000"/>
            </a:schemeClr>
          </a:solidFill>
          <a:ln>
            <a:noFill/>
          </a:ln>
          <a:effectLst>
            <a:softEdge rad="0"/>
          </a:effectLst>
        </p:spPr>
        <p:txBody>
          <a:bodyPr wrap="square">
            <a:spAutoFit/>
          </a:bodyPr>
          <a:lstStyle>
            <a:defPPr>
              <a:defRPr lang="en-US"/>
            </a:defPPr>
            <a:lvl1pPr algn="ctr">
              <a:defRPr sz="1600" b="1"/>
            </a:lvl1pPr>
          </a:lstStyle>
          <a:p>
            <a:pPr algn="l"/>
            <a:r>
              <a:rPr lang="en-US" b="1" i="0" dirty="0">
                <a:effectLst/>
                <a:latin typeface="Google Sans"/>
              </a:rPr>
              <a:t>Possible Side Effects:</a:t>
            </a:r>
          </a:p>
          <a:p>
            <a:pPr algn="l"/>
            <a:endParaRPr lang="en-US" b="0" i="0" dirty="0">
              <a:effectLst/>
              <a:latin typeface="Google Sans"/>
            </a:endParaRPr>
          </a:p>
          <a:p>
            <a:pPr lvl="1">
              <a:buFont typeface="Arial" panose="020B0604020202020204" pitchFamily="34" charset="0"/>
              <a:buChar char="•"/>
            </a:pPr>
            <a:r>
              <a:rPr lang="en-US" sz="1600" b="1" i="0" dirty="0">
                <a:effectLst/>
                <a:latin typeface="Google Sans"/>
              </a:rPr>
              <a:t> Reduced User Base:</a:t>
            </a:r>
            <a:r>
              <a:rPr lang="en-US" sz="1600" b="0" i="0" dirty="0">
                <a:effectLst/>
                <a:latin typeface="Google Sans"/>
              </a:rPr>
              <a:t> High membership fees might discourage users, especially low-volume traders, leading to a decrease in overall trading activity and revenue.</a:t>
            </a:r>
          </a:p>
          <a:p>
            <a:pPr lvl="1">
              <a:buFont typeface="Arial" panose="020B0604020202020204" pitchFamily="34" charset="0"/>
              <a:buChar char="•"/>
            </a:pPr>
            <a:r>
              <a:rPr lang="en-US" sz="1600" b="1" i="0" dirty="0">
                <a:effectLst/>
                <a:latin typeface="Google Sans"/>
              </a:rPr>
              <a:t> Market Competition:</a:t>
            </a:r>
            <a:r>
              <a:rPr lang="en-US" sz="1600" b="0" i="0" dirty="0">
                <a:effectLst/>
                <a:latin typeface="Google Sans"/>
              </a:rPr>
              <a:t> Other exchanges with lower fees or free basic services might attract users if Exchange X's membership fees are not competitive.</a:t>
            </a:r>
          </a:p>
          <a:p>
            <a:pPr lvl="1">
              <a:buFont typeface="Arial" panose="020B0604020202020204" pitchFamily="34" charset="0"/>
              <a:buChar char="•"/>
            </a:pPr>
            <a:r>
              <a:rPr lang="en-US" sz="1600" b="1" i="0" dirty="0">
                <a:effectLst/>
                <a:latin typeface="Google Sans"/>
              </a:rPr>
              <a:t> Negative User Perception:</a:t>
            </a:r>
            <a:r>
              <a:rPr lang="en-US" sz="1600" b="0" i="0" dirty="0">
                <a:effectLst/>
                <a:latin typeface="Google Sans"/>
              </a:rPr>
              <a:t> Introducing membership fees might be perceived negatively by users, impacting brand loyalty.</a:t>
            </a:r>
          </a:p>
          <a:p>
            <a:pPr lvl="1">
              <a:buFont typeface="Arial" panose="020B0604020202020204" pitchFamily="34" charset="0"/>
              <a:buChar char="•"/>
            </a:pPr>
            <a:endParaRPr lang="en-US" sz="1600" b="0" i="0" dirty="0">
              <a:effectLst/>
              <a:latin typeface="Google Sans"/>
            </a:endParaRPr>
          </a:p>
          <a:p>
            <a:pPr algn="l"/>
            <a:r>
              <a:rPr lang="en-US" b="1" i="0" dirty="0">
                <a:effectLst/>
                <a:latin typeface="Google Sans"/>
              </a:rPr>
              <a:t>Additional Data for a More Accurate Decision:</a:t>
            </a:r>
          </a:p>
          <a:p>
            <a:pPr algn="l"/>
            <a:endParaRPr lang="en-US" b="0" i="0" dirty="0">
              <a:effectLst/>
              <a:latin typeface="Google Sans"/>
            </a:endParaRPr>
          </a:p>
          <a:p>
            <a:pPr lvl="1">
              <a:buFont typeface="Arial" panose="020B0604020202020204" pitchFamily="34" charset="0"/>
              <a:buChar char="•"/>
            </a:pPr>
            <a:r>
              <a:rPr lang="en-US" sz="1600" b="1" i="0" dirty="0">
                <a:effectLst/>
                <a:latin typeface="Google Sans"/>
              </a:rPr>
              <a:t> User Surveys and Feedback:</a:t>
            </a:r>
            <a:r>
              <a:rPr lang="en-US" sz="1600" b="0" i="0" dirty="0">
                <a:effectLst/>
                <a:latin typeface="Google Sans"/>
              </a:rPr>
              <a:t> Understanding user preferences and willingness to pay for specific benefits helps design attractive membership tiers.</a:t>
            </a:r>
          </a:p>
          <a:p>
            <a:pPr lvl="1">
              <a:buFont typeface="Arial" panose="020B0604020202020204" pitchFamily="34" charset="0"/>
              <a:buChar char="•"/>
            </a:pPr>
            <a:r>
              <a:rPr lang="en-US" sz="1600" b="1" i="0" dirty="0">
                <a:effectLst/>
                <a:latin typeface="Google Sans"/>
              </a:rPr>
              <a:t> Competitor Analysis:</a:t>
            </a:r>
            <a:r>
              <a:rPr lang="en-US" sz="1600" b="0" i="0" dirty="0">
                <a:effectLst/>
                <a:latin typeface="Google Sans"/>
              </a:rPr>
              <a:t> Knowing the fee structures and membership programs of competitor exchanges helps determine a competitive pricing strategy.</a:t>
            </a:r>
          </a:p>
          <a:p>
            <a:pPr lvl="1">
              <a:buFont typeface="Arial" panose="020B0604020202020204" pitchFamily="34" charset="0"/>
              <a:buChar char="•"/>
            </a:pPr>
            <a:r>
              <a:rPr lang="en-US" sz="1600" b="1" i="0" dirty="0">
                <a:effectLst/>
                <a:latin typeface="Google Sans"/>
              </a:rPr>
              <a:t> Historical Data on User Behavior:</a:t>
            </a:r>
            <a:r>
              <a:rPr lang="en-US" sz="1600" b="0" i="0" dirty="0">
                <a:effectLst/>
                <a:latin typeface="Google Sans"/>
              </a:rPr>
              <a:t> Analyzing past user behavior (e.g., frequency of trades, average trade size) helps predict how users might respond to different membership options.</a:t>
            </a:r>
          </a:p>
          <a:p>
            <a:pPr lvl="1">
              <a:buFont typeface="Arial" panose="020B0604020202020204" pitchFamily="34" charset="0"/>
              <a:buChar char="•"/>
            </a:pPr>
            <a:r>
              <a:rPr lang="en-US" sz="1600" b="1" i="0" dirty="0">
                <a:effectLst/>
                <a:latin typeface="Google Sans"/>
              </a:rPr>
              <a:t> Cost of Implementing Memberships:</a:t>
            </a:r>
            <a:r>
              <a:rPr lang="en-US" sz="1600" b="0" i="0" dirty="0">
                <a:effectLst/>
                <a:latin typeface="Google Sans"/>
              </a:rPr>
              <a:t> Estimate the cost of developing and managing the membership program to determine potential profitability.</a:t>
            </a:r>
          </a:p>
        </p:txBody>
      </p:sp>
    </p:spTree>
    <p:extLst>
      <p:ext uri="{BB962C8B-B14F-4D97-AF65-F5344CB8AC3E}">
        <p14:creationId xmlns:p14="http://schemas.microsoft.com/office/powerpoint/2010/main" val="654099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15F8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03C3C8-4E81-6B27-2AD4-C966B59FCF87}"/>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r="47088" b="25526"/>
          <a:stretch/>
        </p:blipFill>
        <p:spPr>
          <a:xfrm>
            <a:off x="5741035" y="2091055"/>
            <a:ext cx="6450965" cy="4766945"/>
          </a:xfrm>
          <a:prstGeom prst="rect">
            <a:avLst/>
          </a:prstGeom>
        </p:spPr>
      </p:pic>
      <p:pic>
        <p:nvPicPr>
          <p:cNvPr id="4" name="Picture 3">
            <a:extLst>
              <a:ext uri="{FF2B5EF4-FFF2-40B4-BE49-F238E27FC236}">
                <a16:creationId xmlns:a16="http://schemas.microsoft.com/office/drawing/2014/main" id="{74E1AF83-8154-85D9-0E71-1EC6EEE82433}"/>
              </a:ext>
            </a:extLst>
          </p:cNvPr>
          <p:cNvPicPr>
            <a:picLocks noChangeAspect="1"/>
          </p:cNvPicPr>
          <p:nvPr/>
        </p:nvPicPr>
        <p:blipFill rotWithShape="1">
          <a:blip r:embed="rId3">
            <a:alphaModFix amt="5000"/>
            <a:extLst>
              <a:ext uri="{28A0092B-C50C-407E-A947-70E740481C1C}">
                <a14:useLocalDpi xmlns:a14="http://schemas.microsoft.com/office/drawing/2010/main" val="0"/>
              </a:ext>
            </a:extLst>
          </a:blip>
          <a:srcRect l="52968" t="3436" r="3828" b="25607"/>
          <a:stretch/>
        </p:blipFill>
        <p:spPr>
          <a:xfrm>
            <a:off x="11314" y="2316163"/>
            <a:ext cx="5267325" cy="4541837"/>
          </a:xfrm>
          <a:prstGeom prst="rect">
            <a:avLst/>
          </a:prstGeom>
        </p:spPr>
      </p:pic>
      <p:sp>
        <p:nvSpPr>
          <p:cNvPr id="6" name="Rectangle 5">
            <a:extLst>
              <a:ext uri="{FF2B5EF4-FFF2-40B4-BE49-F238E27FC236}">
                <a16:creationId xmlns:a16="http://schemas.microsoft.com/office/drawing/2014/main" id="{76935F77-7CB7-099D-15CC-07FD4BCEE5D7}"/>
              </a:ext>
            </a:extLst>
          </p:cNvPr>
          <p:cNvSpPr/>
          <p:nvPr/>
        </p:nvSpPr>
        <p:spPr>
          <a:xfrm>
            <a:off x="11210925" y="0"/>
            <a:ext cx="701877" cy="6858000"/>
          </a:xfrm>
          <a:prstGeom prst="rect">
            <a:avLst/>
          </a:prstGeom>
          <a:gradFill>
            <a:gsLst>
              <a:gs pos="0">
                <a:srgbClr val="315F80"/>
              </a:gs>
              <a:gs pos="7000">
                <a:srgbClr val="315F80"/>
              </a:gs>
              <a:gs pos="28000">
                <a:srgbClr val="315F80"/>
              </a:gs>
              <a:gs pos="100000">
                <a:srgbClr val="02275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35</a:t>
            </a:r>
          </a:p>
        </p:txBody>
      </p:sp>
      <p:sp>
        <p:nvSpPr>
          <p:cNvPr id="2" name="Title 1">
            <a:extLst>
              <a:ext uri="{FF2B5EF4-FFF2-40B4-BE49-F238E27FC236}">
                <a16:creationId xmlns:a16="http://schemas.microsoft.com/office/drawing/2014/main" id="{40A16040-AF56-4481-7F0D-29C13424BA53}"/>
              </a:ext>
            </a:extLst>
          </p:cNvPr>
          <p:cNvSpPr>
            <a:spLocks noGrp="1"/>
          </p:cNvSpPr>
          <p:nvPr>
            <p:ph type="ctrTitle"/>
          </p:nvPr>
        </p:nvSpPr>
        <p:spPr>
          <a:ln cap="sq">
            <a:noFill/>
          </a:ln>
        </p:spPr>
        <p:txBody>
          <a:bodyPr/>
          <a:lstStyle/>
          <a:p>
            <a:r>
              <a:rPr lang="en-US" b="1" dirty="0">
                <a:solidFill>
                  <a:schemeClr val="bg1"/>
                </a:solidFill>
              </a:rPr>
              <a:t>The End</a:t>
            </a:r>
            <a:br>
              <a:rPr lang="en-US" dirty="0">
                <a:solidFill>
                  <a:schemeClr val="bg1"/>
                </a:solidFill>
              </a:rPr>
            </a:br>
            <a:r>
              <a:rPr lang="en-US" sz="5500" dirty="0">
                <a:solidFill>
                  <a:schemeClr val="bg1"/>
                </a:solidFill>
              </a:rPr>
              <a:t>Thank you for your Attention</a:t>
            </a:r>
          </a:p>
        </p:txBody>
      </p:sp>
      <p:pic>
        <p:nvPicPr>
          <p:cNvPr id="10" name="Picture 9">
            <a:extLst>
              <a:ext uri="{FF2B5EF4-FFF2-40B4-BE49-F238E27FC236}">
                <a16:creationId xmlns:a16="http://schemas.microsoft.com/office/drawing/2014/main" id="{784E4CF7-5DBE-73A8-3FC3-D4A392DCF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81410" y="6281059"/>
            <a:ext cx="523628" cy="256779"/>
          </a:xfrm>
          <a:prstGeom prst="rect">
            <a:avLst/>
          </a:prstGeom>
        </p:spPr>
      </p:pic>
      <p:sp>
        <p:nvSpPr>
          <p:cNvPr id="11" name="Rectangle: Rounded Corners 10">
            <a:extLst>
              <a:ext uri="{FF2B5EF4-FFF2-40B4-BE49-F238E27FC236}">
                <a16:creationId xmlns:a16="http://schemas.microsoft.com/office/drawing/2014/main" id="{1E880DBB-DB1D-BF8C-8EA3-26EF2EE2FD22}"/>
              </a:ext>
            </a:extLst>
          </p:cNvPr>
          <p:cNvSpPr/>
          <p:nvPr/>
        </p:nvSpPr>
        <p:spPr>
          <a:xfrm>
            <a:off x="1442720" y="1300480"/>
            <a:ext cx="9225280" cy="2387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81B5E06-1F05-CFC9-186B-BDEB9C02CAB5}"/>
              </a:ext>
            </a:extLst>
          </p:cNvPr>
          <p:cNvSpPr>
            <a:spLocks noGrp="1"/>
          </p:cNvSpPr>
          <p:nvPr>
            <p:ph type="subTitle" idx="1"/>
          </p:nvPr>
        </p:nvSpPr>
        <p:spPr>
          <a:xfrm>
            <a:off x="1524000" y="4079875"/>
            <a:ext cx="9144000" cy="1655762"/>
          </a:xfrm>
        </p:spPr>
        <p:txBody>
          <a:bodyPr/>
          <a:lstStyle/>
          <a:p>
            <a:pPr algn="l"/>
            <a:r>
              <a:rPr lang="en-US" dirty="0">
                <a:solidFill>
                  <a:schemeClr val="bg1"/>
                </a:solidFill>
              </a:rPr>
              <a:t>By: Ali Poorabbas</a:t>
            </a:r>
          </a:p>
          <a:p>
            <a:pPr algn="l"/>
            <a:r>
              <a:rPr lang="en-US" dirty="0">
                <a:solidFill>
                  <a:schemeClr val="bg1"/>
                </a:solidFill>
              </a:rPr>
              <a:t>Date: 3/18/2024</a:t>
            </a:r>
          </a:p>
        </p:txBody>
      </p:sp>
    </p:spTree>
    <p:extLst>
      <p:ext uri="{BB962C8B-B14F-4D97-AF65-F5344CB8AC3E}">
        <p14:creationId xmlns:p14="http://schemas.microsoft.com/office/powerpoint/2010/main" val="2806981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C4F2B6D-3B12-66AE-F2AB-E0DB7354D661}"/>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4</a:t>
            </a:r>
          </a:p>
        </p:txBody>
      </p:sp>
      <p:grpSp>
        <p:nvGrpSpPr>
          <p:cNvPr id="43" name="Group 42">
            <a:extLst>
              <a:ext uri="{FF2B5EF4-FFF2-40B4-BE49-F238E27FC236}">
                <a16:creationId xmlns:a16="http://schemas.microsoft.com/office/drawing/2014/main" id="{5B2E136D-9E2D-FF5C-A389-276BD80F3BCA}"/>
              </a:ext>
            </a:extLst>
          </p:cNvPr>
          <p:cNvGrpSpPr/>
          <p:nvPr/>
        </p:nvGrpSpPr>
        <p:grpSpPr>
          <a:xfrm>
            <a:off x="2" y="206188"/>
            <a:ext cx="11912800" cy="533153"/>
            <a:chOff x="2" y="206188"/>
            <a:chExt cx="11744080" cy="533153"/>
          </a:xfrm>
        </p:grpSpPr>
        <p:sp>
          <p:nvSpPr>
            <p:cNvPr id="44" name="Rectangle 43">
              <a:extLst>
                <a:ext uri="{FF2B5EF4-FFF2-40B4-BE49-F238E27FC236}">
                  <a16:creationId xmlns:a16="http://schemas.microsoft.com/office/drawing/2014/main" id="{120AAF85-7A86-0E6A-1E75-6872437326DA}"/>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45" name="TextBox 44">
              <a:extLst>
                <a:ext uri="{FF2B5EF4-FFF2-40B4-BE49-F238E27FC236}">
                  <a16:creationId xmlns:a16="http://schemas.microsoft.com/office/drawing/2014/main" id="{80BC6F03-3607-6788-E257-3FFA7B69C9BA}"/>
                </a:ext>
              </a:extLst>
            </p:cNvPr>
            <p:cNvSpPr txBox="1"/>
            <p:nvPr/>
          </p:nvSpPr>
          <p:spPr>
            <a:xfrm>
              <a:off x="268941" y="288099"/>
              <a:ext cx="3014074" cy="369332"/>
            </a:xfrm>
            <a:prstGeom prst="rect">
              <a:avLst/>
            </a:prstGeom>
            <a:noFill/>
          </p:spPr>
          <p:txBody>
            <a:bodyPr wrap="none" rtlCol="0">
              <a:spAutoFit/>
            </a:bodyPr>
            <a:lstStyle/>
            <a:p>
              <a:r>
                <a:rPr lang="en-US" b="0" i="0" dirty="0">
                  <a:effectLst/>
                  <a:latin typeface="Arial" panose="020B0604020202020204" pitchFamily="34" charset="0"/>
                  <a:cs typeface="Arial" panose="020B0604020202020204" pitchFamily="34" charset="0"/>
                </a:rPr>
                <a:t>User Transaction Over Time</a:t>
              </a:r>
              <a:endParaRPr lang="en-US" dirty="0">
                <a:latin typeface="Arial" panose="020B0604020202020204" pitchFamily="34" charset="0"/>
                <a:cs typeface="Arial" panose="020B0604020202020204" pitchFamily="34" charset="0"/>
              </a:endParaRPr>
            </a:p>
          </p:txBody>
        </p:sp>
      </p:grpSp>
      <p:pic>
        <p:nvPicPr>
          <p:cNvPr id="3" name="Picture 2">
            <a:extLst>
              <a:ext uri="{FF2B5EF4-FFF2-40B4-BE49-F238E27FC236}">
                <a16:creationId xmlns:a16="http://schemas.microsoft.com/office/drawing/2014/main" id="{DFE726B3-41C7-1C65-1BF6-6B6F720E2002}"/>
              </a:ext>
            </a:extLst>
          </p:cNvPr>
          <p:cNvPicPr>
            <a:picLocks noChangeAspect="1"/>
          </p:cNvPicPr>
          <p:nvPr/>
        </p:nvPicPr>
        <p:blipFill>
          <a:blip r:embed="rId2"/>
          <a:stretch>
            <a:fillRect/>
          </a:stretch>
        </p:blipFill>
        <p:spPr>
          <a:xfrm>
            <a:off x="2023635" y="957753"/>
            <a:ext cx="8144729" cy="5209607"/>
          </a:xfrm>
          <a:prstGeom prst="rect">
            <a:avLst/>
          </a:prstGeom>
        </p:spPr>
      </p:pic>
      <p:pic>
        <p:nvPicPr>
          <p:cNvPr id="7" name="Picture 6">
            <a:extLst>
              <a:ext uri="{FF2B5EF4-FFF2-40B4-BE49-F238E27FC236}">
                <a16:creationId xmlns:a16="http://schemas.microsoft.com/office/drawing/2014/main" id="{AC9829E4-2601-5278-5DF2-A3E1DAEB7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spTree>
    <p:extLst>
      <p:ext uri="{BB962C8B-B14F-4D97-AF65-F5344CB8AC3E}">
        <p14:creationId xmlns:p14="http://schemas.microsoft.com/office/powerpoint/2010/main" val="54098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C4F2B6D-3B12-66AE-F2AB-E0DB7354D661}"/>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5</a:t>
            </a:r>
          </a:p>
        </p:txBody>
      </p:sp>
      <p:grpSp>
        <p:nvGrpSpPr>
          <p:cNvPr id="43" name="Group 42">
            <a:extLst>
              <a:ext uri="{FF2B5EF4-FFF2-40B4-BE49-F238E27FC236}">
                <a16:creationId xmlns:a16="http://schemas.microsoft.com/office/drawing/2014/main" id="{5B2E136D-9E2D-FF5C-A389-276BD80F3BCA}"/>
              </a:ext>
            </a:extLst>
          </p:cNvPr>
          <p:cNvGrpSpPr/>
          <p:nvPr/>
        </p:nvGrpSpPr>
        <p:grpSpPr>
          <a:xfrm>
            <a:off x="2" y="206188"/>
            <a:ext cx="11912800" cy="533153"/>
            <a:chOff x="2" y="206188"/>
            <a:chExt cx="11744080" cy="533153"/>
          </a:xfrm>
        </p:grpSpPr>
        <p:sp>
          <p:nvSpPr>
            <p:cNvPr id="44" name="Rectangle 43">
              <a:extLst>
                <a:ext uri="{FF2B5EF4-FFF2-40B4-BE49-F238E27FC236}">
                  <a16:creationId xmlns:a16="http://schemas.microsoft.com/office/drawing/2014/main" id="{120AAF85-7A86-0E6A-1E75-6872437326DA}"/>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45" name="TextBox 44">
              <a:extLst>
                <a:ext uri="{FF2B5EF4-FFF2-40B4-BE49-F238E27FC236}">
                  <a16:creationId xmlns:a16="http://schemas.microsoft.com/office/drawing/2014/main" id="{80BC6F03-3607-6788-E257-3FFA7B69C9BA}"/>
                </a:ext>
              </a:extLst>
            </p:cNvPr>
            <p:cNvSpPr txBox="1"/>
            <p:nvPr/>
          </p:nvSpPr>
          <p:spPr>
            <a:xfrm>
              <a:off x="268941" y="288099"/>
              <a:ext cx="3014074" cy="369332"/>
            </a:xfrm>
            <a:prstGeom prst="rect">
              <a:avLst/>
            </a:prstGeom>
            <a:noFill/>
          </p:spPr>
          <p:txBody>
            <a:bodyPr wrap="none" rtlCol="0">
              <a:spAutoFit/>
            </a:bodyPr>
            <a:lstStyle/>
            <a:p>
              <a:r>
                <a:rPr lang="en-US" b="0" i="0" dirty="0">
                  <a:effectLst/>
                  <a:latin typeface="Arial" panose="020B0604020202020204" pitchFamily="34" charset="0"/>
                  <a:cs typeface="Arial" panose="020B0604020202020204" pitchFamily="34" charset="0"/>
                </a:rPr>
                <a:t>User Transaction Over Time</a:t>
              </a:r>
              <a:endParaRPr lang="en-US" dirty="0">
                <a:latin typeface="Arial" panose="020B0604020202020204" pitchFamily="34" charset="0"/>
                <a:cs typeface="Arial" panose="020B0604020202020204" pitchFamily="34" charset="0"/>
              </a:endParaRPr>
            </a:p>
          </p:txBody>
        </p:sp>
      </p:grpSp>
      <p:pic>
        <p:nvPicPr>
          <p:cNvPr id="7" name="Picture 6">
            <a:extLst>
              <a:ext uri="{FF2B5EF4-FFF2-40B4-BE49-F238E27FC236}">
                <a16:creationId xmlns:a16="http://schemas.microsoft.com/office/drawing/2014/main" id="{AC9829E4-2601-5278-5DF2-A3E1DAEB7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pic>
        <p:nvPicPr>
          <p:cNvPr id="4" name="Picture 3">
            <a:extLst>
              <a:ext uri="{FF2B5EF4-FFF2-40B4-BE49-F238E27FC236}">
                <a16:creationId xmlns:a16="http://schemas.microsoft.com/office/drawing/2014/main" id="{6A1014EC-4348-FA03-0E87-F269C0F37026}"/>
              </a:ext>
            </a:extLst>
          </p:cNvPr>
          <p:cNvPicPr>
            <a:picLocks noChangeAspect="1"/>
          </p:cNvPicPr>
          <p:nvPr/>
        </p:nvPicPr>
        <p:blipFill>
          <a:blip r:embed="rId3"/>
          <a:stretch>
            <a:fillRect/>
          </a:stretch>
        </p:blipFill>
        <p:spPr>
          <a:xfrm>
            <a:off x="762921" y="1065132"/>
            <a:ext cx="10386960" cy="4968671"/>
          </a:xfrm>
          <a:prstGeom prst="rect">
            <a:avLst/>
          </a:prstGeom>
        </p:spPr>
      </p:pic>
    </p:spTree>
    <p:extLst>
      <p:ext uri="{BB962C8B-B14F-4D97-AF65-F5344CB8AC3E}">
        <p14:creationId xmlns:p14="http://schemas.microsoft.com/office/powerpoint/2010/main" val="242765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DA0DE8-9C9F-38A6-DB53-8AA763D8A845}"/>
              </a:ext>
            </a:extLst>
          </p:cNvPr>
          <p:cNvPicPr>
            <a:picLocks noChangeAspect="1"/>
          </p:cNvPicPr>
          <p:nvPr/>
        </p:nvPicPr>
        <p:blipFill>
          <a:blip r:embed="rId2"/>
          <a:stretch>
            <a:fillRect/>
          </a:stretch>
        </p:blipFill>
        <p:spPr>
          <a:xfrm>
            <a:off x="2023635" y="821253"/>
            <a:ext cx="8144729" cy="4374721"/>
          </a:xfrm>
          <a:prstGeom prst="rect">
            <a:avLst/>
          </a:prstGeom>
        </p:spPr>
      </p:pic>
      <p:sp>
        <p:nvSpPr>
          <p:cNvPr id="42" name="Rectangle 41">
            <a:extLst>
              <a:ext uri="{FF2B5EF4-FFF2-40B4-BE49-F238E27FC236}">
                <a16:creationId xmlns:a16="http://schemas.microsoft.com/office/drawing/2014/main" id="{BC4F2B6D-3B12-66AE-F2AB-E0DB7354D661}"/>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6</a:t>
            </a:r>
          </a:p>
        </p:txBody>
      </p:sp>
      <p:grpSp>
        <p:nvGrpSpPr>
          <p:cNvPr id="43" name="Group 42">
            <a:extLst>
              <a:ext uri="{FF2B5EF4-FFF2-40B4-BE49-F238E27FC236}">
                <a16:creationId xmlns:a16="http://schemas.microsoft.com/office/drawing/2014/main" id="{5B2E136D-9E2D-FF5C-A389-276BD80F3BCA}"/>
              </a:ext>
            </a:extLst>
          </p:cNvPr>
          <p:cNvGrpSpPr/>
          <p:nvPr/>
        </p:nvGrpSpPr>
        <p:grpSpPr>
          <a:xfrm>
            <a:off x="2" y="206188"/>
            <a:ext cx="11912800" cy="533153"/>
            <a:chOff x="2" y="206188"/>
            <a:chExt cx="11744080" cy="533153"/>
          </a:xfrm>
        </p:grpSpPr>
        <p:sp>
          <p:nvSpPr>
            <p:cNvPr id="44" name="Rectangle 43">
              <a:extLst>
                <a:ext uri="{FF2B5EF4-FFF2-40B4-BE49-F238E27FC236}">
                  <a16:creationId xmlns:a16="http://schemas.microsoft.com/office/drawing/2014/main" id="{120AAF85-7A86-0E6A-1E75-6872437326DA}"/>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45" name="TextBox 44">
              <a:extLst>
                <a:ext uri="{FF2B5EF4-FFF2-40B4-BE49-F238E27FC236}">
                  <a16:creationId xmlns:a16="http://schemas.microsoft.com/office/drawing/2014/main" id="{80BC6F03-3607-6788-E257-3FFA7B69C9BA}"/>
                </a:ext>
              </a:extLst>
            </p:cNvPr>
            <p:cNvSpPr txBox="1"/>
            <p:nvPr/>
          </p:nvSpPr>
          <p:spPr>
            <a:xfrm>
              <a:off x="268941" y="288099"/>
              <a:ext cx="5036858" cy="369332"/>
            </a:xfrm>
            <a:prstGeom prst="rect">
              <a:avLst/>
            </a:prstGeom>
            <a:noFill/>
          </p:spPr>
          <p:txBody>
            <a:bodyPr wrap="none" rtlCol="0">
              <a:spAutoFit/>
            </a:bodyPr>
            <a:lstStyle/>
            <a:p>
              <a:r>
                <a:rPr lang="en-US" b="0" i="0" dirty="0">
                  <a:effectLst/>
                  <a:latin typeface="Arial" panose="020B0604020202020204" pitchFamily="34" charset="0"/>
                  <a:cs typeface="Arial" panose="020B0604020202020204" pitchFamily="34" charset="0"/>
                </a:rPr>
                <a:t>User Transaction Over Time / Market (Heatmap)</a:t>
              </a:r>
              <a:endParaRPr lang="en-US" dirty="0">
                <a:latin typeface="Arial" panose="020B0604020202020204" pitchFamily="34" charset="0"/>
                <a:cs typeface="Arial" panose="020B0604020202020204" pitchFamily="34" charset="0"/>
              </a:endParaRPr>
            </a:p>
          </p:txBody>
        </p:sp>
      </p:grpSp>
      <p:sp>
        <p:nvSpPr>
          <p:cNvPr id="6" name="Rectangle: Rounded Corners 5">
            <a:extLst>
              <a:ext uri="{FF2B5EF4-FFF2-40B4-BE49-F238E27FC236}">
                <a16:creationId xmlns:a16="http://schemas.microsoft.com/office/drawing/2014/main" id="{8D82819F-3DA8-E1A2-7007-72CF23E990CF}"/>
              </a:ext>
            </a:extLst>
          </p:cNvPr>
          <p:cNvSpPr/>
          <p:nvPr/>
        </p:nvSpPr>
        <p:spPr>
          <a:xfrm>
            <a:off x="272805" y="5517594"/>
            <a:ext cx="10595220" cy="919401"/>
          </a:xfrm>
          <a:prstGeom prst="roundRect">
            <a:avLst/>
          </a:prstGeom>
          <a:solidFill>
            <a:schemeClr val="bg1">
              <a:lumMod val="85000"/>
            </a:schemeClr>
          </a:solidFill>
        </p:spPr>
        <p:txBody>
          <a:bodyPr wrap="square">
            <a:spAutoFit/>
          </a:bodyPr>
          <a:lstStyle/>
          <a:p>
            <a:r>
              <a:rPr lang="en-US" sz="1600" b="0" i="0" dirty="0">
                <a:effectLst/>
                <a:latin typeface="Calibri (Body)"/>
                <a:cs typeface="Arial" panose="020B0604020202020204" pitchFamily="34" charset="0"/>
              </a:rPr>
              <a:t>Trading volumes remained steady from December 2022 to February 2024, with a notable peak in </a:t>
            </a:r>
            <a:r>
              <a:rPr lang="en-US" sz="1600" b="1" i="0" dirty="0">
                <a:effectLst/>
                <a:latin typeface="Calibri (Body)"/>
                <a:cs typeface="Arial" panose="020B0604020202020204" pitchFamily="34" charset="0"/>
              </a:rPr>
              <a:t>April 2023 </a:t>
            </a:r>
            <a:r>
              <a:rPr lang="en-US" sz="1600" b="0" i="0" dirty="0">
                <a:effectLst/>
                <a:latin typeface="Calibri (Body)"/>
                <a:cs typeface="Arial" panose="020B0604020202020204" pitchFamily="34" charset="0"/>
              </a:rPr>
              <a:t>within the </a:t>
            </a:r>
            <a:r>
              <a:rPr lang="en-US" sz="1600" b="1" i="0" dirty="0">
                <a:effectLst/>
                <a:latin typeface="Calibri (Body)"/>
                <a:cs typeface="Arial" panose="020B0604020202020204" pitchFamily="34" charset="0"/>
              </a:rPr>
              <a:t>USDT</a:t>
            </a:r>
            <a:r>
              <a:rPr lang="en-US" sz="1600" b="0" i="0" dirty="0">
                <a:effectLst/>
                <a:latin typeface="Calibri (Body)"/>
                <a:cs typeface="Arial" panose="020B0604020202020204" pitchFamily="34" charset="0"/>
              </a:rPr>
              <a:t> market. This surge likely reflects a significant event or shift in trader sentiment specific to that market. Other markets showed regular activity without comparable spikes.</a:t>
            </a:r>
            <a:endParaRPr lang="en-US" sz="1600" b="1" dirty="0">
              <a:latin typeface="Calibri (Body)"/>
              <a:cs typeface="Arial" panose="020B0604020202020204" pitchFamily="34" charset="0"/>
            </a:endParaRPr>
          </a:p>
        </p:txBody>
      </p:sp>
      <p:pic>
        <p:nvPicPr>
          <p:cNvPr id="7" name="Picture 6">
            <a:extLst>
              <a:ext uri="{FF2B5EF4-FFF2-40B4-BE49-F238E27FC236}">
                <a16:creationId xmlns:a16="http://schemas.microsoft.com/office/drawing/2014/main" id="{399C6FF1-50A0-2D41-D690-961767D62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spTree>
    <p:extLst>
      <p:ext uri="{BB962C8B-B14F-4D97-AF65-F5344CB8AC3E}">
        <p14:creationId xmlns:p14="http://schemas.microsoft.com/office/powerpoint/2010/main" val="246523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E8E91CD-2A82-95F8-BEB2-01BEE048A9DC}"/>
              </a:ext>
            </a:extLst>
          </p:cNvPr>
          <p:cNvPicPr>
            <a:picLocks noChangeAspect="1"/>
          </p:cNvPicPr>
          <p:nvPr/>
        </p:nvPicPr>
        <p:blipFill>
          <a:blip r:embed="rId2"/>
          <a:stretch>
            <a:fillRect/>
          </a:stretch>
        </p:blipFill>
        <p:spPr>
          <a:xfrm>
            <a:off x="2352779" y="821253"/>
            <a:ext cx="7486442" cy="5685048"/>
          </a:xfrm>
          <a:prstGeom prst="rect">
            <a:avLst/>
          </a:prstGeom>
        </p:spPr>
      </p:pic>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7</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169913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User Retention</a:t>
              </a:r>
            </a:p>
          </p:txBody>
        </p:sp>
      </p:grpSp>
    </p:spTree>
    <p:extLst>
      <p:ext uri="{BB962C8B-B14F-4D97-AF65-F5344CB8AC3E}">
        <p14:creationId xmlns:p14="http://schemas.microsoft.com/office/powerpoint/2010/main" val="243258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8</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290016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User Retention Description</a:t>
              </a:r>
            </a:p>
          </p:txBody>
        </p:sp>
      </p:grpSp>
      <p:sp>
        <p:nvSpPr>
          <p:cNvPr id="2" name="Rectangle: Rounded Corners 1">
            <a:extLst>
              <a:ext uri="{FF2B5EF4-FFF2-40B4-BE49-F238E27FC236}">
                <a16:creationId xmlns:a16="http://schemas.microsoft.com/office/drawing/2014/main" id="{22A28F5C-1959-97C8-B843-BFEECD4AF0AF}"/>
              </a:ext>
            </a:extLst>
          </p:cNvPr>
          <p:cNvSpPr/>
          <p:nvPr/>
        </p:nvSpPr>
        <p:spPr>
          <a:xfrm>
            <a:off x="657981" y="1574111"/>
            <a:ext cx="9894965" cy="3915966"/>
          </a:xfrm>
          <a:prstGeom prst="roundRect">
            <a:avLst/>
          </a:prstGeom>
          <a:solidFill>
            <a:schemeClr val="bg1">
              <a:lumMod val="85000"/>
            </a:schemeClr>
          </a:solidFill>
        </p:spPr>
        <p:txBody>
          <a:bodyPr wrap="square">
            <a:spAutoFit/>
          </a:bodyPr>
          <a:lstStyle/>
          <a:p>
            <a:r>
              <a:rPr lang="en-US" sz="1600" b="1" i="0" dirty="0">
                <a:effectLst/>
              </a:rPr>
              <a:t>Cohort Analysis Overview</a:t>
            </a:r>
            <a:r>
              <a:rPr lang="en-US" sz="1600" b="0" i="0" dirty="0">
                <a:effectLst/>
              </a:rPr>
              <a:t>: The chart displays retention rates of users by their first trade month, with a common initial drop-off after the first month.</a:t>
            </a:r>
          </a:p>
          <a:p>
            <a:r>
              <a:rPr lang="en-US" sz="1600" b="0" i="0" dirty="0">
                <a:effectLst/>
              </a:rPr>
              <a:t>  </a:t>
            </a:r>
          </a:p>
          <a:p>
            <a:r>
              <a:rPr lang="en-US" sz="1600" b="1" i="0" dirty="0">
                <a:effectLst/>
              </a:rPr>
              <a:t>Notable Patterns</a:t>
            </a:r>
            <a:r>
              <a:rPr lang="en-US" sz="1600" b="0" i="0" dirty="0">
                <a:effectLst/>
              </a:rPr>
              <a:t>: </a:t>
            </a:r>
          </a:p>
          <a:p>
            <a:r>
              <a:rPr lang="en-US" sz="1600" b="0" i="0" dirty="0">
                <a:effectLst/>
              </a:rPr>
              <a:t>  - The January 2024 cohort shows a notably high second-month retention at 35%, suggesting increased user engagement or improvements in the product/service.</a:t>
            </a:r>
          </a:p>
          <a:p>
            <a:r>
              <a:rPr lang="en-US" sz="1600" b="0" i="0" dirty="0">
                <a:effectLst/>
              </a:rPr>
              <a:t>  - The April 2023 cohort experiences an increase in the third month to 37%, possibly indicating the impact of a specific event or promotional activity.</a:t>
            </a:r>
          </a:p>
          <a:p>
            <a:endParaRPr lang="en-US" sz="1600" b="0" i="0" dirty="0">
              <a:effectLst/>
            </a:endParaRPr>
          </a:p>
          <a:p>
            <a:r>
              <a:rPr lang="en-US" sz="1600" b="0" i="0" dirty="0">
                <a:effectLst/>
              </a:rPr>
              <a:t>- </a:t>
            </a:r>
            <a:r>
              <a:rPr lang="en-US" sz="1600" b="1" i="0" dirty="0">
                <a:effectLst/>
              </a:rPr>
              <a:t>Trend Insights</a:t>
            </a:r>
            <a:r>
              <a:rPr lang="en-US" sz="1600" b="0" i="0" dirty="0">
                <a:effectLst/>
              </a:rPr>
              <a:t>: Later cohorts (from Nov 2023 to Feb 2024) exhibit higher early retention rates compared to earlier ones, hinting at potentially effective changes in retention strategies.</a:t>
            </a:r>
          </a:p>
          <a:p>
            <a:endParaRPr lang="en-US" sz="1600" b="0" i="0" dirty="0">
              <a:effectLst/>
            </a:endParaRPr>
          </a:p>
          <a:p>
            <a:r>
              <a:rPr lang="en-US" sz="1600" b="0" i="0" dirty="0">
                <a:effectLst/>
              </a:rPr>
              <a:t>- </a:t>
            </a:r>
            <a:r>
              <a:rPr lang="en-US" sz="1600" b="1" i="0" dirty="0">
                <a:effectLst/>
              </a:rPr>
              <a:t>Key Takeaway</a:t>
            </a:r>
            <a:r>
              <a:rPr lang="en-US" sz="1600" b="0" i="0" dirty="0">
                <a:effectLst/>
              </a:rPr>
              <a:t>: While retention decreases over time, certain cohorts demonstrate higher engagement, indicating opportunities to learn from and replicate successful strategies for future user retention.</a:t>
            </a:r>
            <a:endParaRPr lang="en-US" sz="1600" dirty="0"/>
          </a:p>
        </p:txBody>
      </p:sp>
    </p:spTree>
    <p:extLst>
      <p:ext uri="{BB962C8B-B14F-4D97-AF65-F5344CB8AC3E}">
        <p14:creationId xmlns:p14="http://schemas.microsoft.com/office/powerpoint/2010/main" val="416451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6C8887E-9CB4-9E49-2041-1F13523EEC64}"/>
              </a:ext>
            </a:extLst>
          </p:cNvPr>
          <p:cNvPicPr>
            <a:picLocks noChangeAspect="1"/>
          </p:cNvPicPr>
          <p:nvPr/>
        </p:nvPicPr>
        <p:blipFill>
          <a:blip r:embed="rId2"/>
          <a:stretch>
            <a:fillRect/>
          </a:stretch>
        </p:blipFill>
        <p:spPr>
          <a:xfrm>
            <a:off x="3970059" y="956310"/>
            <a:ext cx="6820491" cy="5151565"/>
          </a:xfrm>
          <a:prstGeom prst="rect">
            <a:avLst/>
          </a:prstGeom>
        </p:spPr>
      </p:pic>
      <p:sp>
        <p:nvSpPr>
          <p:cNvPr id="6" name="Rectangle 5">
            <a:extLst>
              <a:ext uri="{FF2B5EF4-FFF2-40B4-BE49-F238E27FC236}">
                <a16:creationId xmlns:a16="http://schemas.microsoft.com/office/drawing/2014/main" id="{76935F77-7CB7-099D-15CC-07FD4BCEE5D7}"/>
              </a:ext>
            </a:extLst>
          </p:cNvPr>
          <p:cNvSpPr/>
          <p:nvPr/>
        </p:nvSpPr>
        <p:spPr>
          <a:xfrm>
            <a:off x="11210925" y="206188"/>
            <a:ext cx="701877" cy="6651812"/>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864"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rgbClr val="109AFA"/>
                </a:solidFill>
              </a:rPr>
              <a:t>9</a:t>
            </a:r>
          </a:p>
        </p:txBody>
      </p:sp>
      <p:pic>
        <p:nvPicPr>
          <p:cNvPr id="11" name="Picture 10">
            <a:extLst>
              <a:ext uri="{FF2B5EF4-FFF2-40B4-BE49-F238E27FC236}">
                <a16:creationId xmlns:a16="http://schemas.microsoft.com/office/drawing/2014/main" id="{0ADCCBD6-8964-875B-94C5-8C7C345FB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691" y="6269230"/>
            <a:ext cx="571500" cy="292375"/>
          </a:xfrm>
          <a:prstGeom prst="rect">
            <a:avLst/>
          </a:prstGeom>
        </p:spPr>
      </p:pic>
      <p:grpSp>
        <p:nvGrpSpPr>
          <p:cNvPr id="7" name="Group 6">
            <a:extLst>
              <a:ext uri="{FF2B5EF4-FFF2-40B4-BE49-F238E27FC236}">
                <a16:creationId xmlns:a16="http://schemas.microsoft.com/office/drawing/2014/main" id="{64DC0F4C-571C-8911-0CFD-9CB72508C359}"/>
              </a:ext>
            </a:extLst>
          </p:cNvPr>
          <p:cNvGrpSpPr/>
          <p:nvPr/>
        </p:nvGrpSpPr>
        <p:grpSpPr>
          <a:xfrm>
            <a:off x="2" y="206188"/>
            <a:ext cx="11912800" cy="533153"/>
            <a:chOff x="2" y="206188"/>
            <a:chExt cx="11744080" cy="533153"/>
          </a:xfrm>
        </p:grpSpPr>
        <p:sp>
          <p:nvSpPr>
            <p:cNvPr id="4" name="Rectangle 3">
              <a:extLst>
                <a:ext uri="{FF2B5EF4-FFF2-40B4-BE49-F238E27FC236}">
                  <a16:creationId xmlns:a16="http://schemas.microsoft.com/office/drawing/2014/main" id="{FF3A7124-742D-96B7-2D03-2D72EDC3CB71}"/>
                </a:ext>
              </a:extLst>
            </p:cNvPr>
            <p:cNvSpPr/>
            <p:nvPr/>
          </p:nvSpPr>
          <p:spPr>
            <a:xfrm rot="5400000">
              <a:off x="5605465" y="-5399275"/>
              <a:ext cx="533153" cy="11744080"/>
            </a:xfrm>
            <a:prstGeom prst="rect">
              <a:avLst/>
            </a:prstGeom>
            <a:gradFill>
              <a:gsLst>
                <a:gs pos="0">
                  <a:schemeClr val="bg1"/>
                </a:gs>
                <a:gs pos="99000">
                  <a:schemeClr val="bg1"/>
                </a:gs>
                <a:gs pos="0">
                  <a:srgbClr val="109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54864" rtlCol="0" anchor="t"/>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rgbClr val="109AFA"/>
                </a:solidFill>
              </a:endParaRPr>
            </a:p>
          </p:txBody>
        </p:sp>
        <p:sp>
          <p:nvSpPr>
            <p:cNvPr id="5" name="TextBox 4">
              <a:extLst>
                <a:ext uri="{FF2B5EF4-FFF2-40B4-BE49-F238E27FC236}">
                  <a16:creationId xmlns:a16="http://schemas.microsoft.com/office/drawing/2014/main" id="{DCAC1868-E80A-FFC3-082B-D5D802821D61}"/>
                </a:ext>
              </a:extLst>
            </p:cNvPr>
            <p:cNvSpPr txBox="1"/>
            <p:nvPr/>
          </p:nvSpPr>
          <p:spPr>
            <a:xfrm>
              <a:off x="268941" y="288099"/>
              <a:ext cx="4240324" cy="369332"/>
            </a:xfrm>
            <a:prstGeom prst="rect">
              <a:avLst/>
            </a:prstGeom>
            <a:noFill/>
          </p:spPr>
          <p:txBody>
            <a:bodyPr wrap="none" rtlCol="0">
              <a:spAutoFit/>
            </a:bodyPr>
            <a:lstStyle/>
            <a:p>
              <a:r>
                <a:rPr lang="en-US" b="0" i="0" dirty="0">
                  <a:effectLst/>
                  <a:latin typeface="Arial" panose="020B0604020202020204" pitchFamily="34" charset="0"/>
                  <a:cs typeface="Arial" panose="020B0604020202020204" pitchFamily="34" charset="0"/>
                </a:rPr>
                <a:t>User Transaction Frequency Distribution</a:t>
              </a:r>
              <a:endParaRPr lang="en-US" dirty="0">
                <a:latin typeface="Arial" panose="020B0604020202020204" pitchFamily="34" charset="0"/>
                <a:cs typeface="Arial" panose="020B0604020202020204" pitchFamily="34" charset="0"/>
              </a:endParaRPr>
            </a:p>
          </p:txBody>
        </p:sp>
      </p:grpSp>
      <p:sp>
        <p:nvSpPr>
          <p:cNvPr id="10" name="Rectangle: Rounded Corners 9">
            <a:extLst>
              <a:ext uri="{FF2B5EF4-FFF2-40B4-BE49-F238E27FC236}">
                <a16:creationId xmlns:a16="http://schemas.microsoft.com/office/drawing/2014/main" id="{C1CD1E3F-439C-98F1-9E79-7BC59BA7A2AE}"/>
              </a:ext>
            </a:extLst>
          </p:cNvPr>
          <p:cNvSpPr/>
          <p:nvPr/>
        </p:nvSpPr>
        <p:spPr>
          <a:xfrm>
            <a:off x="272806" y="2696884"/>
            <a:ext cx="3348936" cy="1464231"/>
          </a:xfrm>
          <a:prstGeom prst="roundRect">
            <a:avLst/>
          </a:prstGeom>
          <a:solidFill>
            <a:schemeClr val="bg1">
              <a:lumMod val="85000"/>
            </a:schemeClr>
          </a:solidFill>
        </p:spPr>
        <p:txBody>
          <a:bodyPr wrap="square">
            <a:spAutoFit/>
          </a:bodyPr>
          <a:lstStyle/>
          <a:p>
            <a:r>
              <a:rPr lang="en-US" sz="1600" dirty="0">
                <a:latin typeface="Calibri (Body)"/>
                <a:cs typeface="Arial" panose="020B0604020202020204" pitchFamily="34" charset="0"/>
              </a:rPr>
              <a:t>Total Transactions: </a:t>
            </a:r>
            <a:r>
              <a:rPr lang="en-US" sz="1600" b="1" dirty="0">
                <a:latin typeface="Calibri (Body)"/>
                <a:cs typeface="Arial" panose="020B0604020202020204" pitchFamily="34" charset="0"/>
              </a:rPr>
              <a:t>6217</a:t>
            </a:r>
          </a:p>
          <a:p>
            <a:r>
              <a:rPr lang="en-US" sz="1600" dirty="0">
                <a:latin typeface="Calibri (Body)"/>
                <a:cs typeface="Arial" panose="020B0604020202020204" pitchFamily="34" charset="0"/>
              </a:rPr>
              <a:t>Total Unique Users: </a:t>
            </a:r>
            <a:r>
              <a:rPr lang="en-US" sz="1600" b="1" dirty="0">
                <a:latin typeface="Calibri (Body)"/>
                <a:cs typeface="Arial" panose="020B0604020202020204" pitchFamily="34" charset="0"/>
              </a:rPr>
              <a:t>1,305</a:t>
            </a:r>
          </a:p>
          <a:p>
            <a:r>
              <a:rPr lang="en-US" sz="1600" dirty="0">
                <a:latin typeface="Calibri (Body)"/>
                <a:cs typeface="Arial" panose="020B0604020202020204" pitchFamily="34" charset="0"/>
              </a:rPr>
              <a:t>Average Transactions</a:t>
            </a:r>
            <a:r>
              <a:rPr lang="en-US" sz="1600" b="1" dirty="0">
                <a:latin typeface="Calibri (Body)"/>
                <a:cs typeface="Arial" panose="020B0604020202020204" pitchFamily="34" charset="0"/>
              </a:rPr>
              <a:t>/</a:t>
            </a:r>
            <a:r>
              <a:rPr lang="en-US" sz="1600" dirty="0">
                <a:latin typeface="Calibri (Body)"/>
                <a:cs typeface="Arial" panose="020B0604020202020204" pitchFamily="34" charset="0"/>
              </a:rPr>
              <a:t>User: </a:t>
            </a:r>
            <a:r>
              <a:rPr lang="en-US" sz="1600" b="1" dirty="0">
                <a:latin typeface="Calibri (Body)"/>
                <a:cs typeface="Arial" panose="020B0604020202020204" pitchFamily="34" charset="0"/>
              </a:rPr>
              <a:t>6.53</a:t>
            </a:r>
          </a:p>
          <a:p>
            <a:r>
              <a:rPr lang="en-US" sz="1600" dirty="0">
                <a:latin typeface="Calibri (Body)"/>
                <a:cs typeface="Arial" panose="020B0604020202020204" pitchFamily="34" charset="0"/>
              </a:rPr>
              <a:t>Minimum Transaction</a:t>
            </a:r>
            <a:r>
              <a:rPr lang="en-US" sz="1600" b="1" dirty="0">
                <a:latin typeface="Calibri (Body)"/>
                <a:cs typeface="Arial" panose="020B0604020202020204" pitchFamily="34" charset="0"/>
              </a:rPr>
              <a:t>/</a:t>
            </a:r>
            <a:r>
              <a:rPr lang="en-US" sz="1600" dirty="0">
                <a:latin typeface="Calibri (Body)"/>
                <a:cs typeface="Arial" panose="020B0604020202020204" pitchFamily="34" charset="0"/>
              </a:rPr>
              <a:t>User: </a:t>
            </a:r>
            <a:r>
              <a:rPr lang="en-US" sz="1600" b="1" dirty="0">
                <a:latin typeface="Calibri (Body)"/>
                <a:cs typeface="Arial" panose="020B0604020202020204" pitchFamily="34" charset="0"/>
              </a:rPr>
              <a:t>1</a:t>
            </a:r>
          </a:p>
          <a:p>
            <a:r>
              <a:rPr lang="en-US" sz="1600" dirty="0">
                <a:latin typeface="Calibri (Body)"/>
                <a:cs typeface="Arial" panose="020B0604020202020204" pitchFamily="34" charset="0"/>
              </a:rPr>
              <a:t>Maximum Transaction</a:t>
            </a:r>
            <a:r>
              <a:rPr lang="en-US" sz="1600" b="1" dirty="0">
                <a:latin typeface="Calibri (Body)"/>
                <a:cs typeface="Arial" panose="020B0604020202020204" pitchFamily="34" charset="0"/>
              </a:rPr>
              <a:t>/</a:t>
            </a:r>
            <a:r>
              <a:rPr lang="en-US" sz="1600" dirty="0">
                <a:latin typeface="Calibri (Body)"/>
                <a:cs typeface="Arial" panose="020B0604020202020204" pitchFamily="34" charset="0"/>
              </a:rPr>
              <a:t>User: </a:t>
            </a:r>
            <a:r>
              <a:rPr lang="en-US" sz="1600" b="1" dirty="0">
                <a:latin typeface="Calibri (Body)"/>
                <a:cs typeface="Arial" panose="020B0604020202020204" pitchFamily="34" charset="0"/>
              </a:rPr>
              <a:t>422</a:t>
            </a:r>
          </a:p>
        </p:txBody>
      </p:sp>
    </p:spTree>
    <p:extLst>
      <p:ext uri="{BB962C8B-B14F-4D97-AF65-F5344CB8AC3E}">
        <p14:creationId xmlns:p14="http://schemas.microsoft.com/office/powerpoint/2010/main" val="779573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2769</TotalTime>
  <Words>2901</Words>
  <Application>Microsoft Office PowerPoint</Application>
  <PresentationFormat>Widescreen</PresentationFormat>
  <Paragraphs>1485</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(Body)</vt:lpstr>
      <vt:lpstr>Calibri Light</vt:lpstr>
      <vt:lpstr>Google Sans</vt:lpstr>
      <vt:lpstr>Söhne</vt:lpstr>
      <vt:lpstr>Office Theme</vt:lpstr>
      <vt:lpstr>Business Data Analyst Task Wallex</vt:lpstr>
      <vt:lpstr>Part I: User Behavior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II: Fee Table Optimization</vt:lpstr>
      <vt:lpstr>PowerPoint Presentation</vt:lpstr>
      <vt:lpstr>PowerPoint Presentation</vt:lpstr>
      <vt:lpstr>PowerPoint Presentation</vt:lpstr>
      <vt:lpstr>PowerPoint Presentation</vt:lpstr>
      <vt:lpstr>PowerPoint Presentation</vt:lpstr>
      <vt:lpstr>PowerPoint Presentation</vt:lpstr>
      <vt:lpstr>Part III: Subscription Model</vt:lpstr>
      <vt:lpstr>PowerPoint Presentation</vt:lpstr>
      <vt:lpstr>PowerPoint Presentation</vt:lpstr>
      <vt:lpstr>PowerPoint Presentation</vt:lpstr>
      <vt:lpstr>The End 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Analyst Task Wallex</dc:title>
  <dc:creator>ali</dc:creator>
  <cp:lastModifiedBy>ali</cp:lastModifiedBy>
  <cp:revision>49</cp:revision>
  <dcterms:created xsi:type="dcterms:W3CDTF">2024-03-13T12:56:35Z</dcterms:created>
  <dcterms:modified xsi:type="dcterms:W3CDTF">2024-03-19T23:53:26Z</dcterms:modified>
</cp:coreProperties>
</file>