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72" r:id="rId3"/>
    <p:sldId id="293" r:id="rId4"/>
    <p:sldId id="295" r:id="rId5"/>
    <p:sldId id="296" r:id="rId6"/>
    <p:sldId id="297" r:id="rId7"/>
    <p:sldId id="298" r:id="rId8"/>
    <p:sldId id="299" r:id="rId9"/>
    <p:sldId id="294" r:id="rId10"/>
    <p:sldId id="300" r:id="rId11"/>
    <p:sldId id="303" r:id="rId12"/>
    <p:sldId id="301" r:id="rId13"/>
    <p:sldId id="304" r:id="rId14"/>
    <p:sldId id="30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11/27/2023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62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40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11/27/2023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25409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11/27/2023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4794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11/27/2023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620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4962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69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3960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t>11/27/2023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5321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45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11/27/2023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723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321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58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860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806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782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952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11/27/2023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1888928"/>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liqasemzadeh/micr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C91EE-F600-2A93-18D4-A37033E95B50}"/>
              </a:ext>
            </a:extLst>
          </p:cNvPr>
          <p:cNvSpPr>
            <a:spLocks noGrp="1"/>
          </p:cNvSpPr>
          <p:nvPr>
            <p:ph type="ctrTitle"/>
          </p:nvPr>
        </p:nvSpPr>
        <p:spPr/>
        <p:txBody>
          <a:bodyPr/>
          <a:lstStyle/>
          <a:p>
            <a:r>
              <a:rPr lang="fa-IR" dirty="0">
                <a:cs typeface="B Titr" panose="00000700000000000000" pitchFamily="2" charset="-78"/>
              </a:rPr>
              <a:t>ریزپردازنده ها پنجم</a:t>
            </a:r>
            <a:endParaRPr lang="en-US" dirty="0">
              <a:cs typeface="B Titr" panose="00000700000000000000" pitchFamily="2" charset="-78"/>
            </a:endParaRPr>
          </a:p>
        </p:txBody>
      </p:sp>
      <p:sp>
        <p:nvSpPr>
          <p:cNvPr id="3" name="Subtitle 2">
            <a:extLst>
              <a:ext uri="{FF2B5EF4-FFF2-40B4-BE49-F238E27FC236}">
                <a16:creationId xmlns:a16="http://schemas.microsoft.com/office/drawing/2014/main" id="{42407F43-50D2-0D00-0F77-C9CCFBEC695D}"/>
              </a:ext>
            </a:extLst>
          </p:cNvPr>
          <p:cNvSpPr>
            <a:spLocks noGrp="1"/>
          </p:cNvSpPr>
          <p:nvPr>
            <p:ph type="subTitle" idx="1"/>
          </p:nvPr>
        </p:nvSpPr>
        <p:spPr/>
        <p:txBody>
          <a:bodyPr>
            <a:normAutofit fontScale="92500" lnSpcReduction="20000"/>
          </a:bodyPr>
          <a:lstStyle/>
          <a:p>
            <a:r>
              <a:rPr lang="fa-IR" dirty="0">
                <a:cs typeface="B Yekan" panose="00000400000000000000" pitchFamily="2" charset="-78"/>
              </a:rPr>
              <a:t>علی قاسم زاده</a:t>
            </a:r>
          </a:p>
          <a:p>
            <a:r>
              <a:rPr lang="fa-IR" dirty="0">
                <a:cs typeface="B Yekan" panose="00000400000000000000" pitchFamily="2" charset="-78"/>
              </a:rPr>
              <a:t>موسسه آموزش عالی پاسارگاد شیراز</a:t>
            </a:r>
            <a:endParaRPr lang="en-US" dirty="0">
              <a:cs typeface="B Yekan" panose="00000400000000000000" pitchFamily="2" charset="-78"/>
            </a:endParaRPr>
          </a:p>
        </p:txBody>
      </p:sp>
    </p:spTree>
    <p:extLst>
      <p:ext uri="{BB962C8B-B14F-4D97-AF65-F5344CB8AC3E}">
        <p14:creationId xmlns:p14="http://schemas.microsoft.com/office/powerpoint/2010/main" val="887212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7422-8099-6D5D-6DE3-FC740C14487C}"/>
              </a:ext>
            </a:extLst>
          </p:cNvPr>
          <p:cNvSpPr>
            <a:spLocks noGrp="1"/>
          </p:cNvSpPr>
          <p:nvPr>
            <p:ph type="title"/>
          </p:nvPr>
        </p:nvSpPr>
        <p:spPr>
          <a:xfrm>
            <a:off x="2088776" y="901532"/>
            <a:ext cx="8610600" cy="1293028"/>
          </a:xfrm>
        </p:spPr>
        <p:txBody>
          <a:bodyPr>
            <a:normAutofit fontScale="90000"/>
          </a:bodyPr>
          <a:lstStyle/>
          <a:p>
            <a:pPr algn="ctr"/>
            <a:r>
              <a:rPr lang="fa-IR" dirty="0">
                <a:cs typeface="B Titr" panose="00000700000000000000" pitchFamily="2" charset="-78"/>
              </a:rPr>
              <a:t>به شکل زیر دقت کنید</a:t>
            </a:r>
            <a:br>
              <a:rPr lang="fa-IR" dirty="0">
                <a:cs typeface="B Titr" panose="00000700000000000000" pitchFamily="2" charset="-78"/>
              </a:rPr>
            </a:br>
            <a:r>
              <a:rPr lang="fa-IR" dirty="0">
                <a:cs typeface="B Titr" panose="00000700000000000000" pitchFamily="2" charset="-78"/>
              </a:rPr>
              <a:t>هرکجا ولتاژ بیشتری بوده است طول پالس بیشتر است</a:t>
            </a:r>
            <a:endParaRPr lang="en-US" dirty="0">
              <a:cs typeface="B Titr" panose="00000700000000000000" pitchFamily="2" charset="-78"/>
            </a:endParaRPr>
          </a:p>
        </p:txBody>
      </p:sp>
      <p:pic>
        <p:nvPicPr>
          <p:cNvPr id="5" name="Picture 4">
            <a:extLst>
              <a:ext uri="{FF2B5EF4-FFF2-40B4-BE49-F238E27FC236}">
                <a16:creationId xmlns:a16="http://schemas.microsoft.com/office/drawing/2014/main" id="{E8D582DE-463D-CA59-FBD5-4A2C14CCFEE2}"/>
              </a:ext>
            </a:extLst>
          </p:cNvPr>
          <p:cNvPicPr>
            <a:picLocks noChangeAspect="1"/>
          </p:cNvPicPr>
          <p:nvPr/>
        </p:nvPicPr>
        <p:blipFill>
          <a:blip r:embed="rId2"/>
          <a:stretch>
            <a:fillRect/>
          </a:stretch>
        </p:blipFill>
        <p:spPr>
          <a:xfrm>
            <a:off x="2801225" y="2413681"/>
            <a:ext cx="5639289" cy="3429297"/>
          </a:xfrm>
          <a:prstGeom prst="rect">
            <a:avLst/>
          </a:prstGeom>
        </p:spPr>
      </p:pic>
    </p:spTree>
    <p:extLst>
      <p:ext uri="{BB962C8B-B14F-4D97-AF65-F5344CB8AC3E}">
        <p14:creationId xmlns:p14="http://schemas.microsoft.com/office/powerpoint/2010/main" val="77295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7422-8099-6D5D-6DE3-FC740C14487C}"/>
              </a:ext>
            </a:extLst>
          </p:cNvPr>
          <p:cNvSpPr>
            <a:spLocks noGrp="1"/>
          </p:cNvSpPr>
          <p:nvPr>
            <p:ph type="title"/>
          </p:nvPr>
        </p:nvSpPr>
        <p:spPr>
          <a:xfrm>
            <a:off x="2088776" y="901532"/>
            <a:ext cx="8610600" cy="1293028"/>
          </a:xfrm>
        </p:spPr>
        <p:txBody>
          <a:bodyPr>
            <a:normAutofit/>
          </a:bodyPr>
          <a:lstStyle/>
          <a:p>
            <a:pPr algn="ctr" rtl="1"/>
            <a:r>
              <a:rPr lang="fa-IR" dirty="0">
                <a:cs typeface="B Titr" panose="00000700000000000000" pitchFamily="2" charset="-78"/>
              </a:rPr>
              <a:t>سیگنال </a:t>
            </a:r>
            <a:r>
              <a:rPr lang="en-US" dirty="0">
                <a:cs typeface="B Titr" panose="00000700000000000000" pitchFamily="2" charset="-78"/>
              </a:rPr>
              <a:t>B </a:t>
            </a:r>
            <a:r>
              <a:rPr lang="fa-IR" dirty="0">
                <a:cs typeface="B Titr" panose="00000700000000000000" pitchFamily="2" charset="-78"/>
              </a:rPr>
              <a:t> یک موج </a:t>
            </a:r>
            <a:r>
              <a:rPr lang="en-US" dirty="0">
                <a:cs typeface="B Titr" panose="00000700000000000000" pitchFamily="2" charset="-78"/>
              </a:rPr>
              <a:t>sin</a:t>
            </a:r>
            <a:r>
              <a:rPr lang="fa-IR" dirty="0">
                <a:cs typeface="B Titr" panose="00000700000000000000" pitchFamily="2" charset="-78"/>
              </a:rPr>
              <a:t> است که با </a:t>
            </a:r>
            <a:r>
              <a:rPr lang="en-US" dirty="0">
                <a:cs typeface="B Titr" panose="00000700000000000000" pitchFamily="2" charset="-78"/>
              </a:rPr>
              <a:t>PWM</a:t>
            </a:r>
            <a:r>
              <a:rPr lang="fa-IR" dirty="0">
                <a:cs typeface="B Titr" panose="00000700000000000000" pitchFamily="2" charset="-78"/>
              </a:rPr>
              <a:t> مدوله شده است</a:t>
            </a:r>
            <a:endParaRPr lang="en-US" dirty="0">
              <a:cs typeface="B Titr" panose="00000700000000000000" pitchFamily="2" charset="-78"/>
            </a:endParaRPr>
          </a:p>
        </p:txBody>
      </p:sp>
      <p:pic>
        <p:nvPicPr>
          <p:cNvPr id="4" name="Picture 3">
            <a:extLst>
              <a:ext uri="{FF2B5EF4-FFF2-40B4-BE49-F238E27FC236}">
                <a16:creationId xmlns:a16="http://schemas.microsoft.com/office/drawing/2014/main" id="{DD2EE235-BC7C-21DD-4FE2-0165E2B6E5CD}"/>
              </a:ext>
            </a:extLst>
          </p:cNvPr>
          <p:cNvPicPr>
            <a:picLocks noChangeAspect="1"/>
          </p:cNvPicPr>
          <p:nvPr/>
        </p:nvPicPr>
        <p:blipFill>
          <a:blip r:embed="rId2"/>
          <a:stretch>
            <a:fillRect/>
          </a:stretch>
        </p:blipFill>
        <p:spPr>
          <a:xfrm>
            <a:off x="3706244" y="2623818"/>
            <a:ext cx="4922947" cy="3475021"/>
          </a:xfrm>
          <a:prstGeom prst="rect">
            <a:avLst/>
          </a:prstGeom>
        </p:spPr>
      </p:pic>
    </p:spTree>
    <p:extLst>
      <p:ext uri="{BB962C8B-B14F-4D97-AF65-F5344CB8AC3E}">
        <p14:creationId xmlns:p14="http://schemas.microsoft.com/office/powerpoint/2010/main" val="1936039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7422-8099-6D5D-6DE3-FC740C14487C}"/>
              </a:ext>
            </a:extLst>
          </p:cNvPr>
          <p:cNvSpPr>
            <a:spLocks noGrp="1"/>
          </p:cNvSpPr>
          <p:nvPr>
            <p:ph type="title"/>
          </p:nvPr>
        </p:nvSpPr>
        <p:spPr>
          <a:xfrm>
            <a:off x="1676400" y="3086231"/>
            <a:ext cx="8610600" cy="1293028"/>
          </a:xfrm>
        </p:spPr>
        <p:txBody>
          <a:bodyPr/>
          <a:lstStyle/>
          <a:p>
            <a:pPr algn="ctr"/>
            <a:r>
              <a:rPr lang="fa-IR" dirty="0">
                <a:cs typeface="B Titr" panose="00000700000000000000" pitchFamily="2" charset="-78"/>
              </a:rPr>
              <a:t>تحقیق کنید مدولاسیون زیر چه کاربردی دارد؟</a:t>
            </a:r>
            <a:br>
              <a:rPr lang="en-US" dirty="0">
                <a:cs typeface="B Titr" panose="00000700000000000000" pitchFamily="2" charset="-78"/>
              </a:rPr>
            </a:br>
            <a:r>
              <a:rPr lang="en-US" dirty="0">
                <a:cs typeface="B Titr" panose="00000700000000000000" pitchFamily="2" charset="-78"/>
              </a:rPr>
              <a:t>PCM </a:t>
            </a:r>
          </a:p>
        </p:txBody>
      </p:sp>
    </p:spTree>
    <p:extLst>
      <p:ext uri="{BB962C8B-B14F-4D97-AF65-F5344CB8AC3E}">
        <p14:creationId xmlns:p14="http://schemas.microsoft.com/office/powerpoint/2010/main" val="12356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7422-8099-6D5D-6DE3-FC740C14487C}"/>
              </a:ext>
            </a:extLst>
          </p:cNvPr>
          <p:cNvSpPr>
            <a:spLocks noGrp="1"/>
          </p:cNvSpPr>
          <p:nvPr>
            <p:ph type="title"/>
          </p:nvPr>
        </p:nvSpPr>
        <p:spPr/>
        <p:txBody>
          <a:bodyPr/>
          <a:lstStyle/>
          <a:p>
            <a:r>
              <a:rPr lang="en-US" dirty="0">
                <a:cs typeface="B Titr" panose="00000700000000000000" pitchFamily="2" charset="-78"/>
              </a:rPr>
              <a:t>PM</a:t>
            </a:r>
          </a:p>
        </p:txBody>
      </p:sp>
      <p:sp>
        <p:nvSpPr>
          <p:cNvPr id="3" name="Content Placeholder 2">
            <a:extLst>
              <a:ext uri="{FF2B5EF4-FFF2-40B4-BE49-F238E27FC236}">
                <a16:creationId xmlns:a16="http://schemas.microsoft.com/office/drawing/2014/main" id="{C260ECB8-EBE4-5620-E0D7-46882B85EB3C}"/>
              </a:ext>
            </a:extLst>
          </p:cNvPr>
          <p:cNvSpPr>
            <a:spLocks noGrp="1"/>
          </p:cNvSpPr>
          <p:nvPr>
            <p:ph idx="1"/>
          </p:nvPr>
        </p:nvSpPr>
        <p:spPr>
          <a:xfrm>
            <a:off x="5836024" y="2194560"/>
            <a:ext cx="5670176" cy="4024125"/>
          </a:xfrm>
        </p:spPr>
        <p:txBody>
          <a:bodyPr/>
          <a:lstStyle/>
          <a:p>
            <a:pPr algn="r" rtl="1"/>
            <a:r>
              <a:rPr lang="fa-IR" b="1" dirty="0">
                <a:latin typeface="Open Sans" panose="020B0606030504020204" pitchFamily="34" charset="0"/>
                <a:cs typeface="B Mitra" panose="00000400000000000000" pitchFamily="2" charset="-78"/>
              </a:rPr>
              <a:t>پیام با تغییر فاز سیگنال حامل قرار ارسال می شد.</a:t>
            </a:r>
          </a:p>
          <a:p>
            <a:pPr algn="r" rtl="1"/>
            <a:r>
              <a:rPr lang="fa-IR" b="1" dirty="0">
                <a:latin typeface="Open Sans" panose="020B0606030504020204" pitchFamily="34" charset="0"/>
                <a:cs typeface="B Mitra" panose="00000400000000000000" pitchFamily="2" charset="-78"/>
              </a:rPr>
              <a:t>می توان به نوعی این مدولاسیون را نیز فرکانس نیز دانست چرا که فرکانس عوض می شود.</a:t>
            </a:r>
            <a:endParaRPr lang="en-US" dirty="0">
              <a:cs typeface="B Mitra" panose="00000400000000000000" pitchFamily="2" charset="-78"/>
            </a:endParaRPr>
          </a:p>
        </p:txBody>
      </p:sp>
      <p:pic>
        <p:nvPicPr>
          <p:cNvPr id="5" name="Picture 4">
            <a:extLst>
              <a:ext uri="{FF2B5EF4-FFF2-40B4-BE49-F238E27FC236}">
                <a16:creationId xmlns:a16="http://schemas.microsoft.com/office/drawing/2014/main" id="{4081567B-7F38-9036-0B2D-9E180C4E7266}"/>
              </a:ext>
            </a:extLst>
          </p:cNvPr>
          <p:cNvPicPr>
            <a:picLocks noChangeAspect="1"/>
          </p:cNvPicPr>
          <p:nvPr/>
        </p:nvPicPr>
        <p:blipFill>
          <a:blip r:embed="rId2"/>
          <a:stretch>
            <a:fillRect/>
          </a:stretch>
        </p:blipFill>
        <p:spPr>
          <a:xfrm>
            <a:off x="1069772" y="2057401"/>
            <a:ext cx="3795089" cy="4282811"/>
          </a:xfrm>
          <a:prstGeom prst="rect">
            <a:avLst/>
          </a:prstGeom>
        </p:spPr>
      </p:pic>
    </p:spTree>
    <p:extLst>
      <p:ext uri="{BB962C8B-B14F-4D97-AF65-F5344CB8AC3E}">
        <p14:creationId xmlns:p14="http://schemas.microsoft.com/office/powerpoint/2010/main" val="210810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7422-8099-6D5D-6DE3-FC740C14487C}"/>
              </a:ext>
            </a:extLst>
          </p:cNvPr>
          <p:cNvSpPr>
            <a:spLocks noGrp="1"/>
          </p:cNvSpPr>
          <p:nvPr>
            <p:ph type="title"/>
          </p:nvPr>
        </p:nvSpPr>
        <p:spPr>
          <a:xfrm>
            <a:off x="1676400" y="3086231"/>
            <a:ext cx="8610600" cy="1293028"/>
          </a:xfrm>
        </p:spPr>
        <p:txBody>
          <a:bodyPr/>
          <a:lstStyle/>
          <a:p>
            <a:pPr algn="ctr"/>
            <a:r>
              <a:rPr lang="fa-IR" dirty="0">
                <a:cs typeface="B Titr" panose="00000700000000000000" pitchFamily="2" charset="-78"/>
              </a:rPr>
              <a:t>تحقیق کنید مدولاسیون زیر چه کاربردی دارد؟</a:t>
            </a:r>
            <a:br>
              <a:rPr lang="en-US" dirty="0">
                <a:cs typeface="B Titr" panose="00000700000000000000" pitchFamily="2" charset="-78"/>
              </a:rPr>
            </a:br>
            <a:r>
              <a:rPr lang="en-US" dirty="0">
                <a:cs typeface="B Titr" panose="00000700000000000000" pitchFamily="2" charset="-78"/>
              </a:rPr>
              <a:t>PCM </a:t>
            </a:r>
          </a:p>
        </p:txBody>
      </p:sp>
    </p:spTree>
    <p:extLst>
      <p:ext uri="{BB962C8B-B14F-4D97-AF65-F5344CB8AC3E}">
        <p14:creationId xmlns:p14="http://schemas.microsoft.com/office/powerpoint/2010/main" val="388756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7422-8099-6D5D-6DE3-FC740C14487C}"/>
              </a:ext>
            </a:extLst>
          </p:cNvPr>
          <p:cNvSpPr>
            <a:spLocks noGrp="1"/>
          </p:cNvSpPr>
          <p:nvPr>
            <p:ph type="title"/>
          </p:nvPr>
        </p:nvSpPr>
        <p:spPr/>
        <p:txBody>
          <a:bodyPr/>
          <a:lstStyle/>
          <a:p>
            <a:r>
              <a:rPr lang="fa-IR" dirty="0">
                <a:cs typeface="B Titr" panose="00000700000000000000" pitchFamily="2" charset="-78"/>
              </a:rPr>
              <a:t>محتوای درس </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C260ECB8-EBE4-5620-E0D7-46882B85EB3C}"/>
              </a:ext>
            </a:extLst>
          </p:cNvPr>
          <p:cNvSpPr>
            <a:spLocks noGrp="1"/>
          </p:cNvSpPr>
          <p:nvPr>
            <p:ph idx="1"/>
          </p:nvPr>
        </p:nvSpPr>
        <p:spPr>
          <a:xfrm>
            <a:off x="797560" y="2524761"/>
            <a:ext cx="10820400" cy="2275839"/>
          </a:xfrm>
        </p:spPr>
        <p:txBody>
          <a:bodyPr>
            <a:normAutofit/>
          </a:bodyPr>
          <a:lstStyle/>
          <a:p>
            <a:pPr marL="0" indent="0" algn="ctr" rtl="1">
              <a:buNone/>
            </a:pPr>
            <a:r>
              <a:rPr lang="en-US" sz="3200" dirty="0">
                <a:cs typeface="B Yekan" panose="00000400000000000000" pitchFamily="2" charset="-78"/>
                <a:hlinkClick r:id="rId2">
                  <a:extLst>
                    <a:ext uri="{A12FA001-AC4F-418D-AE19-62706E023703}">
                      <ahyp:hlinkClr xmlns:ahyp="http://schemas.microsoft.com/office/drawing/2018/hyperlinkcolor" val="tx"/>
                    </a:ext>
                  </a:extLst>
                </a:hlinkClick>
              </a:rPr>
              <a:t>https://github.com/aliqasemzadeh/micro</a:t>
            </a:r>
            <a:endParaRPr lang="fa-IR" sz="3200" dirty="0">
              <a:cs typeface="B Yekan" panose="00000400000000000000" pitchFamily="2" charset="-78"/>
            </a:endParaRPr>
          </a:p>
          <a:p>
            <a:pPr marL="0" indent="0" algn="ctr" rtl="1">
              <a:buNone/>
            </a:pPr>
            <a:endParaRPr lang="fa-IR" sz="3200" dirty="0">
              <a:cs typeface="B Yekan" panose="00000400000000000000" pitchFamily="2" charset="-78"/>
            </a:endParaRPr>
          </a:p>
          <a:p>
            <a:pPr marL="0" indent="0" algn="ctr" rtl="1">
              <a:buNone/>
            </a:pPr>
            <a:r>
              <a:rPr lang="fa-IR" sz="3200" dirty="0">
                <a:cs typeface="B Yekan" panose="00000400000000000000" pitchFamily="2" charset="-78"/>
              </a:rPr>
              <a:t>محتوای درس </a:t>
            </a:r>
            <a:r>
              <a:rPr lang="en-US" sz="3200" dirty="0">
                <a:cs typeface="B Yekan" panose="00000400000000000000" pitchFamily="2" charset="-78"/>
              </a:rPr>
              <a:t>class</a:t>
            </a:r>
            <a:endParaRPr lang="fa-IR" sz="3200" dirty="0">
              <a:cs typeface="B Yekan" panose="00000400000000000000" pitchFamily="2" charset="-78"/>
            </a:endParaRPr>
          </a:p>
          <a:p>
            <a:pPr marL="0" indent="0" algn="ctr" rtl="1">
              <a:buNone/>
            </a:pPr>
            <a:r>
              <a:rPr lang="fa-IR" sz="3200" dirty="0">
                <a:cs typeface="B Yekan" panose="00000400000000000000" pitchFamily="2" charset="-78"/>
              </a:rPr>
              <a:t>محتوای کارگاه</a:t>
            </a:r>
            <a:r>
              <a:rPr lang="en-US" sz="3200" dirty="0">
                <a:cs typeface="B Yekan" panose="00000400000000000000" pitchFamily="2" charset="-78"/>
              </a:rPr>
              <a:t> workshop </a:t>
            </a:r>
            <a:endParaRPr lang="fa-IR" sz="3200" dirty="0">
              <a:cs typeface="B Yekan" panose="00000400000000000000" pitchFamily="2" charset="-78"/>
            </a:endParaRPr>
          </a:p>
        </p:txBody>
      </p:sp>
    </p:spTree>
    <p:extLst>
      <p:ext uri="{BB962C8B-B14F-4D97-AF65-F5344CB8AC3E}">
        <p14:creationId xmlns:p14="http://schemas.microsoft.com/office/powerpoint/2010/main" val="407438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7422-8099-6D5D-6DE3-FC740C14487C}"/>
              </a:ext>
            </a:extLst>
          </p:cNvPr>
          <p:cNvSpPr>
            <a:spLocks noGrp="1"/>
          </p:cNvSpPr>
          <p:nvPr>
            <p:ph type="title"/>
          </p:nvPr>
        </p:nvSpPr>
        <p:spPr/>
        <p:txBody>
          <a:bodyPr/>
          <a:lstStyle/>
          <a:p>
            <a:r>
              <a:rPr lang="fa-IR" dirty="0">
                <a:cs typeface="B Titr" panose="00000700000000000000" pitchFamily="2" charset="-78"/>
              </a:rPr>
              <a:t>مدولاسیون چیست؟</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C260ECB8-EBE4-5620-E0D7-46882B85EB3C}"/>
              </a:ext>
            </a:extLst>
          </p:cNvPr>
          <p:cNvSpPr>
            <a:spLocks noGrp="1"/>
          </p:cNvSpPr>
          <p:nvPr>
            <p:ph idx="1"/>
          </p:nvPr>
        </p:nvSpPr>
        <p:spPr>
          <a:xfrm>
            <a:off x="851647" y="2409713"/>
            <a:ext cx="10654553" cy="4024125"/>
          </a:xfrm>
        </p:spPr>
        <p:txBody>
          <a:bodyPr/>
          <a:lstStyle/>
          <a:p>
            <a:pPr algn="r" rtl="1"/>
            <a:r>
              <a:rPr lang="fa-IR" b="1" i="0" dirty="0">
                <a:effectLst/>
                <a:latin typeface="Open Sans" panose="020B0606030504020204" pitchFamily="34" charset="0"/>
                <a:cs typeface="B Mitra" panose="00000400000000000000" pitchFamily="2" charset="-78"/>
              </a:rPr>
              <a:t>برای آنکه بتوانیم</a:t>
            </a:r>
            <a:r>
              <a:rPr lang="en-US" b="1" i="0" dirty="0">
                <a:effectLst/>
                <a:latin typeface="Open Sans" panose="020B0606030504020204" pitchFamily="34" charset="0"/>
                <a:cs typeface="B Mitra" panose="00000400000000000000" pitchFamily="2" charset="-78"/>
              </a:rPr>
              <a:t> </a:t>
            </a:r>
            <a:r>
              <a:rPr lang="fa-IR" b="1" i="0" dirty="0">
                <a:effectLst/>
                <a:latin typeface="Open Sans" panose="020B0606030504020204" pitchFamily="34" charset="0"/>
                <a:cs typeface="B Mitra" panose="00000400000000000000" pitchFamily="2" charset="-78"/>
              </a:rPr>
              <a:t> یک پیام را توسط سیستم مخابراتی ارسال کنیم باید آن پیام را مدوله کنیم تا توسط دستگاه و سیستم مخابراتی قابل ارسال باشد. </a:t>
            </a:r>
            <a:endParaRPr lang="en-US" dirty="0">
              <a:cs typeface="B Mitra" panose="00000400000000000000" pitchFamily="2" charset="-78"/>
            </a:endParaRPr>
          </a:p>
        </p:txBody>
      </p:sp>
    </p:spTree>
    <p:extLst>
      <p:ext uri="{BB962C8B-B14F-4D97-AF65-F5344CB8AC3E}">
        <p14:creationId xmlns:p14="http://schemas.microsoft.com/office/powerpoint/2010/main" val="323889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7422-8099-6D5D-6DE3-FC740C14487C}"/>
              </a:ext>
            </a:extLst>
          </p:cNvPr>
          <p:cNvSpPr>
            <a:spLocks noGrp="1"/>
          </p:cNvSpPr>
          <p:nvPr>
            <p:ph type="title"/>
          </p:nvPr>
        </p:nvSpPr>
        <p:spPr/>
        <p:txBody>
          <a:bodyPr/>
          <a:lstStyle/>
          <a:p>
            <a:r>
              <a:rPr lang="fa-IR" dirty="0">
                <a:cs typeface="B Titr" panose="00000700000000000000" pitchFamily="2" charset="-78"/>
              </a:rPr>
              <a:t>چرا از مدولاسیون استفاده می کنیم؟</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C260ECB8-EBE4-5620-E0D7-46882B85EB3C}"/>
              </a:ext>
            </a:extLst>
          </p:cNvPr>
          <p:cNvSpPr>
            <a:spLocks noGrp="1"/>
          </p:cNvSpPr>
          <p:nvPr>
            <p:ph idx="1"/>
          </p:nvPr>
        </p:nvSpPr>
        <p:spPr>
          <a:xfrm>
            <a:off x="5836024" y="2194560"/>
            <a:ext cx="5670176" cy="4024125"/>
          </a:xfrm>
        </p:spPr>
        <p:txBody>
          <a:bodyPr/>
          <a:lstStyle/>
          <a:p>
            <a:pPr algn="r" rtl="1"/>
            <a:r>
              <a:rPr lang="fa-IR" b="1" i="0" dirty="0">
                <a:effectLst/>
                <a:latin typeface="Open Sans" panose="020B0606030504020204" pitchFamily="34" charset="0"/>
                <a:cs typeface="B Mitra" panose="00000400000000000000" pitchFamily="2" charset="-78"/>
              </a:rPr>
              <a:t>جلوگیری از ترکیب سیگنال‌ها</a:t>
            </a:r>
          </a:p>
          <a:p>
            <a:pPr algn="r" rtl="1"/>
            <a:r>
              <a:rPr lang="fa-IR" b="1" i="0" dirty="0">
                <a:effectLst/>
                <a:latin typeface="Open Sans" panose="020B0606030504020204" pitchFamily="34" charset="0"/>
                <a:cs typeface="B Mitra" panose="00000400000000000000" pitchFamily="2" charset="-78"/>
              </a:rPr>
              <a:t>افزایش برد ارتباطات</a:t>
            </a:r>
          </a:p>
          <a:p>
            <a:pPr algn="r" rtl="1"/>
            <a:r>
              <a:rPr lang="fa-IR" b="1" i="0" dirty="0">
                <a:effectLst/>
                <a:latin typeface="Open Sans" panose="020B0606030504020204" pitchFamily="34" charset="0"/>
                <a:cs typeface="B Mitra" panose="00000400000000000000" pitchFamily="2" charset="-78"/>
              </a:rPr>
              <a:t>برقراری ارتباطات بی‌سیم</a:t>
            </a:r>
          </a:p>
          <a:p>
            <a:pPr algn="r" rtl="1"/>
            <a:r>
              <a:rPr lang="fa-IR" b="1" i="0" dirty="0">
                <a:effectLst/>
                <a:latin typeface="Open Sans" panose="020B0606030504020204" pitchFamily="34" charset="0"/>
                <a:cs typeface="B Mitra" panose="00000400000000000000" pitchFamily="2" charset="-78"/>
              </a:rPr>
              <a:t>کاهش اثر نویز</a:t>
            </a:r>
          </a:p>
          <a:p>
            <a:pPr algn="r" rtl="1"/>
            <a:r>
              <a:rPr lang="fa-IR" b="1" i="0" dirty="0">
                <a:effectLst/>
                <a:latin typeface="Open Sans" panose="020B0606030504020204" pitchFamily="34" charset="0"/>
                <a:cs typeface="B Mitra" panose="00000400000000000000" pitchFamily="2" charset="-78"/>
              </a:rPr>
              <a:t>کاهش ارتفاع آنتن‌های مخابراتی</a:t>
            </a:r>
            <a:endParaRPr lang="en-US" dirty="0">
              <a:cs typeface="B Mitra" panose="00000400000000000000" pitchFamily="2" charset="-78"/>
            </a:endParaRPr>
          </a:p>
        </p:txBody>
      </p:sp>
    </p:spTree>
    <p:extLst>
      <p:ext uri="{BB962C8B-B14F-4D97-AF65-F5344CB8AC3E}">
        <p14:creationId xmlns:p14="http://schemas.microsoft.com/office/powerpoint/2010/main" val="145491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7422-8099-6D5D-6DE3-FC740C14487C}"/>
              </a:ext>
            </a:extLst>
          </p:cNvPr>
          <p:cNvSpPr>
            <a:spLocks noGrp="1"/>
          </p:cNvSpPr>
          <p:nvPr>
            <p:ph type="title"/>
          </p:nvPr>
        </p:nvSpPr>
        <p:spPr/>
        <p:txBody>
          <a:bodyPr/>
          <a:lstStyle/>
          <a:p>
            <a:r>
              <a:rPr lang="en-US" dirty="0">
                <a:cs typeface="B Titr" panose="00000700000000000000" pitchFamily="2" charset="-78"/>
              </a:rPr>
              <a:t>AM</a:t>
            </a:r>
          </a:p>
        </p:txBody>
      </p:sp>
      <p:sp>
        <p:nvSpPr>
          <p:cNvPr id="3" name="Content Placeholder 2">
            <a:extLst>
              <a:ext uri="{FF2B5EF4-FFF2-40B4-BE49-F238E27FC236}">
                <a16:creationId xmlns:a16="http://schemas.microsoft.com/office/drawing/2014/main" id="{C260ECB8-EBE4-5620-E0D7-46882B85EB3C}"/>
              </a:ext>
            </a:extLst>
          </p:cNvPr>
          <p:cNvSpPr>
            <a:spLocks noGrp="1"/>
          </p:cNvSpPr>
          <p:nvPr>
            <p:ph idx="1"/>
          </p:nvPr>
        </p:nvSpPr>
        <p:spPr>
          <a:xfrm>
            <a:off x="5836024" y="2194560"/>
            <a:ext cx="5670176" cy="4024125"/>
          </a:xfrm>
        </p:spPr>
        <p:txBody>
          <a:bodyPr/>
          <a:lstStyle/>
          <a:p>
            <a:pPr algn="r" rtl="1"/>
            <a:r>
              <a:rPr lang="fa-IR" b="1" dirty="0">
                <a:latin typeface="Open Sans" panose="020B0606030504020204" pitchFamily="34" charset="0"/>
                <a:cs typeface="B Mitra" panose="00000400000000000000" pitchFamily="2" charset="-78"/>
              </a:rPr>
              <a:t>پیام بر روی دامنه سیگنال حامل قرار می گیرد.</a:t>
            </a:r>
          </a:p>
          <a:p>
            <a:pPr algn="r" rtl="1"/>
            <a:r>
              <a:rPr lang="fa-IR" b="1" dirty="0">
                <a:latin typeface="Open Sans" panose="020B0606030504020204" pitchFamily="34" charset="0"/>
                <a:cs typeface="B Mitra" panose="00000400000000000000" pitchFamily="2" charset="-78"/>
              </a:rPr>
              <a:t>مثل رادیو های محلی</a:t>
            </a:r>
            <a:endParaRPr lang="en-US" dirty="0">
              <a:cs typeface="B Mitra" panose="00000400000000000000" pitchFamily="2" charset="-78"/>
            </a:endParaRPr>
          </a:p>
        </p:txBody>
      </p:sp>
      <p:pic>
        <p:nvPicPr>
          <p:cNvPr id="4" name="Picture 3">
            <a:extLst>
              <a:ext uri="{FF2B5EF4-FFF2-40B4-BE49-F238E27FC236}">
                <a16:creationId xmlns:a16="http://schemas.microsoft.com/office/drawing/2014/main" id="{4C2B2083-AF92-BF7D-2A01-712BF810ABE4}"/>
              </a:ext>
            </a:extLst>
          </p:cNvPr>
          <p:cNvPicPr>
            <a:picLocks noChangeAspect="1"/>
          </p:cNvPicPr>
          <p:nvPr/>
        </p:nvPicPr>
        <p:blipFill>
          <a:blip r:embed="rId2"/>
          <a:stretch>
            <a:fillRect/>
          </a:stretch>
        </p:blipFill>
        <p:spPr>
          <a:xfrm>
            <a:off x="1331746" y="1539600"/>
            <a:ext cx="4275190" cy="4679085"/>
          </a:xfrm>
          <a:prstGeom prst="rect">
            <a:avLst/>
          </a:prstGeom>
        </p:spPr>
      </p:pic>
    </p:spTree>
    <p:extLst>
      <p:ext uri="{BB962C8B-B14F-4D97-AF65-F5344CB8AC3E}">
        <p14:creationId xmlns:p14="http://schemas.microsoft.com/office/powerpoint/2010/main" val="296852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7422-8099-6D5D-6DE3-FC740C14487C}"/>
              </a:ext>
            </a:extLst>
          </p:cNvPr>
          <p:cNvSpPr>
            <a:spLocks noGrp="1"/>
          </p:cNvSpPr>
          <p:nvPr>
            <p:ph type="title"/>
          </p:nvPr>
        </p:nvSpPr>
        <p:spPr/>
        <p:txBody>
          <a:bodyPr/>
          <a:lstStyle/>
          <a:p>
            <a:r>
              <a:rPr lang="en-US" dirty="0">
                <a:cs typeface="B Titr" panose="00000700000000000000" pitchFamily="2" charset="-78"/>
              </a:rPr>
              <a:t>FM</a:t>
            </a:r>
          </a:p>
        </p:txBody>
      </p:sp>
      <p:sp>
        <p:nvSpPr>
          <p:cNvPr id="3" name="Content Placeholder 2">
            <a:extLst>
              <a:ext uri="{FF2B5EF4-FFF2-40B4-BE49-F238E27FC236}">
                <a16:creationId xmlns:a16="http://schemas.microsoft.com/office/drawing/2014/main" id="{C260ECB8-EBE4-5620-E0D7-46882B85EB3C}"/>
              </a:ext>
            </a:extLst>
          </p:cNvPr>
          <p:cNvSpPr>
            <a:spLocks noGrp="1"/>
          </p:cNvSpPr>
          <p:nvPr>
            <p:ph idx="1"/>
          </p:nvPr>
        </p:nvSpPr>
        <p:spPr>
          <a:xfrm>
            <a:off x="5836024" y="2194560"/>
            <a:ext cx="5670176" cy="4024125"/>
          </a:xfrm>
        </p:spPr>
        <p:txBody>
          <a:bodyPr/>
          <a:lstStyle/>
          <a:p>
            <a:pPr algn="r" rtl="1"/>
            <a:r>
              <a:rPr lang="fa-IR" b="1" dirty="0">
                <a:latin typeface="Open Sans" panose="020B0606030504020204" pitchFamily="34" charset="0"/>
                <a:cs typeface="B Mitra" panose="00000400000000000000" pitchFamily="2" charset="-78"/>
              </a:rPr>
              <a:t>پیام بر روی فرکانس سیگنال حامل قرار می گیرد.</a:t>
            </a:r>
          </a:p>
          <a:p>
            <a:pPr algn="r" rtl="1"/>
            <a:r>
              <a:rPr lang="fa-IR" b="1" dirty="0">
                <a:latin typeface="Open Sans" panose="020B0606030504020204" pitchFamily="34" charset="0"/>
                <a:cs typeface="B Mitra" panose="00000400000000000000" pitchFamily="2" charset="-78"/>
              </a:rPr>
              <a:t>مثل رادیو ها، بی سیم ها و...</a:t>
            </a:r>
            <a:endParaRPr lang="en-US" dirty="0">
              <a:cs typeface="B Mitra" panose="00000400000000000000" pitchFamily="2" charset="-78"/>
            </a:endParaRPr>
          </a:p>
        </p:txBody>
      </p:sp>
      <p:pic>
        <p:nvPicPr>
          <p:cNvPr id="8" name="Picture 7">
            <a:extLst>
              <a:ext uri="{FF2B5EF4-FFF2-40B4-BE49-F238E27FC236}">
                <a16:creationId xmlns:a16="http://schemas.microsoft.com/office/drawing/2014/main" id="{FD06DDFC-AB40-EF5A-27D2-E0760B072281}"/>
              </a:ext>
            </a:extLst>
          </p:cNvPr>
          <p:cNvPicPr>
            <a:picLocks noChangeAspect="1"/>
          </p:cNvPicPr>
          <p:nvPr/>
        </p:nvPicPr>
        <p:blipFill>
          <a:blip r:embed="rId2"/>
          <a:stretch>
            <a:fillRect/>
          </a:stretch>
        </p:blipFill>
        <p:spPr>
          <a:xfrm>
            <a:off x="1488648" y="2057401"/>
            <a:ext cx="3817951" cy="4305673"/>
          </a:xfrm>
          <a:prstGeom prst="rect">
            <a:avLst/>
          </a:prstGeom>
        </p:spPr>
      </p:pic>
    </p:spTree>
    <p:extLst>
      <p:ext uri="{BB962C8B-B14F-4D97-AF65-F5344CB8AC3E}">
        <p14:creationId xmlns:p14="http://schemas.microsoft.com/office/powerpoint/2010/main" val="147658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7422-8099-6D5D-6DE3-FC740C14487C}"/>
              </a:ext>
            </a:extLst>
          </p:cNvPr>
          <p:cNvSpPr>
            <a:spLocks noGrp="1"/>
          </p:cNvSpPr>
          <p:nvPr>
            <p:ph type="title"/>
          </p:nvPr>
        </p:nvSpPr>
        <p:spPr/>
        <p:txBody>
          <a:bodyPr/>
          <a:lstStyle/>
          <a:p>
            <a:r>
              <a:rPr lang="en-US" dirty="0">
                <a:cs typeface="B Titr" panose="00000700000000000000" pitchFamily="2" charset="-78"/>
              </a:rPr>
              <a:t>PM</a:t>
            </a:r>
          </a:p>
        </p:txBody>
      </p:sp>
      <p:sp>
        <p:nvSpPr>
          <p:cNvPr id="3" name="Content Placeholder 2">
            <a:extLst>
              <a:ext uri="{FF2B5EF4-FFF2-40B4-BE49-F238E27FC236}">
                <a16:creationId xmlns:a16="http://schemas.microsoft.com/office/drawing/2014/main" id="{C260ECB8-EBE4-5620-E0D7-46882B85EB3C}"/>
              </a:ext>
            </a:extLst>
          </p:cNvPr>
          <p:cNvSpPr>
            <a:spLocks noGrp="1"/>
          </p:cNvSpPr>
          <p:nvPr>
            <p:ph idx="1"/>
          </p:nvPr>
        </p:nvSpPr>
        <p:spPr>
          <a:xfrm>
            <a:off x="5836024" y="2194560"/>
            <a:ext cx="5670176" cy="4024125"/>
          </a:xfrm>
        </p:spPr>
        <p:txBody>
          <a:bodyPr/>
          <a:lstStyle/>
          <a:p>
            <a:pPr algn="r" rtl="1"/>
            <a:r>
              <a:rPr lang="fa-IR" b="1" dirty="0">
                <a:latin typeface="Open Sans" panose="020B0606030504020204" pitchFamily="34" charset="0"/>
                <a:cs typeface="B Mitra" panose="00000400000000000000" pitchFamily="2" charset="-78"/>
              </a:rPr>
              <a:t>پیام با تغییر فاز سیگنال حامل قرار ارسال می شد.</a:t>
            </a:r>
          </a:p>
          <a:p>
            <a:pPr algn="r" rtl="1"/>
            <a:r>
              <a:rPr lang="fa-IR" b="1" dirty="0">
                <a:latin typeface="Open Sans" panose="020B0606030504020204" pitchFamily="34" charset="0"/>
                <a:cs typeface="B Mitra" panose="00000400000000000000" pitchFamily="2" charset="-78"/>
              </a:rPr>
              <a:t>می توان به نوعی این مدولاسیون را نیز فرکانس نیز دانست چرا که فرکانس عوض می شود.</a:t>
            </a:r>
            <a:endParaRPr lang="en-US" dirty="0">
              <a:cs typeface="B Mitra" panose="00000400000000000000" pitchFamily="2" charset="-78"/>
            </a:endParaRPr>
          </a:p>
        </p:txBody>
      </p:sp>
      <p:pic>
        <p:nvPicPr>
          <p:cNvPr id="5" name="Picture 4">
            <a:extLst>
              <a:ext uri="{FF2B5EF4-FFF2-40B4-BE49-F238E27FC236}">
                <a16:creationId xmlns:a16="http://schemas.microsoft.com/office/drawing/2014/main" id="{4081567B-7F38-9036-0B2D-9E180C4E7266}"/>
              </a:ext>
            </a:extLst>
          </p:cNvPr>
          <p:cNvPicPr>
            <a:picLocks noChangeAspect="1"/>
          </p:cNvPicPr>
          <p:nvPr/>
        </p:nvPicPr>
        <p:blipFill>
          <a:blip r:embed="rId2"/>
          <a:stretch>
            <a:fillRect/>
          </a:stretch>
        </p:blipFill>
        <p:spPr>
          <a:xfrm>
            <a:off x="1069772" y="2057401"/>
            <a:ext cx="3795089" cy="4282811"/>
          </a:xfrm>
          <a:prstGeom prst="rect">
            <a:avLst/>
          </a:prstGeom>
        </p:spPr>
      </p:pic>
    </p:spTree>
    <p:extLst>
      <p:ext uri="{BB962C8B-B14F-4D97-AF65-F5344CB8AC3E}">
        <p14:creationId xmlns:p14="http://schemas.microsoft.com/office/powerpoint/2010/main" val="261396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7422-8099-6D5D-6DE3-FC740C14487C}"/>
              </a:ext>
            </a:extLst>
          </p:cNvPr>
          <p:cNvSpPr>
            <a:spLocks noGrp="1"/>
          </p:cNvSpPr>
          <p:nvPr>
            <p:ph type="title"/>
          </p:nvPr>
        </p:nvSpPr>
        <p:spPr/>
        <p:txBody>
          <a:bodyPr/>
          <a:lstStyle/>
          <a:p>
            <a:pPr rtl="1"/>
            <a:r>
              <a:rPr lang="fa-IR" dirty="0">
                <a:cs typeface="B Titr" panose="00000700000000000000" pitchFamily="2" charset="-78"/>
              </a:rPr>
              <a:t>چرا در رادیو ها چند </a:t>
            </a:r>
            <a:r>
              <a:rPr lang="en-US" dirty="0">
                <a:cs typeface="B Titr" panose="00000700000000000000" pitchFamily="2" charset="-78"/>
              </a:rPr>
              <a:t>FM</a:t>
            </a:r>
            <a:r>
              <a:rPr lang="fa-IR" dirty="0">
                <a:cs typeface="B Titr" panose="00000700000000000000" pitchFamily="2" charset="-78"/>
              </a:rPr>
              <a:t> داریم؟</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C260ECB8-EBE4-5620-E0D7-46882B85EB3C}"/>
              </a:ext>
            </a:extLst>
          </p:cNvPr>
          <p:cNvSpPr>
            <a:spLocks noGrp="1"/>
          </p:cNvSpPr>
          <p:nvPr>
            <p:ph idx="1"/>
          </p:nvPr>
        </p:nvSpPr>
        <p:spPr>
          <a:xfrm>
            <a:off x="5836024" y="2194560"/>
            <a:ext cx="5670176" cy="4024125"/>
          </a:xfrm>
        </p:spPr>
        <p:txBody>
          <a:bodyPr/>
          <a:lstStyle/>
          <a:p>
            <a:pPr algn="r" rtl="1"/>
            <a:r>
              <a:rPr lang="en-US" dirty="0">
                <a:latin typeface="Open Sans" panose="020B0606030504020204" pitchFamily="34" charset="0"/>
                <a:cs typeface="B Mitra" panose="00000400000000000000" pitchFamily="2" charset="-78"/>
              </a:rPr>
              <a:t>Horizontal </a:t>
            </a:r>
            <a:r>
              <a:rPr lang="en-US" dirty="0" err="1">
                <a:latin typeface="Open Sans" panose="020B0606030504020204" pitchFamily="34" charset="0"/>
                <a:cs typeface="B Mitra" panose="00000400000000000000" pitchFamily="2" charset="-78"/>
              </a:rPr>
              <a:t>Hpol</a:t>
            </a:r>
            <a:endParaRPr lang="en-US" dirty="0">
              <a:latin typeface="Open Sans" panose="020B0606030504020204" pitchFamily="34" charset="0"/>
              <a:cs typeface="B Mitra" panose="00000400000000000000" pitchFamily="2" charset="-78"/>
            </a:endParaRPr>
          </a:p>
          <a:p>
            <a:pPr algn="r" rtl="1"/>
            <a:r>
              <a:rPr lang="en-US" dirty="0">
                <a:latin typeface="Open Sans" panose="020B0606030504020204" pitchFamily="34" charset="0"/>
                <a:cs typeface="B Mitra" panose="00000400000000000000" pitchFamily="2" charset="-78"/>
              </a:rPr>
              <a:t>Circular </a:t>
            </a:r>
            <a:r>
              <a:rPr lang="en-US" dirty="0" err="1">
                <a:latin typeface="Open Sans" panose="020B0606030504020204" pitchFamily="34" charset="0"/>
                <a:cs typeface="B Mitra" panose="00000400000000000000" pitchFamily="2" charset="-78"/>
              </a:rPr>
              <a:t>Cpol</a:t>
            </a:r>
            <a:endParaRPr lang="en-US" dirty="0">
              <a:latin typeface="Open Sans" panose="020B0606030504020204" pitchFamily="34" charset="0"/>
              <a:cs typeface="B Mitra" panose="00000400000000000000" pitchFamily="2" charset="-78"/>
            </a:endParaRPr>
          </a:p>
          <a:p>
            <a:pPr algn="r" rtl="1"/>
            <a:r>
              <a:rPr lang="en-US" dirty="0">
                <a:cs typeface="B Mitra" panose="00000400000000000000" pitchFamily="2" charset="-78"/>
              </a:rPr>
              <a:t>Vertical </a:t>
            </a:r>
            <a:r>
              <a:rPr lang="en-US" dirty="0" err="1">
                <a:cs typeface="B Mitra" panose="00000400000000000000" pitchFamily="2" charset="-78"/>
              </a:rPr>
              <a:t>Vpol</a:t>
            </a:r>
            <a:endParaRPr lang="en-US" dirty="0">
              <a:cs typeface="B Mitra" panose="00000400000000000000" pitchFamily="2" charset="-78"/>
            </a:endParaRPr>
          </a:p>
        </p:txBody>
      </p:sp>
    </p:spTree>
    <p:extLst>
      <p:ext uri="{BB962C8B-B14F-4D97-AF65-F5344CB8AC3E}">
        <p14:creationId xmlns:p14="http://schemas.microsoft.com/office/powerpoint/2010/main" val="3364350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7422-8099-6D5D-6DE3-FC740C14487C}"/>
              </a:ext>
            </a:extLst>
          </p:cNvPr>
          <p:cNvSpPr>
            <a:spLocks noGrp="1"/>
          </p:cNvSpPr>
          <p:nvPr>
            <p:ph type="title"/>
          </p:nvPr>
        </p:nvSpPr>
        <p:spPr/>
        <p:txBody>
          <a:bodyPr/>
          <a:lstStyle/>
          <a:p>
            <a:r>
              <a:rPr lang="en-US" dirty="0">
                <a:cs typeface="B Titr" panose="00000700000000000000" pitchFamily="2" charset="-78"/>
              </a:rPr>
              <a:t>PWM Pulse Width Modulation</a:t>
            </a:r>
          </a:p>
        </p:txBody>
      </p:sp>
      <p:sp>
        <p:nvSpPr>
          <p:cNvPr id="3" name="Content Placeholder 2">
            <a:extLst>
              <a:ext uri="{FF2B5EF4-FFF2-40B4-BE49-F238E27FC236}">
                <a16:creationId xmlns:a16="http://schemas.microsoft.com/office/drawing/2014/main" id="{C260ECB8-EBE4-5620-E0D7-46882B85EB3C}"/>
              </a:ext>
            </a:extLst>
          </p:cNvPr>
          <p:cNvSpPr>
            <a:spLocks noGrp="1"/>
          </p:cNvSpPr>
          <p:nvPr>
            <p:ph idx="1"/>
          </p:nvPr>
        </p:nvSpPr>
        <p:spPr>
          <a:xfrm>
            <a:off x="5620870" y="2194560"/>
            <a:ext cx="5885329" cy="4024125"/>
          </a:xfrm>
        </p:spPr>
        <p:txBody>
          <a:bodyPr/>
          <a:lstStyle/>
          <a:p>
            <a:pPr marL="0" indent="0" algn="r" rtl="1">
              <a:buNone/>
            </a:pPr>
            <a:r>
              <a:rPr lang="fa-IR" dirty="0">
                <a:cs typeface="B Yekan" panose="00000400000000000000" pitchFamily="2" charset="-78"/>
              </a:rPr>
              <a:t>کلیه مدار های میکرو به صورت دیجیتالی طراحی شده اند لذا وقتی می خواهیم یک پیام آنالوگ را ارسال کنیم در واقع با کمک بیت ها دامنه را شبیه سازی می کنیم.</a:t>
            </a:r>
          </a:p>
          <a:p>
            <a:pPr marL="0" indent="0" algn="r" rtl="1">
              <a:buNone/>
            </a:pPr>
            <a:endParaRPr lang="fa-IR" dirty="0">
              <a:cs typeface="B Yekan" panose="00000400000000000000" pitchFamily="2" charset="-78"/>
            </a:endParaRPr>
          </a:p>
          <a:p>
            <a:pPr marL="0" indent="0" algn="r" rtl="1">
              <a:buNone/>
            </a:pPr>
            <a:endParaRPr lang="fa-IR" dirty="0">
              <a:cs typeface="B Yekan" panose="00000400000000000000" pitchFamily="2" charset="-78"/>
            </a:endParaRPr>
          </a:p>
        </p:txBody>
      </p:sp>
      <p:pic>
        <p:nvPicPr>
          <p:cNvPr id="6" name="Picture 5">
            <a:extLst>
              <a:ext uri="{FF2B5EF4-FFF2-40B4-BE49-F238E27FC236}">
                <a16:creationId xmlns:a16="http://schemas.microsoft.com/office/drawing/2014/main" id="{69181B5F-6369-5913-DE06-EA5AF65AEE29}"/>
              </a:ext>
            </a:extLst>
          </p:cNvPr>
          <p:cNvPicPr>
            <a:picLocks noChangeAspect="1"/>
          </p:cNvPicPr>
          <p:nvPr/>
        </p:nvPicPr>
        <p:blipFill>
          <a:blip r:embed="rId2"/>
          <a:stretch>
            <a:fillRect/>
          </a:stretch>
        </p:blipFill>
        <p:spPr>
          <a:xfrm>
            <a:off x="1093694" y="1970252"/>
            <a:ext cx="4286475" cy="4573983"/>
          </a:xfrm>
          <a:prstGeom prst="rect">
            <a:avLst/>
          </a:prstGeom>
        </p:spPr>
      </p:pic>
    </p:spTree>
    <p:extLst>
      <p:ext uri="{BB962C8B-B14F-4D97-AF65-F5344CB8AC3E}">
        <p14:creationId xmlns:p14="http://schemas.microsoft.com/office/powerpoint/2010/main" val="22579053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863</TotalTime>
  <Words>275</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Open Sans</vt:lpstr>
      <vt:lpstr>Vapor Trail</vt:lpstr>
      <vt:lpstr>ریزپردازنده ها پنجم</vt:lpstr>
      <vt:lpstr>محتوای درس </vt:lpstr>
      <vt:lpstr>مدولاسیون چیست؟</vt:lpstr>
      <vt:lpstr>چرا از مدولاسیون استفاده می کنیم؟</vt:lpstr>
      <vt:lpstr>AM</vt:lpstr>
      <vt:lpstr>FM</vt:lpstr>
      <vt:lpstr>PM</vt:lpstr>
      <vt:lpstr>چرا در رادیو ها چند FM داریم؟</vt:lpstr>
      <vt:lpstr>PWM Pulse Width Modulation</vt:lpstr>
      <vt:lpstr>به شکل زیر دقت کنید هرکجا ولتاژ بیشتری بوده است طول پالس بیشتر است</vt:lpstr>
      <vt:lpstr>سیگنال B  یک موج sin است که با PWM مدوله شده است</vt:lpstr>
      <vt:lpstr>تحقیق کنید مدولاسیون زیر چه کاربردی دارد؟ PCM </vt:lpstr>
      <vt:lpstr>PM</vt:lpstr>
      <vt:lpstr>تحقیق کنید مدولاسیون زیر چه کاربردی دارد؟ PCM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ریزپردازنده ها یک</dc:title>
  <dc:creator>Ali Qasemzadeh</dc:creator>
  <cp:lastModifiedBy>Ali Qasemzadeh</cp:lastModifiedBy>
  <cp:revision>30</cp:revision>
  <dcterms:created xsi:type="dcterms:W3CDTF">2023-10-16T06:17:11Z</dcterms:created>
  <dcterms:modified xsi:type="dcterms:W3CDTF">2023-11-27T13:24:36Z</dcterms:modified>
</cp:coreProperties>
</file>