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71" r:id="rId4"/>
    <p:sldId id="257" r:id="rId5"/>
    <p:sldId id="261" r:id="rId6"/>
    <p:sldId id="262" r:id="rId7"/>
    <p:sldId id="258" r:id="rId8"/>
    <p:sldId id="259" r:id="rId9"/>
    <p:sldId id="260" r:id="rId10"/>
    <p:sldId id="267" r:id="rId11"/>
    <p:sldId id="268" r:id="rId12"/>
    <p:sldId id="269" r:id="rId13"/>
    <p:sldId id="270" r:id="rId14"/>
    <p:sldId id="266" r:id="rId15"/>
    <p:sldId id="273" r:id="rId16"/>
    <p:sldId id="274" r:id="rId17"/>
    <p:sldId id="275" r:id="rId18"/>
    <p:sldId id="276" r:id="rId19"/>
    <p:sldId id="277" r:id="rId20"/>
    <p:sldId id="280" r:id="rId21"/>
    <p:sldId id="279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یک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>
                <a:solidFill>
                  <a:srgbClr val="E2EEFF"/>
                </a:solidFill>
                <a:latin typeface="Google Sans"/>
                <a:cs typeface="B Titr" panose="00000700000000000000" pitchFamily="2" charset="-78"/>
              </a:rPr>
              <a:t>CONTROL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73B4F-C051-A0CF-C26F-B98647597D43}"/>
              </a:ext>
            </a:extLst>
          </p:cNvPr>
          <p:cNvSpPr txBox="1"/>
          <p:nvPr/>
        </p:nvSpPr>
        <p:spPr>
          <a:xfrm>
            <a:off x="2895600" y="2551837"/>
            <a:ext cx="8326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b="0" i="0" dirty="0">
                <a:effectLst/>
                <a:latin typeface="sahel"/>
                <a:cs typeface="B Yekan" panose="00000400000000000000" pitchFamily="2" charset="-78"/>
              </a:rPr>
              <a:t>کنترل ورود داده‌ها از طریق واحد ورودی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0" i="0" dirty="0">
                <a:effectLst/>
                <a:latin typeface="sahel"/>
                <a:cs typeface="B Yekan" panose="00000400000000000000" pitchFamily="2" charset="-78"/>
              </a:rPr>
              <a:t>ذخیره داده‌ها در حافظه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0" i="0" dirty="0">
                <a:effectLst/>
                <a:latin typeface="sahel"/>
                <a:cs typeface="B Yekan" panose="00000400000000000000" pitchFamily="2" charset="-78"/>
              </a:rPr>
              <a:t>انتقال اطلاعات از حافظه به واحد حساب و منطق و برعکس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0" i="0" dirty="0">
                <a:effectLst/>
                <a:latin typeface="sahel"/>
                <a:cs typeface="B Yekan" panose="00000400000000000000" pitchFamily="2" charset="-78"/>
              </a:rPr>
              <a:t>فرمان رمزگشایی دستورالعمل‌ها (اینکه کدام دستورالعمل رمزگشایی و اجرا شود.)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0" i="0" dirty="0">
                <a:effectLst/>
                <a:latin typeface="sahel"/>
                <a:cs typeface="B Yekan" panose="00000400000000000000" pitchFamily="2" charset="-78"/>
              </a:rPr>
              <a:t>ارسال اطلاعات به واحد خروجی</a:t>
            </a:r>
          </a:p>
        </p:txBody>
      </p:sp>
    </p:spTree>
    <p:extLst>
      <p:ext uri="{BB962C8B-B14F-4D97-AF65-F5344CB8AC3E}">
        <p14:creationId xmlns:p14="http://schemas.microsoft.com/office/powerpoint/2010/main" val="334527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647" y="764373"/>
            <a:ext cx="9130553" cy="1293028"/>
          </a:xfrm>
        </p:spPr>
        <p:txBody>
          <a:bodyPr/>
          <a:lstStyle/>
          <a:p>
            <a:pPr rtl="1"/>
            <a:r>
              <a:rPr lang="fa-IR" dirty="0">
                <a:solidFill>
                  <a:srgbClr val="E2EEFF"/>
                </a:solidFill>
                <a:latin typeface="Google Sans"/>
                <a:cs typeface="B Titr" panose="00000700000000000000" pitchFamily="2" charset="-78"/>
              </a:rPr>
              <a:t>تمرین: هر دسته(سری) از ریز پردازنه ها چه کاربردی دارد در چند اسلاید آماده نمایید.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73B4F-C051-A0CF-C26F-B98647597D43}"/>
              </a:ext>
            </a:extLst>
          </p:cNvPr>
          <p:cNvSpPr txBox="1"/>
          <p:nvPr/>
        </p:nvSpPr>
        <p:spPr>
          <a:xfrm>
            <a:off x="2895600" y="2551837"/>
            <a:ext cx="8326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buFont typeface="+mj-lt"/>
              <a:buAutoNum type="arabicPeriod"/>
            </a:pPr>
            <a:r>
              <a:rPr lang="en-US" b="0" i="0" dirty="0">
                <a:effectLst/>
                <a:latin typeface="tahoma" panose="020B0604030504040204" pitchFamily="34" charset="0"/>
              </a:rPr>
              <a:t>Complex Instruction Set Microprocessors</a:t>
            </a:r>
          </a:p>
          <a:p>
            <a:pPr algn="just" rtl="1">
              <a:buFont typeface="+mj-lt"/>
              <a:buAutoNum type="arabicPeriod"/>
            </a:pPr>
            <a:r>
              <a:rPr lang="en-US" b="0" i="0" dirty="0">
                <a:effectLst/>
                <a:latin typeface="tahoma" panose="020B0604030504040204" pitchFamily="34" charset="0"/>
              </a:rPr>
              <a:t>Reduced Instruction Set Microprocessor</a:t>
            </a:r>
          </a:p>
          <a:p>
            <a:pPr algn="just" rtl="1">
              <a:buFont typeface="+mj-lt"/>
              <a:buAutoNum type="arabicPeriod"/>
            </a:pPr>
            <a:r>
              <a:rPr lang="en-US" b="0" i="0" dirty="0">
                <a:effectLst/>
                <a:latin typeface="tahoma" panose="020B0604030504040204" pitchFamily="34" charset="0"/>
              </a:rPr>
              <a:t>Superscalar Processors</a:t>
            </a:r>
          </a:p>
          <a:p>
            <a:pPr algn="just" rtl="1">
              <a:buFont typeface="+mj-lt"/>
              <a:buAutoNum type="arabicPeriod"/>
            </a:pPr>
            <a:r>
              <a:rPr lang="en-US" b="0" i="0" dirty="0">
                <a:effectLst/>
                <a:latin typeface="tahoma" panose="020B0604030504040204" pitchFamily="34" charset="0"/>
              </a:rPr>
              <a:t>The Application Specific Integrated Circuit</a:t>
            </a:r>
          </a:p>
          <a:p>
            <a:pPr algn="just" rtl="1">
              <a:buFont typeface="+mj-lt"/>
              <a:buAutoNum type="arabicPeriod"/>
            </a:pPr>
            <a:r>
              <a:rPr lang="en-US" b="0" i="0" dirty="0">
                <a:effectLst/>
                <a:latin typeface="tahoma" panose="020B0604030504040204" pitchFamily="34" charset="0"/>
              </a:rPr>
              <a:t>Digital Signal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319247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6E7E-EAB4-ECF9-501C-1EB84BA4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>
                <a:cs typeface="B Titr" panose="00000700000000000000" pitchFamily="2" charset="-78"/>
              </a:rPr>
              <a:t>ریز پردازنده های </a:t>
            </a:r>
            <a:r>
              <a:rPr lang="en-US" dirty="0">
                <a:cs typeface="B Titr" panose="00000700000000000000" pitchFamily="2" charset="-78"/>
              </a:rPr>
              <a:t>AVR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8B0CD-1532-60C5-0AA7-649BA4FBDEFA}"/>
              </a:ext>
            </a:extLst>
          </p:cNvPr>
          <p:cNvSpPr txBox="1"/>
          <p:nvPr/>
        </p:nvSpPr>
        <p:spPr>
          <a:xfrm>
            <a:off x="2895600" y="2551837"/>
            <a:ext cx="832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 err="1">
                <a:effectLst/>
                <a:latin typeface="Arial" panose="020B0604020202020204" pitchFamily="34" charset="0"/>
              </a:rPr>
              <a:t>tinyAVR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effectLst/>
                <a:latin typeface="Arial" panose="020B0604020202020204" pitchFamily="34" charset="0"/>
              </a:rPr>
              <a:t>megaAVR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ahoma" panose="020B0604030504040204" pitchFamily="34" charset="0"/>
              </a:rPr>
              <a:t>AVR Dx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ahoma" panose="020B0604030504040204" pitchFamily="34" charset="0"/>
              </a:rPr>
              <a:t>XMEGA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5D359-6D02-2A19-4D88-6CBD9DF6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91" y="3345677"/>
            <a:ext cx="4244250" cy="3192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43043-080A-C4AD-5CCF-414D9FAEC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218" y="3833532"/>
            <a:ext cx="4191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7" y="2782486"/>
            <a:ext cx="9130553" cy="1293028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>
                <a:solidFill>
                  <a:srgbClr val="E2EEFF"/>
                </a:solidFill>
                <a:latin typeface="Google Sans"/>
                <a:cs typeface="B Titr" panose="00000700000000000000" pitchFamily="2" charset="-78"/>
              </a:rPr>
              <a:t>تمرین: </a:t>
            </a:r>
            <a:r>
              <a:rPr lang="en-US" dirty="0">
                <a:solidFill>
                  <a:srgbClr val="E2EEFF"/>
                </a:solidFill>
                <a:latin typeface="Google Sans"/>
                <a:cs typeface="B Titr" panose="00000700000000000000" pitchFamily="2" charset="-78"/>
              </a:rPr>
              <a:t>AVR</a:t>
            </a:r>
            <a:r>
              <a:rPr lang="fa-IR" dirty="0">
                <a:solidFill>
                  <a:srgbClr val="E2EEFF"/>
                </a:solidFill>
                <a:latin typeface="Google Sans"/>
                <a:cs typeface="B Titr" panose="00000700000000000000" pitchFamily="2" charset="-78"/>
              </a:rPr>
              <a:t> مخفف چیست و چه شرکتی  آن را تولید کرده است؟ و از سری کدام ریز پردازنده هاست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399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C30C-1993-33E0-9901-FDBC5215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tinyAVR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95F29-15E9-EF06-87D2-59686AB3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54" y="2624375"/>
            <a:ext cx="8511079" cy="17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C30C-1993-33E0-9901-FDBC5215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megaAVR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759D5-D2CB-AF86-B1CB-434F7EE1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90" y="3152192"/>
            <a:ext cx="9818819" cy="17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0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C30C-1993-33E0-9901-FDBC5215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Dx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BA35-B74F-2EA8-62C5-631B93EC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3" y="3061204"/>
            <a:ext cx="10355896" cy="1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C30C-1993-33E0-9901-FDBC5215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Dx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BA35-B74F-2EA8-62C5-631B93EC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3" y="3061204"/>
            <a:ext cx="10355896" cy="1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C30C-1993-33E0-9901-FDBC5215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XMEGA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0A392-E9DE-BC4F-5DF4-AD78CC89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64" y="3135591"/>
            <a:ext cx="9908630" cy="15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7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C30C-1993-33E0-9901-FDBC5215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XMEGA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0A392-E9DE-BC4F-5DF4-AD78CC89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64" y="3135591"/>
            <a:ext cx="9908630" cy="15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2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مروری بر مباحث دیجیتال و پردازش ها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تبدیل مبنا ده به دو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عملیات های دو دویی (</a:t>
            </a:r>
            <a:r>
              <a:rPr lang="en-US" dirty="0">
                <a:cs typeface="B Yekan" panose="00000400000000000000" pitchFamily="2" charset="-78"/>
              </a:rPr>
              <a:t>AND OR XOR NOT</a:t>
            </a:r>
            <a:r>
              <a:rPr lang="fa-IR" dirty="0">
                <a:cs typeface="B Yekan" panose="00000400000000000000" pitchFamily="2" charset="-78"/>
              </a:rPr>
              <a:t>)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چرا ریز پردازنده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تبدیل آنالوگ به دیجیتال و برعکس (مختصر)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مفاهیم برنامه نویسی 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Compiler ,Interpreter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معماری یک کامپیوتر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مباحث پایه مدار، الکترونیک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47" y="2782486"/>
            <a:ext cx="9130553" cy="1293028"/>
          </a:xfrm>
        </p:spPr>
        <p:txBody>
          <a:bodyPr>
            <a:normAutofit/>
          </a:bodyPr>
          <a:lstStyle/>
          <a:p>
            <a:pPr algn="ctr" rtl="1"/>
            <a:r>
              <a:rPr lang="fa-IR" dirty="0">
                <a:solidFill>
                  <a:srgbClr val="E2EEFF"/>
                </a:solidFill>
                <a:latin typeface="Google Sans"/>
                <a:cs typeface="B Titr" panose="00000700000000000000" pitchFamily="2" charset="-78"/>
              </a:rPr>
              <a:t>تمرین:هر یک از مدل های </a:t>
            </a:r>
            <a:r>
              <a:rPr lang="en-US" dirty="0">
                <a:solidFill>
                  <a:srgbClr val="E2EEFF"/>
                </a:solidFill>
                <a:latin typeface="Google Sans"/>
                <a:cs typeface="B Titr" panose="00000700000000000000" pitchFamily="2" charset="-78"/>
              </a:rPr>
              <a:t>AVR</a:t>
            </a:r>
            <a:r>
              <a:rPr lang="fa-IR" dirty="0">
                <a:solidFill>
                  <a:srgbClr val="E2EEFF"/>
                </a:solidFill>
                <a:latin typeface="Google Sans"/>
                <a:cs typeface="B Titr" panose="00000700000000000000" pitchFamily="2" charset="-78"/>
              </a:rPr>
              <a:t> چه کاربردی یا مصارفی دارد؟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087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چگونه ریز پردازنده را برنامه ریزی کنیم؟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FDC86-6DD1-14FC-6E00-1E145AA84130}"/>
              </a:ext>
            </a:extLst>
          </p:cNvPr>
          <p:cNvSpPr txBox="1"/>
          <p:nvPr/>
        </p:nvSpPr>
        <p:spPr>
          <a:xfrm>
            <a:off x="5201682" y="2057401"/>
            <a:ext cx="630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effectLst/>
                <a:latin typeface="IRANYekan"/>
              </a:rPr>
              <a:t>JTAG:</a:t>
            </a:r>
            <a:r>
              <a:rPr lang="fa-IR" sz="3600" b="0" i="0" dirty="0">
                <a:effectLst/>
                <a:latin typeface="IRANYekan"/>
              </a:rPr>
              <a:t> </a:t>
            </a:r>
            <a:r>
              <a:rPr lang="en-US" sz="3600" b="0" i="0" dirty="0">
                <a:effectLst/>
                <a:latin typeface="IRANYekan"/>
              </a:rPr>
              <a:t>Joint Test Action Group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D61E3-1D2D-A264-06E8-501933F4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9" y="2057401"/>
            <a:ext cx="4333875" cy="4333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7D83F-96E6-A400-4B34-82BFB425A783}"/>
              </a:ext>
            </a:extLst>
          </p:cNvPr>
          <p:cNvSpPr txBox="1"/>
          <p:nvPr/>
        </p:nvSpPr>
        <p:spPr>
          <a:xfrm>
            <a:off x="5148627" y="2904565"/>
            <a:ext cx="664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معمولا برای برنامه نویسی از یک زبان سطح بالا </a:t>
            </a:r>
            <a:r>
              <a:rPr lang="en-US" dirty="0">
                <a:cs typeface="B Yekan" panose="00000400000000000000" pitchFamily="2" charset="-78"/>
              </a:rPr>
              <a:t>High Level </a:t>
            </a:r>
            <a:r>
              <a:rPr lang="fa-IR" dirty="0">
                <a:cs typeface="B Yekan" panose="00000400000000000000" pitchFamily="2" charset="-78"/>
              </a:rPr>
              <a:t>استفاده می شود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C8C17-68F7-F034-F789-2EECB836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1" y="3996760"/>
            <a:ext cx="3450572" cy="19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1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آیا می توان بدون بستن مدار از ریزپردازنده ها استفاده کرد؟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FD6B7-A3E2-CBAF-E7E0-11ADCE07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0017"/>
            <a:ext cx="8839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0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راه کار ساده تری برای شبیه سازی سخت افزاری چیست؟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DB4BB-6DAC-4B0A-45AA-AACEEC69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47" y="2516523"/>
            <a:ext cx="8659906" cy="36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دو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26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چیست؟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51AA4-F34F-B660-05B6-C5547A138497}"/>
              </a:ext>
            </a:extLst>
          </p:cNvPr>
          <p:cNvSpPr txBox="1"/>
          <p:nvPr/>
        </p:nvSpPr>
        <p:spPr>
          <a:xfrm>
            <a:off x="3037609" y="2286000"/>
            <a:ext cx="832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ریزپردازنده یا میکروپرسسور</a:t>
            </a:r>
            <a:r>
              <a:rPr lang="en-US" dirty="0">
                <a:cs typeface="B Yekan" panose="00000400000000000000" pitchFamily="2" charset="-78"/>
              </a:rPr>
              <a:t>Microprocessor </a:t>
            </a:r>
            <a:r>
              <a:rPr lang="fa-IR" dirty="0">
                <a:cs typeface="B Yekan" panose="00000400000000000000" pitchFamily="2" charset="-78"/>
              </a:rPr>
              <a:t> تراشه کوچکی است که می‌تواند عملیات حسابی و منطقی را انجام دهد. این تراشه‌ها از تعداد بسیار زیادی ترانزیستور ساخته شده‌اند. که بر روی یک مدار مجتمع (یا بیشتر) پیاده‌سازی می‌شوند.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DC96C-454B-619E-ADE6-D302120B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3733240"/>
            <a:ext cx="3549907" cy="2667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8367E-8576-F1E9-0279-F85CE763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5" y="3733240"/>
            <a:ext cx="4151390" cy="2667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C3CD33-38BA-B651-BDF7-0778E35E3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897" y="3733241"/>
            <a:ext cx="3227127" cy="26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5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نمای کلی پردازنده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BE809-69B2-D409-6FA3-DE544250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88" y="2008374"/>
            <a:ext cx="9493623" cy="44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7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نمای کلی پردازنده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964FC-85D9-E667-A7BF-EA067E19595B}"/>
              </a:ext>
            </a:extLst>
          </p:cNvPr>
          <p:cNvSpPr txBox="1"/>
          <p:nvPr/>
        </p:nvSpPr>
        <p:spPr>
          <a:xfrm>
            <a:off x="1075765" y="2985247"/>
            <a:ext cx="10569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رجیسترها (</a:t>
            </a:r>
            <a:r>
              <a:rPr lang="en-US" dirty="0">
                <a:cs typeface="B Yekan" panose="00000400000000000000" pitchFamily="2" charset="-78"/>
              </a:rPr>
              <a:t>Register </a:t>
            </a:r>
            <a:r>
              <a:rPr lang="fa-IR" dirty="0">
                <a:cs typeface="B Yekan" panose="00000400000000000000" pitchFamily="2" charset="-78"/>
              </a:rPr>
              <a:t>یا ثبات در پردازنده) : حافظه‌های موقت و کوچک داخل </a:t>
            </a:r>
            <a:r>
              <a:rPr lang="en-US" dirty="0">
                <a:cs typeface="B Yekan" panose="00000400000000000000" pitchFamily="2" charset="-78"/>
              </a:rPr>
              <a:t>CPU </a:t>
            </a:r>
            <a:r>
              <a:rPr lang="fa-IR" dirty="0">
                <a:cs typeface="B Yekan" panose="00000400000000000000" pitchFamily="2" charset="-78"/>
              </a:rPr>
              <a:t>هستند که داده‌های در حال پردازش را در خود نگهداری می‌کنند. </a:t>
            </a:r>
            <a:br>
              <a:rPr lang="fa-IR" dirty="0">
                <a:cs typeface="B Yekan" panose="00000400000000000000" pitchFamily="2" charset="-78"/>
              </a:rPr>
            </a:br>
            <a:r>
              <a:rPr lang="fa-IR" dirty="0">
                <a:cs typeface="B Yekan" panose="00000400000000000000" pitchFamily="2" charset="-78"/>
              </a:rPr>
              <a:t>کش (</a:t>
            </a:r>
            <a:r>
              <a:rPr lang="en-US" dirty="0">
                <a:cs typeface="B Yekan" panose="00000400000000000000" pitchFamily="2" charset="-78"/>
              </a:rPr>
              <a:t>Cache </a:t>
            </a:r>
            <a:r>
              <a:rPr lang="fa-IR" dirty="0">
                <a:cs typeface="B Yekan" panose="00000400000000000000" pitchFamily="2" charset="-78"/>
              </a:rPr>
              <a:t>یا حافظه پنهان پردازنده) : نوعی </a:t>
            </a:r>
            <a:r>
              <a:rPr lang="en-US" dirty="0">
                <a:cs typeface="B Yekan" panose="00000400000000000000" pitchFamily="2" charset="-78"/>
              </a:rPr>
              <a:t>RAM </a:t>
            </a:r>
            <a:r>
              <a:rPr lang="fa-IR" dirty="0">
                <a:cs typeface="B Yekan" panose="00000400000000000000" pitchFamily="2" charset="-78"/>
              </a:rPr>
              <a:t>کوچک اما با سرعت زیاد است که بین </a:t>
            </a:r>
            <a:r>
              <a:rPr lang="en-US" dirty="0">
                <a:cs typeface="B Yekan" panose="00000400000000000000" pitchFamily="2" charset="-78"/>
              </a:rPr>
              <a:t>CPU </a:t>
            </a:r>
            <a:r>
              <a:rPr lang="fa-IR" dirty="0">
                <a:cs typeface="B Yekan" panose="00000400000000000000" pitchFamily="2" charset="-78"/>
              </a:rPr>
              <a:t>و </a:t>
            </a:r>
            <a:r>
              <a:rPr lang="en-US" dirty="0">
                <a:cs typeface="B Yekan" panose="00000400000000000000" pitchFamily="2" charset="-78"/>
              </a:rPr>
              <a:t>RAM </a:t>
            </a:r>
            <a:r>
              <a:rPr lang="fa-IR" dirty="0">
                <a:cs typeface="B Yekan" panose="00000400000000000000" pitchFamily="2" charset="-78"/>
              </a:rPr>
              <a:t>قرار می‌گیرد تا سرعت خواندن داده‌ها بیشتر شود.</a:t>
            </a:r>
            <a:br>
              <a:rPr lang="fa-IR" dirty="0">
                <a:cs typeface="B Yekan" panose="00000400000000000000" pitchFamily="2" charset="-78"/>
              </a:rPr>
            </a:br>
            <a:r>
              <a:rPr lang="fa-IR" dirty="0">
                <a:cs typeface="B Yekan" panose="00000400000000000000" pitchFamily="2" charset="-78"/>
              </a:rPr>
              <a:t> باس (</a:t>
            </a:r>
            <a:r>
              <a:rPr lang="en-US" dirty="0">
                <a:cs typeface="B Yekan" panose="00000400000000000000" pitchFamily="2" charset="-78"/>
              </a:rPr>
              <a:t>Bus) : </a:t>
            </a:r>
            <a:r>
              <a:rPr lang="fa-IR" dirty="0">
                <a:cs typeface="B Yekan" panose="00000400000000000000" pitchFamily="2" charset="-78"/>
              </a:rPr>
              <a:t>مسیر ارتباطی بین پردازنده و سایر بخش‌ها را </a:t>
            </a:r>
            <a:r>
              <a:rPr lang="en-US" dirty="0">
                <a:cs typeface="B Yekan" panose="00000400000000000000" pitchFamily="2" charset="-78"/>
              </a:rPr>
              <a:t>BUS </a:t>
            </a:r>
            <a:r>
              <a:rPr lang="fa-IR" dirty="0">
                <a:cs typeface="B Yekan" panose="00000400000000000000" pitchFamily="2" charset="-78"/>
              </a:rPr>
              <a:t>یا گذرگاه کامپیوتر می‌گویند.</a:t>
            </a:r>
            <a:br>
              <a:rPr lang="fa-IR" dirty="0">
                <a:cs typeface="B Yekan" panose="00000400000000000000" pitchFamily="2" charset="-78"/>
              </a:rPr>
            </a:br>
            <a:r>
              <a:rPr lang="fa-IR" dirty="0">
                <a:cs typeface="B Yekan" panose="00000400000000000000" pitchFamily="2" charset="-78"/>
              </a:rPr>
              <a:t> کلاک (</a:t>
            </a:r>
            <a:r>
              <a:rPr lang="en-US" dirty="0">
                <a:cs typeface="B Yekan" panose="00000400000000000000" pitchFamily="2" charset="-78"/>
              </a:rPr>
              <a:t>Clock) : </a:t>
            </a:r>
            <a:r>
              <a:rPr lang="fa-IR" dirty="0">
                <a:cs typeface="B Yekan" panose="00000400000000000000" pitchFamily="2" charset="-78"/>
              </a:rPr>
              <a:t>ساعت در پردازنده یک سیگنال الکتریکی منظم ارسال می‌کند (پالس) تا اجرای دستورات در دوره‌های منظم انجام شود.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990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ساختار ریز پردازنده ها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5F2A9-530A-CF5F-24FB-15E24604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53" y="2057401"/>
            <a:ext cx="6807947" cy="423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Arithmetic logic unit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73B4F-C051-A0CF-C26F-B98647597D43}"/>
              </a:ext>
            </a:extLst>
          </p:cNvPr>
          <p:cNvSpPr txBox="1"/>
          <p:nvPr/>
        </p:nvSpPr>
        <p:spPr>
          <a:xfrm>
            <a:off x="3037609" y="2286000"/>
            <a:ext cx="8326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Yekan" panose="00000400000000000000" pitchFamily="2" charset="-78"/>
              </a:rPr>
              <a:t>واحد محاسبه و منطق</a:t>
            </a:r>
            <a:endParaRPr lang="en-US" dirty="0">
              <a:cs typeface="B Yekan" panose="00000400000000000000" pitchFamily="2" charset="-78"/>
            </a:endParaRPr>
          </a:p>
          <a:p>
            <a:pPr algn="just" rtl="1"/>
            <a:endParaRPr lang="en-US" dirty="0">
              <a:cs typeface="B Yekan" panose="00000400000000000000" pitchFamily="2" charset="-78"/>
            </a:endParaRPr>
          </a:p>
          <a:p>
            <a:pPr algn="just" rtl="1"/>
            <a:r>
              <a:rPr lang="fa-IR" dirty="0">
                <a:cs typeface="B Yekan" panose="00000400000000000000" pitchFamily="2" charset="-78"/>
              </a:rPr>
              <a:t>عملیات های ریاضی را انجام می دهد مثل جمع، تفریق و... </a:t>
            </a:r>
          </a:p>
          <a:p>
            <a:pPr algn="just" rtl="1"/>
            <a:r>
              <a:rPr lang="en-US" dirty="0">
                <a:cs typeface="B Yekan" panose="00000400000000000000" pitchFamily="2" charset="-78"/>
              </a:rPr>
              <a:t>Opcode</a:t>
            </a:r>
            <a:r>
              <a:rPr lang="fa-IR" dirty="0">
                <a:cs typeface="B Yekan" panose="00000400000000000000" pitchFamily="2" charset="-78"/>
              </a:rPr>
              <a:t> مشخص می کند چه عملیاتی در پردازنده باید اجرا شود.</a:t>
            </a:r>
          </a:p>
          <a:p>
            <a:pPr algn="just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2D143-6AB9-33B9-3686-D0008E77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41" y="4100582"/>
            <a:ext cx="4307541" cy="23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2EEFF"/>
                </a:solidFill>
                <a:latin typeface="Google Sans"/>
                <a:cs typeface="B Titr" panose="00000700000000000000" pitchFamily="2" charset="-78"/>
              </a:rPr>
              <a:t>Memory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73B4F-C051-A0CF-C26F-B98647597D43}"/>
              </a:ext>
            </a:extLst>
          </p:cNvPr>
          <p:cNvSpPr txBox="1"/>
          <p:nvPr/>
        </p:nvSpPr>
        <p:spPr>
          <a:xfrm>
            <a:off x="3037609" y="2340327"/>
            <a:ext cx="8326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حافظه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اطلاعات در آن ذخیره می شود معمولا همراه با نام ریز پردازنده حافظه آن نیز بیان می شود مثلا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ATMEGA32</a:t>
            </a:r>
            <a:r>
              <a:rPr lang="fa-IR" dirty="0">
                <a:cs typeface="B Yekan" panose="00000400000000000000" pitchFamily="2" charset="-78"/>
              </a:rPr>
              <a:t> یعنی </a:t>
            </a:r>
            <a:r>
              <a:rPr lang="en-US" dirty="0">
                <a:cs typeface="B Yekan" panose="00000400000000000000" pitchFamily="2" charset="-78"/>
              </a:rPr>
              <a:t>32KByte</a:t>
            </a:r>
            <a:r>
              <a:rPr lang="fa-IR" dirty="0">
                <a:cs typeface="B Yekan" panose="00000400000000000000" pitchFamily="2" charset="-78"/>
              </a:rPr>
              <a:t> حافظه دارد.</a:t>
            </a:r>
            <a:br>
              <a:rPr lang="fa-IR" dirty="0">
                <a:cs typeface="B Yekan" panose="00000400000000000000" pitchFamily="2" charset="-78"/>
              </a:rPr>
            </a:br>
            <a:br>
              <a:rPr lang="fa-IR" dirty="0">
                <a:cs typeface="B Yekan" panose="00000400000000000000" pitchFamily="2" charset="-78"/>
              </a:rPr>
            </a:br>
            <a:r>
              <a:rPr lang="fa-IR" dirty="0">
                <a:cs typeface="B Yekan" panose="00000400000000000000" pitchFamily="2" charset="-78"/>
              </a:rPr>
              <a:t>حافظه هم برای دستورات یا برنامه اجرایی مورد استفاده است هم برای ذخیره برخی مقادیر.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26404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127</TotalTime>
  <Words>490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Google Sans</vt:lpstr>
      <vt:lpstr>IRANYekan</vt:lpstr>
      <vt:lpstr>sahel</vt:lpstr>
      <vt:lpstr>tahoma</vt:lpstr>
      <vt:lpstr>Vapor Trail</vt:lpstr>
      <vt:lpstr>ریزپردازنده ها یک</vt:lpstr>
      <vt:lpstr>مروری بر مباحث دیجیتال و پردازش ها</vt:lpstr>
      <vt:lpstr>ریزپردازنده ها دو</vt:lpstr>
      <vt:lpstr>ریزپردازنده ها چیست؟</vt:lpstr>
      <vt:lpstr>نمای کلی پردازنده</vt:lpstr>
      <vt:lpstr>نمای کلی پردازنده</vt:lpstr>
      <vt:lpstr>ساختار ریز پردازنده ها</vt:lpstr>
      <vt:lpstr>Arithmetic logic unit</vt:lpstr>
      <vt:lpstr>Memory</vt:lpstr>
      <vt:lpstr>CONTROL</vt:lpstr>
      <vt:lpstr>تمرین: هر دسته(سری) از ریز پردازنه ها چه کاربردی دارد در چند اسلاید آماده نمایید.</vt:lpstr>
      <vt:lpstr>ریز پردازنده های AVR</vt:lpstr>
      <vt:lpstr>تمرین: AVR مخفف چیست و چه شرکتی  آن را تولید کرده است؟ و از سری کدام ریز پردازنده هاست</vt:lpstr>
      <vt:lpstr>tinyAVR</vt:lpstr>
      <vt:lpstr>megaAVR</vt:lpstr>
      <vt:lpstr>AVR Dx</vt:lpstr>
      <vt:lpstr>AVR Dx</vt:lpstr>
      <vt:lpstr>XMEGA</vt:lpstr>
      <vt:lpstr>XMEGA</vt:lpstr>
      <vt:lpstr>تمرین:هر یک از مدل های AVR چه کاربردی یا مصارفی دارد؟</vt:lpstr>
      <vt:lpstr>چگونه ریز پردازنده را برنامه ریزی کنیم؟</vt:lpstr>
      <vt:lpstr>آیا می توان بدون بستن مدار از ریزپردازنده ها استفاده کرد؟</vt:lpstr>
      <vt:lpstr>راه کار ساده تری برای شبیه سازی سخت افزاری چیست؟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4</cp:revision>
  <dcterms:created xsi:type="dcterms:W3CDTF">2023-10-16T06:17:11Z</dcterms:created>
  <dcterms:modified xsi:type="dcterms:W3CDTF">2023-10-16T08:24:17Z</dcterms:modified>
</cp:coreProperties>
</file>