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74" r:id="rId4"/>
    <p:sldId id="275" r:id="rId5"/>
    <p:sldId id="276" r:id="rId6"/>
    <p:sldId id="277" r:id="rId7"/>
    <p:sldId id="279" r:id="rId8"/>
    <p:sldId id="273" r:id="rId9"/>
    <p:sldId id="278" r:id="rId10"/>
    <p:sldId id="280" r:id="rId11"/>
    <p:sldId id="281" r:id="rId12"/>
    <p:sldId id="282" r:id="rId13"/>
    <p:sldId id="283" r:id="rId14"/>
    <p:sldId id="288" r:id="rId15"/>
    <p:sldId id="286" r:id="rId16"/>
    <p:sldId id="289" r:id="rId17"/>
    <p:sldId id="284" r:id="rId18"/>
    <p:sldId id="290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سه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Serial Peripheral Interface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6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Serial Bus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یکی از راه های ارتباطی با میکرو است که حتی می توان از طریق آن عمل </a:t>
            </a:r>
            <a:r>
              <a:rPr lang="en-US" dirty="0">
                <a:cs typeface="B Yekan" panose="00000400000000000000" pitchFamily="2" charset="-78"/>
              </a:rPr>
              <a:t>JTAG</a:t>
            </a:r>
            <a:r>
              <a:rPr lang="fa-IR" dirty="0">
                <a:cs typeface="B Yekan" panose="00000400000000000000" pitchFamily="2" charset="-78"/>
              </a:rPr>
              <a:t> را نیز انجام داد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5837-B756-2C10-F2A3-0CDBEF3C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77" y="3521631"/>
            <a:ext cx="6096000" cy="2834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19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Ethernet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AA4CC-CE07-A94E-D48B-D7930225B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281518"/>
            <a:ext cx="4715435" cy="353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39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ZigBee or </a:t>
            </a:r>
            <a:r>
              <a:rPr lang="en-US" dirty="0" err="1">
                <a:cs typeface="B Titr" panose="00000700000000000000" pitchFamily="2" charset="-78"/>
              </a:rPr>
              <a:t>XBee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262B8-11C8-63AE-22E3-0E42E0C40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2" y="2988982"/>
            <a:ext cx="4191000" cy="256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2.4Ghz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IOT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انواع حافظه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اصلی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13599-9401-A6EC-6F72-F8944F7E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5" y="2373107"/>
            <a:ext cx="4991175" cy="3346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50825-95A3-6E2E-B2EE-7BBB309E795F}"/>
              </a:ext>
            </a:extLst>
          </p:cNvPr>
          <p:cNvSpPr txBox="1"/>
          <p:nvPr/>
        </p:nvSpPr>
        <p:spPr>
          <a:xfrm>
            <a:off x="6014338" y="2348454"/>
            <a:ext cx="6594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Sate RAM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Dynamic RAM</a:t>
            </a:r>
          </a:p>
          <a:p>
            <a:r>
              <a:rPr lang="en-US" dirty="0">
                <a:solidFill>
                  <a:srgbClr val="CCCCCC"/>
                </a:solidFill>
                <a:latin typeface="Helvetica Neue"/>
              </a:rPr>
              <a:t>Programmable ROM</a:t>
            </a:r>
          </a:p>
          <a:p>
            <a:r>
              <a:rPr lang="en-US" b="0" i="0">
                <a:solidFill>
                  <a:srgbClr val="CCCCCC"/>
                </a:solidFill>
                <a:effectLst/>
                <a:latin typeface="Helvetica Neue"/>
              </a:rPr>
              <a:t>Erasable </a:t>
            </a:r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Programmable ROM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Ultra Violet Read Only Memory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Helvetica Neue"/>
              </a:rPr>
              <a:t>Electronically Erasable Programmable Read-Only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2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>
                <a:cs typeface="B Titr" panose="00000700000000000000" pitchFamily="2" charset="-78"/>
              </a:rPr>
              <a:t>یک عملیات سطح پایین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B4414-26EF-5439-EDA4-7BB0C857CC96}"/>
              </a:ext>
            </a:extLst>
          </p:cNvPr>
          <p:cNvSpPr txBox="1"/>
          <p:nvPr/>
        </p:nvSpPr>
        <p:spPr>
          <a:xfrm>
            <a:off x="2501154" y="2057401"/>
            <a:ext cx="88750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در یک پردازنه 4 بیتی خواهی دو عدد را با هم جمع کنیم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0001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a</a:t>
            </a:r>
            <a:r>
              <a:rPr lang="fa-IR" dirty="0">
                <a:cs typeface="B Yekan" panose="00000400000000000000" pitchFamily="2" charset="-78"/>
              </a:rPr>
              <a:t> است برابر یک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مقدارذخیره شده در حافظه آدرس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متغیر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است برابر دو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حاصل نهایی در حافظه در آدرس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که متغیر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است ذخیره می شود.(یک + دو = سه)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عملیاتی که باید اجرا شود در آدرس </a:t>
            </a:r>
            <a:r>
              <a:rPr lang="en-US" dirty="0">
                <a:cs typeface="B Yekan" panose="00000400000000000000" pitchFamily="2" charset="-78"/>
              </a:rPr>
              <a:t>0010 </a:t>
            </a:r>
            <a:r>
              <a:rPr lang="fa-IR" dirty="0">
                <a:cs typeface="B Yekan" panose="00000400000000000000" pitchFamily="2" charset="-78"/>
              </a:rPr>
              <a:t> ذخیره شده است که جمع است توسط </a:t>
            </a:r>
            <a:r>
              <a:rPr lang="en-US" dirty="0">
                <a:cs typeface="B Yekan" panose="00000400000000000000" pitchFamily="2" charset="-78"/>
              </a:rPr>
              <a:t>Control Address</a:t>
            </a:r>
            <a:r>
              <a:rPr lang="fa-IR" dirty="0">
                <a:cs typeface="B Yekan" panose="00000400000000000000" pitchFamily="2" charset="-78"/>
              </a:rPr>
              <a:t> به پردازنده اعلام می شود.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پردازنده </a:t>
            </a:r>
            <a:r>
              <a:rPr lang="en-US" dirty="0">
                <a:cs typeface="B Yekan" panose="00000400000000000000" pitchFamily="2" charset="-78"/>
              </a:rPr>
              <a:t>a </a:t>
            </a:r>
            <a:r>
              <a:rPr lang="fa-IR" dirty="0">
                <a:cs typeface="B Yekan" panose="00000400000000000000" pitchFamily="2" charset="-78"/>
              </a:rPr>
              <a:t> ، </a:t>
            </a:r>
            <a:r>
              <a:rPr lang="en-US" dirty="0">
                <a:cs typeface="B Yekan" panose="00000400000000000000" pitchFamily="2" charset="-78"/>
              </a:rPr>
              <a:t>b</a:t>
            </a:r>
            <a:r>
              <a:rPr lang="fa-IR" dirty="0">
                <a:cs typeface="B Yekan" panose="00000400000000000000" pitchFamily="2" charset="-78"/>
              </a:rPr>
              <a:t> و عملیات را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از حافظه با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فراخوانی می کند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حالا ورودی به پردازنده  به ترتیب </a:t>
            </a:r>
            <a:r>
              <a:rPr lang="en-US" dirty="0">
                <a:cs typeface="B Yekan" panose="00000400000000000000" pitchFamily="2" charset="-78"/>
              </a:rPr>
              <a:t>000100110010</a:t>
            </a:r>
            <a:r>
              <a:rPr lang="fa-IR" dirty="0">
                <a:cs typeface="B Yekan" panose="00000400000000000000" pitchFamily="2" charset="-78"/>
              </a:rPr>
              <a:t> خواهد بود و خروجی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 </a:t>
            </a:r>
            <a:r>
              <a:rPr lang="en-US" dirty="0">
                <a:cs typeface="B Yekan" panose="00000400000000000000" pitchFamily="2" charset="-78"/>
              </a:rPr>
              <a:t>0011</a:t>
            </a:r>
            <a:r>
              <a:rPr lang="fa-IR" dirty="0">
                <a:cs typeface="B Yekan" panose="00000400000000000000" pitchFamily="2" charset="-78"/>
              </a:rPr>
              <a:t> و بر روی ادرس داده </a:t>
            </a:r>
            <a:r>
              <a:rPr lang="en-US" dirty="0">
                <a:cs typeface="B Yekan" panose="00000400000000000000" pitchFamily="2" charset="-78"/>
              </a:rPr>
              <a:t>0100 </a:t>
            </a:r>
            <a:r>
              <a:rPr lang="fa-IR" dirty="0">
                <a:cs typeface="B Yekan" panose="00000400000000000000" pitchFamily="2" charset="-78"/>
              </a:rPr>
              <a:t> خواهد بود.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این کار در حالت عادی بسیار مشکل است</a:t>
            </a:r>
          </a:p>
          <a:p>
            <a:pPr algn="ctr" rtl="1"/>
            <a:r>
              <a:rPr lang="fa-IR" sz="2400" b="1" dirty="0">
                <a:cs typeface="B Yekan" panose="00000400000000000000" pitchFamily="2" charset="-78"/>
              </a:rPr>
              <a:t>پس از زبان های </a:t>
            </a:r>
            <a:r>
              <a:rPr lang="en-US" sz="2400" b="1" dirty="0">
                <a:cs typeface="B Yekan" panose="00000400000000000000" pitchFamily="2" charset="-78"/>
              </a:rPr>
              <a:t>High Level</a:t>
            </a:r>
            <a:r>
              <a:rPr lang="fa-IR" sz="2400" b="1" dirty="0">
                <a:cs typeface="B Yekan" panose="00000400000000000000" pitchFamily="2" charset="-78"/>
              </a:rPr>
              <a:t> استفاده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411911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cs typeface="B Titr" panose="00000700000000000000" pitchFamily="2" charset="-78"/>
              </a:rPr>
              <a:t>Clock Signal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30AF-3DFA-F7CD-4689-4E3CE6A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57401"/>
            <a:ext cx="8209817" cy="3886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044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استفاده آسان برای همه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یک زبان برنامه نویسی همه منظوره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برای برنامه های کوچک قابل استفاده 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نیازی به شناخت سخت افزار نباشد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کاربردرگیر سیستم عامل نشود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BC7B4-3417-BFD7-75C8-88E080091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4" y="2664627"/>
            <a:ext cx="5715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B Titr" panose="00000700000000000000" pitchFamily="2" charset="-78"/>
              </a:rPr>
              <a:t>BASIC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effectLst/>
                <a:latin typeface="Arial" panose="020B0604020202020204" pitchFamily="34" charset="0"/>
              </a:rPr>
              <a:t>Beginners' All-purpose Symbolic Instruction Code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استفاده آسان برای همه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یک زبان برنامه نویسی همه منظوره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برای برنامه های کوچک قابل استفاده 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نیازی به شناخت سخت افزار نباشد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کاربردرگیر سیستم عامل نشود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377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B Titr" panose="00000700000000000000" pitchFamily="2" charset="-78"/>
              </a:rPr>
              <a:t>C/C++/C#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تقریبا همه جا کاربرد دارد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درگیری با سخت افزار نیست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برنامه های خیلی کاربری را می توان با آن ساخت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اشاره گر میتوان به سطوح پایین تر زیر دسترسی داشت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به خاطر </a:t>
            </a:r>
            <a:r>
              <a:rPr lang="en-US" dirty="0">
                <a:cs typeface="B Yekan" panose="00000400000000000000" pitchFamily="2" charset="-78"/>
              </a:rPr>
              <a:t>syntax</a:t>
            </a:r>
            <a:r>
              <a:rPr lang="fa-IR" dirty="0">
                <a:cs typeface="B Yekan" panose="00000400000000000000" pitchFamily="2" charset="-78"/>
              </a:rPr>
              <a:t> خوانا مبنای بسیاری از زبان ها هست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5DFB-8DFA-B58C-3A5E-7B4FA810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32" y="2294965"/>
            <a:ext cx="3385373" cy="2393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70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درگاه های متصل به یک پردازنده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Control Bus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Address Bus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4F4FF-D082-6134-9EBA-D0364F85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037559"/>
            <a:ext cx="4524934" cy="3318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CA5D9-CB63-2799-DAD4-85F1CD9E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764373"/>
            <a:ext cx="11219329" cy="1293028"/>
          </a:xfrm>
        </p:spPr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برنامه نویسی با </a:t>
            </a:r>
            <a:r>
              <a:rPr lang="en-US" dirty="0">
                <a:cs typeface="B Titr" panose="00000700000000000000" pitchFamily="2" charset="-78"/>
              </a:rPr>
              <a:t>Arduino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DB4BB-6DAC-4B0A-45AA-AACEEC69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269559"/>
            <a:ext cx="5397305" cy="228407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816E16-A668-257A-2B2F-C5B1D878860A}"/>
              </a:ext>
            </a:extLst>
          </p:cNvPr>
          <p:cNvSpPr txBox="1">
            <a:spLocks/>
          </p:cNvSpPr>
          <p:nvPr/>
        </p:nvSpPr>
        <p:spPr>
          <a:xfrm>
            <a:off x="1053353" y="2203525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High Level 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بر پایه </a:t>
            </a:r>
            <a:r>
              <a:rPr lang="en-US" dirty="0">
                <a:cs typeface="B Yekan" panose="00000400000000000000" pitchFamily="2" charset="-78"/>
              </a:rPr>
              <a:t>C</a:t>
            </a:r>
            <a:r>
              <a:rPr lang="fa-IR" dirty="0">
                <a:cs typeface="B Yekan" panose="00000400000000000000" pitchFamily="2" charset="-78"/>
              </a:rPr>
              <a:t> نوشته شده است.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با کمک توابع پیش تعریف بسیاری از </a:t>
            </a:r>
          </a:p>
          <a:p>
            <a:pPr marL="0" indent="0" algn="r" rtl="1">
              <a:buNone/>
            </a:pPr>
            <a:r>
              <a:rPr lang="fa-IR" dirty="0">
                <a:cs typeface="B Yekan" panose="00000400000000000000" pitchFamily="2" charset="-78"/>
              </a:rPr>
              <a:t>امور را انجام می دهد.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نیاز به یادگیری زبان برنامه نویسی سخت نیست.</a:t>
            </a:r>
          </a:p>
          <a:p>
            <a:pPr algn="r" rtl="1"/>
            <a:r>
              <a:rPr lang="fa-IR" dirty="0">
                <a:cs typeface="B Yekan" panose="00000400000000000000" pitchFamily="2" charset="-78"/>
              </a:rPr>
              <a:t>سطح بالاست و درگیری شما با سخت افزار کم است</a:t>
            </a:r>
          </a:p>
          <a:p>
            <a:pPr algn="r" rtl="1"/>
            <a:r>
              <a:rPr lang="fa-IR">
                <a:cs typeface="B Yekan" panose="00000400000000000000" pitchFamily="2" charset="-78"/>
              </a:rPr>
              <a:t>مثال های بسیار متنوع دارد.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89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Data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اطلاعات موجود در حافظه اصلی توسط یک درگاه به پردازنده و سایر اجزا انتقال می یابند، گاهی  ممکن است به آن </a:t>
            </a:r>
            <a:r>
              <a:rPr lang="en-US" dirty="0">
                <a:cs typeface="B Yekan" panose="00000400000000000000" pitchFamily="2" charset="-78"/>
              </a:rPr>
              <a:t>Memory Bus</a:t>
            </a:r>
            <a:r>
              <a:rPr lang="fa-IR" dirty="0">
                <a:cs typeface="B Yekan" panose="00000400000000000000" pitchFamily="2" charset="-78"/>
              </a:rPr>
              <a:t> نیز گفته شود.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25CF1-5638-6871-EF38-930C29F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36" y="3491547"/>
            <a:ext cx="3912093" cy="27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Address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برای آن که مشخص کنیم به کدام قسمت از حافظه نیاز داریم باید از طریق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مشخص کدام قسمت باید مورد استفاده قرار گیرد.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22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آدرس دهی حافظه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فرض کنید یک پردازنده داریم که چهار بیتی است که </a:t>
            </a:r>
            <a:r>
              <a:rPr lang="en-US" dirty="0">
                <a:cs typeface="B Yekan" panose="00000400000000000000" pitchFamily="2" charset="-78"/>
              </a:rPr>
              <a:t>Data Bus</a:t>
            </a:r>
            <a:r>
              <a:rPr lang="fa-IR" dirty="0">
                <a:cs typeface="B Yekan" panose="00000400000000000000" pitchFamily="2" charset="-78"/>
              </a:rPr>
              <a:t> و </a:t>
            </a:r>
            <a:r>
              <a:rPr lang="en-US" dirty="0">
                <a:cs typeface="B Yekan" panose="00000400000000000000" pitchFamily="2" charset="-78"/>
              </a:rPr>
              <a:t>Address Bus</a:t>
            </a:r>
            <a:r>
              <a:rPr lang="fa-IR" dirty="0">
                <a:cs typeface="B Yekan" panose="00000400000000000000" pitchFamily="2" charset="-78"/>
              </a:rPr>
              <a:t> آن نیز چهار بیتی است به صورت زیر آدرس دهی انجام می پذیرد.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D28B-46BE-C766-18AB-D57E46A0F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5886"/>
              </p:ext>
            </p:extLst>
          </p:nvPr>
        </p:nvGraphicFramePr>
        <p:xfrm>
          <a:off x="1407459" y="3429000"/>
          <a:ext cx="8480616" cy="2789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077">
                  <a:extLst>
                    <a:ext uri="{9D8B030D-6E8A-4147-A177-3AD203B41FA5}">
                      <a16:colId xmlns:a16="http://schemas.microsoft.com/office/drawing/2014/main" val="3214792976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993414143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727142387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775377448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249620761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06964004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144706639"/>
                    </a:ext>
                  </a:extLst>
                </a:gridCol>
                <a:gridCol w="1060077">
                  <a:extLst>
                    <a:ext uri="{9D8B030D-6E8A-4147-A177-3AD203B41FA5}">
                      <a16:colId xmlns:a16="http://schemas.microsoft.com/office/drawing/2014/main" val="3095045487"/>
                    </a:ext>
                  </a:extLst>
                </a:gridCol>
              </a:tblGrid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717202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6407985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016418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5634747"/>
                  </a:ext>
                </a:extLst>
              </a:tr>
              <a:tr h="557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0-15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98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Multiplexer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گاهی می توان با کمک </a:t>
            </a:r>
            <a:r>
              <a:rPr lang="en-US" dirty="0">
                <a:cs typeface="B Yekan" panose="00000400000000000000" pitchFamily="2" charset="-78"/>
              </a:rPr>
              <a:t>Multiplexer</a:t>
            </a:r>
            <a:r>
              <a:rPr lang="fa-IR" dirty="0">
                <a:cs typeface="B Yekan" panose="00000400000000000000" pitchFamily="2" charset="-78"/>
              </a:rPr>
              <a:t> از طریق یک درگاه چندین مدل اطلاعات ارسال کرد </a:t>
            </a:r>
            <a:r>
              <a:rPr lang="en-US" dirty="0">
                <a:cs typeface="B Yekan" panose="00000400000000000000" pitchFamily="2" charset="-78"/>
              </a:rPr>
              <a:t>Control Bus</a:t>
            </a:r>
            <a:r>
              <a:rPr lang="fa-IR" dirty="0">
                <a:cs typeface="B Yekan" panose="00000400000000000000" pitchFamily="2" charset="-78"/>
              </a:rPr>
              <a:t> مشخص می کند چه ابزار یا کسی از کانال استفاده کند.</a:t>
            </a:r>
          </a:p>
          <a:p>
            <a:pPr algn="r" rtl="1"/>
            <a:endParaRPr lang="fa-IR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292A-6F64-CC66-5EEC-59A9FA63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290046"/>
            <a:ext cx="5341171" cy="248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84CF-547A-9788-3A19-935AFF4F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09" y="3290046"/>
            <a:ext cx="5497694" cy="25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0" i="0" dirty="0">
                <a:effectLst/>
                <a:latin typeface="Linux Libertine"/>
              </a:rPr>
              <a:t>Duplex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5CE0A-5C09-A3DC-3543-165BBB27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3429000"/>
            <a:ext cx="440055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16DF0-957C-FAE0-AEA0-CBFD127A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78" y="3429000"/>
            <a:ext cx="4400550" cy="3009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AF603-F0B7-9814-2423-517C052C9495}"/>
              </a:ext>
            </a:extLst>
          </p:cNvPr>
          <p:cNvSpPr txBox="1"/>
          <p:nvPr/>
        </p:nvSpPr>
        <p:spPr>
          <a:xfrm>
            <a:off x="7539318" y="2814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half-duplex or </a:t>
            </a:r>
            <a:r>
              <a:rPr lang="en-US" dirty="0" err="1"/>
              <a:t>semiduplex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53F19-1859-5215-D4E7-0CB87582CB50}"/>
              </a:ext>
            </a:extLst>
          </p:cNvPr>
          <p:cNvSpPr txBox="1"/>
          <p:nvPr/>
        </p:nvSpPr>
        <p:spPr>
          <a:xfrm>
            <a:off x="1884831" y="2936848"/>
            <a:ext cx="681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Arial" panose="020B0604020202020204" pitchFamily="34" charset="0"/>
              </a:rPr>
              <a:t>full-duplex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گذرگاه های ارتباطی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UART</a:t>
            </a:r>
            <a:endParaRPr lang="fa-IR" dirty="0">
              <a:cs typeface="B Yekan" panose="00000400000000000000" pitchFamily="2" charset="-78"/>
            </a:endParaRP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SPI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USB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Ethernet</a:t>
            </a:r>
          </a:p>
          <a:p>
            <a:pPr algn="r" rtl="1"/>
            <a:r>
              <a:rPr lang="en-US" dirty="0" err="1">
                <a:cs typeface="B Yekan" panose="00000400000000000000" pitchFamily="2" charset="-78"/>
              </a:rPr>
              <a:t>Xbee</a:t>
            </a:r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10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Universal Asynchronous Receiver / Transmitter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2BC28-FDE9-9B61-EB77-4B39D5A1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753" y="2894993"/>
            <a:ext cx="6096000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E3D5CD-64F9-862A-E710-6B80AB70EA4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dirty="0">
                <a:cs typeface="B Yekan" panose="00000400000000000000" pitchFamily="2" charset="-78"/>
              </a:rPr>
              <a:t>RS232</a:t>
            </a:r>
          </a:p>
          <a:p>
            <a:pPr algn="r" rtl="1"/>
            <a:r>
              <a:rPr lang="en-US" dirty="0">
                <a:cs typeface="B Yekan" panose="00000400000000000000" pitchFamily="2" charset="-78"/>
              </a:rPr>
              <a:t>Baud Rate:</a:t>
            </a:r>
            <a:r>
              <a:rPr lang="en-US" b="0" i="0" dirty="0">
                <a:effectLst/>
                <a:latin typeface="Linotype Univers"/>
              </a:rPr>
              <a:t>4800, 9600, 19.2K, 57.6K,115.2K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3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418</TotalTime>
  <Words>623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Helvetica Neue</vt:lpstr>
      <vt:lpstr>Linotype Univers</vt:lpstr>
      <vt:lpstr>Linux Libertine</vt:lpstr>
      <vt:lpstr>Vapor Trail</vt:lpstr>
      <vt:lpstr>ریزپردازنده ها سه</vt:lpstr>
      <vt:lpstr>درگاه های متصل به یک پردازنده</vt:lpstr>
      <vt:lpstr>Data Bus</vt:lpstr>
      <vt:lpstr>Address Bus</vt:lpstr>
      <vt:lpstr>آدرس دهی حافظه</vt:lpstr>
      <vt:lpstr>Multiplexer</vt:lpstr>
      <vt:lpstr>Duplex </vt:lpstr>
      <vt:lpstr>گذرگاه های ارتباطی</vt:lpstr>
      <vt:lpstr>Universal Asynchronous Receiver / Transmitter</vt:lpstr>
      <vt:lpstr>Serial Peripheral Interface</vt:lpstr>
      <vt:lpstr>Universal Serial Bus</vt:lpstr>
      <vt:lpstr>Ethernet</vt:lpstr>
      <vt:lpstr>ZigBee or XBee</vt:lpstr>
      <vt:lpstr>انواع حافظه اصلی</vt:lpstr>
      <vt:lpstr>یک عملیات سطح پایین</vt:lpstr>
      <vt:lpstr>Clock Signal</vt:lpstr>
      <vt:lpstr>BASIC (Beginners' All-purpose Symbolic Instruction Code)</vt:lpstr>
      <vt:lpstr>BASIC (Beginners' All-purpose Symbolic Instruction Code)</vt:lpstr>
      <vt:lpstr>C/C++/C#</vt:lpstr>
      <vt:lpstr>برنامه نویسی با Arduino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14</cp:revision>
  <dcterms:created xsi:type="dcterms:W3CDTF">2023-10-16T06:17:11Z</dcterms:created>
  <dcterms:modified xsi:type="dcterms:W3CDTF">2023-10-23T07:58:57Z</dcterms:modified>
</cp:coreProperties>
</file>