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72" r:id="rId3"/>
    <p:sldId id="274" r:id="rId4"/>
    <p:sldId id="275" r:id="rId5"/>
    <p:sldId id="276" r:id="rId6"/>
    <p:sldId id="277" r:id="rId7"/>
    <p:sldId id="279" r:id="rId8"/>
    <p:sldId id="273" r:id="rId9"/>
    <p:sldId id="278" r:id="rId10"/>
    <p:sldId id="280" r:id="rId11"/>
    <p:sldId id="281" r:id="rId12"/>
    <p:sldId id="282" r:id="rId13"/>
    <p:sldId id="283" r:id="rId14"/>
    <p:sldId id="286" r:id="rId15"/>
    <p:sldId id="284" r:id="rId16"/>
    <p:sldId id="285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0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79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6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6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6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2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ریزپردازنده ها سه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7F43-50D2-0D00-0F77-C9CCFBEC6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>
                <a:cs typeface="B Yekan" panose="00000400000000000000" pitchFamily="2" charset="-78"/>
              </a:rPr>
              <a:t>علی قاسم زاده</a:t>
            </a:r>
          </a:p>
          <a:p>
            <a:r>
              <a:rPr lang="fa-IR" dirty="0">
                <a:cs typeface="B Yekan" panose="00000400000000000000" pitchFamily="2" charset="-78"/>
              </a:rPr>
              <a:t>موسسه آموزش عالی پاسارگاد شیراز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721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Serial Peripheral Interface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E3D5CD-64F9-862A-E710-6B80AB70EA4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cs typeface="B Yekan" panose="00000400000000000000" pitchFamily="2" charset="-78"/>
              </a:rPr>
              <a:t>یکی از راه های ارتباطی با میکرو است که حتی می توان از طریق آن عمل </a:t>
            </a:r>
            <a:r>
              <a:rPr lang="en-US" dirty="0">
                <a:cs typeface="B Yekan" panose="00000400000000000000" pitchFamily="2" charset="-78"/>
              </a:rPr>
              <a:t>JTAG</a:t>
            </a:r>
            <a:r>
              <a:rPr lang="fa-IR" dirty="0">
                <a:cs typeface="B Yekan" panose="00000400000000000000" pitchFamily="2" charset="-78"/>
              </a:rPr>
              <a:t> را نیز انجام داد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160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Universal Serial Bus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E3D5CD-64F9-862A-E710-6B80AB70EA4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cs typeface="B Yekan" panose="00000400000000000000" pitchFamily="2" charset="-78"/>
              </a:rPr>
              <a:t>یکی از راه های ارتباطی با میکرو است که حتی می توان از طریق آن عمل </a:t>
            </a:r>
            <a:r>
              <a:rPr lang="en-US" dirty="0">
                <a:cs typeface="B Yekan" panose="00000400000000000000" pitchFamily="2" charset="-78"/>
              </a:rPr>
              <a:t>JTAG</a:t>
            </a:r>
            <a:r>
              <a:rPr lang="fa-IR" dirty="0">
                <a:cs typeface="B Yekan" panose="00000400000000000000" pitchFamily="2" charset="-78"/>
              </a:rPr>
              <a:t> را نیز انجام داد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C5837-B756-2C10-F2A3-0CDBEF3C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77" y="3521631"/>
            <a:ext cx="6096000" cy="28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9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Ethernet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AA4CC-CE07-A94E-D48B-D7930225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2281518"/>
            <a:ext cx="4715435" cy="35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7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ZigBee or </a:t>
            </a:r>
            <a:r>
              <a:rPr lang="en-US" dirty="0" err="1">
                <a:cs typeface="B Titr" panose="00000700000000000000" pitchFamily="2" charset="-78"/>
              </a:rPr>
              <a:t>XBee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262B8-11C8-63AE-22E3-0E42E0C4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12" y="2988982"/>
            <a:ext cx="4191000" cy="2565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2.4Ghz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IOT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35839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>
                <a:cs typeface="B Titr" panose="00000700000000000000" pitchFamily="2" charset="-78"/>
              </a:rPr>
              <a:t>یک عملیات سطح پایین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B4414-26EF-5439-EDA4-7BB0C857CC96}"/>
              </a:ext>
            </a:extLst>
          </p:cNvPr>
          <p:cNvSpPr txBox="1"/>
          <p:nvPr/>
        </p:nvSpPr>
        <p:spPr>
          <a:xfrm>
            <a:off x="2501154" y="2057401"/>
            <a:ext cx="887504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فرض کنید در یک پردازنه 4 بیتی خواهی دو عدد را با هم جمع کنیم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مقدارذخیره شده در حافظه آدرس </a:t>
            </a:r>
            <a:r>
              <a:rPr lang="en-US" dirty="0">
                <a:cs typeface="B Yekan" panose="00000400000000000000" pitchFamily="2" charset="-78"/>
              </a:rPr>
              <a:t>0001</a:t>
            </a:r>
            <a:r>
              <a:rPr lang="fa-IR" dirty="0">
                <a:cs typeface="B Yekan" panose="00000400000000000000" pitchFamily="2" charset="-78"/>
              </a:rPr>
              <a:t> متغیر </a:t>
            </a:r>
            <a:r>
              <a:rPr lang="en-US" dirty="0">
                <a:cs typeface="B Yekan" panose="00000400000000000000" pitchFamily="2" charset="-78"/>
              </a:rPr>
              <a:t>a</a:t>
            </a:r>
            <a:r>
              <a:rPr lang="fa-IR" dirty="0">
                <a:cs typeface="B Yekan" panose="00000400000000000000" pitchFamily="2" charset="-78"/>
              </a:rPr>
              <a:t> است برابر یک است.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مقدارذخیره شده در حافظه آدرس </a:t>
            </a:r>
            <a:r>
              <a:rPr lang="en-US" dirty="0">
                <a:cs typeface="B Yekan" panose="00000400000000000000" pitchFamily="2" charset="-78"/>
              </a:rPr>
              <a:t>0011</a:t>
            </a:r>
            <a:r>
              <a:rPr lang="fa-IR" dirty="0">
                <a:cs typeface="B Yekan" panose="00000400000000000000" pitchFamily="2" charset="-78"/>
              </a:rPr>
              <a:t> متغیر </a:t>
            </a:r>
            <a:r>
              <a:rPr lang="en-US" dirty="0">
                <a:cs typeface="B Yekan" panose="00000400000000000000" pitchFamily="2" charset="-78"/>
              </a:rPr>
              <a:t>c</a:t>
            </a:r>
            <a:r>
              <a:rPr lang="fa-IR" dirty="0">
                <a:cs typeface="B Yekan" panose="00000400000000000000" pitchFamily="2" charset="-78"/>
              </a:rPr>
              <a:t> است برابر دو است.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حاصل نهایی در حافظه در آدرس </a:t>
            </a:r>
            <a:r>
              <a:rPr lang="en-US" dirty="0">
                <a:cs typeface="B Yekan" panose="00000400000000000000" pitchFamily="2" charset="-78"/>
              </a:rPr>
              <a:t>0100 </a:t>
            </a:r>
            <a:r>
              <a:rPr lang="fa-IR" dirty="0">
                <a:cs typeface="B Yekan" panose="00000400000000000000" pitchFamily="2" charset="-78"/>
              </a:rPr>
              <a:t> که متغیر </a:t>
            </a:r>
            <a:r>
              <a:rPr lang="en-US" dirty="0">
                <a:cs typeface="B Yekan" panose="00000400000000000000" pitchFamily="2" charset="-78"/>
              </a:rPr>
              <a:t>b</a:t>
            </a:r>
            <a:r>
              <a:rPr lang="fa-IR" dirty="0">
                <a:cs typeface="B Yekan" panose="00000400000000000000" pitchFamily="2" charset="-78"/>
              </a:rPr>
              <a:t> است ذخیره می شود.(یک + دو = سه)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عملیاتی که باید اجرا شود در آدرس </a:t>
            </a:r>
            <a:r>
              <a:rPr lang="en-US" dirty="0">
                <a:cs typeface="B Yekan" panose="00000400000000000000" pitchFamily="2" charset="-78"/>
              </a:rPr>
              <a:t>0010 </a:t>
            </a:r>
            <a:r>
              <a:rPr lang="fa-IR" dirty="0">
                <a:cs typeface="B Yekan" panose="00000400000000000000" pitchFamily="2" charset="-78"/>
              </a:rPr>
              <a:t> ذخیره شده است که جمع است توسط </a:t>
            </a:r>
            <a:r>
              <a:rPr lang="en-US" dirty="0">
                <a:cs typeface="B Yekan" panose="00000400000000000000" pitchFamily="2" charset="-78"/>
              </a:rPr>
              <a:t>Control Address</a:t>
            </a:r>
            <a:r>
              <a:rPr lang="fa-IR" dirty="0">
                <a:cs typeface="B Yekan" panose="00000400000000000000" pitchFamily="2" charset="-78"/>
              </a:rPr>
              <a:t> به پردازنده اعلام می شود.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پردازنده </a:t>
            </a:r>
            <a:r>
              <a:rPr lang="en-US" dirty="0">
                <a:cs typeface="B Yekan" panose="00000400000000000000" pitchFamily="2" charset="-78"/>
              </a:rPr>
              <a:t>a </a:t>
            </a:r>
            <a:r>
              <a:rPr lang="fa-IR" dirty="0">
                <a:cs typeface="B Yekan" panose="00000400000000000000" pitchFamily="2" charset="-78"/>
              </a:rPr>
              <a:t> ، </a:t>
            </a:r>
            <a:r>
              <a:rPr lang="en-US" dirty="0">
                <a:cs typeface="B Yekan" panose="00000400000000000000" pitchFamily="2" charset="-78"/>
              </a:rPr>
              <a:t>b</a:t>
            </a:r>
            <a:r>
              <a:rPr lang="fa-IR" dirty="0">
                <a:cs typeface="B Yekan" panose="00000400000000000000" pitchFamily="2" charset="-78"/>
              </a:rPr>
              <a:t> و عملیات را از طریق </a:t>
            </a:r>
            <a:r>
              <a:rPr lang="en-US" dirty="0">
                <a:cs typeface="B Yekan" panose="00000400000000000000" pitchFamily="2" charset="-78"/>
              </a:rPr>
              <a:t>Address Bus</a:t>
            </a:r>
            <a:r>
              <a:rPr lang="fa-IR" dirty="0">
                <a:cs typeface="B Yekan" panose="00000400000000000000" pitchFamily="2" charset="-78"/>
              </a:rPr>
              <a:t> از حافظه با </a:t>
            </a:r>
            <a:r>
              <a:rPr lang="en-US" dirty="0">
                <a:cs typeface="B Yekan" panose="00000400000000000000" pitchFamily="2" charset="-78"/>
              </a:rPr>
              <a:t>Data Bus</a:t>
            </a:r>
            <a:r>
              <a:rPr lang="fa-IR" dirty="0">
                <a:cs typeface="B Yekan" panose="00000400000000000000" pitchFamily="2" charset="-78"/>
              </a:rPr>
              <a:t>فراخوانی می کند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حالا ورودی به پردازنده  به ترتیب </a:t>
            </a:r>
            <a:r>
              <a:rPr lang="en-US" dirty="0">
                <a:cs typeface="B Yekan" panose="00000400000000000000" pitchFamily="2" charset="-78"/>
              </a:rPr>
              <a:t>000100110010</a:t>
            </a:r>
            <a:r>
              <a:rPr lang="fa-IR" dirty="0">
                <a:cs typeface="B Yekan" panose="00000400000000000000" pitchFamily="2" charset="-78"/>
              </a:rPr>
              <a:t> خواهد بود و خروجی </a:t>
            </a:r>
            <a:r>
              <a:rPr lang="en-US" dirty="0">
                <a:cs typeface="B Yekan" panose="00000400000000000000" pitchFamily="2" charset="-78"/>
              </a:rPr>
              <a:t>Data Bus</a:t>
            </a:r>
            <a:r>
              <a:rPr lang="fa-IR" dirty="0">
                <a:cs typeface="B Yekan" panose="00000400000000000000" pitchFamily="2" charset="-78"/>
              </a:rPr>
              <a:t>  </a:t>
            </a:r>
            <a:r>
              <a:rPr lang="en-US" dirty="0">
                <a:cs typeface="B Yekan" panose="00000400000000000000" pitchFamily="2" charset="-78"/>
              </a:rPr>
              <a:t>0011</a:t>
            </a:r>
            <a:r>
              <a:rPr lang="fa-IR" dirty="0">
                <a:cs typeface="B Yekan" panose="00000400000000000000" pitchFamily="2" charset="-78"/>
              </a:rPr>
              <a:t> و بر روی ادرس داده </a:t>
            </a:r>
            <a:r>
              <a:rPr lang="en-US" dirty="0">
                <a:cs typeface="B Yekan" panose="00000400000000000000" pitchFamily="2" charset="-78"/>
              </a:rPr>
              <a:t>0100 </a:t>
            </a:r>
            <a:r>
              <a:rPr lang="fa-IR" dirty="0">
                <a:cs typeface="B Yekan" panose="00000400000000000000" pitchFamily="2" charset="-78"/>
              </a:rPr>
              <a:t> خواهد بود.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ctr" rtl="1"/>
            <a:r>
              <a:rPr lang="fa-IR" sz="2400" b="1" dirty="0">
                <a:cs typeface="B Yekan" panose="00000400000000000000" pitchFamily="2" charset="-78"/>
              </a:rPr>
              <a:t>این کار در حالت عادی بسیار مشکل است</a:t>
            </a:r>
          </a:p>
          <a:p>
            <a:pPr algn="ctr" rtl="1"/>
            <a:r>
              <a:rPr lang="fa-IR" sz="2400" b="1" dirty="0">
                <a:cs typeface="B Yekan" panose="00000400000000000000" pitchFamily="2" charset="-78"/>
              </a:rPr>
              <a:t>پس از زبان های </a:t>
            </a:r>
            <a:r>
              <a:rPr lang="en-US" sz="2400" b="1" dirty="0">
                <a:cs typeface="B Yekan" panose="00000400000000000000" pitchFamily="2" charset="-78"/>
              </a:rPr>
              <a:t>High Level</a:t>
            </a:r>
            <a:r>
              <a:rPr lang="fa-IR" sz="2400" b="1" dirty="0">
                <a:cs typeface="B Yekan" panose="00000400000000000000" pitchFamily="2" charset="-78"/>
              </a:rPr>
              <a:t> استفاده می کنیم.</a:t>
            </a:r>
          </a:p>
        </p:txBody>
      </p:sp>
    </p:spTree>
    <p:extLst>
      <p:ext uri="{BB962C8B-B14F-4D97-AF65-F5344CB8AC3E}">
        <p14:creationId xmlns:p14="http://schemas.microsoft.com/office/powerpoint/2010/main" val="411911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B Titr" panose="00000700000000000000" pitchFamily="2" charset="-78"/>
              </a:rPr>
              <a:t>BASIC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effectLst/>
                <a:latin typeface="Arial" panose="020B0604020202020204" pitchFamily="34" charset="0"/>
              </a:rPr>
              <a:t>Beginners' All-purpose Symbolic Instruction Code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High Level 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استفاده آسان برای همه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یک زبان برنامه نویسی همه منظوره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برای برنامه های کوچک قابل استفاده باشد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نیازی به شناخت سخت افزار نباشد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کاربردرگیر سیستم عامل نشود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BC7B4-3417-BFD7-75C8-88E08009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4" y="2664627"/>
            <a:ext cx="5715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B Titr" panose="00000700000000000000" pitchFamily="2" charset="-78"/>
              </a:rPr>
              <a:t>C/C++/C#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High Level 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تقریبا همه جا کاربرد دارد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نیاز به درگیری با سخت افزار نیست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برنامه های خیلی کاربری را می توان با آن ساخت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با کمک اشاره گر میتوان به سطوح پایین تر زیر دسترسی داشت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به خاطر </a:t>
            </a:r>
            <a:r>
              <a:rPr lang="en-US" dirty="0">
                <a:cs typeface="B Yekan" panose="00000400000000000000" pitchFamily="2" charset="-78"/>
              </a:rPr>
              <a:t>syntax</a:t>
            </a:r>
            <a:r>
              <a:rPr lang="fa-IR" dirty="0">
                <a:cs typeface="B Yekan" panose="00000400000000000000" pitchFamily="2" charset="-78"/>
              </a:rPr>
              <a:t> خوانا مبنای بسیاری از زبان ها هست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B5DFB-8DFA-B58C-3A5E-7B4FA810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32" y="2294965"/>
            <a:ext cx="3385373" cy="2393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707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CA5D9-CB63-2799-DAD4-85F1CD9E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764373"/>
            <a:ext cx="11219329" cy="1293028"/>
          </a:xfrm>
        </p:spPr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برنامه نویسی با </a:t>
            </a:r>
            <a:r>
              <a:rPr lang="en-US" dirty="0">
                <a:cs typeface="B Titr" panose="00000700000000000000" pitchFamily="2" charset="-78"/>
              </a:rPr>
              <a:t>Arduino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DB4BB-6DAC-4B0A-45AA-AACEEC69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269559"/>
            <a:ext cx="5397305" cy="2284077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F816E16-A668-257A-2B2F-C5B1D878860A}"/>
              </a:ext>
            </a:extLst>
          </p:cNvPr>
          <p:cNvSpPr txBox="1">
            <a:spLocks/>
          </p:cNvSpPr>
          <p:nvPr/>
        </p:nvSpPr>
        <p:spPr>
          <a:xfrm>
            <a:off x="1053353" y="2203525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High Level 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بر پایه </a:t>
            </a:r>
            <a:r>
              <a:rPr lang="en-US" dirty="0">
                <a:cs typeface="B Yekan" panose="00000400000000000000" pitchFamily="2" charset="-78"/>
              </a:rPr>
              <a:t>C</a:t>
            </a:r>
            <a:r>
              <a:rPr lang="fa-IR" dirty="0">
                <a:cs typeface="B Yekan" panose="00000400000000000000" pitchFamily="2" charset="-78"/>
              </a:rPr>
              <a:t> نوشته شده است.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با کمک توابع پیش تعریف بسیاری از </a:t>
            </a:r>
          </a:p>
          <a:p>
            <a:pPr marL="0" indent="0" algn="r" rtl="1">
              <a:buNone/>
            </a:pPr>
            <a:r>
              <a:rPr lang="fa-IR" dirty="0">
                <a:cs typeface="B Yekan" panose="00000400000000000000" pitchFamily="2" charset="-78"/>
              </a:rPr>
              <a:t>امور را انجام می دهد.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نیاز به یادگیری زبان برنامه نویسی سخت نیست.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سطح بالاست و درگیری شما با سخت افزار کم است</a:t>
            </a:r>
          </a:p>
          <a:p>
            <a:pPr algn="r" rtl="1"/>
            <a:r>
              <a:rPr lang="fa-IR">
                <a:cs typeface="B Yekan" panose="00000400000000000000" pitchFamily="2" charset="-78"/>
              </a:rPr>
              <a:t>مثال های بسیار متنوع دارد.</a:t>
            </a:r>
            <a:endParaRPr lang="fa-IR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898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درگاه های متصل به یک پردازنده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Control Bus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Data Bus</a:t>
            </a:r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Address Bus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A4F4FF-D082-6134-9EBA-D0364F85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3037559"/>
            <a:ext cx="4524934" cy="3318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438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Data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اطلاعات موجود در حافظه اصلی توسط یک درگاه به پردازنده و سایر اجزا انتقال می یابند، گاهی  ممکن است به آن </a:t>
            </a:r>
            <a:r>
              <a:rPr lang="en-US" dirty="0">
                <a:cs typeface="B Yekan" panose="00000400000000000000" pitchFamily="2" charset="-78"/>
              </a:rPr>
              <a:t>Memory Bus</a:t>
            </a:r>
            <a:r>
              <a:rPr lang="fa-IR" dirty="0">
                <a:cs typeface="B Yekan" panose="00000400000000000000" pitchFamily="2" charset="-78"/>
              </a:rPr>
              <a:t> نیز گفته شود.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25CF1-5638-6871-EF38-930C29F6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36" y="3491547"/>
            <a:ext cx="3912093" cy="27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3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Address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برای آن که مشخص کنیم به کدام قسمت از حافظه نیاز داریم باید از طریق </a:t>
            </a:r>
            <a:r>
              <a:rPr lang="en-US" dirty="0">
                <a:cs typeface="B Yekan" panose="00000400000000000000" pitchFamily="2" charset="-78"/>
              </a:rPr>
              <a:t>Address Bus</a:t>
            </a:r>
            <a:r>
              <a:rPr lang="fa-IR" dirty="0">
                <a:cs typeface="B Yekan" panose="00000400000000000000" pitchFamily="2" charset="-78"/>
              </a:rPr>
              <a:t> مشخص کدام قسمت باید مورد استفاده قرار گیرد.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224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آدرس دهی حافظه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فرض کنید یک پردازنده داریم که چهار بیتی است که </a:t>
            </a:r>
            <a:r>
              <a:rPr lang="en-US" dirty="0">
                <a:cs typeface="B Yekan" panose="00000400000000000000" pitchFamily="2" charset="-78"/>
              </a:rPr>
              <a:t>Data Bus</a:t>
            </a:r>
            <a:r>
              <a:rPr lang="fa-IR" dirty="0">
                <a:cs typeface="B Yekan" panose="00000400000000000000" pitchFamily="2" charset="-78"/>
              </a:rPr>
              <a:t> و </a:t>
            </a:r>
            <a:r>
              <a:rPr lang="en-US" dirty="0">
                <a:cs typeface="B Yekan" panose="00000400000000000000" pitchFamily="2" charset="-78"/>
              </a:rPr>
              <a:t>Address Bus</a:t>
            </a:r>
            <a:r>
              <a:rPr lang="fa-IR" dirty="0">
                <a:cs typeface="B Yekan" panose="00000400000000000000" pitchFamily="2" charset="-78"/>
              </a:rPr>
              <a:t> آن نیز چهار بیتی است به صورت زیر آدرس دهی انجام می پذیرد.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B4D28B-46BE-C766-18AB-D57E46A0F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15886"/>
              </p:ext>
            </p:extLst>
          </p:nvPr>
        </p:nvGraphicFramePr>
        <p:xfrm>
          <a:off x="1407459" y="3429000"/>
          <a:ext cx="8480616" cy="2789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077">
                  <a:extLst>
                    <a:ext uri="{9D8B030D-6E8A-4147-A177-3AD203B41FA5}">
                      <a16:colId xmlns:a16="http://schemas.microsoft.com/office/drawing/2014/main" val="3214792976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993414143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3727142387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775377448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249620761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06964004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44706639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3095045487"/>
                    </a:ext>
                  </a:extLst>
                </a:gridCol>
              </a:tblGrid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7172025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6407985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2016418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5634747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698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3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گاهی می توان با کمک </a:t>
            </a:r>
            <a:r>
              <a:rPr lang="en-US" dirty="0">
                <a:cs typeface="B Yekan" panose="00000400000000000000" pitchFamily="2" charset="-78"/>
              </a:rPr>
              <a:t>Multiplexer</a:t>
            </a:r>
            <a:r>
              <a:rPr lang="fa-IR" dirty="0">
                <a:cs typeface="B Yekan" panose="00000400000000000000" pitchFamily="2" charset="-78"/>
              </a:rPr>
              <a:t> از طریق یک درگاه چندین مدل اطلاعات ارسال کرد </a:t>
            </a:r>
            <a:r>
              <a:rPr lang="en-US" dirty="0">
                <a:cs typeface="B Yekan" panose="00000400000000000000" pitchFamily="2" charset="-78"/>
              </a:rPr>
              <a:t>Control Bus</a:t>
            </a:r>
            <a:r>
              <a:rPr lang="fa-IR" dirty="0">
                <a:cs typeface="B Yekan" panose="00000400000000000000" pitchFamily="2" charset="-78"/>
              </a:rPr>
              <a:t> مشخص می کند چه ابزار یا کسی از کانال استفاده کند.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4292A-6F64-CC66-5EEC-59A9FA6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290046"/>
            <a:ext cx="5341171" cy="248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484CF-547A-9788-3A19-935AFF4F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09" y="3290046"/>
            <a:ext cx="5497694" cy="25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9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0" i="0" dirty="0">
                <a:effectLst/>
                <a:latin typeface="Linux Libertine"/>
              </a:rPr>
              <a:t>Duplex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5CE0A-5C09-A3DC-3543-165BBB27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0" y="3429000"/>
            <a:ext cx="4400550" cy="300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16DF0-957C-FAE0-AEA0-CBFD127A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78" y="3429000"/>
            <a:ext cx="4400550" cy="300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1AF603-F0B7-9814-2423-517C052C9495}"/>
              </a:ext>
            </a:extLst>
          </p:cNvPr>
          <p:cNvSpPr txBox="1"/>
          <p:nvPr/>
        </p:nvSpPr>
        <p:spPr>
          <a:xfrm>
            <a:off x="7539318" y="2814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half-duplex or </a:t>
            </a:r>
            <a:r>
              <a:rPr lang="en-US" dirty="0" err="1"/>
              <a:t>semiduplex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53F19-1859-5215-D4E7-0CB87582CB50}"/>
              </a:ext>
            </a:extLst>
          </p:cNvPr>
          <p:cNvSpPr txBox="1"/>
          <p:nvPr/>
        </p:nvSpPr>
        <p:spPr>
          <a:xfrm>
            <a:off x="1884831" y="2936848"/>
            <a:ext cx="6817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Arial" panose="020B0604020202020204" pitchFamily="34" charset="0"/>
              </a:rPr>
              <a:t>full-duplex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گذرگاه های ارتباطی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UART</a:t>
            </a:r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SPI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USB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Ethernet</a:t>
            </a:r>
          </a:p>
          <a:p>
            <a:pPr algn="r" rtl="1"/>
            <a:r>
              <a:rPr lang="en-US" dirty="0" err="1">
                <a:cs typeface="B Yekan" panose="00000400000000000000" pitchFamily="2" charset="-78"/>
              </a:rPr>
              <a:t>Xbee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100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Universal Asynchronous Receiver / Transmitter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2BC28-FDE9-9B61-EB77-4B39D5A1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2753" y="2894993"/>
            <a:ext cx="6096000" cy="3429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E3D5CD-64F9-862A-E710-6B80AB70EA4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RS232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Baud Rate:</a:t>
            </a:r>
            <a:r>
              <a:rPr lang="en-US" b="0" i="0" dirty="0">
                <a:effectLst/>
                <a:latin typeface="Linotype Univers"/>
              </a:rPr>
              <a:t>4800, 9600, 19.2K, 57.6K,115.2K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5133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389</TotalTime>
  <Words>561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Linotype Univers</vt:lpstr>
      <vt:lpstr>Linux Libertine</vt:lpstr>
      <vt:lpstr>Vapor Trail</vt:lpstr>
      <vt:lpstr>ریزپردازنده ها سه</vt:lpstr>
      <vt:lpstr>درگاه های متصل به یک پردازنده</vt:lpstr>
      <vt:lpstr>Data Bus</vt:lpstr>
      <vt:lpstr>Address Bus</vt:lpstr>
      <vt:lpstr>آدرس دهی حافظه</vt:lpstr>
      <vt:lpstr>Multiplexer</vt:lpstr>
      <vt:lpstr>Duplex </vt:lpstr>
      <vt:lpstr>گذرگاه های ارتباطی</vt:lpstr>
      <vt:lpstr>Universal Asynchronous Receiver / Transmitter</vt:lpstr>
      <vt:lpstr>Serial Peripheral Interface</vt:lpstr>
      <vt:lpstr>Universal Serial Bus</vt:lpstr>
      <vt:lpstr>Ethernet</vt:lpstr>
      <vt:lpstr>ZigBee or XBee</vt:lpstr>
      <vt:lpstr>یک عملیات سطح پایین</vt:lpstr>
      <vt:lpstr>BASIC (Beginners' All-purpose Symbolic Instruction Code)</vt:lpstr>
      <vt:lpstr>C/C++/C#</vt:lpstr>
      <vt:lpstr>برنامه نویسی با Arduino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ریزپردازنده ها یک</dc:title>
  <dc:creator>Ali Qasemzadeh</dc:creator>
  <cp:lastModifiedBy>Ali Qasemzadeh</cp:lastModifiedBy>
  <cp:revision>12</cp:revision>
  <dcterms:created xsi:type="dcterms:W3CDTF">2023-10-16T06:17:11Z</dcterms:created>
  <dcterms:modified xsi:type="dcterms:W3CDTF">2023-10-21T06:57:42Z</dcterms:modified>
</cp:coreProperties>
</file>