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nton" charset="1" panose="00000500000000000000"/>
      <p:regular r:id="rId14"/>
    </p:embeddedFont>
    <p:embeddedFont>
      <p:font typeface="Raleway" charset="1" panose="00000000000000000000"/>
      <p:regular r:id="rId15"/>
    </p:embeddedFont>
    <p:embeddedFont>
      <p:font typeface="Raleway Bold" charset="1" panose="00000000000000000000"/>
      <p:regular r:id="rId16"/>
    </p:embeddedFont>
    <p:embeddedFont>
      <p:font typeface="Hero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00442" y="3386533"/>
            <a:ext cx="8456570" cy="199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416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PHISHING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26264" y="5305425"/>
            <a:ext cx="13004927" cy="199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416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EMAIL AWARENESS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26264" y="5709726"/>
            <a:ext cx="13004927" cy="199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4166">
                <a:solidFill>
                  <a:srgbClr val="FFFFFF">
                    <a:alpha val="16863"/>
                  </a:srgbClr>
                </a:solidFill>
                <a:latin typeface="Anton"/>
                <a:ea typeface="Anton"/>
                <a:cs typeface="Anton"/>
                <a:sym typeface="Anton"/>
              </a:rPr>
              <a:t>E THREATS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691304"/>
            <a:ext cx="669721" cy="595696"/>
            <a:chOff x="0" y="0"/>
            <a:chExt cx="176387" cy="156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618279" y="9691304"/>
            <a:ext cx="669721" cy="595696"/>
            <a:chOff x="0" y="0"/>
            <a:chExt cx="176387" cy="1568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691304"/>
            <a:ext cx="669721" cy="595696"/>
            <a:chOff x="0" y="0"/>
            <a:chExt cx="176387" cy="1568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18279" y="9691304"/>
            <a:ext cx="669721" cy="595696"/>
            <a:chOff x="0" y="0"/>
            <a:chExt cx="176387" cy="156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20486" y="4767563"/>
            <a:ext cx="7169306" cy="3392413"/>
            <a:chOff x="0" y="0"/>
            <a:chExt cx="1110713" cy="5255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10713" cy="525573"/>
            </a:xfrm>
            <a:custGeom>
              <a:avLst/>
              <a:gdLst/>
              <a:ahLst/>
              <a:cxnLst/>
              <a:rect r="r" b="b" t="t" l="l"/>
              <a:pathLst>
                <a:path h="525573" w="1110713">
                  <a:moveTo>
                    <a:pt x="24837" y="0"/>
                  </a:moveTo>
                  <a:lnTo>
                    <a:pt x="1085876" y="0"/>
                  </a:lnTo>
                  <a:cubicBezTo>
                    <a:pt x="1092463" y="0"/>
                    <a:pt x="1098781" y="2617"/>
                    <a:pt x="1103438" y="7275"/>
                  </a:cubicBezTo>
                  <a:cubicBezTo>
                    <a:pt x="1108096" y="11932"/>
                    <a:pt x="1110713" y="18250"/>
                    <a:pt x="1110713" y="24837"/>
                  </a:cubicBezTo>
                  <a:lnTo>
                    <a:pt x="1110713" y="500736"/>
                  </a:lnTo>
                  <a:cubicBezTo>
                    <a:pt x="1110713" y="507324"/>
                    <a:pt x="1108096" y="513641"/>
                    <a:pt x="1103438" y="518299"/>
                  </a:cubicBezTo>
                  <a:cubicBezTo>
                    <a:pt x="1098781" y="522957"/>
                    <a:pt x="1092463" y="525573"/>
                    <a:pt x="1085876" y="525573"/>
                  </a:cubicBezTo>
                  <a:lnTo>
                    <a:pt x="24837" y="525573"/>
                  </a:lnTo>
                  <a:cubicBezTo>
                    <a:pt x="18250" y="525573"/>
                    <a:pt x="11932" y="522957"/>
                    <a:pt x="7275" y="518299"/>
                  </a:cubicBezTo>
                  <a:cubicBezTo>
                    <a:pt x="2617" y="513641"/>
                    <a:pt x="0" y="507324"/>
                    <a:pt x="0" y="500736"/>
                  </a:cubicBezTo>
                  <a:lnTo>
                    <a:pt x="0" y="24837"/>
                  </a:lnTo>
                  <a:cubicBezTo>
                    <a:pt x="0" y="18250"/>
                    <a:pt x="2617" y="11932"/>
                    <a:pt x="7275" y="7275"/>
                  </a:cubicBezTo>
                  <a:cubicBezTo>
                    <a:pt x="11932" y="2617"/>
                    <a:pt x="18250" y="0"/>
                    <a:pt x="24837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0400" r="0" b="-20400"/>
              </a:stretch>
            </a:blipFill>
            <a:ln w="66675" cap="rnd">
              <a:gradFill>
                <a:gsLst>
                  <a:gs pos="0">
                    <a:srgbClr val="092846">
                      <a:alpha val="100000"/>
                    </a:srgbClr>
                  </a:gs>
                  <a:gs pos="100000">
                    <a:srgbClr val="E9E9EA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360527" y="2429465"/>
            <a:ext cx="7089224" cy="98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2"/>
              </a:lnSpc>
            </a:pPr>
            <a:r>
              <a:rPr lang="en-US" sz="705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PHISHING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0527" y="3385508"/>
            <a:ext cx="6479400" cy="98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2"/>
              </a:lnSpc>
            </a:pPr>
            <a:r>
              <a:rPr lang="en-US" sz="705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ATTACK TACTICS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605221"/>
            <a:ext cx="14452510" cy="8653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3"/>
              </a:lnSpc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1. Urgency or Fear Tactic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Uses panic or threats to rush the victim.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</a:p>
          <a:p>
            <a:pPr algn="l" marL="913071" indent="-304357" lvl="2">
              <a:lnSpc>
                <a:spcPts val="2283"/>
              </a:lnSpc>
              <a:buFont typeface="Arial"/>
              <a:buChar char="⚬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“Your account will be locked in 1 hour”</a:t>
            </a:r>
          </a:p>
          <a:p>
            <a:pPr algn="l" marL="913071" indent="-304357" lvl="2">
              <a:lnSpc>
                <a:spcPts val="2283"/>
              </a:lnSpc>
              <a:buFont typeface="Arial"/>
              <a:buChar char="⚬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“Unauthorized login detected”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Goal: Make the user act quickly without thinking.</a:t>
            </a:r>
          </a:p>
          <a:p>
            <a:pPr algn="l">
              <a:lnSpc>
                <a:spcPts val="2283"/>
              </a:lnSpc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2. Impersonation of Authority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Appears to come from CEO, IT support, HR, or banks.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Tricks the user into trusting the message.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Often used in spear-phishing attacks.</a:t>
            </a:r>
          </a:p>
          <a:p>
            <a:pPr algn="l">
              <a:lnSpc>
                <a:spcPts val="2283"/>
              </a:lnSpc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3. Lookalike Domains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Fake websites that look similar to trusted ones.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</a:p>
          <a:p>
            <a:pPr algn="l" marL="913071" indent="-304357" lvl="2">
              <a:lnSpc>
                <a:spcPts val="2283"/>
              </a:lnSpc>
              <a:buFont typeface="Arial"/>
              <a:buChar char="⚬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g00gle.com instead of google.com</a:t>
            </a:r>
          </a:p>
          <a:p>
            <a:pPr algn="l" marL="913071" indent="-304357" lvl="2">
              <a:lnSpc>
                <a:spcPts val="2283"/>
              </a:lnSpc>
              <a:buFont typeface="Arial"/>
              <a:buChar char="⚬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secure-microsoft-login.com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Victims are tricked into entering credentials.</a:t>
            </a:r>
          </a:p>
          <a:p>
            <a:pPr algn="l">
              <a:lnSpc>
                <a:spcPts val="2283"/>
              </a:lnSpc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4. Malicious Links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Displayed text shows a trusted link, but the real URL is malicious.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Example:</a:t>
            </a:r>
          </a:p>
          <a:p>
            <a:pPr algn="l" marL="913071" indent="-304357" lvl="2">
              <a:lnSpc>
                <a:spcPts val="2283"/>
              </a:lnSpc>
              <a:buFont typeface="Arial"/>
              <a:buChar char="⚬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Text: https://secure.microsoft.com</a:t>
            </a:r>
          </a:p>
          <a:p>
            <a:pPr algn="l" marL="913071" indent="-304357" lvl="2">
              <a:lnSpc>
                <a:spcPts val="2283"/>
              </a:lnSpc>
              <a:buFont typeface="Arial"/>
              <a:buChar char="⚬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Real link: http://malicious-site.com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Clicking the link may lead to credential theft or malware download.</a:t>
            </a:r>
          </a:p>
          <a:p>
            <a:pPr algn="l">
              <a:lnSpc>
                <a:spcPts val="2283"/>
              </a:lnSpc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5. Malicious Attachments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Files that install malware when opened.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Common types: .exe, .zip, .docm, .pdf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File names are disguised to look safe or important.</a:t>
            </a:r>
          </a:p>
          <a:p>
            <a:pPr algn="l">
              <a:lnSpc>
                <a:spcPts val="2283"/>
              </a:lnSpc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6. Personalized Spear Phishing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Customized emails using victim’s name, job title, or company info.</a:t>
            </a:r>
          </a:p>
          <a:p>
            <a:pPr algn="l" marL="456536" indent="-228268" lvl="1">
              <a:lnSpc>
                <a:spcPts val="2283"/>
              </a:lnSpc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Gathers information from social media or public records.</a:t>
            </a:r>
          </a:p>
          <a:p>
            <a:pPr algn="l" marL="456536" indent="-228268" lvl="1">
              <a:lnSpc>
                <a:spcPts val="2283"/>
              </a:lnSpc>
              <a:spcBef>
                <a:spcPct val="0"/>
              </a:spcBef>
              <a:buFont typeface="Arial"/>
              <a:buChar char="•"/>
            </a:pPr>
            <a:r>
              <a:rPr lang="en-US" sz="211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More convincing and harder to detect.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691304"/>
            <a:ext cx="669721" cy="595696"/>
            <a:chOff x="0" y="0"/>
            <a:chExt cx="176387" cy="1568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18279" y="9691304"/>
            <a:ext cx="669721" cy="595696"/>
            <a:chOff x="0" y="0"/>
            <a:chExt cx="176387" cy="156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22877" y="4703623"/>
            <a:ext cx="3420781" cy="3621194"/>
            <a:chOff x="0" y="0"/>
            <a:chExt cx="569951" cy="6033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9951" cy="603342"/>
            </a:xfrm>
            <a:custGeom>
              <a:avLst/>
              <a:gdLst/>
              <a:ahLst/>
              <a:cxnLst/>
              <a:rect r="r" b="b" t="t" l="l"/>
              <a:pathLst>
                <a:path h="603342" w="569951">
                  <a:moveTo>
                    <a:pt x="52054" y="0"/>
                  </a:moveTo>
                  <a:lnTo>
                    <a:pt x="517897" y="0"/>
                  </a:lnTo>
                  <a:cubicBezTo>
                    <a:pt x="531703" y="0"/>
                    <a:pt x="544943" y="5484"/>
                    <a:pt x="554705" y="15246"/>
                  </a:cubicBezTo>
                  <a:cubicBezTo>
                    <a:pt x="564467" y="25008"/>
                    <a:pt x="569951" y="38248"/>
                    <a:pt x="569951" y="52054"/>
                  </a:cubicBezTo>
                  <a:lnTo>
                    <a:pt x="569951" y="551289"/>
                  </a:lnTo>
                  <a:cubicBezTo>
                    <a:pt x="569951" y="580037"/>
                    <a:pt x="546646" y="603342"/>
                    <a:pt x="517897" y="603342"/>
                  </a:cubicBezTo>
                  <a:lnTo>
                    <a:pt x="52054" y="603342"/>
                  </a:lnTo>
                  <a:cubicBezTo>
                    <a:pt x="23305" y="603342"/>
                    <a:pt x="0" y="580037"/>
                    <a:pt x="0" y="551289"/>
                  </a:cubicBezTo>
                  <a:lnTo>
                    <a:pt x="0" y="52054"/>
                  </a:lnTo>
                  <a:cubicBezTo>
                    <a:pt x="0" y="23305"/>
                    <a:pt x="23305" y="0"/>
                    <a:pt x="52054" y="0"/>
                  </a:cubicBezTo>
                  <a:close/>
                </a:path>
              </a:pathLst>
            </a:custGeom>
            <a:blipFill>
              <a:blip r:embed="rId3"/>
              <a:stretch>
                <a:fillRect l="-29369" t="0" r="-29369" b="0"/>
              </a:stretch>
            </a:blipFill>
            <a:ln w="66675" cap="rnd">
              <a:gradFill>
                <a:gsLst>
                  <a:gs pos="0">
                    <a:srgbClr val="092846">
                      <a:alpha val="100000"/>
                    </a:srgbClr>
                  </a:gs>
                  <a:gs pos="100000">
                    <a:srgbClr val="E9E9EA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4843657" y="1756607"/>
            <a:ext cx="7495037" cy="195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2"/>
              </a:lnSpc>
            </a:pPr>
            <a:r>
              <a:rPr lang="en-US" sz="705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HOW TO DETECT PHISHING EMAILS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4426669"/>
            <a:ext cx="1064126" cy="946507"/>
            <a:chOff x="0" y="0"/>
            <a:chExt cx="301407" cy="268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1407" cy="268093"/>
            </a:xfrm>
            <a:custGeom>
              <a:avLst/>
              <a:gdLst/>
              <a:ahLst/>
              <a:cxnLst/>
              <a:rect r="r" b="b" t="t" l="l"/>
              <a:pathLst>
                <a:path h="268093" w="301407">
                  <a:moveTo>
                    <a:pt x="0" y="0"/>
                  </a:moveTo>
                  <a:lnTo>
                    <a:pt x="301407" y="0"/>
                  </a:lnTo>
                  <a:lnTo>
                    <a:pt x="301407" y="268093"/>
                  </a:lnTo>
                  <a:lnTo>
                    <a:pt x="0" y="268093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100000"/>
                  </a:srgbClr>
                </a:gs>
                <a:gs pos="100000">
                  <a:srgbClr val="E9E9EA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9525"/>
              <a:ext cx="301407" cy="258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23071" y="4688244"/>
            <a:ext cx="475384" cy="46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4"/>
              </a:lnSpc>
            </a:pPr>
            <a:r>
              <a:rPr lang="en-US" sz="32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57892" y="6108382"/>
            <a:ext cx="3703832" cy="253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Look for misspelled domains or suspicious email addresses.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Example: support@micros0ft.com (notice the "0" instead of "o").</a:t>
            </a:r>
          </a:p>
          <a:p>
            <a:pPr algn="l">
              <a:lnSpc>
                <a:spcPts val="2495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722904" y="4703623"/>
            <a:ext cx="3420781" cy="3621194"/>
            <a:chOff x="0" y="0"/>
            <a:chExt cx="569951" cy="6033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69951" cy="603342"/>
            </a:xfrm>
            <a:custGeom>
              <a:avLst/>
              <a:gdLst/>
              <a:ahLst/>
              <a:cxnLst/>
              <a:rect r="r" b="b" t="t" l="l"/>
              <a:pathLst>
                <a:path h="603342" w="569951">
                  <a:moveTo>
                    <a:pt x="52054" y="0"/>
                  </a:moveTo>
                  <a:lnTo>
                    <a:pt x="517897" y="0"/>
                  </a:lnTo>
                  <a:cubicBezTo>
                    <a:pt x="531703" y="0"/>
                    <a:pt x="544943" y="5484"/>
                    <a:pt x="554705" y="15246"/>
                  </a:cubicBezTo>
                  <a:cubicBezTo>
                    <a:pt x="564467" y="25008"/>
                    <a:pt x="569951" y="38248"/>
                    <a:pt x="569951" y="52054"/>
                  </a:cubicBezTo>
                  <a:lnTo>
                    <a:pt x="569951" y="551289"/>
                  </a:lnTo>
                  <a:cubicBezTo>
                    <a:pt x="569951" y="580037"/>
                    <a:pt x="546646" y="603342"/>
                    <a:pt x="517897" y="603342"/>
                  </a:cubicBezTo>
                  <a:lnTo>
                    <a:pt x="52054" y="603342"/>
                  </a:lnTo>
                  <a:cubicBezTo>
                    <a:pt x="23305" y="603342"/>
                    <a:pt x="0" y="580037"/>
                    <a:pt x="0" y="551289"/>
                  </a:cubicBezTo>
                  <a:lnTo>
                    <a:pt x="0" y="52054"/>
                  </a:lnTo>
                  <a:cubicBezTo>
                    <a:pt x="0" y="23305"/>
                    <a:pt x="23305" y="0"/>
                    <a:pt x="52054" y="0"/>
                  </a:cubicBezTo>
                  <a:close/>
                </a:path>
              </a:pathLst>
            </a:custGeom>
            <a:blipFill>
              <a:blip r:embed="rId4"/>
              <a:stretch>
                <a:fillRect l="-29369" t="0" r="-29369" b="0"/>
              </a:stretch>
            </a:blipFill>
            <a:ln w="66675" cap="rnd">
              <a:gradFill>
                <a:gsLst>
                  <a:gs pos="0">
                    <a:srgbClr val="092846">
                      <a:alpha val="100000"/>
                    </a:srgbClr>
                  </a:gs>
                  <a:gs pos="100000">
                    <a:srgbClr val="E9E9EA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9328727" y="4426669"/>
            <a:ext cx="1064126" cy="946507"/>
            <a:chOff x="0" y="0"/>
            <a:chExt cx="301407" cy="2680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1407" cy="268093"/>
            </a:xfrm>
            <a:custGeom>
              <a:avLst/>
              <a:gdLst/>
              <a:ahLst/>
              <a:cxnLst/>
              <a:rect r="r" b="b" t="t" l="l"/>
              <a:pathLst>
                <a:path h="268093" w="301407">
                  <a:moveTo>
                    <a:pt x="0" y="0"/>
                  </a:moveTo>
                  <a:lnTo>
                    <a:pt x="301407" y="0"/>
                  </a:lnTo>
                  <a:lnTo>
                    <a:pt x="301407" y="268093"/>
                  </a:lnTo>
                  <a:lnTo>
                    <a:pt x="0" y="268093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100000"/>
                  </a:srgbClr>
                </a:gs>
                <a:gs pos="100000">
                  <a:srgbClr val="E9E9EA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9525"/>
              <a:ext cx="301407" cy="258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623098" y="4688244"/>
            <a:ext cx="475384" cy="46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4"/>
              </a:lnSpc>
            </a:pPr>
            <a:r>
              <a:rPr lang="en-US" sz="32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57892" y="4678719"/>
            <a:ext cx="3453860" cy="133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8"/>
              </a:lnSpc>
              <a:spcBef>
                <a:spcPct val="0"/>
              </a:spcBef>
            </a:pPr>
            <a:r>
              <a:rPr lang="en-US" b="true" sz="323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CHECK THE SENDER'S EMAIL ADDRESS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644685" y="6422707"/>
            <a:ext cx="3703832" cy="253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Phrases like “Account will be suspended” or “Action required immediately.”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Urgency is a tactic to make you act fast without thinking.</a:t>
            </a:r>
          </a:p>
          <a:p>
            <a:pPr algn="l">
              <a:lnSpc>
                <a:spcPts val="2495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3644685" y="4740964"/>
            <a:ext cx="3491960" cy="1773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8"/>
              </a:lnSpc>
              <a:spcBef>
                <a:spcPct val="0"/>
              </a:spcBef>
            </a:pPr>
            <a:r>
              <a:rPr lang="en-US" b="true" sz="323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LOOK FOR URGENT OR THREATENING LANGUAGE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691304"/>
            <a:ext cx="669721" cy="595696"/>
            <a:chOff x="0" y="0"/>
            <a:chExt cx="176387" cy="1568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18279" y="9691304"/>
            <a:ext cx="669721" cy="595696"/>
            <a:chOff x="0" y="0"/>
            <a:chExt cx="176387" cy="156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22877" y="4703623"/>
            <a:ext cx="3420781" cy="3621194"/>
            <a:chOff x="0" y="0"/>
            <a:chExt cx="569951" cy="6033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69951" cy="603342"/>
            </a:xfrm>
            <a:custGeom>
              <a:avLst/>
              <a:gdLst/>
              <a:ahLst/>
              <a:cxnLst/>
              <a:rect r="r" b="b" t="t" l="l"/>
              <a:pathLst>
                <a:path h="603342" w="569951">
                  <a:moveTo>
                    <a:pt x="52054" y="0"/>
                  </a:moveTo>
                  <a:lnTo>
                    <a:pt x="517897" y="0"/>
                  </a:lnTo>
                  <a:cubicBezTo>
                    <a:pt x="531703" y="0"/>
                    <a:pt x="544943" y="5484"/>
                    <a:pt x="554705" y="15246"/>
                  </a:cubicBezTo>
                  <a:cubicBezTo>
                    <a:pt x="564467" y="25008"/>
                    <a:pt x="569951" y="38248"/>
                    <a:pt x="569951" y="52054"/>
                  </a:cubicBezTo>
                  <a:lnTo>
                    <a:pt x="569951" y="551289"/>
                  </a:lnTo>
                  <a:cubicBezTo>
                    <a:pt x="569951" y="580037"/>
                    <a:pt x="546646" y="603342"/>
                    <a:pt x="517897" y="603342"/>
                  </a:cubicBezTo>
                  <a:lnTo>
                    <a:pt x="52054" y="603342"/>
                  </a:lnTo>
                  <a:cubicBezTo>
                    <a:pt x="23305" y="603342"/>
                    <a:pt x="0" y="580037"/>
                    <a:pt x="0" y="551289"/>
                  </a:cubicBezTo>
                  <a:lnTo>
                    <a:pt x="0" y="52054"/>
                  </a:lnTo>
                  <a:cubicBezTo>
                    <a:pt x="0" y="23305"/>
                    <a:pt x="23305" y="0"/>
                    <a:pt x="52054" y="0"/>
                  </a:cubicBezTo>
                  <a:close/>
                </a:path>
              </a:pathLst>
            </a:custGeom>
            <a:blipFill>
              <a:blip r:embed="rId3"/>
              <a:stretch>
                <a:fillRect l="-29369" t="0" r="-29369" b="0"/>
              </a:stretch>
            </a:blipFill>
            <a:ln w="66675" cap="rnd">
              <a:gradFill>
                <a:gsLst>
                  <a:gs pos="0">
                    <a:srgbClr val="092846">
                      <a:alpha val="100000"/>
                    </a:srgbClr>
                  </a:gs>
                  <a:gs pos="100000">
                    <a:srgbClr val="E9E9EA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4843657" y="1756607"/>
            <a:ext cx="7495037" cy="195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2"/>
              </a:lnSpc>
            </a:pPr>
            <a:r>
              <a:rPr lang="en-US" sz="705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HOW TO DETECT PHISHING EMAILS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4426669"/>
            <a:ext cx="1064126" cy="946507"/>
            <a:chOff x="0" y="0"/>
            <a:chExt cx="301407" cy="268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1407" cy="268093"/>
            </a:xfrm>
            <a:custGeom>
              <a:avLst/>
              <a:gdLst/>
              <a:ahLst/>
              <a:cxnLst/>
              <a:rect r="r" b="b" t="t" l="l"/>
              <a:pathLst>
                <a:path h="268093" w="301407">
                  <a:moveTo>
                    <a:pt x="0" y="0"/>
                  </a:moveTo>
                  <a:lnTo>
                    <a:pt x="301407" y="0"/>
                  </a:lnTo>
                  <a:lnTo>
                    <a:pt x="301407" y="268093"/>
                  </a:lnTo>
                  <a:lnTo>
                    <a:pt x="0" y="268093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100000"/>
                  </a:srgbClr>
                </a:gs>
                <a:gs pos="100000">
                  <a:srgbClr val="E9E9EA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9525"/>
              <a:ext cx="301407" cy="258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23071" y="4688244"/>
            <a:ext cx="475384" cy="46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4"/>
              </a:lnSpc>
            </a:pPr>
            <a:r>
              <a:rPr lang="en-US" sz="32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57892" y="6108382"/>
            <a:ext cx="3703832" cy="221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Hover over links to see where they really lead.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</a:t>
            </a: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ismatched or shortened URLs may be a red flag.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</a:p>
          <a:p>
            <a:pPr algn="l">
              <a:lnSpc>
                <a:spcPts val="2495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722904" y="4703623"/>
            <a:ext cx="3420781" cy="3621194"/>
            <a:chOff x="0" y="0"/>
            <a:chExt cx="569951" cy="6033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69951" cy="603342"/>
            </a:xfrm>
            <a:custGeom>
              <a:avLst/>
              <a:gdLst/>
              <a:ahLst/>
              <a:cxnLst/>
              <a:rect r="r" b="b" t="t" l="l"/>
              <a:pathLst>
                <a:path h="603342" w="569951">
                  <a:moveTo>
                    <a:pt x="52054" y="0"/>
                  </a:moveTo>
                  <a:lnTo>
                    <a:pt x="517897" y="0"/>
                  </a:lnTo>
                  <a:cubicBezTo>
                    <a:pt x="531703" y="0"/>
                    <a:pt x="544943" y="5484"/>
                    <a:pt x="554705" y="15246"/>
                  </a:cubicBezTo>
                  <a:cubicBezTo>
                    <a:pt x="564467" y="25008"/>
                    <a:pt x="569951" y="38248"/>
                    <a:pt x="569951" y="52054"/>
                  </a:cubicBezTo>
                  <a:lnTo>
                    <a:pt x="569951" y="551289"/>
                  </a:lnTo>
                  <a:cubicBezTo>
                    <a:pt x="569951" y="580037"/>
                    <a:pt x="546646" y="603342"/>
                    <a:pt x="517897" y="603342"/>
                  </a:cubicBezTo>
                  <a:lnTo>
                    <a:pt x="52054" y="603342"/>
                  </a:lnTo>
                  <a:cubicBezTo>
                    <a:pt x="23305" y="603342"/>
                    <a:pt x="0" y="580037"/>
                    <a:pt x="0" y="551289"/>
                  </a:cubicBezTo>
                  <a:lnTo>
                    <a:pt x="0" y="52054"/>
                  </a:lnTo>
                  <a:cubicBezTo>
                    <a:pt x="0" y="23305"/>
                    <a:pt x="23305" y="0"/>
                    <a:pt x="52054" y="0"/>
                  </a:cubicBezTo>
                  <a:close/>
                </a:path>
              </a:pathLst>
            </a:custGeom>
            <a:blipFill>
              <a:blip r:embed="rId4"/>
              <a:stretch>
                <a:fillRect l="-29369" t="0" r="-29369" b="0"/>
              </a:stretch>
            </a:blipFill>
            <a:ln w="66675" cap="rnd">
              <a:gradFill>
                <a:gsLst>
                  <a:gs pos="0">
                    <a:srgbClr val="092846">
                      <a:alpha val="100000"/>
                    </a:srgbClr>
                  </a:gs>
                  <a:gs pos="100000">
                    <a:srgbClr val="E9E9EA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9328727" y="4426669"/>
            <a:ext cx="1064126" cy="946507"/>
            <a:chOff x="0" y="0"/>
            <a:chExt cx="301407" cy="26809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1407" cy="268093"/>
            </a:xfrm>
            <a:custGeom>
              <a:avLst/>
              <a:gdLst/>
              <a:ahLst/>
              <a:cxnLst/>
              <a:rect r="r" b="b" t="t" l="l"/>
              <a:pathLst>
                <a:path h="268093" w="301407">
                  <a:moveTo>
                    <a:pt x="0" y="0"/>
                  </a:moveTo>
                  <a:lnTo>
                    <a:pt x="301407" y="0"/>
                  </a:lnTo>
                  <a:lnTo>
                    <a:pt x="301407" y="268093"/>
                  </a:lnTo>
                  <a:lnTo>
                    <a:pt x="0" y="268093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100000"/>
                  </a:srgbClr>
                </a:gs>
                <a:gs pos="100000">
                  <a:srgbClr val="E9E9EA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9525"/>
              <a:ext cx="301407" cy="258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623098" y="4688244"/>
            <a:ext cx="475384" cy="46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4"/>
              </a:lnSpc>
            </a:pPr>
            <a:r>
              <a:rPr lang="en-US" sz="32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4.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57892" y="4678719"/>
            <a:ext cx="3453860" cy="133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8"/>
              </a:lnSpc>
              <a:spcBef>
                <a:spcPct val="0"/>
              </a:spcBef>
            </a:pPr>
            <a:r>
              <a:rPr lang="en-US" b="true" sz="323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INSPECT THE LINK BEFORE CLICKING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644685" y="6422707"/>
            <a:ext cx="3703832" cy="253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Unexpected attachments, especially .zip, .exe, .docm, could contain malware.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Always verify with the sender if unsure.</a:t>
            </a:r>
          </a:p>
          <a:p>
            <a:pPr algn="l">
              <a:lnSpc>
                <a:spcPts val="2495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3644685" y="4740964"/>
            <a:ext cx="3491960" cy="133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8"/>
              </a:lnSpc>
              <a:spcBef>
                <a:spcPct val="0"/>
              </a:spcBef>
            </a:pPr>
            <a:r>
              <a:rPr lang="en-US" b="true" sz="323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BE SUSPICIOUS OF ATTACHMENTS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56922" y="9022302"/>
            <a:ext cx="5174156" cy="471997"/>
          </a:xfrm>
          <a:custGeom>
            <a:avLst/>
            <a:gdLst/>
            <a:ahLst/>
            <a:cxnLst/>
            <a:rect r="r" b="b" t="t" l="l"/>
            <a:pathLst>
              <a:path h="471997" w="5174156">
                <a:moveTo>
                  <a:pt x="0" y="0"/>
                </a:moveTo>
                <a:lnTo>
                  <a:pt x="5174156" y="0"/>
                </a:lnTo>
                <a:lnTo>
                  <a:pt x="5174156" y="471996"/>
                </a:lnTo>
                <a:lnTo>
                  <a:pt x="0" y="47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69033" y="-451900"/>
            <a:ext cx="19795521" cy="1480600"/>
            <a:chOff x="0" y="0"/>
            <a:chExt cx="5213635" cy="3899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13635" cy="389952"/>
            </a:xfrm>
            <a:custGeom>
              <a:avLst/>
              <a:gdLst/>
              <a:ahLst/>
              <a:cxnLst/>
              <a:rect r="r" b="b" t="t" l="l"/>
              <a:pathLst>
                <a:path h="389952" w="5213635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32299" y="415951"/>
            <a:ext cx="296401" cy="333375"/>
          </a:xfrm>
          <a:custGeom>
            <a:avLst/>
            <a:gdLst/>
            <a:ahLst/>
            <a:cxnLst/>
            <a:rect r="r" b="b" t="t" l="l"/>
            <a:pathLst>
              <a:path h="333375" w="296401">
                <a:moveTo>
                  <a:pt x="0" y="0"/>
                </a:moveTo>
                <a:lnTo>
                  <a:pt x="296401" y="0"/>
                </a:lnTo>
                <a:lnTo>
                  <a:pt x="296401" y="333375"/>
                </a:lnTo>
                <a:lnTo>
                  <a:pt x="0" y="3333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9691304"/>
            <a:ext cx="669721" cy="595696"/>
            <a:chOff x="0" y="0"/>
            <a:chExt cx="176387" cy="1568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618279" y="9691304"/>
            <a:ext cx="669721" cy="595696"/>
            <a:chOff x="0" y="0"/>
            <a:chExt cx="176387" cy="1568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620954" y="1866586"/>
            <a:ext cx="6110124" cy="19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2"/>
              </a:lnSpc>
            </a:pPr>
            <a:r>
              <a:rPr lang="en-US" sz="705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HOW TO STOP PHISHING EMAILS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21680" y="9167128"/>
            <a:ext cx="3444639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WWW.REALLYGREATSITE.COM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0527" y="491466"/>
            <a:ext cx="1748507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STUDIO SHODWE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09443" y="491466"/>
            <a:ext cx="716120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66565" y="491466"/>
            <a:ext cx="1478120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ABOUT 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978060" y="491466"/>
            <a:ext cx="1478120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SERVIVCES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047751" y="491466"/>
            <a:ext cx="1478120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PHOTOS</a:t>
            </a:r>
          </a:p>
        </p:txBody>
      </p:sp>
      <p:sp>
        <p:nvSpPr>
          <p:cNvPr name="TextBox 21" id="21"/>
          <p:cNvSpPr txBox="true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46974" y="4584004"/>
            <a:ext cx="7458083" cy="473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Enable Spam Filters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built-in spam filters in your email client.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Regularly update and fine-tune these filters.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Implement Email Authentication Protocols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SPF, DKIM, and DMARC prevent email spoofing.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Help verify if the email really comes from the domain it claims.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Anti-Phishing Tools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Email security software and browser extensions can detect phishing attempts.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Warn users before visiting malicious websites.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Keep Software and Systems Updated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Regular updates patch vulnerabilities in browsers, email clients, and OS.</a:t>
            </a:r>
          </a:p>
          <a:p>
            <a:pPr algn="l">
              <a:lnSpc>
                <a:spcPts val="24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56922" y="9022302"/>
            <a:ext cx="5174156" cy="471997"/>
          </a:xfrm>
          <a:custGeom>
            <a:avLst/>
            <a:gdLst/>
            <a:ahLst/>
            <a:cxnLst/>
            <a:rect r="r" b="b" t="t" l="l"/>
            <a:pathLst>
              <a:path h="471997" w="5174156">
                <a:moveTo>
                  <a:pt x="0" y="0"/>
                </a:moveTo>
                <a:lnTo>
                  <a:pt x="5174156" y="0"/>
                </a:lnTo>
                <a:lnTo>
                  <a:pt x="5174156" y="471996"/>
                </a:lnTo>
                <a:lnTo>
                  <a:pt x="0" y="4719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69033" y="-451900"/>
            <a:ext cx="19795521" cy="1480600"/>
            <a:chOff x="0" y="0"/>
            <a:chExt cx="5213635" cy="3899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13635" cy="389952"/>
            </a:xfrm>
            <a:custGeom>
              <a:avLst/>
              <a:gdLst/>
              <a:ahLst/>
              <a:cxnLst/>
              <a:rect r="r" b="b" t="t" l="l"/>
              <a:pathLst>
                <a:path h="389952" w="5213635">
                  <a:moveTo>
                    <a:pt x="19946" y="0"/>
                  </a:moveTo>
                  <a:lnTo>
                    <a:pt x="5193690" y="0"/>
                  </a:lnTo>
                  <a:cubicBezTo>
                    <a:pt x="5198980" y="0"/>
                    <a:pt x="5204053" y="2101"/>
                    <a:pt x="5207793" y="5842"/>
                  </a:cubicBezTo>
                  <a:cubicBezTo>
                    <a:pt x="5211534" y="9583"/>
                    <a:pt x="5213635" y="14656"/>
                    <a:pt x="5213635" y="19946"/>
                  </a:cubicBezTo>
                  <a:lnTo>
                    <a:pt x="5213635" y="370006"/>
                  </a:lnTo>
                  <a:cubicBezTo>
                    <a:pt x="5213635" y="375296"/>
                    <a:pt x="5211534" y="380370"/>
                    <a:pt x="5207793" y="384110"/>
                  </a:cubicBezTo>
                  <a:cubicBezTo>
                    <a:pt x="5204053" y="387851"/>
                    <a:pt x="5198980" y="389952"/>
                    <a:pt x="5193690" y="389952"/>
                  </a:cubicBezTo>
                  <a:lnTo>
                    <a:pt x="19946" y="389952"/>
                  </a:lnTo>
                  <a:cubicBezTo>
                    <a:pt x="14656" y="389952"/>
                    <a:pt x="9583" y="387851"/>
                    <a:pt x="5842" y="384110"/>
                  </a:cubicBezTo>
                  <a:cubicBezTo>
                    <a:pt x="2101" y="380370"/>
                    <a:pt x="0" y="375296"/>
                    <a:pt x="0" y="370006"/>
                  </a:cubicBezTo>
                  <a:lnTo>
                    <a:pt x="0" y="19946"/>
                  </a:lnTo>
                  <a:cubicBezTo>
                    <a:pt x="0" y="14656"/>
                    <a:pt x="2101" y="9583"/>
                    <a:pt x="5842" y="5842"/>
                  </a:cubicBezTo>
                  <a:cubicBezTo>
                    <a:pt x="9583" y="2101"/>
                    <a:pt x="14656" y="0"/>
                    <a:pt x="1994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5213635" cy="38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32299" y="415951"/>
            <a:ext cx="296401" cy="333375"/>
          </a:xfrm>
          <a:custGeom>
            <a:avLst/>
            <a:gdLst/>
            <a:ahLst/>
            <a:cxnLst/>
            <a:rect r="r" b="b" t="t" l="l"/>
            <a:pathLst>
              <a:path h="333375" w="296401">
                <a:moveTo>
                  <a:pt x="0" y="0"/>
                </a:moveTo>
                <a:lnTo>
                  <a:pt x="296401" y="0"/>
                </a:lnTo>
                <a:lnTo>
                  <a:pt x="296401" y="333375"/>
                </a:lnTo>
                <a:lnTo>
                  <a:pt x="0" y="3333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9691304"/>
            <a:ext cx="669721" cy="595696"/>
            <a:chOff x="0" y="0"/>
            <a:chExt cx="176387" cy="1568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618279" y="9691304"/>
            <a:ext cx="669721" cy="595696"/>
            <a:chOff x="0" y="0"/>
            <a:chExt cx="176387" cy="1568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620954" y="1866586"/>
            <a:ext cx="6110124" cy="19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2"/>
              </a:lnSpc>
            </a:pPr>
            <a:r>
              <a:rPr lang="en-US" sz="705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HOW TO STOP PHISHING EMAILS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21680" y="9167128"/>
            <a:ext cx="3444639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WWW.REALLYGREATSITE.COM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0527" y="491466"/>
            <a:ext cx="1748507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STUDIO SHODWE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09443" y="491466"/>
            <a:ext cx="716120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66565" y="491466"/>
            <a:ext cx="1478120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ABOUT 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978060" y="491466"/>
            <a:ext cx="1478120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SERVIVCES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047751" y="491466"/>
            <a:ext cx="1478120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PHOTOS</a:t>
            </a:r>
          </a:p>
        </p:txBody>
      </p:sp>
      <p:sp>
        <p:nvSpPr>
          <p:cNvPr name="TextBox 21" id="21"/>
          <p:cNvSpPr txBox="true"/>
          <p:nvPr/>
        </p:nvSpPr>
        <p:spPr>
          <a:xfrm rot="5400000">
            <a:off x="17491994" y="9061668"/>
            <a:ext cx="912765" cy="19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  <a:spcBef>
                <a:spcPct val="0"/>
              </a:spcBef>
            </a:pPr>
            <a:r>
              <a:rPr lang="en-US" sz="1339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PAGE 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46974" y="4584004"/>
            <a:ext cx="7458083" cy="473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 Awareness Training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Regular training for employees on phishing detection.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simulated phishing emails to test awareness.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eport Suspicious Emails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Encourage users to report phishing attempts to the IT or security team.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Helps protect the whole organization.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Block Malicious Domains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</a:t>
            </a: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 firewalls and DNS filtering to block access to known phishing sites.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Two-Factor Authentication (2FA)</a:t>
            </a:r>
          </a:p>
          <a:p>
            <a:pPr algn="l" marL="498821" indent="-249411" lvl="1">
              <a:lnSpc>
                <a:spcPts val="2495"/>
              </a:lnSpc>
              <a:buFont typeface="Arial"/>
              <a:buChar char="•"/>
            </a:pPr>
            <a:r>
              <a:rPr lang="en-US" sz="231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Even if credentials are stolen, 2FA can block access to the account.</a:t>
            </a:r>
          </a:p>
          <a:p>
            <a:pPr algn="l">
              <a:lnSpc>
                <a:spcPts val="24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691304"/>
            <a:ext cx="669721" cy="595696"/>
            <a:chOff x="0" y="0"/>
            <a:chExt cx="176387" cy="1568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618279" y="9691304"/>
            <a:ext cx="669721" cy="595696"/>
            <a:chOff x="0" y="0"/>
            <a:chExt cx="176387" cy="156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002801" y="2301572"/>
            <a:ext cx="7458083" cy="98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2"/>
              </a:lnSpc>
            </a:pPr>
            <a:r>
              <a:rPr lang="en-US" sz="705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SOCIAL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59672" y="3257615"/>
            <a:ext cx="7265981" cy="98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2"/>
              </a:lnSpc>
            </a:pPr>
            <a:r>
              <a:rPr lang="en-US" sz="705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ENGINEERING SCAMS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825835" y="1803540"/>
            <a:ext cx="6129259" cy="6897680"/>
            <a:chOff x="0" y="0"/>
            <a:chExt cx="867473" cy="976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7473" cy="976227"/>
            </a:xfrm>
            <a:custGeom>
              <a:avLst/>
              <a:gdLst/>
              <a:ahLst/>
              <a:cxnLst/>
              <a:rect r="r" b="b" t="t" l="l"/>
              <a:pathLst>
                <a:path h="976227" w="867473">
                  <a:moveTo>
                    <a:pt x="29052" y="0"/>
                  </a:moveTo>
                  <a:lnTo>
                    <a:pt x="838421" y="0"/>
                  </a:lnTo>
                  <a:cubicBezTo>
                    <a:pt x="846126" y="0"/>
                    <a:pt x="853516" y="3061"/>
                    <a:pt x="858964" y="8509"/>
                  </a:cubicBezTo>
                  <a:cubicBezTo>
                    <a:pt x="864412" y="13957"/>
                    <a:pt x="867473" y="21347"/>
                    <a:pt x="867473" y="29052"/>
                  </a:cubicBezTo>
                  <a:lnTo>
                    <a:pt x="867473" y="947176"/>
                  </a:lnTo>
                  <a:cubicBezTo>
                    <a:pt x="867473" y="954881"/>
                    <a:pt x="864412" y="962270"/>
                    <a:pt x="858964" y="967718"/>
                  </a:cubicBezTo>
                  <a:cubicBezTo>
                    <a:pt x="853516" y="973167"/>
                    <a:pt x="846126" y="976227"/>
                    <a:pt x="838421" y="976227"/>
                  </a:cubicBezTo>
                  <a:lnTo>
                    <a:pt x="29052" y="976227"/>
                  </a:lnTo>
                  <a:cubicBezTo>
                    <a:pt x="21347" y="976227"/>
                    <a:pt x="13957" y="973167"/>
                    <a:pt x="8509" y="967718"/>
                  </a:cubicBezTo>
                  <a:cubicBezTo>
                    <a:pt x="3061" y="962270"/>
                    <a:pt x="0" y="954881"/>
                    <a:pt x="0" y="947176"/>
                  </a:cubicBezTo>
                  <a:lnTo>
                    <a:pt x="0" y="29052"/>
                  </a:lnTo>
                  <a:cubicBezTo>
                    <a:pt x="0" y="21347"/>
                    <a:pt x="3061" y="13957"/>
                    <a:pt x="8509" y="8509"/>
                  </a:cubicBezTo>
                  <a:cubicBezTo>
                    <a:pt x="13957" y="3061"/>
                    <a:pt x="21347" y="0"/>
                    <a:pt x="29052" y="0"/>
                  </a:cubicBezTo>
                  <a:close/>
                </a:path>
              </a:pathLst>
            </a:custGeom>
            <a:blipFill>
              <a:blip r:embed="rId3"/>
              <a:stretch>
                <a:fillRect l="-39849" t="0" r="-39849" b="0"/>
              </a:stretch>
            </a:blipFill>
            <a:ln w="66675" cap="rnd">
              <a:gradFill>
                <a:gsLst>
                  <a:gs pos="0">
                    <a:srgbClr val="092846">
                      <a:alpha val="100000"/>
                    </a:srgbClr>
                  </a:gs>
                  <a:gs pos="100000">
                    <a:srgbClr val="E9E9EA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8959672" y="4552247"/>
            <a:ext cx="1064126" cy="946507"/>
            <a:chOff x="0" y="0"/>
            <a:chExt cx="301407" cy="2680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1407" cy="268093"/>
            </a:xfrm>
            <a:custGeom>
              <a:avLst/>
              <a:gdLst/>
              <a:ahLst/>
              <a:cxnLst/>
              <a:rect r="r" b="b" t="t" l="l"/>
              <a:pathLst>
                <a:path h="268093" w="301407">
                  <a:moveTo>
                    <a:pt x="0" y="0"/>
                  </a:moveTo>
                  <a:lnTo>
                    <a:pt x="301407" y="0"/>
                  </a:lnTo>
                  <a:lnTo>
                    <a:pt x="301407" y="268093"/>
                  </a:lnTo>
                  <a:lnTo>
                    <a:pt x="0" y="268093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100000"/>
                  </a:srgbClr>
                </a:gs>
                <a:gs pos="100000">
                  <a:srgbClr val="E9E9EA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301407" cy="258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254043" y="4813822"/>
            <a:ext cx="475384" cy="46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4"/>
              </a:lnSpc>
            </a:pPr>
            <a:r>
              <a:rPr lang="en-US" sz="32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96912" y="4580822"/>
            <a:ext cx="6638282" cy="458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8"/>
              </a:lnSpc>
              <a:spcBef>
                <a:spcPct val="0"/>
              </a:spcBef>
            </a:pPr>
            <a:r>
              <a:rPr lang="en-US" b="true" sz="323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IMPERSONATION TACTICS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959672" y="6744232"/>
            <a:ext cx="1064126" cy="946507"/>
            <a:chOff x="0" y="0"/>
            <a:chExt cx="301407" cy="26809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1407" cy="268093"/>
            </a:xfrm>
            <a:custGeom>
              <a:avLst/>
              <a:gdLst/>
              <a:ahLst/>
              <a:cxnLst/>
              <a:rect r="r" b="b" t="t" l="l"/>
              <a:pathLst>
                <a:path h="268093" w="301407">
                  <a:moveTo>
                    <a:pt x="0" y="0"/>
                  </a:moveTo>
                  <a:lnTo>
                    <a:pt x="301407" y="0"/>
                  </a:lnTo>
                  <a:lnTo>
                    <a:pt x="301407" y="268093"/>
                  </a:lnTo>
                  <a:lnTo>
                    <a:pt x="0" y="268093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100000"/>
                  </a:srgbClr>
                </a:gs>
                <a:gs pos="100000">
                  <a:srgbClr val="E9E9EA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301407" cy="258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254043" y="7005807"/>
            <a:ext cx="475384" cy="461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4"/>
              </a:lnSpc>
            </a:pPr>
            <a:r>
              <a:rPr lang="en-US" sz="32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1.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96912" y="6772807"/>
            <a:ext cx="5360089" cy="458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8"/>
              </a:lnSpc>
              <a:spcBef>
                <a:spcPct val="0"/>
              </a:spcBef>
            </a:pPr>
            <a:r>
              <a:rPr lang="en-US" b="true" sz="323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FAKE SUPPORT CALLS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00442" y="3386533"/>
            <a:ext cx="8456570" cy="199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416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782021" y="5305425"/>
            <a:ext cx="4723957" cy="199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416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82021" y="5709726"/>
            <a:ext cx="4595417" cy="199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4166">
                <a:solidFill>
                  <a:srgbClr val="FFFFFF">
                    <a:alpha val="16863"/>
                  </a:srgbClr>
                </a:solidFill>
                <a:latin typeface="Anton"/>
                <a:ea typeface="Anton"/>
                <a:cs typeface="Anton"/>
                <a:sym typeface="Anton"/>
              </a:rPr>
              <a:t>YOU!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0" y="9691304"/>
            <a:ext cx="669721" cy="595696"/>
            <a:chOff x="0" y="0"/>
            <a:chExt cx="176387" cy="156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618279" y="9691304"/>
            <a:ext cx="669721" cy="595696"/>
            <a:chOff x="0" y="0"/>
            <a:chExt cx="176387" cy="1568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6387" cy="156891"/>
            </a:xfrm>
            <a:custGeom>
              <a:avLst/>
              <a:gdLst/>
              <a:ahLst/>
              <a:cxnLst/>
              <a:rect r="r" b="b" t="t" l="l"/>
              <a:pathLst>
                <a:path h="156891" w="176387">
                  <a:moveTo>
                    <a:pt x="0" y="0"/>
                  </a:moveTo>
                  <a:lnTo>
                    <a:pt x="176387" y="0"/>
                  </a:lnTo>
                  <a:lnTo>
                    <a:pt x="176387" y="156891"/>
                  </a:lnTo>
                  <a:lnTo>
                    <a:pt x="0" y="156891"/>
                  </a:lnTo>
                  <a:close/>
                </a:path>
              </a:pathLst>
            </a:custGeom>
            <a:gradFill rotWithShape="true">
              <a:gsLst>
                <a:gs pos="0">
                  <a:srgbClr val="092846">
                    <a:alpha val="34000"/>
                  </a:srgbClr>
                </a:gs>
                <a:gs pos="100000">
                  <a:srgbClr val="E9E9EA">
                    <a:alpha val="34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176387" cy="14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47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DAGkuG3B1Hc</dc:identifier>
  <dcterms:modified xsi:type="dcterms:W3CDTF">2011-08-01T06:04:30Z</dcterms:modified>
  <cp:revision>1</cp:revision>
  <dc:title>phishing</dc:title>
</cp:coreProperties>
</file>