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embeddedFontLst>
    <p:embeddedFont>
      <p:font typeface="Nunito"/>
      <p:regular r:id="rId42"/>
      <p:bold r:id="rId43"/>
      <p:italic r:id="rId44"/>
      <p:boldItalic r:id="rId45"/>
    </p:embeddedFont>
    <p:embeddedFont>
      <p:font typeface="Maven Pro"/>
      <p:regular r:id="rId46"/>
      <p:bold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Nunito-regular.fntdata"/><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Nunito-italic.fntdata"/><Relationship Id="rId21" Type="http://schemas.openxmlformats.org/officeDocument/2006/relationships/slide" Target="slides/slide16.xml"/><Relationship Id="rId43" Type="http://schemas.openxmlformats.org/officeDocument/2006/relationships/font" Target="fonts/Nunito-bold.fntdata"/><Relationship Id="rId24" Type="http://schemas.openxmlformats.org/officeDocument/2006/relationships/slide" Target="slides/slide19.xml"/><Relationship Id="rId46" Type="http://schemas.openxmlformats.org/officeDocument/2006/relationships/font" Target="fonts/MavenPro-regular.fntdata"/><Relationship Id="rId23" Type="http://schemas.openxmlformats.org/officeDocument/2006/relationships/slide" Target="slides/slide18.xml"/><Relationship Id="rId45" Type="http://schemas.openxmlformats.org/officeDocument/2006/relationships/font" Target="fonts/Nuni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MavenPro-bold.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lmanac.httparchive.org/en/2021/ecommerce#lighthouse" TargetMode="External"/><Relationship Id="rId3" Type="http://schemas.openxmlformats.org/officeDocument/2006/relationships/hyperlink" Target="https://vercel.com/blog/introducing-next-js-commerce-2-0#why-is-building-an-ecommerce-site-difficult"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vercel.com/blog/introducing-next-js-commerce-2-0#why-is-building-an-ecommerce-site-difficult"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s.google.com/search/blog/2020/05/evaluating-page-experience" TargetMode="External"/><Relationship Id="rId3" Type="http://schemas.openxmlformats.org/officeDocument/2006/relationships/hyperlink" Target="https://vercel.com/blog/introducing-next-js-commerce-2-0#why-is-building-an-ecommerce-site-difficult"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forbes.com/sites/steveolenski/2016/11/10/why-brands-are-fighting-over-milliseconds/?sh=6ac493824ad3" TargetMode="External"/><Relationship Id="rId3" Type="http://schemas.openxmlformats.org/officeDocument/2006/relationships/hyperlink" Target="https://vercel.com/blog/introducing-next-js-commerce-2-0#why-is-building-an-ecommerce-site-difficult"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759232724e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759232724e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1:- </a:t>
            </a:r>
            <a:r>
              <a:rPr lang="en-GB" u="sng">
                <a:solidFill>
                  <a:schemeClr val="hlink"/>
                </a:solidFill>
                <a:hlinkClick r:id="rId2"/>
              </a:rPr>
              <a:t>https://almanac.httparchive.org/en/2021/ecommerce#lighthouse</a:t>
            </a:r>
            <a:endParaRPr>
              <a:solidFill>
                <a:schemeClr val="dk1"/>
              </a:solidFill>
            </a:endParaRPr>
          </a:p>
          <a:p>
            <a:pPr indent="0" lvl="0" marL="0" rtl="0" algn="l">
              <a:spcBef>
                <a:spcPts val="0"/>
              </a:spcBef>
              <a:spcAft>
                <a:spcPts val="0"/>
              </a:spcAft>
              <a:buNone/>
            </a:pPr>
            <a:r>
              <a:rPr lang="en-GB">
                <a:solidFill>
                  <a:schemeClr val="dk1"/>
                </a:solidFill>
              </a:rPr>
              <a:t>2:- </a:t>
            </a:r>
            <a:r>
              <a:rPr lang="en-GB" u="sng">
                <a:solidFill>
                  <a:schemeClr val="hlink"/>
                </a:solidFill>
                <a:hlinkClick r:id="rId3"/>
              </a:rPr>
              <a:t>https://vercel.com/blog/introducing-next-js-commerce-2-0#why-is-building-an-ecommerce-site-difficult</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759232724e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759232724e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759232724e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759232724e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1</a:t>
            </a:r>
            <a:r>
              <a:rPr lang="en-GB"/>
              <a:t>:- </a:t>
            </a:r>
            <a:r>
              <a:rPr lang="en-GB" u="sng">
                <a:solidFill>
                  <a:schemeClr val="hlink"/>
                </a:solidFill>
                <a:hlinkClick r:id="rId2"/>
              </a:rPr>
              <a:t>https://vercel.com/blog/introducing-next-js-commerce-2-0#why-is-building-an-ecommerce-site-difficult</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759232724e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759232724e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1:- https://vercel.com/blog/your-guide-to-headless-commerce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759232724e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759232724e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759232724e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759232724e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759232724e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759232724e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759232724e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2759232724e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759232724e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759232724e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759232724e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2759232724e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1:- https://nextjs.org/commerce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759232724e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759232724e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759232724e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2759232724e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759232724e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2759232724e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2759232724e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2759232724e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2759232724e_0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2759232724e_0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2759232724e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2759232724e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759232724e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2759232724e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2759232724e_0_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2759232724e_0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2759232724e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2759232724e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2759232724e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2759232724e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2759232724e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2759232724e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759232724e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759232724e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2759232724e_0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2759232724e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2759232724e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2759232724e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2759232724e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2759232724e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2759232724e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2759232724e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2759232724e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2759232724e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2759232724e_0_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2759232724e_0_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2759232724e_0_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2759232724e_0_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759232724e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759232724e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759232724e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759232724e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759232724e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759232724e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1:- https://almanac.httparchive.org/en/2021/ecommerce#lighthouse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759232724e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759232724e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759232724e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759232724e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1:- </a:t>
            </a:r>
            <a:r>
              <a:rPr lang="en-GB" u="sng">
                <a:solidFill>
                  <a:schemeClr val="hlink"/>
                </a:solidFill>
                <a:hlinkClick r:id="rId2"/>
              </a:rPr>
              <a:t>https://developers.google.com/search/blog/2020/05/evaluating-page-experience</a:t>
            </a:r>
            <a:endParaRPr/>
          </a:p>
          <a:p>
            <a:pPr indent="0" lvl="0" marL="0" rtl="0" algn="l">
              <a:spcBef>
                <a:spcPts val="0"/>
              </a:spcBef>
              <a:spcAft>
                <a:spcPts val="0"/>
              </a:spcAft>
              <a:buNone/>
            </a:pPr>
            <a:r>
              <a:rPr lang="en-GB"/>
              <a:t>2:- </a:t>
            </a:r>
            <a:r>
              <a:rPr lang="en-GB" u="sng">
                <a:solidFill>
                  <a:schemeClr val="hlink"/>
                </a:solidFill>
                <a:hlinkClick r:id="rId3"/>
              </a:rPr>
              <a:t>https://vercel.com/blog/introducing-next-js-commerce-2-0#why-is-building-an-ecommerce-site-difficult</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759232724e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759232724e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1:- </a:t>
            </a:r>
            <a:r>
              <a:rPr lang="en-GB" u="sng">
                <a:solidFill>
                  <a:schemeClr val="hlink"/>
                </a:solidFill>
                <a:hlinkClick r:id="rId2"/>
              </a:rPr>
              <a:t>https://www.forbes.com/sites/steveolenski/2016/11/10/why-brands-are-fighting-over-milliseconds/?sh=6ac493824ad3</a:t>
            </a:r>
            <a:endParaRPr/>
          </a:p>
          <a:p>
            <a:pPr indent="0" lvl="0" marL="0" rtl="0" algn="l">
              <a:spcBef>
                <a:spcPts val="0"/>
              </a:spcBef>
              <a:spcAft>
                <a:spcPts val="0"/>
              </a:spcAft>
              <a:buNone/>
            </a:pPr>
            <a:r>
              <a:rPr lang="en-GB"/>
              <a:t>2:- </a:t>
            </a:r>
            <a:r>
              <a:rPr lang="en-GB" u="sng">
                <a:solidFill>
                  <a:schemeClr val="hlink"/>
                </a:solidFill>
                <a:hlinkClick r:id="rId3"/>
              </a:rPr>
              <a:t>https://vercel.com/blog/introducing-next-js-commerce-2-0#why-is-building-an-ecommerce-site-difficult</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Next.js Commerce</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n-GB"/>
              <a:t>2023/08/20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2"/>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Why is building an ecommerce site difficult?</a:t>
            </a:r>
            <a:endParaRPr/>
          </a:p>
          <a:p>
            <a:pPr indent="0" lvl="0" marL="0" rtl="0" algn="l">
              <a:spcBef>
                <a:spcPts val="0"/>
              </a:spcBef>
              <a:spcAft>
                <a:spcPts val="0"/>
              </a:spcAft>
              <a:buNone/>
            </a:pPr>
            <a:r>
              <a:t/>
            </a:r>
            <a:endParaRPr/>
          </a:p>
        </p:txBody>
      </p:sp>
      <p:sp>
        <p:nvSpPr>
          <p:cNvPr id="331" name="Google Shape;331;p2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Lighthouse scores for e-commerce sites on mobile</a:t>
            </a:r>
            <a:endParaRPr/>
          </a:p>
        </p:txBody>
      </p:sp>
      <p:pic>
        <p:nvPicPr>
          <p:cNvPr id="332" name="Google Shape;332;p22"/>
          <p:cNvPicPr preferRelativeResize="0"/>
          <p:nvPr/>
        </p:nvPicPr>
        <p:blipFill>
          <a:blip r:embed="rId3">
            <a:alphaModFix/>
          </a:blip>
          <a:stretch>
            <a:fillRect/>
          </a:stretch>
        </p:blipFill>
        <p:spPr>
          <a:xfrm>
            <a:off x="3659075" y="2348547"/>
            <a:ext cx="4409651" cy="2726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3"/>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Why is building an ecommerce site difficult?</a:t>
            </a:r>
            <a:endParaRPr/>
          </a:p>
          <a:p>
            <a:pPr indent="0" lvl="0" marL="0" rtl="0" algn="l">
              <a:spcBef>
                <a:spcPts val="0"/>
              </a:spcBef>
              <a:spcAft>
                <a:spcPts val="0"/>
              </a:spcAft>
              <a:buNone/>
            </a:pPr>
            <a:r>
              <a:t/>
            </a:r>
            <a:endParaRPr/>
          </a:p>
        </p:txBody>
      </p:sp>
      <p:sp>
        <p:nvSpPr>
          <p:cNvPr id="338" name="Google Shape;338;p2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Google Lighthouse</a:t>
            </a:r>
            <a:endParaRPr/>
          </a:p>
          <a:p>
            <a:pPr indent="-298450" lvl="1" marL="914400" rtl="0" algn="l">
              <a:spcBef>
                <a:spcPts val="0"/>
              </a:spcBef>
              <a:spcAft>
                <a:spcPts val="0"/>
              </a:spcAft>
              <a:buSzPts val="1100"/>
              <a:buChar char="○"/>
            </a:pPr>
            <a:r>
              <a:rPr lang="en-GB"/>
              <a:t>Google Lighthouse is an open-source tool developed by Google that helps developers and website owners measure the performance, accessibility, best practices, and search engine optimization (SEO) of their web applications and websites. It's designed to provide actionable insights and recommendations to improve the overall quality and user experience of web pages.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4"/>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Why is building an ecommerce site difficult?</a:t>
            </a:r>
            <a:endParaRPr/>
          </a:p>
          <a:p>
            <a:pPr indent="0" lvl="0" marL="0" rtl="0" algn="l">
              <a:spcBef>
                <a:spcPts val="0"/>
              </a:spcBef>
              <a:spcAft>
                <a:spcPts val="0"/>
              </a:spcAft>
              <a:buNone/>
            </a:pPr>
            <a:r>
              <a:t/>
            </a:r>
            <a:endParaRPr/>
          </a:p>
        </p:txBody>
      </p:sp>
      <p:sp>
        <p:nvSpPr>
          <p:cNvPr id="344" name="Google Shape;344;p2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They make lots of page requests.</a:t>
            </a:r>
            <a:endParaRPr/>
          </a:p>
          <a:p>
            <a:pPr indent="-298450" lvl="1" marL="914400" rtl="0" algn="l">
              <a:spcBef>
                <a:spcPts val="0"/>
              </a:spcBef>
              <a:spcAft>
                <a:spcPts val="0"/>
              </a:spcAft>
              <a:buSzPts val="1100"/>
              <a:buChar char="○"/>
            </a:pPr>
            <a:r>
              <a:rPr lang="en-GB"/>
              <a:t>The 50th percentile of all ecommerce sites had 101 requests on the homepage on mobile. That seems like a lot, but think of all the product and sale information that appears on most home pages. </a:t>
            </a:r>
            <a:endParaRPr/>
          </a:p>
          <a:p>
            <a:pPr indent="-311150" lvl="0" marL="457200" rtl="0" algn="l">
              <a:spcBef>
                <a:spcPts val="0"/>
              </a:spcBef>
              <a:spcAft>
                <a:spcPts val="0"/>
              </a:spcAft>
              <a:buSzPts val="1300"/>
              <a:buChar char="●"/>
            </a:pPr>
            <a:r>
              <a:rPr lang="en-GB"/>
              <a:t>They are asset heavy. </a:t>
            </a:r>
            <a:endParaRPr/>
          </a:p>
          <a:p>
            <a:pPr indent="-298450" lvl="1" marL="914400" rtl="0" algn="l">
              <a:spcBef>
                <a:spcPts val="0"/>
              </a:spcBef>
              <a:spcAft>
                <a:spcPts val="0"/>
              </a:spcAft>
              <a:buSzPts val="1100"/>
              <a:buChar char="○"/>
            </a:pPr>
            <a:r>
              <a:rPr lang="en-GB"/>
              <a:t>Video and Images are the first and second most requested resource type as well as the first and second largest contributor to page weight. Once again, think of all the product and sale imagery you see on the homepage alone. </a:t>
            </a:r>
            <a:endParaRPr/>
          </a:p>
          <a:p>
            <a:pPr indent="-311150" lvl="0" marL="457200" rtl="0" algn="l">
              <a:spcBef>
                <a:spcPts val="0"/>
              </a:spcBef>
              <a:spcAft>
                <a:spcPts val="0"/>
              </a:spcAft>
              <a:buSzPts val="1300"/>
              <a:buChar char="●"/>
            </a:pPr>
            <a:r>
              <a:rPr lang="en-GB"/>
              <a:t>They focus on personalization. </a:t>
            </a:r>
            <a:endParaRPr/>
          </a:p>
          <a:p>
            <a:pPr indent="-298450" lvl="1" marL="914400" rtl="0" algn="l">
              <a:spcBef>
                <a:spcPts val="0"/>
              </a:spcBef>
              <a:spcAft>
                <a:spcPts val="0"/>
              </a:spcAft>
              <a:buSzPts val="1100"/>
              <a:buChar char="○"/>
            </a:pPr>
            <a:r>
              <a:rPr lang="en-GB"/>
              <a:t>This includes recommended products based on your shopping history and habits or location, items in your cart, user information, and more.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5"/>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Headless ecommerce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6"/>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is a headless commerce architecture?</a:t>
            </a:r>
            <a:endParaRPr/>
          </a:p>
        </p:txBody>
      </p:sp>
      <p:sp>
        <p:nvSpPr>
          <p:cNvPr id="355" name="Google Shape;355;p2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A headless commerce architecture is the decoupling of your backend and frontend as an ecommerce storefront. </a:t>
            </a:r>
            <a:endParaRPr/>
          </a:p>
          <a:p>
            <a:pPr indent="-311150" lvl="0" marL="457200" rtl="0" algn="l">
              <a:spcBef>
                <a:spcPts val="0"/>
              </a:spcBef>
              <a:spcAft>
                <a:spcPts val="0"/>
              </a:spcAft>
              <a:buSzPts val="1300"/>
              <a:buChar char="●"/>
            </a:pPr>
            <a:r>
              <a:rPr lang="en-GB"/>
              <a:t>Rather than relying on a monolithic ecommerce platform with a built-in frontend, headless commerce gives you the ability to custom-build an application stack that best fits your needs.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7"/>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is a headless commerce architecture?</a:t>
            </a:r>
            <a:endParaRPr/>
          </a:p>
        </p:txBody>
      </p:sp>
      <p:pic>
        <p:nvPicPr>
          <p:cNvPr id="361" name="Google Shape;361;p27"/>
          <p:cNvPicPr preferRelativeResize="0"/>
          <p:nvPr/>
        </p:nvPicPr>
        <p:blipFill>
          <a:blip r:embed="rId3">
            <a:alphaModFix/>
          </a:blip>
          <a:stretch>
            <a:fillRect/>
          </a:stretch>
        </p:blipFill>
        <p:spPr>
          <a:xfrm>
            <a:off x="1111738" y="1413175"/>
            <a:ext cx="6920525" cy="3618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How does headless commerce work?</a:t>
            </a:r>
            <a:endParaRPr/>
          </a:p>
        </p:txBody>
      </p:sp>
      <p:sp>
        <p:nvSpPr>
          <p:cNvPr id="367" name="Google Shape;367;p2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A headless commerce storefront relies on an API to work. </a:t>
            </a:r>
            <a:endParaRPr/>
          </a:p>
          <a:p>
            <a:pPr indent="-311150" lvl="0" marL="457200" rtl="0" algn="l">
              <a:spcBef>
                <a:spcPts val="0"/>
              </a:spcBef>
              <a:spcAft>
                <a:spcPts val="0"/>
              </a:spcAft>
              <a:buSzPts val="1300"/>
              <a:buChar char="●"/>
            </a:pPr>
            <a:r>
              <a:rPr lang="en-GB"/>
              <a:t>The API connects the frontend and backend—sending information between the two in real time. </a:t>
            </a:r>
            <a:endParaRPr/>
          </a:p>
          <a:p>
            <a:pPr indent="-311150" lvl="0" marL="457200" rtl="0" algn="l">
              <a:spcBef>
                <a:spcPts val="0"/>
              </a:spcBef>
              <a:spcAft>
                <a:spcPts val="0"/>
              </a:spcAft>
              <a:buSzPts val="1300"/>
              <a:buChar char="●"/>
            </a:pPr>
            <a:r>
              <a:rPr lang="en-GB"/>
              <a:t>The backend tool sends data like products, reviews, and pricing information to the storefront’s frontend that customers see. </a:t>
            </a:r>
            <a:endParaRPr/>
          </a:p>
          <a:p>
            <a:pPr indent="-311150" lvl="0" marL="457200" rtl="0" algn="l">
              <a:spcBef>
                <a:spcPts val="0"/>
              </a:spcBef>
              <a:spcAft>
                <a:spcPts val="0"/>
              </a:spcAft>
              <a:buSzPts val="1300"/>
              <a:buChar char="●"/>
            </a:pPr>
            <a:r>
              <a:rPr lang="en-GB"/>
              <a:t>Meanwhile, the frontend shares customer touchpoints with the backend to enrich customer profiles for deeper personalization and targeting. </a:t>
            </a:r>
            <a:endParaRPr/>
          </a:p>
          <a:p>
            <a:pPr indent="-311150" lvl="0" marL="457200" rtl="0" algn="l">
              <a:spcBef>
                <a:spcPts val="0"/>
              </a:spcBef>
              <a:spcAft>
                <a:spcPts val="0"/>
              </a:spcAft>
              <a:buSzPts val="1300"/>
              <a:buChar char="●"/>
            </a:pPr>
            <a:r>
              <a:rPr lang="en-GB"/>
              <a:t>Due to the block-by-block nature of headless commerce, you can build your own world-class tech stack using the best solutions that fit your needs.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9"/>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Monolithic commerce vs. headless commerce</a:t>
            </a:r>
            <a:endParaRPr/>
          </a:p>
        </p:txBody>
      </p:sp>
      <p:pic>
        <p:nvPicPr>
          <p:cNvPr id="373" name="Google Shape;373;p29"/>
          <p:cNvPicPr preferRelativeResize="0"/>
          <p:nvPr/>
        </p:nvPicPr>
        <p:blipFill>
          <a:blip r:embed="rId3">
            <a:alphaModFix/>
          </a:blip>
          <a:stretch>
            <a:fillRect/>
          </a:stretch>
        </p:blipFill>
        <p:spPr>
          <a:xfrm>
            <a:off x="1462600" y="1633200"/>
            <a:ext cx="6712901" cy="3510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30"/>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Ecommerce with NextJs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Ecommerce with NextJs</a:t>
            </a:r>
            <a:endParaRPr/>
          </a:p>
        </p:txBody>
      </p:sp>
      <p:sp>
        <p:nvSpPr>
          <p:cNvPr id="384" name="Google Shape;384;p3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Image Optimization</a:t>
            </a:r>
            <a:endParaRPr/>
          </a:p>
          <a:p>
            <a:pPr indent="-311150" lvl="0" marL="457200" rtl="0" algn="l">
              <a:spcBef>
                <a:spcPts val="0"/>
              </a:spcBef>
              <a:spcAft>
                <a:spcPts val="0"/>
              </a:spcAft>
              <a:buSzPts val="1300"/>
              <a:buChar char="●"/>
            </a:pPr>
            <a:r>
              <a:rPr lang="en-GB"/>
              <a:t>Internationalization</a:t>
            </a:r>
            <a:endParaRPr/>
          </a:p>
          <a:p>
            <a:pPr indent="-311150" lvl="0" marL="457200" rtl="0" algn="l">
              <a:spcBef>
                <a:spcPts val="0"/>
              </a:spcBef>
              <a:spcAft>
                <a:spcPts val="0"/>
              </a:spcAft>
              <a:buSzPts val="1300"/>
              <a:buChar char="●"/>
            </a:pPr>
            <a:r>
              <a:rPr lang="en-GB"/>
              <a:t>Speed Insights Overview</a:t>
            </a:r>
            <a:endParaRPr/>
          </a:p>
          <a:p>
            <a:pPr indent="-311150" lvl="0" marL="457200" rtl="0" algn="l">
              <a:spcBef>
                <a:spcPts val="0"/>
              </a:spcBef>
              <a:spcAft>
                <a:spcPts val="0"/>
              </a:spcAft>
              <a:buSzPts val="1300"/>
              <a:buChar char="●"/>
            </a:pPr>
            <a:r>
              <a:rPr lang="en-GB"/>
              <a:t>Hybrid: SSG and SSR</a:t>
            </a:r>
            <a:endParaRPr/>
          </a:p>
          <a:p>
            <a:pPr indent="-311150" lvl="0" marL="457200" rtl="0" algn="l">
              <a:spcBef>
                <a:spcPts val="0"/>
              </a:spcBef>
              <a:spcAft>
                <a:spcPts val="0"/>
              </a:spcAft>
              <a:buSzPts val="1300"/>
              <a:buChar char="●"/>
            </a:pPr>
            <a:r>
              <a:rPr lang="en-GB"/>
              <a:t>Incremental Static Regeneration</a:t>
            </a:r>
            <a:endParaRPr/>
          </a:p>
          <a:p>
            <a:pPr indent="-311150" lvl="0" marL="457200" rtl="0" algn="l">
              <a:spcBef>
                <a:spcPts val="0"/>
              </a:spcBef>
              <a:spcAft>
                <a:spcPts val="0"/>
              </a:spcAft>
              <a:buSzPts val="1300"/>
              <a:buChar char="●"/>
            </a:pPr>
            <a:r>
              <a:rPr lang="en-GB"/>
              <a:t>API Routes</a:t>
            </a:r>
            <a:endParaRPr/>
          </a:p>
          <a:p>
            <a:pPr indent="-311150" lvl="0" marL="457200" rtl="0" algn="l">
              <a:spcBef>
                <a:spcPts val="0"/>
              </a:spcBef>
              <a:spcAft>
                <a:spcPts val="0"/>
              </a:spcAft>
              <a:buSzPts val="1300"/>
              <a:buChar char="●"/>
            </a:pPr>
            <a:r>
              <a:rPr lang="en-GB"/>
              <a:t>Middleware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E-commerce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Next.js Commerce v1</a:t>
            </a:r>
            <a:endParaRPr/>
          </a:p>
        </p:txBody>
      </p:sp>
      <p:sp>
        <p:nvSpPr>
          <p:cNvPr id="390" name="Google Shape;390;p3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I</a:t>
            </a:r>
            <a:r>
              <a:rPr lang="en-GB"/>
              <a:t>mage optimization </a:t>
            </a:r>
            <a:endParaRPr/>
          </a:p>
          <a:p>
            <a:pPr indent="-311150" lvl="0" marL="457200" rtl="0" algn="l">
              <a:spcBef>
                <a:spcPts val="0"/>
              </a:spcBef>
              <a:spcAft>
                <a:spcPts val="0"/>
              </a:spcAft>
              <a:buSzPts val="1300"/>
              <a:buChar char="●"/>
            </a:pPr>
            <a:r>
              <a:rPr lang="en-GB"/>
              <a:t>Static and dynamic rendering</a:t>
            </a:r>
            <a:endParaRPr/>
          </a:p>
          <a:p>
            <a:pPr indent="-311150" lvl="0" marL="457200" rtl="0" algn="l">
              <a:spcBef>
                <a:spcPts val="0"/>
              </a:spcBef>
              <a:spcAft>
                <a:spcPts val="0"/>
              </a:spcAft>
              <a:buSzPts val="1300"/>
              <a:buChar char="●"/>
            </a:pPr>
            <a:r>
              <a:rPr lang="en-GB"/>
              <a:t>Headless ecommerce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33"/>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Next.js Commerce 2.0—dynamic storefronts at the speed of static</a:t>
            </a:r>
            <a:endParaRPr/>
          </a:p>
        </p:txBody>
      </p:sp>
      <p:sp>
        <p:nvSpPr>
          <p:cNvPr id="396" name="Google Shape;396;p3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D</a:t>
            </a:r>
            <a:r>
              <a:rPr lang="en-GB"/>
              <a:t>ynamic elements in commerce to consider</a:t>
            </a:r>
            <a:endParaRPr/>
          </a:p>
          <a:p>
            <a:pPr indent="-298450" lvl="1" marL="914400" rtl="0" algn="l">
              <a:spcBef>
                <a:spcPts val="0"/>
              </a:spcBef>
              <a:spcAft>
                <a:spcPts val="0"/>
              </a:spcAft>
              <a:buSzPts val="1100"/>
              <a:buChar char="○"/>
            </a:pPr>
            <a:r>
              <a:rPr lang="en-GB"/>
              <a:t>cart</a:t>
            </a:r>
            <a:endParaRPr/>
          </a:p>
          <a:p>
            <a:pPr indent="-298450" lvl="1" marL="914400" rtl="0" algn="l">
              <a:spcBef>
                <a:spcPts val="0"/>
              </a:spcBef>
              <a:spcAft>
                <a:spcPts val="0"/>
              </a:spcAft>
              <a:buSzPts val="1100"/>
              <a:buChar char="○"/>
            </a:pPr>
            <a:r>
              <a:rPr lang="en-GB"/>
              <a:t>search results </a:t>
            </a:r>
            <a:endParaRPr/>
          </a:p>
          <a:p>
            <a:pPr indent="-298450" lvl="1" marL="914400" rtl="0" algn="l">
              <a:spcBef>
                <a:spcPts val="0"/>
              </a:spcBef>
              <a:spcAft>
                <a:spcPts val="0"/>
              </a:spcAft>
              <a:buSzPts val="1100"/>
              <a:buChar char="○"/>
            </a:pPr>
            <a:r>
              <a:rPr lang="en-GB"/>
              <a:t>products being purchased and affecting availability</a:t>
            </a:r>
            <a:endParaRPr/>
          </a:p>
          <a:p>
            <a:pPr indent="-298450" lvl="1" marL="914400" rtl="0" algn="l">
              <a:spcBef>
                <a:spcPts val="0"/>
              </a:spcBef>
              <a:spcAft>
                <a:spcPts val="0"/>
              </a:spcAft>
              <a:buSzPts val="1100"/>
              <a:buChar char="○"/>
            </a:pPr>
            <a:r>
              <a:rPr lang="en-GB"/>
              <a:t>product recommendations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Next.js Commerce 2.0 Demo</a:t>
            </a:r>
            <a:endParaRPr/>
          </a:p>
        </p:txBody>
      </p:sp>
      <p:sp>
        <p:nvSpPr>
          <p:cNvPr id="402" name="Google Shape;402;p3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https://demo.vercel.store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Performance results</a:t>
            </a:r>
            <a:endParaRPr/>
          </a:p>
        </p:txBody>
      </p:sp>
      <p:pic>
        <p:nvPicPr>
          <p:cNvPr id="408" name="Google Shape;408;p35"/>
          <p:cNvPicPr preferRelativeResize="0"/>
          <p:nvPr/>
        </p:nvPicPr>
        <p:blipFill>
          <a:blip r:embed="rId3">
            <a:alphaModFix/>
          </a:blip>
          <a:stretch>
            <a:fillRect/>
          </a:stretch>
        </p:blipFill>
        <p:spPr>
          <a:xfrm>
            <a:off x="2554850" y="1409911"/>
            <a:ext cx="4034324" cy="370187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3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Performance results</a:t>
            </a:r>
            <a:endParaRPr/>
          </a:p>
        </p:txBody>
      </p:sp>
      <p:pic>
        <p:nvPicPr>
          <p:cNvPr id="414" name="Google Shape;414;p36"/>
          <p:cNvPicPr preferRelativeResize="0"/>
          <p:nvPr/>
        </p:nvPicPr>
        <p:blipFill>
          <a:blip r:embed="rId3">
            <a:alphaModFix/>
          </a:blip>
          <a:stretch>
            <a:fillRect/>
          </a:stretch>
        </p:blipFill>
        <p:spPr>
          <a:xfrm>
            <a:off x="2845136" y="1326450"/>
            <a:ext cx="3947827" cy="36224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37"/>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Next.js 13 features that made this possible</a:t>
            </a:r>
            <a:endParaRPr/>
          </a:p>
        </p:txBody>
      </p:sp>
      <p:sp>
        <p:nvSpPr>
          <p:cNvPr id="420" name="Google Shape;420;p3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Layouts and pages</a:t>
            </a:r>
            <a:endParaRPr/>
          </a:p>
          <a:p>
            <a:pPr indent="-311150" lvl="0" marL="457200" rtl="0" algn="l">
              <a:spcBef>
                <a:spcPts val="0"/>
              </a:spcBef>
              <a:spcAft>
                <a:spcPts val="0"/>
              </a:spcAft>
              <a:buSzPts val="1300"/>
              <a:buChar char="●"/>
            </a:pPr>
            <a:r>
              <a:rPr lang="en-GB"/>
              <a:t>React Server Components</a:t>
            </a:r>
            <a:endParaRPr/>
          </a:p>
          <a:p>
            <a:pPr indent="0" lvl="0" marL="0" rtl="0" algn="l">
              <a:spcBef>
                <a:spcPts val="12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38"/>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Next.js 13 features that made this possible</a:t>
            </a:r>
            <a:endParaRPr/>
          </a:p>
        </p:txBody>
      </p:sp>
      <p:sp>
        <p:nvSpPr>
          <p:cNvPr id="426" name="Google Shape;426;p3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Loading UI and Streaming</a:t>
            </a:r>
            <a:endParaRPr/>
          </a:p>
        </p:txBody>
      </p:sp>
      <p:pic>
        <p:nvPicPr>
          <p:cNvPr id="427" name="Google Shape;427;p38"/>
          <p:cNvPicPr preferRelativeResize="0"/>
          <p:nvPr/>
        </p:nvPicPr>
        <p:blipFill>
          <a:blip r:embed="rId3">
            <a:alphaModFix/>
          </a:blip>
          <a:stretch>
            <a:fillRect/>
          </a:stretch>
        </p:blipFill>
        <p:spPr>
          <a:xfrm>
            <a:off x="1582800" y="2348202"/>
            <a:ext cx="6472500" cy="279530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39"/>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Next.js 13 features that made this possible</a:t>
            </a:r>
            <a:endParaRPr/>
          </a:p>
        </p:txBody>
      </p:sp>
      <p:sp>
        <p:nvSpPr>
          <p:cNvPr id="433" name="Google Shape;433;p3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Data fetching and caching</a:t>
            </a:r>
            <a:endParaRPr/>
          </a:p>
          <a:p>
            <a:pPr indent="-311150" lvl="0" marL="457200" rtl="0" algn="l">
              <a:spcBef>
                <a:spcPts val="0"/>
              </a:spcBef>
              <a:spcAft>
                <a:spcPts val="0"/>
              </a:spcAft>
              <a:buSzPts val="1300"/>
              <a:buChar char="●"/>
            </a:pPr>
            <a:r>
              <a:rPr lang="en-GB"/>
              <a:t>Edge Runtime</a:t>
            </a:r>
            <a:endParaRPr/>
          </a:p>
        </p:txBody>
      </p:sp>
      <p:pic>
        <p:nvPicPr>
          <p:cNvPr id="434" name="Google Shape;434;p39"/>
          <p:cNvPicPr preferRelativeResize="0"/>
          <p:nvPr/>
        </p:nvPicPr>
        <p:blipFill>
          <a:blip r:embed="rId3">
            <a:alphaModFix/>
          </a:blip>
          <a:stretch>
            <a:fillRect/>
          </a:stretch>
        </p:blipFill>
        <p:spPr>
          <a:xfrm>
            <a:off x="3265725" y="2326550"/>
            <a:ext cx="5436225" cy="28169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40"/>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Next.js 13 features that made this possible</a:t>
            </a:r>
            <a:endParaRPr/>
          </a:p>
        </p:txBody>
      </p:sp>
      <p:sp>
        <p:nvSpPr>
          <p:cNvPr id="440" name="Google Shape;440;p4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Edge Runtime</a:t>
            </a:r>
            <a:endParaRPr/>
          </a:p>
        </p:txBody>
      </p:sp>
      <p:pic>
        <p:nvPicPr>
          <p:cNvPr id="441" name="Google Shape;441;p40"/>
          <p:cNvPicPr preferRelativeResize="0"/>
          <p:nvPr/>
        </p:nvPicPr>
        <p:blipFill>
          <a:blip r:embed="rId3">
            <a:alphaModFix/>
          </a:blip>
          <a:stretch>
            <a:fillRect/>
          </a:stretch>
        </p:blipFill>
        <p:spPr>
          <a:xfrm>
            <a:off x="1628175" y="2420750"/>
            <a:ext cx="6381750" cy="12192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41"/>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Next.js 13 features that made this possible</a:t>
            </a:r>
            <a:endParaRPr/>
          </a:p>
        </p:txBody>
      </p:sp>
      <p:sp>
        <p:nvSpPr>
          <p:cNvPr id="447" name="Google Shape;447;p4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Server Actions</a:t>
            </a:r>
            <a:endParaRPr/>
          </a:p>
        </p:txBody>
      </p:sp>
      <p:pic>
        <p:nvPicPr>
          <p:cNvPr id="448" name="Google Shape;448;p41"/>
          <p:cNvPicPr preferRelativeResize="0"/>
          <p:nvPr/>
        </p:nvPicPr>
        <p:blipFill>
          <a:blip r:embed="rId3">
            <a:alphaModFix/>
          </a:blip>
          <a:stretch>
            <a:fillRect/>
          </a:stretch>
        </p:blipFill>
        <p:spPr>
          <a:xfrm>
            <a:off x="2209150" y="2447900"/>
            <a:ext cx="5219801" cy="2695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What is E-commerce</a:t>
            </a:r>
            <a:endParaRPr/>
          </a:p>
        </p:txBody>
      </p:sp>
      <p:sp>
        <p:nvSpPr>
          <p:cNvPr id="289" name="Google Shape;289;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B</a:t>
            </a:r>
            <a:r>
              <a:rPr lang="en-GB"/>
              <a:t>uying and selling of goods and services over the internet. </a:t>
            </a:r>
            <a:endParaRPr/>
          </a:p>
          <a:p>
            <a:pPr indent="-311150" lvl="0" marL="457200" rtl="0" algn="l">
              <a:spcBef>
                <a:spcPts val="0"/>
              </a:spcBef>
              <a:spcAft>
                <a:spcPts val="0"/>
              </a:spcAft>
              <a:buSzPts val="1300"/>
              <a:buChar char="●"/>
            </a:pPr>
            <a:r>
              <a:rPr lang="en-GB"/>
              <a:t>It involves online </a:t>
            </a:r>
            <a:r>
              <a:rPr lang="en-GB">
                <a:solidFill>
                  <a:schemeClr val="dk1"/>
                </a:solidFill>
              </a:rPr>
              <a:t>transactions</a:t>
            </a:r>
            <a:r>
              <a:rPr lang="en-GB"/>
              <a:t>, </a:t>
            </a:r>
            <a:r>
              <a:rPr lang="en-GB">
                <a:solidFill>
                  <a:schemeClr val="dk1"/>
                </a:solidFill>
              </a:rPr>
              <a:t>electronic payments</a:t>
            </a:r>
            <a:r>
              <a:rPr lang="en-GB"/>
              <a:t>, and </a:t>
            </a:r>
            <a:r>
              <a:rPr lang="en-GB">
                <a:solidFill>
                  <a:schemeClr val="dk1"/>
                </a:solidFill>
              </a:rPr>
              <a:t>digital interactions</a:t>
            </a:r>
            <a:r>
              <a:rPr lang="en-GB"/>
              <a:t> between businesses, consumers, and other entities. </a:t>
            </a:r>
            <a:endParaRPr/>
          </a:p>
          <a:p>
            <a:pPr indent="-311150" lvl="0" marL="457200" rtl="0" algn="l">
              <a:spcBef>
                <a:spcPts val="0"/>
              </a:spcBef>
              <a:spcAft>
                <a:spcPts val="0"/>
              </a:spcAft>
              <a:buSzPts val="1300"/>
              <a:buChar char="●"/>
            </a:pPr>
            <a:r>
              <a:rPr lang="en-GB"/>
              <a:t>E-commerce has become a significant part of modern business and has revolutionized the way people shop and conduct business activities.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42"/>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Next.js 13 features that made this possible</a:t>
            </a:r>
            <a:endParaRPr/>
          </a:p>
        </p:txBody>
      </p:sp>
      <p:sp>
        <p:nvSpPr>
          <p:cNvPr id="454" name="Google Shape;454;p4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Server Actions</a:t>
            </a:r>
            <a:endParaRPr/>
          </a:p>
        </p:txBody>
      </p:sp>
      <p:pic>
        <p:nvPicPr>
          <p:cNvPr id="455" name="Google Shape;455;p42"/>
          <p:cNvPicPr preferRelativeResize="0"/>
          <p:nvPr/>
        </p:nvPicPr>
        <p:blipFill>
          <a:blip r:embed="rId3">
            <a:alphaModFix/>
          </a:blip>
          <a:stretch>
            <a:fillRect/>
          </a:stretch>
        </p:blipFill>
        <p:spPr>
          <a:xfrm>
            <a:off x="1381125" y="2350413"/>
            <a:ext cx="6381750" cy="21812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43"/>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Next.js 13 features that made this possible</a:t>
            </a:r>
            <a:endParaRPr/>
          </a:p>
        </p:txBody>
      </p:sp>
      <p:sp>
        <p:nvSpPr>
          <p:cNvPr id="461" name="Google Shape;461;p4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GraphQL</a:t>
            </a:r>
            <a:endParaRPr/>
          </a:p>
          <a:p>
            <a:pPr indent="-298450" lvl="1" marL="914400" rtl="0" algn="l">
              <a:spcBef>
                <a:spcPts val="0"/>
              </a:spcBef>
              <a:spcAft>
                <a:spcPts val="0"/>
              </a:spcAft>
              <a:buSzPts val="1100"/>
              <a:buChar char="○"/>
            </a:pPr>
            <a:r>
              <a:rPr lang="en-GB"/>
              <a:t>GraphQL is a query language and runtime for APIs</a:t>
            </a:r>
            <a:endParaRPr/>
          </a:p>
          <a:p>
            <a:pPr indent="-298450" lvl="1" marL="914400" rtl="0" algn="l">
              <a:spcBef>
                <a:spcPts val="0"/>
              </a:spcBef>
              <a:spcAft>
                <a:spcPts val="0"/>
              </a:spcAft>
              <a:buSzPts val="1100"/>
              <a:buChar char="○"/>
            </a:pPr>
            <a:r>
              <a:rPr lang="en-GB"/>
              <a:t>Alternative to traditional REST APIs</a:t>
            </a:r>
            <a:endParaRPr/>
          </a:p>
          <a:p>
            <a:pPr indent="-298450" lvl="1" marL="914400" rtl="0" algn="l">
              <a:spcBef>
                <a:spcPts val="0"/>
              </a:spcBef>
              <a:spcAft>
                <a:spcPts val="0"/>
              </a:spcAft>
              <a:buSzPts val="1100"/>
              <a:buChar char="○"/>
            </a:pPr>
            <a:r>
              <a:rPr lang="en-GB"/>
              <a:t>Allows clients to request only the specific data they need from a server, rather than fetching a fixed set of data as in REST APIs. </a:t>
            </a:r>
            <a:endParaRPr/>
          </a:p>
          <a:p>
            <a:pPr indent="-298450" lvl="1" marL="914400" rtl="0" algn="l">
              <a:spcBef>
                <a:spcPts val="0"/>
              </a:spcBef>
              <a:spcAft>
                <a:spcPts val="0"/>
              </a:spcAft>
              <a:buSzPts val="1100"/>
              <a:buChar char="○"/>
            </a:pPr>
            <a:r>
              <a:rPr lang="en-GB"/>
              <a:t>This helps in reducing over-fetching (getting more data than needed) and under-fetching (not getting enough data) of information, which can lead to improved performance and a better user experience.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44"/>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Shopify</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4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What is Shopify</a:t>
            </a:r>
            <a:endParaRPr/>
          </a:p>
        </p:txBody>
      </p:sp>
      <p:sp>
        <p:nvSpPr>
          <p:cNvPr id="472" name="Google Shape;472;p4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Shopify is a e-commerce platform that provides tools and services to help businesses and individuals create and manage their own online stores. </a:t>
            </a:r>
            <a:endParaRPr/>
          </a:p>
          <a:p>
            <a:pPr indent="-311150" lvl="0" marL="457200" rtl="0" algn="l">
              <a:spcBef>
                <a:spcPts val="0"/>
              </a:spcBef>
              <a:spcAft>
                <a:spcPts val="0"/>
              </a:spcAft>
              <a:buSzPts val="1300"/>
              <a:buChar char="●"/>
            </a:pPr>
            <a:r>
              <a:rPr lang="en-GB"/>
              <a:t>It offers a comprehensive set of features for building, customizing, and running an e-commerce website, allowing entrepreneurs to sell products and services online.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4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Key features and aspects of Shopify</a:t>
            </a:r>
            <a:endParaRPr/>
          </a:p>
        </p:txBody>
      </p:sp>
      <p:sp>
        <p:nvSpPr>
          <p:cNvPr id="478" name="Google Shape;478;p4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Online Store Creation</a:t>
            </a:r>
            <a:endParaRPr/>
          </a:p>
          <a:p>
            <a:pPr indent="-311150" lvl="0" marL="457200" rtl="0" algn="l">
              <a:spcBef>
                <a:spcPts val="0"/>
              </a:spcBef>
              <a:spcAft>
                <a:spcPts val="0"/>
              </a:spcAft>
              <a:buSzPts val="1300"/>
              <a:buChar char="●"/>
            </a:pPr>
            <a:r>
              <a:rPr lang="en-GB"/>
              <a:t>Product Management</a:t>
            </a:r>
            <a:endParaRPr/>
          </a:p>
          <a:p>
            <a:pPr indent="-311150" lvl="0" marL="457200" rtl="0" algn="l">
              <a:spcBef>
                <a:spcPts val="0"/>
              </a:spcBef>
              <a:spcAft>
                <a:spcPts val="0"/>
              </a:spcAft>
              <a:buSzPts val="1300"/>
              <a:buChar char="●"/>
            </a:pPr>
            <a:r>
              <a:rPr lang="en-GB"/>
              <a:t>Secure Checkout </a:t>
            </a:r>
            <a:endParaRPr/>
          </a:p>
          <a:p>
            <a:pPr indent="-311150" lvl="0" marL="457200" rtl="0" algn="l">
              <a:spcBef>
                <a:spcPts val="0"/>
              </a:spcBef>
              <a:spcAft>
                <a:spcPts val="0"/>
              </a:spcAft>
              <a:buSzPts val="1300"/>
              <a:buChar char="●"/>
            </a:pPr>
            <a:r>
              <a:rPr lang="en-GB"/>
              <a:t>App Store</a:t>
            </a:r>
            <a:endParaRPr/>
          </a:p>
          <a:p>
            <a:pPr indent="-311150" lvl="0" marL="457200" rtl="0" algn="l">
              <a:spcBef>
                <a:spcPts val="0"/>
              </a:spcBef>
              <a:spcAft>
                <a:spcPts val="0"/>
              </a:spcAft>
              <a:buSzPts val="1300"/>
              <a:buChar char="●"/>
            </a:pPr>
            <a:r>
              <a:rPr lang="en-GB"/>
              <a:t>Order and Inventory Management</a:t>
            </a:r>
            <a:endParaRPr/>
          </a:p>
          <a:p>
            <a:pPr indent="-311150" lvl="0" marL="457200" rtl="0" algn="l">
              <a:spcBef>
                <a:spcPts val="0"/>
              </a:spcBef>
              <a:spcAft>
                <a:spcPts val="0"/>
              </a:spcAft>
              <a:buSzPts val="1300"/>
              <a:buChar char="●"/>
            </a:pPr>
            <a:r>
              <a:rPr lang="en-GB"/>
              <a:t>Payment Gateway Integration</a:t>
            </a:r>
            <a:endParaRPr/>
          </a:p>
          <a:p>
            <a:pPr indent="-311150" lvl="0" marL="457200" rtl="0" algn="l">
              <a:spcBef>
                <a:spcPts val="0"/>
              </a:spcBef>
              <a:spcAft>
                <a:spcPts val="0"/>
              </a:spcAft>
              <a:buSzPts val="1300"/>
              <a:buChar char="●"/>
            </a:pPr>
            <a:r>
              <a:rPr lang="en-GB"/>
              <a:t>Shipping and Taxes</a:t>
            </a:r>
            <a:endParaRPr/>
          </a:p>
          <a:p>
            <a:pPr indent="-311150" lvl="0" marL="457200" rtl="0" algn="l">
              <a:spcBef>
                <a:spcPts val="0"/>
              </a:spcBef>
              <a:spcAft>
                <a:spcPts val="0"/>
              </a:spcAft>
              <a:buSzPts val="1300"/>
              <a:buChar char="●"/>
            </a:pPr>
            <a:r>
              <a:rPr lang="en-GB"/>
              <a:t>Customer Support</a:t>
            </a:r>
            <a:endParaRPr/>
          </a:p>
          <a:p>
            <a:pPr indent="0" lvl="0" marL="0" rtl="0" algn="l">
              <a:spcBef>
                <a:spcPts val="1200"/>
              </a:spcBef>
              <a:spcAft>
                <a:spcPts val="12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47"/>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Demo</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48"/>
          <p:cNvSpPr txBox="1"/>
          <p:nvPr>
            <p:ph idx="1" type="body"/>
          </p:nvPr>
        </p:nvSpPr>
        <p:spPr>
          <a:xfrm>
            <a:off x="1303800" y="4138975"/>
            <a:ext cx="7319100" cy="5349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n-GB"/>
              <a:t>2023-08-20</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Key features of e-commerce</a:t>
            </a:r>
            <a:endParaRPr/>
          </a:p>
        </p:txBody>
      </p:sp>
      <p:sp>
        <p:nvSpPr>
          <p:cNvPr id="295" name="Google Shape;295;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GB"/>
              <a:t>Online Stores</a:t>
            </a:r>
            <a:endParaRPr/>
          </a:p>
          <a:p>
            <a:pPr indent="-311150" lvl="0" marL="457200" rtl="0" algn="l">
              <a:spcBef>
                <a:spcPts val="0"/>
              </a:spcBef>
              <a:spcAft>
                <a:spcPts val="0"/>
              </a:spcAft>
              <a:buSzPts val="1300"/>
              <a:buChar char="●"/>
            </a:pPr>
            <a:r>
              <a:rPr lang="en-GB"/>
              <a:t>Digital Payments</a:t>
            </a:r>
            <a:endParaRPr/>
          </a:p>
          <a:p>
            <a:pPr indent="-311150" lvl="0" marL="457200" rtl="0" algn="l">
              <a:spcBef>
                <a:spcPts val="0"/>
              </a:spcBef>
              <a:spcAft>
                <a:spcPts val="0"/>
              </a:spcAft>
              <a:buSzPts val="1300"/>
              <a:buChar char="●"/>
            </a:pPr>
            <a:r>
              <a:rPr lang="en-GB"/>
              <a:t>Global Reach</a:t>
            </a:r>
            <a:endParaRPr/>
          </a:p>
          <a:p>
            <a:pPr indent="-311150" lvl="0" marL="457200" rtl="0" algn="l">
              <a:spcBef>
                <a:spcPts val="0"/>
              </a:spcBef>
              <a:spcAft>
                <a:spcPts val="0"/>
              </a:spcAft>
              <a:buSzPts val="1300"/>
              <a:buChar char="●"/>
            </a:pPr>
            <a:r>
              <a:rPr lang="en-GB"/>
              <a:t>Product Catalogs</a:t>
            </a:r>
            <a:endParaRPr/>
          </a:p>
          <a:p>
            <a:pPr indent="-311150" lvl="0" marL="457200" rtl="0" algn="l">
              <a:spcBef>
                <a:spcPts val="0"/>
              </a:spcBef>
              <a:spcAft>
                <a:spcPts val="0"/>
              </a:spcAft>
              <a:buSzPts val="1300"/>
              <a:buChar char="●"/>
            </a:pPr>
            <a:r>
              <a:rPr lang="en-GB"/>
              <a:t>Personalization</a:t>
            </a:r>
            <a:endParaRPr/>
          </a:p>
          <a:p>
            <a:pPr indent="-311150" lvl="0" marL="457200" rtl="0" algn="l">
              <a:spcBef>
                <a:spcPts val="0"/>
              </a:spcBef>
              <a:spcAft>
                <a:spcPts val="0"/>
              </a:spcAft>
              <a:buSzPts val="1300"/>
              <a:buChar char="●"/>
            </a:pPr>
            <a:r>
              <a:rPr lang="en-GB"/>
              <a:t>Order Fulfillment</a:t>
            </a:r>
            <a:endParaRPr/>
          </a:p>
          <a:p>
            <a:pPr indent="-311150" lvl="0" marL="457200" rtl="0" algn="l">
              <a:spcBef>
                <a:spcPts val="0"/>
              </a:spcBef>
              <a:spcAft>
                <a:spcPts val="0"/>
              </a:spcAft>
              <a:buSzPts val="1300"/>
              <a:buChar char="●"/>
            </a:pPr>
            <a:r>
              <a:rPr lang="en-GB"/>
              <a:t>Customer Reviews and Ratings</a:t>
            </a:r>
            <a:endParaRPr/>
          </a:p>
          <a:p>
            <a:pPr indent="-311150" lvl="0" marL="457200" rtl="0" algn="l">
              <a:spcBef>
                <a:spcPts val="0"/>
              </a:spcBef>
              <a:spcAft>
                <a:spcPts val="0"/>
              </a:spcAft>
              <a:buSzPts val="1300"/>
              <a:buChar char="●"/>
            </a:pPr>
            <a:r>
              <a:rPr lang="en-GB"/>
              <a:t>24/7 Availability</a:t>
            </a:r>
            <a:endParaRPr/>
          </a:p>
          <a:p>
            <a:pPr indent="-311150" lvl="0" marL="457200" rtl="0" algn="l">
              <a:spcBef>
                <a:spcPts val="0"/>
              </a:spcBef>
              <a:spcAft>
                <a:spcPts val="0"/>
              </a:spcAft>
              <a:buSzPts val="1300"/>
              <a:buChar char="●"/>
            </a:pPr>
            <a:r>
              <a:rPr lang="en-GB"/>
              <a:t>Digital Marketing</a:t>
            </a:r>
            <a:endParaRPr/>
          </a:p>
          <a:p>
            <a:pPr indent="-311150" lvl="0" marL="457200" rtl="0" algn="l">
              <a:spcBef>
                <a:spcPts val="0"/>
              </a:spcBef>
              <a:spcAft>
                <a:spcPts val="0"/>
              </a:spcAft>
              <a:buSzPts val="1300"/>
              <a:buChar char="●"/>
            </a:pPr>
            <a:r>
              <a:rPr lang="en-GB"/>
              <a:t>Different Models</a:t>
            </a:r>
            <a:endParaRPr/>
          </a:p>
          <a:p>
            <a:pPr indent="-311150" lvl="0" marL="457200" rtl="0" algn="l">
              <a:spcBef>
                <a:spcPts val="0"/>
              </a:spcBef>
              <a:spcAft>
                <a:spcPts val="0"/>
              </a:spcAft>
              <a:buSzPts val="1300"/>
              <a:buChar char="●"/>
            </a:pPr>
            <a:r>
              <a:rPr lang="en-GB"/>
              <a:t>Mobile Commerce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Why e-</a:t>
            </a:r>
            <a:r>
              <a:rPr lang="en-GB"/>
              <a:t>commerce?</a:t>
            </a:r>
            <a:endParaRPr/>
          </a:p>
        </p:txBody>
      </p:sp>
      <p:sp>
        <p:nvSpPr>
          <p:cNvPr id="301" name="Google Shape;301;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Global e-commerce sales are expected to reach $6.3 trillion in 2023, up from $4.9 trillion in 2021.</a:t>
            </a:r>
            <a:endParaRPr/>
          </a:p>
          <a:p>
            <a:pPr indent="-311150" lvl="0" marL="457200" rtl="0" algn="l">
              <a:spcBef>
                <a:spcPts val="0"/>
              </a:spcBef>
              <a:spcAft>
                <a:spcPts val="0"/>
              </a:spcAft>
              <a:buSzPts val="1300"/>
              <a:buChar char="●"/>
            </a:pPr>
            <a:r>
              <a:rPr lang="en-GB"/>
              <a:t>Mobile commerce (m-commerce) is expected to account for 6% of all retail sales in 2023, up from 5% in 2021.</a:t>
            </a:r>
            <a:endParaRPr/>
          </a:p>
          <a:p>
            <a:pPr indent="-311150" lvl="0" marL="457200" rtl="0" algn="l">
              <a:spcBef>
                <a:spcPts val="0"/>
              </a:spcBef>
              <a:spcAft>
                <a:spcPts val="0"/>
              </a:spcAft>
              <a:buSzPts val="1300"/>
              <a:buChar char="●"/>
            </a:pPr>
            <a:r>
              <a:rPr lang="en-GB"/>
              <a:t>The average online shopper makes 19 transactions per year.</a:t>
            </a:r>
            <a:endParaRPr/>
          </a:p>
          <a:p>
            <a:pPr indent="-311150" lvl="0" marL="457200" rtl="0" algn="l">
              <a:spcBef>
                <a:spcPts val="0"/>
              </a:spcBef>
              <a:spcAft>
                <a:spcPts val="0"/>
              </a:spcAft>
              <a:buSzPts val="1300"/>
              <a:buChar char="●"/>
            </a:pPr>
            <a:r>
              <a:rPr lang="en-GB"/>
              <a:t>The most popular payment methods for online shopping are credit cards (45%), debit cards (32%), and PayPal (23%).</a:t>
            </a:r>
            <a:endParaRPr/>
          </a:p>
          <a:p>
            <a:pPr indent="-311150" lvl="0" marL="457200" rtl="0" algn="l">
              <a:spcBef>
                <a:spcPts val="0"/>
              </a:spcBef>
              <a:spcAft>
                <a:spcPts val="0"/>
              </a:spcAft>
              <a:buSzPts val="1300"/>
              <a:buChar char="●"/>
            </a:pPr>
            <a:r>
              <a:rPr lang="en-GB"/>
              <a:t>The most important factors for consumers when making an online purchase are free shipping (50%), product reviews (47%), and secure payment (44%).</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Why e-commerce?</a:t>
            </a:r>
            <a:endParaRPr/>
          </a:p>
        </p:txBody>
      </p:sp>
      <p:sp>
        <p:nvSpPr>
          <p:cNvPr id="307" name="Google Shape;307;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I</a:t>
            </a:r>
            <a:r>
              <a:rPr lang="en-GB"/>
              <a:t>n 2022, global e-commerce traffic accounted for 19.49% of all internet traffic. </a:t>
            </a:r>
            <a:endParaRPr/>
          </a:p>
          <a:p>
            <a:pPr indent="-311150" lvl="0" marL="457200" rtl="0" algn="l">
              <a:spcBef>
                <a:spcPts val="0"/>
              </a:spcBef>
              <a:spcAft>
                <a:spcPts val="0"/>
              </a:spcAft>
              <a:buSzPts val="1300"/>
              <a:buChar char="●"/>
            </a:pPr>
            <a:r>
              <a:rPr lang="en-GB"/>
              <a:t>In 2025, it is estimated that e-commerce traffic will account for 21.5% of all internet traffic.</a:t>
            </a:r>
            <a:endParaRPr/>
          </a:p>
        </p:txBody>
      </p:sp>
      <p:pic>
        <p:nvPicPr>
          <p:cNvPr id="308" name="Google Shape;308;p18"/>
          <p:cNvPicPr preferRelativeResize="0"/>
          <p:nvPr/>
        </p:nvPicPr>
        <p:blipFill>
          <a:blip r:embed="rId3">
            <a:alphaModFix/>
          </a:blip>
          <a:stretch>
            <a:fillRect/>
          </a:stretch>
        </p:blipFill>
        <p:spPr>
          <a:xfrm>
            <a:off x="4031696" y="2601896"/>
            <a:ext cx="4110405" cy="2541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E-commerce Websites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0"/>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Why is building an ecommerce site difficult?</a:t>
            </a:r>
            <a:endParaRPr/>
          </a:p>
        </p:txBody>
      </p:sp>
      <p:sp>
        <p:nvSpPr>
          <p:cNvPr id="319" name="Google Shape;319;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Google has introduced a new page experience signal that will be used as a ranking factor in its search results. </a:t>
            </a:r>
            <a:endParaRPr/>
          </a:p>
          <a:p>
            <a:pPr indent="-311150" lvl="0" marL="457200" rtl="0" algn="l">
              <a:spcBef>
                <a:spcPts val="0"/>
              </a:spcBef>
              <a:spcAft>
                <a:spcPts val="0"/>
              </a:spcAft>
              <a:buSzPts val="1300"/>
              <a:buChar char="●"/>
            </a:pPr>
            <a:r>
              <a:rPr lang="en-GB"/>
              <a:t>The page experience signal measures how users perceive the experience of interacting with a web page, and it includes factors such as Largest Contentful Paint (LCP), First Input Delay (FID), Cumulative Layout Shift (CLS), mobile-friendliness, HTTPS, and intrusive interstitial guidelines. </a:t>
            </a:r>
            <a:endParaRPr/>
          </a:p>
          <a:p>
            <a:pPr indent="-311150" lvl="0" marL="457200" rtl="0" algn="l">
              <a:spcBef>
                <a:spcPts val="0"/>
              </a:spcBef>
              <a:spcAft>
                <a:spcPts val="0"/>
              </a:spcAft>
              <a:buSzPts val="1300"/>
              <a:buChar char="●"/>
            </a:pPr>
            <a:r>
              <a:rPr lang="en-GB"/>
              <a:t>Websites that have a good page experience are more likely to rank higher in search results than websites that have a bad page experience. </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1"/>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Why is building an ecommerce site difficult?</a:t>
            </a:r>
            <a:endParaRPr/>
          </a:p>
        </p:txBody>
      </p:sp>
      <p:sp>
        <p:nvSpPr>
          <p:cNvPr id="325" name="Google Shape;325;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There are a number of things that website owners can do to improve their page experience, such as optimizing their pages for speed, making their pages mobile-friendly, using HTTPS, and avoiding using intrusive interstitials.</a:t>
            </a:r>
            <a:endParaRPr/>
          </a:p>
          <a:p>
            <a:pPr indent="-311150" lvl="0" marL="457200" rtl="0" algn="l">
              <a:spcBef>
                <a:spcPts val="0"/>
              </a:spcBef>
              <a:spcAft>
                <a:spcPts val="0"/>
              </a:spcAft>
              <a:buSzPts val="1300"/>
              <a:buChar char="●"/>
            </a:pPr>
            <a:r>
              <a:rPr lang="en-GB"/>
              <a:t>Amazon found that just 100 milliseconds of extra load time cost them 1% in sales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