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Next JS Assignment # 4</a:t>
            </a:r>
            <a:endParaRPr lang="en-US" dirty="0"/>
          </a:p>
        </p:txBody>
      </p:sp>
      <p:sp>
        <p:nvSpPr>
          <p:cNvPr id="3" name="Subtitle 2"/>
          <p:cNvSpPr>
            <a:spLocks noGrp="1"/>
          </p:cNvSpPr>
          <p:nvPr>
            <p:ph type="subTitle" idx="1"/>
          </p:nvPr>
        </p:nvSpPr>
        <p:spPr/>
        <p:txBody>
          <a:bodyPr/>
          <a:lstStyle/>
          <a:p>
            <a:r>
              <a:rPr lang="en-US" dirty="0" smtClean="0"/>
              <a:t>Presented by Ali Raza GIAIC Thursday Class  9am to 12 pm morning</a:t>
            </a:r>
            <a:endParaRPr lang="en-US" dirty="0"/>
          </a:p>
        </p:txBody>
      </p:sp>
    </p:spTree>
    <p:extLst>
      <p:ext uri="{BB962C8B-B14F-4D97-AF65-F5344CB8AC3E}">
        <p14:creationId xmlns:p14="http://schemas.microsoft.com/office/powerpoint/2010/main" val="341665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dirty="0"/>
              <a:t>How can we create nested pages in Next.js?</a:t>
            </a:r>
            <a:endParaRPr lang="en-US" dirty="0"/>
          </a:p>
        </p:txBody>
      </p:sp>
      <p:sp>
        <p:nvSpPr>
          <p:cNvPr id="3" name="Subtitle 2"/>
          <p:cNvSpPr>
            <a:spLocks noGrp="1"/>
          </p:cNvSpPr>
          <p:nvPr>
            <p:ph type="subTitle" idx="1"/>
          </p:nvPr>
        </p:nvSpPr>
        <p:spPr>
          <a:xfrm>
            <a:off x="1253638" y="1764836"/>
            <a:ext cx="8188726" cy="4572902"/>
          </a:xfrm>
        </p:spPr>
        <p:txBody>
          <a:bodyPr>
            <a:normAutofit/>
          </a:bodyPr>
          <a:lstStyle/>
          <a:p>
            <a:pPr algn="l"/>
            <a:r>
              <a:rPr lang="en-US" dirty="0"/>
              <a:t>In Next.js, routing is based on the file system. Each file in the pages directory corresponds to a route in the </a:t>
            </a:r>
            <a:r>
              <a:rPr lang="en-US" dirty="0" smtClean="0"/>
              <a:t>application.</a:t>
            </a:r>
          </a:p>
          <a:p>
            <a:pPr algn="l"/>
            <a:r>
              <a:rPr lang="en-US" dirty="0" smtClean="0"/>
              <a:t>Nested </a:t>
            </a:r>
            <a:r>
              <a:rPr lang="en-US" dirty="0"/>
              <a:t>routes can be introduced in this file system by creating sub-directories inside the ‘pages’ directory. In the same way, multiple sub-directories can be created within a sub-directory</a:t>
            </a:r>
            <a:r>
              <a:rPr lang="en-US" dirty="0" smtClean="0"/>
              <a:t>.</a:t>
            </a:r>
          </a:p>
          <a:p>
            <a:pPr algn="l"/>
            <a:r>
              <a:rPr lang="en-US" dirty="0" smtClean="0"/>
              <a:t>Step 1: Create a new directory called ‘nested’ inside the ‘pages’ directory.</a:t>
            </a:r>
          </a:p>
          <a:p>
            <a:pPr algn="l"/>
            <a:r>
              <a:rPr lang="en-US" dirty="0" smtClean="0"/>
              <a:t>Step 2: Create a new page called ‘index.js’ inside the newly created ‘nested’ directory which will be the root page for the ‘nested’ directory.</a:t>
            </a:r>
          </a:p>
          <a:p>
            <a:pPr algn="l"/>
            <a:r>
              <a:rPr lang="en-US" dirty="0" smtClean="0"/>
              <a:t>Step 3: Create a new page called ‘nested_page.js’ inside the ‘nested’ directory. </a:t>
            </a:r>
          </a:p>
          <a:p>
            <a:pPr algn="l"/>
            <a:endParaRPr lang="en-US" dirty="0" smtClean="0"/>
          </a:p>
          <a:p>
            <a:pPr algn="l"/>
            <a:endParaRPr lang="en-US" dirty="0" smtClean="0"/>
          </a:p>
          <a:p>
            <a:pPr algn="l"/>
            <a:endParaRPr lang="en-US" dirty="0" smtClean="0"/>
          </a:p>
          <a:p>
            <a:pPr algn="l"/>
            <a:endParaRPr lang="en-US" dirty="0"/>
          </a:p>
          <a:p>
            <a:pPr algn="l"/>
            <a:endParaRPr lang="en-US" dirty="0"/>
          </a:p>
        </p:txBody>
      </p:sp>
      <p:pic>
        <p:nvPicPr>
          <p:cNvPr id="6" name="Picture 5"/>
          <p:cNvPicPr>
            <a:picLocks noChangeAspect="1"/>
          </p:cNvPicPr>
          <p:nvPr/>
        </p:nvPicPr>
        <p:blipFill>
          <a:blip r:embed="rId2"/>
          <a:stretch>
            <a:fillRect/>
          </a:stretch>
        </p:blipFill>
        <p:spPr>
          <a:xfrm>
            <a:off x="9938863" y="1575650"/>
            <a:ext cx="2253137" cy="3879219"/>
          </a:xfrm>
          <a:prstGeom prst="rect">
            <a:avLst/>
          </a:prstGeom>
        </p:spPr>
      </p:pic>
    </p:spTree>
    <p:extLst>
      <p:ext uri="{BB962C8B-B14F-4D97-AF65-F5344CB8AC3E}">
        <p14:creationId xmlns:p14="http://schemas.microsoft.com/office/powerpoint/2010/main" val="211738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sz="4400" dirty="0" smtClean="0"/>
              <a:t/>
            </a:r>
            <a:br>
              <a:rPr lang="en-US" sz="4400" dirty="0" smtClean="0"/>
            </a:br>
            <a:r>
              <a:rPr lang="en-US" sz="4400" dirty="0"/>
              <a:t>What are components, </a:t>
            </a:r>
            <a:r>
              <a:rPr lang="en-US" sz="4400" dirty="0" smtClean="0"/>
              <a:t/>
            </a:r>
            <a:br>
              <a:rPr lang="en-US" sz="4400" dirty="0" smtClean="0"/>
            </a:br>
            <a:r>
              <a:rPr lang="en-US" sz="4400" dirty="0" smtClean="0"/>
              <a:t>and </a:t>
            </a:r>
            <a:r>
              <a:rPr lang="en-US" sz="4400" dirty="0"/>
              <a:t>why do we use them?</a:t>
            </a:r>
            <a:endParaRPr lang="en-US" sz="4400" dirty="0"/>
          </a:p>
        </p:txBody>
      </p:sp>
      <p:sp>
        <p:nvSpPr>
          <p:cNvPr id="3" name="Subtitle 2"/>
          <p:cNvSpPr>
            <a:spLocks noGrp="1"/>
          </p:cNvSpPr>
          <p:nvPr>
            <p:ph type="subTitle" idx="1"/>
          </p:nvPr>
        </p:nvSpPr>
        <p:spPr>
          <a:xfrm>
            <a:off x="1253638" y="1764836"/>
            <a:ext cx="8188726" cy="4572902"/>
          </a:xfrm>
        </p:spPr>
        <p:txBody>
          <a:bodyPr>
            <a:normAutofit/>
          </a:bodyPr>
          <a:lstStyle/>
          <a:p>
            <a:pPr algn="l"/>
            <a:r>
              <a:rPr lang="en-US" dirty="0" smtClean="0"/>
              <a:t>Next.js </a:t>
            </a:r>
            <a:r>
              <a:rPr lang="en-US" dirty="0"/>
              <a:t>components are integral to building modular and efficient applications, offering tools like Image, Link, Script, and Font to handle </a:t>
            </a:r>
            <a:r>
              <a:rPr lang="en-US" dirty="0" smtClean="0"/>
              <a:t>media</a:t>
            </a:r>
            <a:r>
              <a:rPr lang="en-US" dirty="0"/>
              <a:t>, navigation, scripts, and typography effectively</a:t>
            </a:r>
            <a:r>
              <a:rPr lang="en-US" dirty="0" smtClean="0"/>
              <a:t>.</a:t>
            </a:r>
          </a:p>
          <a:p>
            <a:pPr algn="l"/>
            <a:endParaRPr lang="en-US" dirty="0" smtClean="0"/>
          </a:p>
          <a:p>
            <a:pPr marL="342900" indent="-342900" algn="l">
              <a:buAutoNum type="arabicPeriod"/>
            </a:pPr>
            <a:r>
              <a:rPr lang="en-US" dirty="0" smtClean="0"/>
              <a:t>Developers </a:t>
            </a:r>
            <a:r>
              <a:rPr lang="en-US" dirty="0"/>
              <a:t>can use existing components to build applications faster, with fewer bugs and less </a:t>
            </a:r>
            <a:r>
              <a:rPr lang="en-US" dirty="0" smtClean="0"/>
              <a:t>testing</a:t>
            </a:r>
          </a:p>
          <a:p>
            <a:pPr marL="342900" indent="-342900" algn="l">
              <a:buAutoNum type="arabicPeriod"/>
            </a:pPr>
            <a:r>
              <a:rPr lang="en-US" dirty="0"/>
              <a:t> Developers can create separate components and integrate them into a project</a:t>
            </a:r>
            <a:r>
              <a:rPr lang="en-US" dirty="0" smtClean="0"/>
              <a:t>.</a:t>
            </a:r>
          </a:p>
          <a:p>
            <a:pPr marL="342900" indent="-342900" algn="l">
              <a:buAutoNum type="arabicPeriod"/>
            </a:pPr>
            <a:r>
              <a:rPr lang="en-US" dirty="0"/>
              <a:t>Components can improve the performance of an app</a:t>
            </a:r>
            <a:r>
              <a:rPr lang="en-US" dirty="0" smtClean="0"/>
              <a:t>.</a:t>
            </a:r>
          </a:p>
          <a:p>
            <a:pPr marL="342900" indent="-342900" algn="l">
              <a:buAutoNum type="arabicPeriod"/>
            </a:pPr>
            <a:r>
              <a:rPr lang="en-US" dirty="0"/>
              <a:t>Components can make it easier to handle </a:t>
            </a:r>
            <a:r>
              <a:rPr lang="en-US" dirty="0" smtClean="0"/>
              <a:t>errors</a:t>
            </a:r>
          </a:p>
          <a:p>
            <a:pPr marL="342900" indent="-342900" algn="l">
              <a:buAutoNum type="arabicPeriod"/>
            </a:pPr>
            <a:r>
              <a:rPr lang="en-US" dirty="0"/>
              <a:t>Components can be updated separately, so you can change one section of an app without updating everything</a:t>
            </a:r>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9680028" y="2277654"/>
            <a:ext cx="2527738" cy="2656953"/>
          </a:xfrm>
          <a:prstGeom prst="rect">
            <a:avLst/>
          </a:prstGeom>
        </p:spPr>
      </p:pic>
    </p:spTree>
    <p:extLst>
      <p:ext uri="{BB962C8B-B14F-4D97-AF65-F5344CB8AC3E}">
        <p14:creationId xmlns:p14="http://schemas.microsoft.com/office/powerpoint/2010/main" val="219516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sz="4400" dirty="0" smtClean="0"/>
              <a:t/>
            </a:r>
            <a:br>
              <a:rPr lang="en-US" sz="4400" dirty="0" smtClean="0"/>
            </a:br>
            <a:r>
              <a:rPr lang="en-US" dirty="0"/>
              <a:t>How can we apply CSS in Next.js?</a:t>
            </a:r>
            <a:endParaRPr lang="en-US" sz="4400" dirty="0"/>
          </a:p>
        </p:txBody>
      </p:sp>
      <p:sp>
        <p:nvSpPr>
          <p:cNvPr id="3" name="Subtitle 2"/>
          <p:cNvSpPr>
            <a:spLocks noGrp="1"/>
          </p:cNvSpPr>
          <p:nvPr>
            <p:ph type="subTitle" idx="1"/>
          </p:nvPr>
        </p:nvSpPr>
        <p:spPr>
          <a:xfrm>
            <a:off x="1253638" y="1764836"/>
            <a:ext cx="8188726" cy="4572902"/>
          </a:xfrm>
        </p:spPr>
        <p:txBody>
          <a:bodyPr>
            <a:normAutofit/>
          </a:bodyPr>
          <a:lstStyle/>
          <a:p>
            <a:pPr algn="l"/>
            <a:r>
              <a:rPr lang="en-US" dirty="0" smtClean="0"/>
              <a:t>In </a:t>
            </a:r>
            <a:r>
              <a:rPr lang="en-US" dirty="0"/>
              <a:t>Next. </a:t>
            </a:r>
            <a:r>
              <a:rPr lang="en-US" dirty="0" err="1"/>
              <a:t>js</a:t>
            </a:r>
            <a:r>
              <a:rPr lang="en-US" dirty="0"/>
              <a:t>, you can add global CSS files by importing them from pages/_app. </a:t>
            </a:r>
            <a:r>
              <a:rPr lang="en-US" dirty="0" err="1"/>
              <a:t>js</a:t>
            </a:r>
            <a:r>
              <a:rPr lang="en-US" dirty="0"/>
              <a:t> . You cannot import global CSS anywhere else</a:t>
            </a:r>
            <a:r>
              <a:rPr lang="en-US" dirty="0" smtClean="0"/>
              <a:t>.</a:t>
            </a:r>
          </a:p>
          <a:p>
            <a:pPr algn="l"/>
            <a:endParaRPr lang="en-US" dirty="0"/>
          </a:p>
          <a:p>
            <a:pPr algn="l"/>
            <a:r>
              <a:rPr lang="en-US" dirty="0"/>
              <a:t>Next.js has built-in support for CSS Modules using the .module.css extension. CSS Modules locally scope CSS by automatically creating a unique class name. This allows you to use the same class name in different files without worrying about collisions.</a:t>
            </a:r>
          </a:p>
        </p:txBody>
      </p:sp>
      <p:pic>
        <p:nvPicPr>
          <p:cNvPr id="5" name="Picture 4"/>
          <p:cNvPicPr>
            <a:picLocks noChangeAspect="1"/>
          </p:cNvPicPr>
          <p:nvPr/>
        </p:nvPicPr>
        <p:blipFill>
          <a:blip r:embed="rId2"/>
          <a:stretch>
            <a:fillRect/>
          </a:stretch>
        </p:blipFill>
        <p:spPr>
          <a:xfrm>
            <a:off x="1507067" y="4591871"/>
            <a:ext cx="1857375" cy="1552575"/>
          </a:xfrm>
          <a:prstGeom prst="rect">
            <a:avLst/>
          </a:prstGeom>
        </p:spPr>
      </p:pic>
      <p:pic>
        <p:nvPicPr>
          <p:cNvPr id="6" name="Picture 5"/>
          <p:cNvPicPr>
            <a:picLocks noChangeAspect="1"/>
          </p:cNvPicPr>
          <p:nvPr/>
        </p:nvPicPr>
        <p:blipFill>
          <a:blip r:embed="rId3"/>
          <a:stretch>
            <a:fillRect/>
          </a:stretch>
        </p:blipFill>
        <p:spPr>
          <a:xfrm>
            <a:off x="4288056" y="4591871"/>
            <a:ext cx="1724025" cy="1552575"/>
          </a:xfrm>
          <a:prstGeom prst="rect">
            <a:avLst/>
          </a:prstGeom>
        </p:spPr>
      </p:pic>
      <p:pic>
        <p:nvPicPr>
          <p:cNvPr id="7" name="Picture 6"/>
          <p:cNvPicPr>
            <a:picLocks noChangeAspect="1"/>
          </p:cNvPicPr>
          <p:nvPr/>
        </p:nvPicPr>
        <p:blipFill>
          <a:blip r:embed="rId4"/>
          <a:stretch>
            <a:fillRect/>
          </a:stretch>
        </p:blipFill>
        <p:spPr>
          <a:xfrm>
            <a:off x="6584504" y="4968108"/>
            <a:ext cx="2600325" cy="800100"/>
          </a:xfrm>
          <a:prstGeom prst="rect">
            <a:avLst/>
          </a:prstGeom>
        </p:spPr>
      </p:pic>
    </p:spTree>
    <p:extLst>
      <p:ext uri="{BB962C8B-B14F-4D97-AF65-F5344CB8AC3E}">
        <p14:creationId xmlns:p14="http://schemas.microsoft.com/office/powerpoint/2010/main" val="293950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sz="4400" dirty="0" smtClean="0"/>
              <a:t/>
            </a:r>
            <a:br>
              <a:rPr lang="en-US" sz="4400" dirty="0" smtClean="0"/>
            </a:br>
            <a:r>
              <a:rPr lang="en-US" dirty="0"/>
              <a:t>What is Tailwind CSS</a:t>
            </a:r>
            <a:endParaRPr lang="en-US" sz="4400" dirty="0"/>
          </a:p>
        </p:txBody>
      </p:sp>
      <p:sp>
        <p:nvSpPr>
          <p:cNvPr id="3" name="Subtitle 2"/>
          <p:cNvSpPr>
            <a:spLocks noGrp="1"/>
          </p:cNvSpPr>
          <p:nvPr>
            <p:ph type="subTitle" idx="1"/>
          </p:nvPr>
        </p:nvSpPr>
        <p:spPr>
          <a:xfrm>
            <a:off x="1253638" y="1764836"/>
            <a:ext cx="8188726" cy="4572902"/>
          </a:xfrm>
        </p:spPr>
        <p:txBody>
          <a:bodyPr>
            <a:normAutofit/>
          </a:bodyPr>
          <a:lstStyle/>
          <a:p>
            <a:pPr algn="l"/>
            <a:r>
              <a:rPr lang="en-US" dirty="0"/>
              <a:t>Tailwind CSS is a utility-first CSS framework that simplifies web development by providing a set of pre-designed utility classes. These utility classes enable you to build custom designs without writing any custom CSS, promoting consistency, scalability, and efficiency</a:t>
            </a:r>
            <a:r>
              <a:rPr lang="en-US" dirty="0" smtClean="0"/>
              <a:t>.</a:t>
            </a:r>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2821206" y="3290395"/>
            <a:ext cx="4657725" cy="1790700"/>
          </a:xfrm>
          <a:prstGeom prst="rect">
            <a:avLst/>
          </a:prstGeom>
        </p:spPr>
      </p:pic>
    </p:spTree>
    <p:extLst>
      <p:ext uri="{BB962C8B-B14F-4D97-AF65-F5344CB8AC3E}">
        <p14:creationId xmlns:p14="http://schemas.microsoft.com/office/powerpoint/2010/main" val="129823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54436"/>
            <a:ext cx="7766936" cy="1646302"/>
          </a:xfrm>
        </p:spPr>
        <p:txBody>
          <a:bodyPr/>
          <a:lstStyle/>
          <a:p>
            <a:pPr algn="ctr"/>
            <a:r>
              <a:rPr lang="en-US" sz="2800" dirty="0" smtClean="0"/>
              <a:t/>
            </a:r>
            <a:br>
              <a:rPr lang="en-US" sz="2800" dirty="0" smtClean="0"/>
            </a:br>
            <a:r>
              <a:rPr lang="en-US" sz="2800" dirty="0" smtClean="0"/>
              <a:t>What </a:t>
            </a:r>
            <a:r>
              <a:rPr lang="en-US" sz="2800" dirty="0"/>
              <a:t>are the differences between </a:t>
            </a:r>
            <a:r>
              <a:rPr lang="en-US" sz="2800" dirty="0" smtClean="0"/>
              <a:t/>
            </a:r>
            <a:br>
              <a:rPr lang="en-US" sz="2800" dirty="0" smtClean="0"/>
            </a:br>
            <a:r>
              <a:rPr lang="en-US" sz="2800" dirty="0" smtClean="0"/>
              <a:t>Tailwind </a:t>
            </a:r>
            <a:r>
              <a:rPr lang="en-US" sz="2800" dirty="0"/>
              <a:t>CSS and standard CSS?</a:t>
            </a:r>
            <a:endParaRPr lang="en-US" sz="2800" dirty="0"/>
          </a:p>
        </p:txBody>
      </p:sp>
      <p:sp>
        <p:nvSpPr>
          <p:cNvPr id="3" name="Subtitle 2"/>
          <p:cNvSpPr>
            <a:spLocks noGrp="1"/>
          </p:cNvSpPr>
          <p:nvPr>
            <p:ph type="subTitle" idx="1"/>
          </p:nvPr>
        </p:nvSpPr>
        <p:spPr>
          <a:xfrm>
            <a:off x="1253638" y="1764836"/>
            <a:ext cx="8188726" cy="4572902"/>
          </a:xfrm>
        </p:spPr>
        <p:txBody>
          <a:bodyPr>
            <a:normAutofit/>
          </a:bodyPr>
          <a:lstStyle/>
          <a:p>
            <a:pPr algn="l"/>
            <a:r>
              <a:rPr lang="en-US" b="1" u="sng" dirty="0"/>
              <a:t>Tailwind CSS</a:t>
            </a:r>
            <a:r>
              <a:rPr lang="en-US" dirty="0"/>
              <a:t> </a:t>
            </a:r>
            <a:r>
              <a:rPr lang="en-US" b="1" dirty="0"/>
              <a:t>was developed in </a:t>
            </a:r>
            <a:r>
              <a:rPr lang="en-US" b="1" dirty="0" smtClean="0"/>
              <a:t>2017.</a:t>
            </a:r>
          </a:p>
          <a:p>
            <a:pPr marL="342900" indent="-342900" algn="l">
              <a:buAutoNum type="arabicPlain"/>
            </a:pPr>
            <a:r>
              <a:rPr lang="en-US" dirty="0" smtClean="0"/>
              <a:t>Uses </a:t>
            </a:r>
            <a:r>
              <a:rPr lang="en-US" dirty="0"/>
              <a:t>utility classes to inline styles within the HTML markup. The same button styling in </a:t>
            </a:r>
            <a:r>
              <a:rPr lang="en-US" dirty="0" smtClean="0"/>
              <a:t>Tailwind.</a:t>
            </a:r>
          </a:p>
          <a:p>
            <a:pPr marL="342900" indent="-342900" algn="l">
              <a:buAutoNum type="arabicPlain"/>
            </a:pPr>
            <a:r>
              <a:rPr lang="en-US" dirty="0"/>
              <a:t>Uses prefixed utility classes to denote </a:t>
            </a:r>
            <a:r>
              <a:rPr lang="en-US" dirty="0" smtClean="0"/>
              <a:t>breakpoints.</a:t>
            </a:r>
          </a:p>
          <a:p>
            <a:pPr marL="342900" indent="-342900" algn="l">
              <a:buAutoNum type="arabicPlain"/>
            </a:pPr>
            <a:r>
              <a:rPr lang="en-US" dirty="0"/>
              <a:t>Utility-First, Responsive Design, Customizable, </a:t>
            </a:r>
            <a:r>
              <a:rPr lang="en-US" dirty="0" smtClean="0"/>
              <a:t>Performance-Oriented.</a:t>
            </a:r>
          </a:p>
          <a:p>
            <a:pPr algn="l"/>
            <a:endParaRPr lang="en-US" dirty="0" smtClean="0"/>
          </a:p>
          <a:p>
            <a:pPr algn="l"/>
            <a:r>
              <a:rPr lang="en-US" b="1" u="sng" dirty="0"/>
              <a:t>Cascading Style Sheets (</a:t>
            </a:r>
            <a:r>
              <a:rPr lang="en-US" b="1" dirty="0" smtClean="0"/>
              <a:t>CSS) was design in 1996</a:t>
            </a:r>
            <a:endParaRPr lang="en-US" dirty="0" smtClean="0"/>
          </a:p>
          <a:p>
            <a:pPr marL="342900" indent="-342900" algn="l">
              <a:buAutoNum type="arabicPlain"/>
            </a:pPr>
            <a:r>
              <a:rPr lang="en-US" dirty="0" smtClean="0"/>
              <a:t>CSS </a:t>
            </a:r>
            <a:r>
              <a:rPr lang="en-US" dirty="0"/>
              <a:t>uses selectors target elements, and properties to define </a:t>
            </a:r>
            <a:r>
              <a:rPr lang="en-US" dirty="0" smtClean="0"/>
              <a:t>styles.</a:t>
            </a:r>
          </a:p>
          <a:p>
            <a:pPr marL="342900" indent="-342900" algn="l">
              <a:buAutoNum type="arabicPlain"/>
            </a:pPr>
            <a:r>
              <a:rPr lang="en-US" dirty="0"/>
              <a:t>Uses media queries to define styles for different breakpoints</a:t>
            </a:r>
            <a:r>
              <a:rPr lang="en-US" dirty="0" smtClean="0"/>
              <a:t>.</a:t>
            </a:r>
          </a:p>
          <a:p>
            <a:pPr marL="342900" indent="-342900" algn="l">
              <a:buAutoNum type="arabicPlain"/>
            </a:pPr>
            <a:r>
              <a:rPr lang="en-US" dirty="0"/>
              <a:t>Selectors, Properties and Values, Cascading, Inheritance, Box </a:t>
            </a:r>
            <a:r>
              <a:rPr lang="en-US" dirty="0" smtClean="0"/>
              <a:t>Model.</a:t>
            </a:r>
          </a:p>
          <a:p>
            <a:pPr marL="342900" indent="-342900" algn="l">
              <a:buAutoNum type="arabicPlain"/>
            </a:pPr>
            <a:endParaRPr lang="en-US" dirty="0"/>
          </a:p>
        </p:txBody>
      </p:sp>
    </p:spTree>
    <p:extLst>
      <p:ext uri="{BB962C8B-B14F-4D97-AF65-F5344CB8AC3E}">
        <p14:creationId xmlns:p14="http://schemas.microsoft.com/office/powerpoint/2010/main" val="409384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b="1" dirty="0"/>
              <a:t>What is Next </a:t>
            </a:r>
            <a:r>
              <a:rPr lang="en-US" b="1" dirty="0" err="1"/>
              <a:t>J</a:t>
            </a:r>
            <a:r>
              <a:rPr lang="en-US" b="1" dirty="0" err="1" smtClean="0"/>
              <a:t>s</a:t>
            </a:r>
            <a:r>
              <a:rPr lang="en-US" b="1" dirty="0"/>
              <a:t>?</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a:t>Next.js is a React framework that gives you building blocks to create web </a:t>
            </a:r>
            <a:r>
              <a:rPr lang="en-US" dirty="0" smtClean="0"/>
              <a:t>applications. </a:t>
            </a:r>
          </a:p>
          <a:p>
            <a:pPr algn="l"/>
            <a:r>
              <a:rPr lang="en-US" dirty="0" smtClean="0"/>
              <a:t>Next.js </a:t>
            </a:r>
            <a:r>
              <a:rPr lang="en-US" dirty="0"/>
              <a:t>enables you to create high-quality web applications with the power of React </a:t>
            </a:r>
            <a:r>
              <a:rPr lang="en-US" dirty="0" smtClean="0"/>
              <a:t>components.</a:t>
            </a:r>
          </a:p>
          <a:p>
            <a:pPr algn="l"/>
            <a:r>
              <a:rPr lang="en-US" dirty="0"/>
              <a:t>Next.js is an open-source web development framework created by the private company </a:t>
            </a:r>
            <a:r>
              <a:rPr lang="en-US" sz="2400" b="1" dirty="0" err="1"/>
              <a:t>Vercel</a:t>
            </a:r>
            <a:r>
              <a:rPr lang="en-US" dirty="0"/>
              <a:t> providing React-based web applications with server-side rendering and static website generation.</a:t>
            </a:r>
          </a:p>
        </p:txBody>
      </p:sp>
      <p:pic>
        <p:nvPicPr>
          <p:cNvPr id="5" name="Picture 4"/>
          <p:cNvPicPr>
            <a:picLocks noChangeAspect="1"/>
          </p:cNvPicPr>
          <p:nvPr/>
        </p:nvPicPr>
        <p:blipFill>
          <a:blip r:embed="rId2"/>
          <a:stretch>
            <a:fillRect/>
          </a:stretch>
        </p:blipFill>
        <p:spPr>
          <a:xfrm>
            <a:off x="3337856" y="4213829"/>
            <a:ext cx="4779395" cy="2234270"/>
          </a:xfrm>
          <a:prstGeom prst="rect">
            <a:avLst/>
          </a:prstGeom>
        </p:spPr>
      </p:pic>
    </p:spTree>
    <p:extLst>
      <p:ext uri="{BB962C8B-B14F-4D97-AF65-F5344CB8AC3E}">
        <p14:creationId xmlns:p14="http://schemas.microsoft.com/office/powerpoint/2010/main" val="355481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75152"/>
            <a:ext cx="7766936" cy="1646302"/>
          </a:xfrm>
        </p:spPr>
        <p:txBody>
          <a:bodyPr/>
          <a:lstStyle/>
          <a:p>
            <a:pPr algn="ctr"/>
            <a:r>
              <a:rPr lang="en-US" b="1" dirty="0" smtClean="0"/>
              <a:t>Why we use Next </a:t>
            </a:r>
            <a:r>
              <a:rPr lang="en-US" b="1" dirty="0" err="1"/>
              <a:t>J</a:t>
            </a:r>
            <a:r>
              <a:rPr lang="en-US" b="1" dirty="0" err="1" smtClean="0"/>
              <a:t>s</a:t>
            </a:r>
            <a:r>
              <a:rPr lang="en-US" b="1" dirty="0"/>
              <a:t>?</a:t>
            </a:r>
            <a:endParaRPr lang="en-US" dirty="0"/>
          </a:p>
        </p:txBody>
      </p:sp>
      <p:sp>
        <p:nvSpPr>
          <p:cNvPr id="3" name="Subtitle 2"/>
          <p:cNvSpPr>
            <a:spLocks noGrp="1"/>
          </p:cNvSpPr>
          <p:nvPr>
            <p:ph type="subTitle" idx="1"/>
          </p:nvPr>
        </p:nvSpPr>
        <p:spPr>
          <a:xfrm>
            <a:off x="1296172" y="1071150"/>
            <a:ext cx="8188726" cy="4572902"/>
          </a:xfrm>
        </p:spPr>
        <p:txBody>
          <a:bodyPr>
            <a:normAutofit/>
          </a:bodyPr>
          <a:lstStyle/>
          <a:p>
            <a:pPr algn="l"/>
            <a:r>
              <a:rPr lang="en-US" dirty="0"/>
              <a:t>Next.js is built on React and provides features like automatic code splitting, typescript, server-side rendering, and more. These unique features and Next.js capabilities enable developers to code more swiftly and efficiently and build performance-driven apps</a:t>
            </a:r>
            <a:r>
              <a:rPr lang="en-US" dirty="0" smtClean="0"/>
              <a:t>.</a:t>
            </a:r>
          </a:p>
          <a:p>
            <a:pPr marL="342900" indent="-342900" algn="l">
              <a:buAutoNum type="arabicPeriod"/>
            </a:pPr>
            <a:r>
              <a:rPr lang="en-US" dirty="0" smtClean="0"/>
              <a:t>Enhanced </a:t>
            </a:r>
            <a:r>
              <a:rPr lang="en-US" dirty="0"/>
              <a:t>Application Performance with Server-side Rendering (SSR</a:t>
            </a:r>
            <a:r>
              <a:rPr lang="en-US" dirty="0" smtClean="0"/>
              <a:t>).</a:t>
            </a:r>
          </a:p>
          <a:p>
            <a:pPr marL="342900" indent="-342900" algn="l">
              <a:buAutoNum type="arabicPeriod"/>
            </a:pPr>
            <a:r>
              <a:rPr lang="en-US" dirty="0" smtClean="0"/>
              <a:t>Optimized </a:t>
            </a:r>
            <a:r>
              <a:rPr lang="en-US" dirty="0"/>
              <a:t>Image </a:t>
            </a:r>
            <a:r>
              <a:rPr lang="en-US" dirty="0" smtClean="0"/>
              <a:t>Loading.</a:t>
            </a:r>
          </a:p>
          <a:p>
            <a:pPr marL="342900" indent="-342900" algn="l">
              <a:buAutoNum type="arabicPeriod"/>
            </a:pPr>
            <a:r>
              <a:rPr lang="en-US" dirty="0"/>
              <a:t>Reduced Initial Load Time with Automatic Code </a:t>
            </a:r>
            <a:r>
              <a:rPr lang="en-US" dirty="0" smtClean="0"/>
              <a:t>Splitting.</a:t>
            </a:r>
          </a:p>
          <a:p>
            <a:pPr marL="342900" indent="-342900" algn="l">
              <a:buAutoNum type="arabicPeriod"/>
            </a:pPr>
            <a:r>
              <a:rPr lang="en-US" dirty="0"/>
              <a:t>Application Performance Improvements with </a:t>
            </a:r>
            <a:r>
              <a:rPr lang="en-US" dirty="0" smtClean="0"/>
              <a:t>Caching.</a:t>
            </a:r>
          </a:p>
          <a:p>
            <a:pPr marL="342900" indent="-342900" algn="l">
              <a:buAutoNum type="arabicPeriod"/>
            </a:pPr>
            <a:r>
              <a:rPr lang="en-US" dirty="0"/>
              <a:t>Built-in Static Site </a:t>
            </a:r>
            <a:r>
              <a:rPr lang="en-US" dirty="0" smtClean="0"/>
              <a:t>Generation</a:t>
            </a:r>
          </a:p>
          <a:p>
            <a:pPr marL="342900" indent="-342900" algn="l">
              <a:buAutoNum type="arabicPeriod"/>
            </a:pPr>
            <a:r>
              <a:rPr lang="en-US" dirty="0" smtClean="0"/>
              <a:t>SEO Benefits</a:t>
            </a:r>
          </a:p>
          <a:p>
            <a:pPr marL="342900" indent="-342900" algn="l">
              <a:buAutoNum type="arabicPeriod"/>
            </a:pPr>
            <a:r>
              <a:rPr lang="en-US" dirty="0"/>
              <a:t>Enhanced Developer Experience</a:t>
            </a:r>
            <a:endParaRPr lang="en-US" dirty="0" smtClean="0"/>
          </a:p>
          <a:p>
            <a:pPr marL="342900" indent="-342900" algn="l">
              <a:buAutoNum type="arabicPeriod"/>
            </a:pPr>
            <a:endParaRPr lang="en-US" dirty="0" smtClean="0"/>
          </a:p>
          <a:p>
            <a:pPr marL="342900" indent="-342900" algn="l">
              <a:buAutoNum type="arabicPeriod"/>
            </a:pPr>
            <a:endParaRPr lang="en-US" dirty="0" smtClean="0"/>
          </a:p>
          <a:p>
            <a:pPr marL="342900" indent="-342900" algn="l">
              <a:buAutoNum type="arabicPeriod"/>
            </a:pPr>
            <a:endParaRPr lang="en-US" dirty="0" smtClean="0"/>
          </a:p>
          <a:p>
            <a:pPr marL="342900" indent="-342900" algn="l">
              <a:buAutoNum type="arabicPeriod"/>
            </a:pPr>
            <a:endParaRPr lang="en-US" dirty="0"/>
          </a:p>
        </p:txBody>
      </p:sp>
    </p:spTree>
    <p:extLst>
      <p:ext uri="{BB962C8B-B14F-4D97-AF65-F5344CB8AC3E}">
        <p14:creationId xmlns:p14="http://schemas.microsoft.com/office/powerpoint/2010/main" val="209809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b="1" dirty="0"/>
              <a:t>What is </a:t>
            </a:r>
            <a:r>
              <a:rPr lang="en-US" b="1" dirty="0" smtClean="0"/>
              <a:t>React?</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b="1" dirty="0"/>
              <a:t>React</a:t>
            </a:r>
            <a:r>
              <a:rPr lang="en-US" dirty="0"/>
              <a:t> is a JavaScript library created by Facebook. </a:t>
            </a:r>
            <a:endParaRPr lang="en-US" dirty="0" smtClean="0"/>
          </a:p>
          <a:p>
            <a:pPr algn="l"/>
            <a:r>
              <a:rPr lang="en-US" dirty="0" smtClean="0"/>
              <a:t>React </a:t>
            </a:r>
            <a:r>
              <a:rPr lang="en-US" dirty="0"/>
              <a:t>is a User Interface (UI) library. React is a tool for building UI components</a:t>
            </a:r>
            <a:r>
              <a:rPr lang="en-US" dirty="0" smtClean="0"/>
              <a:t>.</a:t>
            </a:r>
          </a:p>
          <a:p>
            <a:pPr algn="l"/>
            <a:r>
              <a:rPr lang="en-US" dirty="0"/>
              <a:t>React, as it is a very declarative, fast, and flexible JavaScript library. It allows you to create complex user interfaces using “components,” or small, self-contained pieces of code. It controls the view layer in web applications.</a:t>
            </a:r>
          </a:p>
        </p:txBody>
      </p:sp>
      <p:pic>
        <p:nvPicPr>
          <p:cNvPr id="4" name="Picture 3"/>
          <p:cNvPicPr>
            <a:picLocks noChangeAspect="1"/>
          </p:cNvPicPr>
          <p:nvPr/>
        </p:nvPicPr>
        <p:blipFill>
          <a:blip r:embed="rId2"/>
          <a:stretch>
            <a:fillRect/>
          </a:stretch>
        </p:blipFill>
        <p:spPr>
          <a:xfrm>
            <a:off x="2633826" y="3815090"/>
            <a:ext cx="6419850" cy="2790825"/>
          </a:xfrm>
          <a:prstGeom prst="rect">
            <a:avLst/>
          </a:prstGeom>
        </p:spPr>
      </p:pic>
    </p:spTree>
    <p:extLst>
      <p:ext uri="{BB962C8B-B14F-4D97-AF65-F5344CB8AC3E}">
        <p14:creationId xmlns:p14="http://schemas.microsoft.com/office/powerpoint/2010/main" val="354896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b="1" dirty="0" smtClean="0"/>
              <a:t>Why we use React?</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a:t>The developers have complete control over React JS. It can also be used to create SPA, and web  apps. You can include any number of external libraries and tools to create large and complex web applications.</a:t>
            </a:r>
          </a:p>
        </p:txBody>
      </p:sp>
      <p:pic>
        <p:nvPicPr>
          <p:cNvPr id="5" name="Picture 4"/>
          <p:cNvPicPr>
            <a:picLocks noChangeAspect="1"/>
          </p:cNvPicPr>
          <p:nvPr/>
        </p:nvPicPr>
        <p:blipFill>
          <a:blip r:embed="rId2"/>
          <a:stretch>
            <a:fillRect/>
          </a:stretch>
        </p:blipFill>
        <p:spPr>
          <a:xfrm>
            <a:off x="2816023" y="2934551"/>
            <a:ext cx="5586997" cy="3516174"/>
          </a:xfrm>
          <a:prstGeom prst="rect">
            <a:avLst/>
          </a:prstGeom>
        </p:spPr>
      </p:pic>
    </p:spTree>
    <p:extLst>
      <p:ext uri="{BB962C8B-B14F-4D97-AF65-F5344CB8AC3E}">
        <p14:creationId xmlns:p14="http://schemas.microsoft.com/office/powerpoint/2010/main" val="402935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dirty="0"/>
              <a:t>What is the </a:t>
            </a:r>
            <a:r>
              <a:rPr lang="en-US" dirty="0" err="1"/>
              <a:t>page.tsx</a:t>
            </a:r>
            <a:r>
              <a:rPr lang="en-US" dirty="0"/>
              <a:t> </a:t>
            </a:r>
            <a:r>
              <a:rPr lang="en-US" dirty="0" smtClean="0"/>
              <a:t>file</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err="1"/>
              <a:t>page.tsx</a:t>
            </a:r>
            <a:r>
              <a:rPr lang="en-US" dirty="0"/>
              <a:t> is a special Next.js file that exports a React component, and it's required for the route to be </a:t>
            </a:r>
            <a:r>
              <a:rPr lang="en-US" dirty="0" smtClean="0"/>
              <a:t>accessible.</a:t>
            </a:r>
          </a:p>
          <a:p>
            <a:pPr algn="l"/>
            <a:endParaRPr lang="en-US" dirty="0"/>
          </a:p>
          <a:p>
            <a:pPr marL="342900" indent="-342900" algn="l">
              <a:buAutoNum type="arabicParenR"/>
            </a:pPr>
            <a:r>
              <a:rPr lang="en-US" dirty="0" smtClean="0"/>
              <a:t>Defines </a:t>
            </a:r>
            <a:r>
              <a:rPr lang="en-US" dirty="0"/>
              <a:t>a page and its contents that the user will see and </a:t>
            </a:r>
            <a:r>
              <a:rPr lang="en-US" dirty="0" smtClean="0"/>
              <a:t>interact.</a:t>
            </a:r>
          </a:p>
          <a:p>
            <a:pPr marL="342900" indent="-342900" algn="l">
              <a:buAutoNum type="arabicParenR"/>
            </a:pPr>
            <a:r>
              <a:rPr lang="en-US" dirty="0"/>
              <a:t>Adding a page file to a directory defines a new route at that file </a:t>
            </a:r>
            <a:r>
              <a:rPr lang="en-US" dirty="0" smtClean="0"/>
              <a:t>path</a:t>
            </a:r>
          </a:p>
          <a:p>
            <a:pPr marL="342900" indent="-342900" algn="l">
              <a:buAutoNum type="arabicParenR"/>
            </a:pPr>
            <a:r>
              <a:rPr lang="en-US" dirty="0"/>
              <a:t>Create a new route segment using a folder, and add a page file inside it </a:t>
            </a:r>
            <a:endParaRPr lang="en-US" dirty="0" smtClean="0"/>
          </a:p>
          <a:p>
            <a:pPr marL="342900" indent="-342900" algn="l">
              <a:buAutoNum type="arabicParenR"/>
            </a:pPr>
            <a:r>
              <a:rPr lang="en-US" dirty="0"/>
              <a:t>The file app/</a:t>
            </a:r>
            <a:r>
              <a:rPr lang="en-US" dirty="0" err="1"/>
              <a:t>page.tsx</a:t>
            </a:r>
            <a:r>
              <a:rPr lang="en-US" dirty="0"/>
              <a:t> is the home page associated with the </a:t>
            </a:r>
            <a:r>
              <a:rPr lang="en-US" dirty="0" smtClean="0"/>
              <a:t>route.</a:t>
            </a:r>
            <a:endParaRPr lang="en-US" dirty="0"/>
          </a:p>
          <a:p>
            <a:pPr algn="l"/>
            <a:endParaRPr lang="en-US" dirty="0" smtClean="0"/>
          </a:p>
          <a:p>
            <a:pPr algn="l"/>
            <a:endParaRPr lang="en-US" dirty="0" smtClean="0"/>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2917679" y="4467225"/>
            <a:ext cx="5619750" cy="2390775"/>
          </a:xfrm>
          <a:prstGeom prst="rect">
            <a:avLst/>
          </a:prstGeom>
        </p:spPr>
      </p:pic>
    </p:spTree>
    <p:extLst>
      <p:ext uri="{BB962C8B-B14F-4D97-AF65-F5344CB8AC3E}">
        <p14:creationId xmlns:p14="http://schemas.microsoft.com/office/powerpoint/2010/main" val="163333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dirty="0" smtClean="0"/>
              <a:t>What </a:t>
            </a:r>
            <a:r>
              <a:rPr lang="en-US" dirty="0"/>
              <a:t>is the </a:t>
            </a:r>
            <a:r>
              <a:rPr lang="en-US" dirty="0" err="1"/>
              <a:t>layout.tsx</a:t>
            </a:r>
            <a:r>
              <a:rPr lang="en-US" dirty="0"/>
              <a:t> </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err="1" smtClean="0"/>
              <a:t>Layout.tsx</a:t>
            </a:r>
            <a:r>
              <a:rPr lang="en-US" dirty="0" smtClean="0"/>
              <a:t> </a:t>
            </a:r>
            <a:r>
              <a:rPr lang="en-US" dirty="0"/>
              <a:t>is that </a:t>
            </a:r>
            <a:r>
              <a:rPr lang="en-US" dirty="0" smtClean="0"/>
              <a:t>app JS </a:t>
            </a:r>
            <a:r>
              <a:rPr lang="en-US" dirty="0"/>
              <a:t>is used for global elements that must be present on all pages, while Layout. </a:t>
            </a:r>
            <a:r>
              <a:rPr lang="en-US" dirty="0" err="1"/>
              <a:t>tsx</a:t>
            </a:r>
            <a:r>
              <a:rPr lang="en-US" dirty="0"/>
              <a:t> is used to define specific layouts for pages or groups of pages. You can combine both options according to the needs of your application to achieve a coherent structure and </a:t>
            </a:r>
            <a:r>
              <a:rPr lang="en-US" dirty="0" smtClean="0"/>
              <a:t>design. </a:t>
            </a:r>
            <a:endParaRPr lang="en-US" dirty="0"/>
          </a:p>
          <a:p>
            <a:pPr algn="l"/>
            <a:endParaRPr lang="en-US" dirty="0" smtClean="0"/>
          </a:p>
          <a:p>
            <a:pPr algn="l"/>
            <a:endParaRPr lang="en-US" dirty="0" smtClean="0"/>
          </a:p>
          <a:p>
            <a:pPr algn="l"/>
            <a:endParaRPr lang="en-US" dirty="0"/>
          </a:p>
          <a:p>
            <a:pPr algn="l"/>
            <a:endParaRPr lang="en-US" dirty="0"/>
          </a:p>
        </p:txBody>
      </p:sp>
      <p:pic>
        <p:nvPicPr>
          <p:cNvPr id="5" name="Picture 4"/>
          <p:cNvPicPr>
            <a:picLocks noChangeAspect="1"/>
          </p:cNvPicPr>
          <p:nvPr/>
        </p:nvPicPr>
        <p:blipFill>
          <a:blip r:embed="rId2"/>
          <a:stretch>
            <a:fillRect/>
          </a:stretch>
        </p:blipFill>
        <p:spPr>
          <a:xfrm>
            <a:off x="3745788" y="3153102"/>
            <a:ext cx="3533775" cy="3441481"/>
          </a:xfrm>
          <a:prstGeom prst="rect">
            <a:avLst/>
          </a:prstGeom>
        </p:spPr>
      </p:pic>
    </p:spTree>
    <p:extLst>
      <p:ext uri="{BB962C8B-B14F-4D97-AF65-F5344CB8AC3E}">
        <p14:creationId xmlns:p14="http://schemas.microsoft.com/office/powerpoint/2010/main" val="223313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dirty="0"/>
              <a:t>What is the Link </a:t>
            </a:r>
            <a:r>
              <a:rPr lang="en-US" dirty="0" smtClean="0"/>
              <a:t>Tag</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a:t>The link tag is an HTML element that creates hyperlinks, or links, on web pages. Hyperlinks are clickable text or images that allow users to navigate between web pages or sections of a </a:t>
            </a:r>
            <a:r>
              <a:rPr lang="en-US" dirty="0" smtClean="0"/>
              <a:t>web page.</a:t>
            </a:r>
          </a:p>
          <a:p>
            <a:pPr algn="l"/>
            <a:endParaRPr lang="en-US" dirty="0" smtClean="0"/>
          </a:p>
          <a:p>
            <a:pPr algn="l"/>
            <a:endParaRPr lang="en-US" dirty="0"/>
          </a:p>
          <a:p>
            <a:pPr algn="l"/>
            <a:endParaRPr lang="en-US" dirty="0"/>
          </a:p>
        </p:txBody>
      </p:sp>
      <p:pic>
        <p:nvPicPr>
          <p:cNvPr id="5" name="Picture 4"/>
          <p:cNvPicPr>
            <a:picLocks noChangeAspect="1"/>
          </p:cNvPicPr>
          <p:nvPr/>
        </p:nvPicPr>
        <p:blipFill>
          <a:blip r:embed="rId2"/>
          <a:stretch>
            <a:fillRect/>
          </a:stretch>
        </p:blipFill>
        <p:spPr>
          <a:xfrm>
            <a:off x="2767704" y="5130721"/>
            <a:ext cx="5771388" cy="1016345"/>
          </a:xfrm>
          <a:prstGeom prst="rect">
            <a:avLst/>
          </a:prstGeom>
        </p:spPr>
      </p:pic>
      <p:pic>
        <p:nvPicPr>
          <p:cNvPr id="8" name="Picture 7"/>
          <p:cNvPicPr>
            <a:picLocks noChangeAspect="1"/>
          </p:cNvPicPr>
          <p:nvPr/>
        </p:nvPicPr>
        <p:blipFill>
          <a:blip r:embed="rId3"/>
          <a:stretch>
            <a:fillRect/>
          </a:stretch>
        </p:blipFill>
        <p:spPr>
          <a:xfrm>
            <a:off x="2767704" y="2891329"/>
            <a:ext cx="6200124" cy="2090573"/>
          </a:xfrm>
          <a:prstGeom prst="rect">
            <a:avLst/>
          </a:prstGeom>
        </p:spPr>
      </p:pic>
    </p:spTree>
    <p:extLst>
      <p:ext uri="{BB962C8B-B14F-4D97-AF65-F5344CB8AC3E}">
        <p14:creationId xmlns:p14="http://schemas.microsoft.com/office/powerpoint/2010/main" val="268854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8534"/>
            <a:ext cx="7766936" cy="1646302"/>
          </a:xfrm>
        </p:spPr>
        <p:txBody>
          <a:bodyPr/>
          <a:lstStyle/>
          <a:p>
            <a:pPr algn="ctr"/>
            <a:r>
              <a:rPr lang="en-US" dirty="0" smtClean="0"/>
              <a:t>Why </a:t>
            </a:r>
            <a:r>
              <a:rPr lang="en-US" dirty="0"/>
              <a:t>do we use </a:t>
            </a:r>
            <a:r>
              <a:rPr lang="en-US" dirty="0" smtClean="0"/>
              <a:t>Link Tag</a:t>
            </a:r>
            <a:r>
              <a:rPr lang="en-US" dirty="0"/>
              <a:t>, and what is its purpose</a:t>
            </a:r>
            <a:endParaRPr lang="en-US" dirty="0"/>
          </a:p>
        </p:txBody>
      </p:sp>
      <p:sp>
        <p:nvSpPr>
          <p:cNvPr id="3" name="Subtitle 2"/>
          <p:cNvSpPr>
            <a:spLocks noGrp="1"/>
          </p:cNvSpPr>
          <p:nvPr>
            <p:ph type="subTitle" idx="1"/>
          </p:nvPr>
        </p:nvSpPr>
        <p:spPr>
          <a:xfrm>
            <a:off x="1633191" y="1764836"/>
            <a:ext cx="8188726" cy="4572902"/>
          </a:xfrm>
        </p:spPr>
        <p:txBody>
          <a:bodyPr>
            <a:normAutofit/>
          </a:bodyPr>
          <a:lstStyle/>
          <a:p>
            <a:pPr algn="l"/>
            <a:r>
              <a:rPr lang="en-US" dirty="0"/>
              <a:t>The link </a:t>
            </a:r>
            <a:r>
              <a:rPr lang="en-US" dirty="0" smtClean="0"/>
              <a:t>tag to </a:t>
            </a:r>
            <a:r>
              <a:rPr lang="en-US" dirty="0"/>
              <a:t>create hyperlinks that link web pages or resources </a:t>
            </a:r>
            <a:r>
              <a:rPr lang="en-US" dirty="0" smtClean="0"/>
              <a:t>together.</a:t>
            </a:r>
          </a:p>
          <a:p>
            <a:pPr algn="l"/>
            <a:endParaRPr lang="en-US" dirty="0"/>
          </a:p>
          <a:p>
            <a:pPr marL="342900" indent="-342900" algn="l">
              <a:buAutoNum type="arabicPlain"/>
            </a:pPr>
            <a:r>
              <a:rPr lang="en-US" dirty="0" smtClean="0"/>
              <a:t>Links </a:t>
            </a:r>
            <a:r>
              <a:rPr lang="en-US" dirty="0"/>
              <a:t>help users navigate between pages and sections of a </a:t>
            </a:r>
            <a:r>
              <a:rPr lang="en-US" dirty="0" smtClean="0"/>
              <a:t>website</a:t>
            </a:r>
          </a:p>
          <a:p>
            <a:pPr marL="342900" indent="-342900" algn="l">
              <a:buAutoNum type="arabicPlain"/>
            </a:pPr>
            <a:r>
              <a:rPr lang="en-US" dirty="0"/>
              <a:t>Search engines use links to discover new pages on websites, and linked pages are considered more important or </a:t>
            </a:r>
            <a:r>
              <a:rPr lang="en-US" dirty="0" smtClean="0"/>
              <a:t>relevant</a:t>
            </a:r>
          </a:p>
          <a:p>
            <a:pPr marL="342900" indent="-342900" algn="l">
              <a:buAutoNum type="arabicPlain"/>
            </a:pPr>
            <a:r>
              <a:rPr lang="en-US" dirty="0"/>
              <a:t>Links can be used to implement reference mechanisms like tables of contents, footnotes, bibliographies, indexes, and </a:t>
            </a:r>
            <a:r>
              <a:rPr lang="en-US" dirty="0" smtClean="0"/>
              <a:t>glossaries.</a:t>
            </a:r>
          </a:p>
          <a:p>
            <a:pPr marL="342900" indent="-342900" algn="l">
              <a:buAutoNum type="arabicPlain"/>
            </a:pPr>
            <a:r>
              <a:rPr lang="en-US" dirty="0"/>
              <a:t>Links can express relationships between resources other than just "activate this link to visit that related </a:t>
            </a:r>
            <a:r>
              <a:rPr lang="en-US" dirty="0" smtClean="0"/>
              <a:t>resource.</a:t>
            </a:r>
            <a:endParaRPr lang="en-US" dirty="0"/>
          </a:p>
          <a:p>
            <a:pPr marL="342900" indent="-342900" algn="l">
              <a:buAutoNum type="arabicPlain"/>
            </a:pPr>
            <a:endParaRPr lang="en-US" dirty="0" smtClean="0"/>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703455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314</TotalTime>
  <Words>878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Next JS Assignment # 4</vt:lpstr>
      <vt:lpstr>What is Next Js?</vt:lpstr>
      <vt:lpstr>Why we use Next Js?</vt:lpstr>
      <vt:lpstr>What is React?</vt:lpstr>
      <vt:lpstr>Why we use React?</vt:lpstr>
      <vt:lpstr>What is the page.tsx file</vt:lpstr>
      <vt:lpstr>What is the layout.tsx </vt:lpstr>
      <vt:lpstr>What is the Link Tag</vt:lpstr>
      <vt:lpstr>Why do we use Link Tag, and what is its purpose</vt:lpstr>
      <vt:lpstr>How can we create nested pages in Next.js?</vt:lpstr>
      <vt:lpstr> What are components,  and why do we use them?</vt:lpstr>
      <vt:lpstr> How can we apply CSS in Next.js?</vt:lpstr>
      <vt:lpstr> What is Tailwind CSS</vt:lpstr>
      <vt:lpstr> What are the differences between  Tailwind CSS and standard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JS Assignment # 4</dc:title>
  <dc:creator>Ali Raza</dc:creator>
  <cp:lastModifiedBy>Ali Raza</cp:lastModifiedBy>
  <cp:revision>40</cp:revision>
  <dcterms:created xsi:type="dcterms:W3CDTF">2024-11-01T08:26:42Z</dcterms:created>
  <dcterms:modified xsi:type="dcterms:W3CDTF">2024-11-01T13:40:50Z</dcterms:modified>
</cp:coreProperties>
</file>