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1"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12192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j62ROPoGULZtc6khyy0VW0vw8b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font" Target="fonts/Roboto-boldItalic.fntdata"/><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95ede2144b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95ede2144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948d807bf8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948d807bf8_0_2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Taking into account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95ede2144b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95ede2144b_1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Taking into account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948d807bf8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948d807bf8_0_2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Taking into account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948d807bf8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948d807bf8_0_2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Taking into account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932d990509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932d990509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g932d990509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95ede2144b_0_1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g95ede2144b_0_1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948d807bf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948d807bf8_0_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948d807bf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948d807bf8_0_1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948d807bf8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948d807bf8_0_2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948d807bf8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948d807bf8_0_1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Taking into account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948d807bf8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948d807bf8_0_1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948d807bf8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948d807bf8_0_1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Taking into account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948d807bf8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948d807bf8_0_1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Taking into account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948d807bf8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948d807bf8_0_2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Taking into account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15" name="Shape 15"/>
        <p:cNvGrpSpPr/>
        <p:nvPr/>
      </p:nvGrpSpPr>
      <p:grpSpPr>
        <a:xfrm>
          <a:off x="0" y="0"/>
          <a:ext cx="0" cy="0"/>
          <a:chOff x="0" y="0"/>
          <a:chExt cx="0" cy="0"/>
        </a:xfrm>
      </p:grpSpPr>
      <p:sp>
        <p:nvSpPr>
          <p:cNvPr id="16" name="Google Shape;16;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72" name="Shape 72"/>
        <p:cNvGrpSpPr/>
        <p:nvPr/>
      </p:nvGrpSpPr>
      <p:grpSpPr>
        <a:xfrm>
          <a:off x="0" y="0"/>
          <a:ext cx="0" cy="0"/>
          <a:chOff x="0" y="0"/>
          <a:chExt cx="0" cy="0"/>
        </a:xfrm>
      </p:grpSpPr>
      <p:sp>
        <p:nvSpPr>
          <p:cNvPr id="73" name="Google Shape;73;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垂直排列标题与&#10;文本" type="vertTitleAndTx">
  <p:cSld name="VERTICAL_TITLE_AND_VERTICAL_TEXT">
    <p:spTree>
      <p:nvGrpSpPr>
        <p:cNvPr id="78" name="Shape 78"/>
        <p:cNvGrpSpPr/>
        <p:nvPr/>
      </p:nvGrpSpPr>
      <p:grpSpPr>
        <a:xfrm>
          <a:off x="0" y="0"/>
          <a:ext cx="0" cy="0"/>
          <a:chOff x="0" y="0"/>
          <a:chExt cx="0" cy="0"/>
        </a:xfrm>
      </p:grpSpPr>
      <p:sp>
        <p:nvSpPr>
          <p:cNvPr id="79" name="Google Shape;79;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sp>
        <p:nvSpPr>
          <p:cNvPr id="85" name="Google Shape;85;g948d807bf8_0_55"/>
          <p:cNvSpPr txBox="1"/>
          <p:nvPr>
            <p:ph type="title"/>
          </p:nvPr>
        </p:nvSpPr>
        <p:spPr>
          <a:xfrm>
            <a:off x="415600" y="593367"/>
            <a:ext cx="11360700" cy="763500"/>
          </a:xfrm>
          <a:prstGeom prst="rect">
            <a:avLst/>
          </a:prstGeom>
        </p:spPr>
        <p:txBody>
          <a:bodyPr anchorCtr="0" anchor="ctr" bIns="45700" lIns="91425" spcFirstLastPara="1" rIns="91425" wrap="square" tIns="45700">
            <a:no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6" name="Google Shape;86;g948d807bf8_0_55"/>
          <p:cNvSpPr txBox="1"/>
          <p:nvPr>
            <p:ph idx="1" type="body"/>
          </p:nvPr>
        </p:nvSpPr>
        <p:spPr>
          <a:xfrm>
            <a:off x="415600" y="1536633"/>
            <a:ext cx="11360700" cy="4555200"/>
          </a:xfrm>
          <a:prstGeom prst="rect">
            <a:avLst/>
          </a:prstGeom>
        </p:spPr>
        <p:txBody>
          <a:bodyPr anchorCtr="0" anchor="t" bIns="45700" lIns="91425" spcFirstLastPara="1" rIns="91425" wrap="square" tIns="45700">
            <a:noAutofit/>
          </a:bodyPr>
          <a:lstStyle>
            <a:lvl1pPr indent="-406400" lvl="0" marL="457200" rtl="0">
              <a:spcBef>
                <a:spcPts val="1000"/>
              </a:spcBef>
              <a:spcAft>
                <a:spcPts val="0"/>
              </a:spcAft>
              <a:buSzPts val="2800"/>
              <a:buChar char="•"/>
              <a:defRPr/>
            </a:lvl1pPr>
            <a:lvl2pPr indent="-381000" lvl="1" marL="914400" rtl="0">
              <a:spcBef>
                <a:spcPts val="500"/>
              </a:spcBef>
              <a:spcAft>
                <a:spcPts val="0"/>
              </a:spcAft>
              <a:buSzPts val="2400"/>
              <a:buChar char="•"/>
              <a:defRPr/>
            </a:lvl2pPr>
            <a:lvl3pPr indent="-355600" lvl="2" marL="1371600" rtl="0">
              <a:spcBef>
                <a:spcPts val="500"/>
              </a:spcBef>
              <a:spcAft>
                <a:spcPts val="0"/>
              </a:spcAft>
              <a:buSzPts val="2000"/>
              <a:buChar char="•"/>
              <a:defRPr/>
            </a:lvl3pPr>
            <a:lvl4pPr indent="-342900" lvl="3" marL="1828800" rtl="0">
              <a:spcBef>
                <a:spcPts val="500"/>
              </a:spcBef>
              <a:spcAft>
                <a:spcPts val="0"/>
              </a:spcAft>
              <a:buSzPts val="1800"/>
              <a:buChar char="•"/>
              <a:defRPr/>
            </a:lvl4pPr>
            <a:lvl5pPr indent="-342900" lvl="4" marL="2286000" rtl="0">
              <a:spcBef>
                <a:spcPts val="500"/>
              </a:spcBef>
              <a:spcAft>
                <a:spcPts val="0"/>
              </a:spcAft>
              <a:buSzPts val="1800"/>
              <a:buChar char="•"/>
              <a:defRPr/>
            </a:lvl5pPr>
            <a:lvl6pPr indent="-342900" lvl="5" marL="2743200" rtl="0">
              <a:spcBef>
                <a:spcPts val="500"/>
              </a:spcBef>
              <a:spcAft>
                <a:spcPts val="0"/>
              </a:spcAft>
              <a:buSzPts val="1800"/>
              <a:buChar char="•"/>
              <a:defRPr/>
            </a:lvl6pPr>
            <a:lvl7pPr indent="-342900" lvl="6" marL="3200400" rtl="0">
              <a:spcBef>
                <a:spcPts val="500"/>
              </a:spcBef>
              <a:spcAft>
                <a:spcPts val="0"/>
              </a:spcAft>
              <a:buSzPts val="1800"/>
              <a:buChar char="•"/>
              <a:defRPr/>
            </a:lvl7pPr>
            <a:lvl8pPr indent="-342900" lvl="7" marL="3657600" rtl="0">
              <a:spcBef>
                <a:spcPts val="500"/>
              </a:spcBef>
              <a:spcAft>
                <a:spcPts val="0"/>
              </a:spcAft>
              <a:buSzPts val="1800"/>
              <a:buChar char="•"/>
              <a:defRPr/>
            </a:lvl8pPr>
            <a:lvl9pPr indent="-342900" lvl="8" marL="4114800" rtl="0">
              <a:spcBef>
                <a:spcPts val="500"/>
              </a:spcBef>
              <a:spcAft>
                <a:spcPts val="0"/>
              </a:spcAft>
              <a:buSzPts val="1800"/>
              <a:buChar char="•"/>
              <a:defRPr/>
            </a:lvl9pPr>
          </a:lstStyle>
          <a:p/>
        </p:txBody>
      </p:sp>
      <p:sp>
        <p:nvSpPr>
          <p:cNvPr id="87" name="Google Shape;87;g948d807bf8_0_55"/>
          <p:cNvSpPr txBox="1"/>
          <p:nvPr>
            <p:ph idx="12" type="sldNum"/>
          </p:nvPr>
        </p:nvSpPr>
        <p:spPr>
          <a:xfrm>
            <a:off x="11296610" y="6217622"/>
            <a:ext cx="731700" cy="5247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2" name="Shape 92"/>
        <p:cNvGrpSpPr/>
        <p:nvPr/>
      </p:nvGrpSpPr>
      <p:grpSpPr>
        <a:xfrm>
          <a:off x="0" y="0"/>
          <a:ext cx="0" cy="0"/>
          <a:chOff x="0" y="0"/>
          <a:chExt cx="0" cy="0"/>
        </a:xfrm>
      </p:grpSpPr>
      <p:sp>
        <p:nvSpPr>
          <p:cNvPr id="93" name="Google Shape;93;g948d807bf8_0_126"/>
          <p:cNvSpPr txBox="1"/>
          <p:nvPr>
            <p:ph type="ctrTitle"/>
          </p:nvPr>
        </p:nvSpPr>
        <p:spPr>
          <a:xfrm>
            <a:off x="415611" y="992767"/>
            <a:ext cx="11360700" cy="27369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6900"/>
              <a:buNone/>
              <a:defRPr sz="6900"/>
            </a:lvl1pPr>
            <a:lvl2pPr lvl="1" rtl="0" algn="ctr">
              <a:spcBef>
                <a:spcPts val="0"/>
              </a:spcBef>
              <a:spcAft>
                <a:spcPts val="0"/>
              </a:spcAft>
              <a:buSzPts val="6900"/>
              <a:buNone/>
              <a:defRPr sz="6900"/>
            </a:lvl2pPr>
            <a:lvl3pPr lvl="2" rtl="0" algn="ctr">
              <a:spcBef>
                <a:spcPts val="0"/>
              </a:spcBef>
              <a:spcAft>
                <a:spcPts val="0"/>
              </a:spcAft>
              <a:buSzPts val="6900"/>
              <a:buNone/>
              <a:defRPr sz="6900"/>
            </a:lvl3pPr>
            <a:lvl4pPr lvl="3" rtl="0" algn="ctr">
              <a:spcBef>
                <a:spcPts val="0"/>
              </a:spcBef>
              <a:spcAft>
                <a:spcPts val="0"/>
              </a:spcAft>
              <a:buSzPts val="6900"/>
              <a:buNone/>
              <a:defRPr sz="6900"/>
            </a:lvl4pPr>
            <a:lvl5pPr lvl="4" rtl="0" algn="ctr">
              <a:spcBef>
                <a:spcPts val="0"/>
              </a:spcBef>
              <a:spcAft>
                <a:spcPts val="0"/>
              </a:spcAft>
              <a:buSzPts val="6900"/>
              <a:buNone/>
              <a:defRPr sz="6900"/>
            </a:lvl5pPr>
            <a:lvl6pPr lvl="5" rtl="0" algn="ctr">
              <a:spcBef>
                <a:spcPts val="0"/>
              </a:spcBef>
              <a:spcAft>
                <a:spcPts val="0"/>
              </a:spcAft>
              <a:buSzPts val="6900"/>
              <a:buNone/>
              <a:defRPr sz="6900"/>
            </a:lvl6pPr>
            <a:lvl7pPr lvl="6" rtl="0" algn="ctr">
              <a:spcBef>
                <a:spcPts val="0"/>
              </a:spcBef>
              <a:spcAft>
                <a:spcPts val="0"/>
              </a:spcAft>
              <a:buSzPts val="6900"/>
              <a:buNone/>
              <a:defRPr sz="6900"/>
            </a:lvl7pPr>
            <a:lvl8pPr lvl="7" rtl="0" algn="ctr">
              <a:spcBef>
                <a:spcPts val="0"/>
              </a:spcBef>
              <a:spcAft>
                <a:spcPts val="0"/>
              </a:spcAft>
              <a:buSzPts val="6900"/>
              <a:buNone/>
              <a:defRPr sz="6900"/>
            </a:lvl8pPr>
            <a:lvl9pPr lvl="8" rtl="0" algn="ctr">
              <a:spcBef>
                <a:spcPts val="0"/>
              </a:spcBef>
              <a:spcAft>
                <a:spcPts val="0"/>
              </a:spcAft>
              <a:buSzPts val="6900"/>
              <a:buNone/>
              <a:defRPr sz="6900"/>
            </a:lvl9pPr>
          </a:lstStyle>
          <a:p/>
        </p:txBody>
      </p:sp>
      <p:sp>
        <p:nvSpPr>
          <p:cNvPr id="94" name="Google Shape;94;g948d807bf8_0_126"/>
          <p:cNvSpPr txBox="1"/>
          <p:nvPr>
            <p:ph idx="1" type="subTitle"/>
          </p:nvPr>
        </p:nvSpPr>
        <p:spPr>
          <a:xfrm>
            <a:off x="415600" y="3778833"/>
            <a:ext cx="11360700" cy="10569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3700"/>
              <a:buNone/>
              <a:defRPr sz="3700"/>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95" name="Google Shape;95;g948d807bf8_0_12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6" name="Shape 96"/>
        <p:cNvGrpSpPr/>
        <p:nvPr/>
      </p:nvGrpSpPr>
      <p:grpSpPr>
        <a:xfrm>
          <a:off x="0" y="0"/>
          <a:ext cx="0" cy="0"/>
          <a:chOff x="0" y="0"/>
          <a:chExt cx="0" cy="0"/>
        </a:xfrm>
      </p:grpSpPr>
      <p:sp>
        <p:nvSpPr>
          <p:cNvPr id="97" name="Google Shape;97;g948d807bf8_0_130"/>
          <p:cNvSpPr txBox="1"/>
          <p:nvPr>
            <p:ph type="title"/>
          </p:nvPr>
        </p:nvSpPr>
        <p:spPr>
          <a:xfrm>
            <a:off x="415600" y="2867800"/>
            <a:ext cx="11360700" cy="11223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98" name="Google Shape;98;g948d807bf8_0_13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9" name="Shape 99"/>
        <p:cNvGrpSpPr/>
        <p:nvPr/>
      </p:nvGrpSpPr>
      <p:grpSpPr>
        <a:xfrm>
          <a:off x="0" y="0"/>
          <a:ext cx="0" cy="0"/>
          <a:chOff x="0" y="0"/>
          <a:chExt cx="0" cy="0"/>
        </a:xfrm>
      </p:grpSpPr>
      <p:sp>
        <p:nvSpPr>
          <p:cNvPr id="100" name="Google Shape;100;g948d807bf8_0_133"/>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01" name="Google Shape;101;g948d807bf8_0_133"/>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lvl1pPr indent="-381000" lvl="0" marL="457200" rtl="0">
              <a:spcBef>
                <a:spcPts val="0"/>
              </a:spcBef>
              <a:spcAft>
                <a:spcPts val="0"/>
              </a:spcAft>
              <a:buSzPts val="24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102" name="Google Shape;102;g948d807bf8_0_13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3" name="Shape 103"/>
        <p:cNvGrpSpPr/>
        <p:nvPr/>
      </p:nvGrpSpPr>
      <p:grpSpPr>
        <a:xfrm>
          <a:off x="0" y="0"/>
          <a:ext cx="0" cy="0"/>
          <a:chOff x="0" y="0"/>
          <a:chExt cx="0" cy="0"/>
        </a:xfrm>
      </p:grpSpPr>
      <p:sp>
        <p:nvSpPr>
          <p:cNvPr id="104" name="Google Shape;104;g948d807bf8_0_137"/>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05" name="Google Shape;105;g948d807bf8_0_137"/>
          <p:cNvSpPr txBox="1"/>
          <p:nvPr>
            <p:ph idx="1" type="body"/>
          </p:nvPr>
        </p:nvSpPr>
        <p:spPr>
          <a:xfrm>
            <a:off x="415600" y="1536633"/>
            <a:ext cx="5333100" cy="45552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sz="19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06" name="Google Shape;106;g948d807bf8_0_137"/>
          <p:cNvSpPr txBox="1"/>
          <p:nvPr>
            <p:ph idx="2" type="body"/>
          </p:nvPr>
        </p:nvSpPr>
        <p:spPr>
          <a:xfrm>
            <a:off x="6443200" y="1536633"/>
            <a:ext cx="5333100" cy="45552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sz="19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07" name="Google Shape;107;g948d807bf8_0_13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8" name="Shape 108"/>
        <p:cNvGrpSpPr/>
        <p:nvPr/>
      </p:nvGrpSpPr>
      <p:grpSpPr>
        <a:xfrm>
          <a:off x="0" y="0"/>
          <a:ext cx="0" cy="0"/>
          <a:chOff x="0" y="0"/>
          <a:chExt cx="0" cy="0"/>
        </a:xfrm>
      </p:grpSpPr>
      <p:sp>
        <p:nvSpPr>
          <p:cNvPr id="109" name="Google Shape;109;g948d807bf8_0_142"/>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10" name="Google Shape;110;g948d807bf8_0_14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1" name="Shape 111"/>
        <p:cNvGrpSpPr/>
        <p:nvPr/>
      </p:nvGrpSpPr>
      <p:grpSpPr>
        <a:xfrm>
          <a:off x="0" y="0"/>
          <a:ext cx="0" cy="0"/>
          <a:chOff x="0" y="0"/>
          <a:chExt cx="0" cy="0"/>
        </a:xfrm>
      </p:grpSpPr>
      <p:sp>
        <p:nvSpPr>
          <p:cNvPr id="112" name="Google Shape;112;g948d807bf8_0_145"/>
          <p:cNvSpPr txBox="1"/>
          <p:nvPr>
            <p:ph type="title"/>
          </p:nvPr>
        </p:nvSpPr>
        <p:spPr>
          <a:xfrm>
            <a:off x="415600" y="740800"/>
            <a:ext cx="3744000" cy="1007700"/>
          </a:xfrm>
          <a:prstGeom prst="rect">
            <a:avLst/>
          </a:prstGeom>
        </p:spPr>
        <p:txBody>
          <a:bodyPr anchorCtr="0" anchor="b" bIns="121900" lIns="121900" spcFirstLastPara="1" rIns="121900" wrap="square" tIns="121900">
            <a:no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113" name="Google Shape;113;g948d807bf8_0_145"/>
          <p:cNvSpPr txBox="1"/>
          <p:nvPr>
            <p:ph idx="1" type="body"/>
          </p:nvPr>
        </p:nvSpPr>
        <p:spPr>
          <a:xfrm>
            <a:off x="415600" y="1852800"/>
            <a:ext cx="3744000" cy="42393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14" name="Google Shape;114;g948d807bf8_0_14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5" name="Shape 115"/>
        <p:cNvGrpSpPr/>
        <p:nvPr/>
      </p:nvGrpSpPr>
      <p:grpSpPr>
        <a:xfrm>
          <a:off x="0" y="0"/>
          <a:ext cx="0" cy="0"/>
          <a:chOff x="0" y="0"/>
          <a:chExt cx="0" cy="0"/>
        </a:xfrm>
      </p:grpSpPr>
      <p:sp>
        <p:nvSpPr>
          <p:cNvPr id="116" name="Google Shape;116;g948d807bf8_0_149"/>
          <p:cNvSpPr txBox="1"/>
          <p:nvPr>
            <p:ph type="title"/>
          </p:nvPr>
        </p:nvSpPr>
        <p:spPr>
          <a:xfrm>
            <a:off x="653667" y="600200"/>
            <a:ext cx="8490300" cy="5454300"/>
          </a:xfrm>
          <a:prstGeom prst="rect">
            <a:avLst/>
          </a:prstGeom>
        </p:spPr>
        <p:txBody>
          <a:bodyPr anchorCtr="0" anchor="ctr" bIns="121900" lIns="121900" spcFirstLastPara="1" rIns="121900" wrap="square" tIns="121900">
            <a:noAutofit/>
          </a:bodyPr>
          <a:lstStyle>
            <a:lvl1pPr lvl="0" rtl="0">
              <a:spcBef>
                <a:spcPts val="0"/>
              </a:spcBef>
              <a:spcAft>
                <a:spcPts val="0"/>
              </a:spcAft>
              <a:buSzPts val="6400"/>
              <a:buNone/>
              <a:defRPr sz="6400"/>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p:txBody>
      </p:sp>
      <p:sp>
        <p:nvSpPr>
          <p:cNvPr id="117" name="Google Shape;117;g948d807bf8_0_14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21" name="Shape 21"/>
        <p:cNvGrpSpPr/>
        <p:nvPr/>
      </p:nvGrpSpPr>
      <p:grpSpPr>
        <a:xfrm>
          <a:off x="0" y="0"/>
          <a:ext cx="0" cy="0"/>
          <a:chOff x="0" y="0"/>
          <a:chExt cx="0" cy="0"/>
        </a:xfrm>
      </p:grpSpPr>
      <p:sp>
        <p:nvSpPr>
          <p:cNvPr id="22" name="Google Shape;2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8" name="Shape 118"/>
        <p:cNvGrpSpPr/>
        <p:nvPr/>
      </p:nvGrpSpPr>
      <p:grpSpPr>
        <a:xfrm>
          <a:off x="0" y="0"/>
          <a:ext cx="0" cy="0"/>
          <a:chOff x="0" y="0"/>
          <a:chExt cx="0" cy="0"/>
        </a:xfrm>
      </p:grpSpPr>
      <p:sp>
        <p:nvSpPr>
          <p:cNvPr id="119" name="Google Shape;119;g948d807bf8_0_152"/>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g948d807bf8_0_152"/>
          <p:cNvSpPr txBox="1"/>
          <p:nvPr>
            <p:ph type="title"/>
          </p:nvPr>
        </p:nvSpPr>
        <p:spPr>
          <a:xfrm>
            <a:off x="354000" y="1644233"/>
            <a:ext cx="5393700" cy="19764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5600"/>
              <a:buNone/>
              <a:defRPr sz="5600"/>
            </a:lvl1pPr>
            <a:lvl2pPr lvl="1" rtl="0" algn="ctr">
              <a:spcBef>
                <a:spcPts val="0"/>
              </a:spcBef>
              <a:spcAft>
                <a:spcPts val="0"/>
              </a:spcAft>
              <a:buSzPts val="5600"/>
              <a:buNone/>
              <a:defRPr sz="5600"/>
            </a:lvl2pPr>
            <a:lvl3pPr lvl="2" rtl="0" algn="ctr">
              <a:spcBef>
                <a:spcPts val="0"/>
              </a:spcBef>
              <a:spcAft>
                <a:spcPts val="0"/>
              </a:spcAft>
              <a:buSzPts val="5600"/>
              <a:buNone/>
              <a:defRPr sz="5600"/>
            </a:lvl3pPr>
            <a:lvl4pPr lvl="3" rtl="0" algn="ctr">
              <a:spcBef>
                <a:spcPts val="0"/>
              </a:spcBef>
              <a:spcAft>
                <a:spcPts val="0"/>
              </a:spcAft>
              <a:buSzPts val="5600"/>
              <a:buNone/>
              <a:defRPr sz="5600"/>
            </a:lvl4pPr>
            <a:lvl5pPr lvl="4" rtl="0" algn="ctr">
              <a:spcBef>
                <a:spcPts val="0"/>
              </a:spcBef>
              <a:spcAft>
                <a:spcPts val="0"/>
              </a:spcAft>
              <a:buSzPts val="5600"/>
              <a:buNone/>
              <a:defRPr sz="5600"/>
            </a:lvl5pPr>
            <a:lvl6pPr lvl="5" rtl="0" algn="ctr">
              <a:spcBef>
                <a:spcPts val="0"/>
              </a:spcBef>
              <a:spcAft>
                <a:spcPts val="0"/>
              </a:spcAft>
              <a:buSzPts val="5600"/>
              <a:buNone/>
              <a:defRPr sz="5600"/>
            </a:lvl6pPr>
            <a:lvl7pPr lvl="6" rtl="0" algn="ctr">
              <a:spcBef>
                <a:spcPts val="0"/>
              </a:spcBef>
              <a:spcAft>
                <a:spcPts val="0"/>
              </a:spcAft>
              <a:buSzPts val="5600"/>
              <a:buNone/>
              <a:defRPr sz="5600"/>
            </a:lvl7pPr>
            <a:lvl8pPr lvl="7" rtl="0" algn="ctr">
              <a:spcBef>
                <a:spcPts val="0"/>
              </a:spcBef>
              <a:spcAft>
                <a:spcPts val="0"/>
              </a:spcAft>
              <a:buSzPts val="5600"/>
              <a:buNone/>
              <a:defRPr sz="5600"/>
            </a:lvl8pPr>
            <a:lvl9pPr lvl="8" rtl="0" algn="ctr">
              <a:spcBef>
                <a:spcPts val="0"/>
              </a:spcBef>
              <a:spcAft>
                <a:spcPts val="0"/>
              </a:spcAft>
              <a:buSzPts val="5600"/>
              <a:buNone/>
              <a:defRPr sz="5600"/>
            </a:lvl9pPr>
          </a:lstStyle>
          <a:p/>
        </p:txBody>
      </p:sp>
      <p:sp>
        <p:nvSpPr>
          <p:cNvPr id="121" name="Google Shape;121;g948d807bf8_0_152"/>
          <p:cNvSpPr txBox="1"/>
          <p:nvPr>
            <p:ph idx="1" type="subTitle"/>
          </p:nvPr>
        </p:nvSpPr>
        <p:spPr>
          <a:xfrm>
            <a:off x="354000" y="3737433"/>
            <a:ext cx="5393700" cy="16467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2" name="Google Shape;122;g948d807bf8_0_152"/>
          <p:cNvSpPr txBox="1"/>
          <p:nvPr>
            <p:ph idx="2" type="body"/>
          </p:nvPr>
        </p:nvSpPr>
        <p:spPr>
          <a:xfrm>
            <a:off x="6586000" y="965433"/>
            <a:ext cx="5115900" cy="4926900"/>
          </a:xfrm>
          <a:prstGeom prst="rect">
            <a:avLst/>
          </a:prstGeom>
        </p:spPr>
        <p:txBody>
          <a:bodyPr anchorCtr="0" anchor="ctr" bIns="121900" lIns="121900" spcFirstLastPara="1" rIns="121900" wrap="square" tIns="121900">
            <a:noAutofit/>
          </a:bodyPr>
          <a:lstStyle>
            <a:lvl1pPr indent="-381000" lvl="0" marL="457200" rtl="0">
              <a:spcBef>
                <a:spcPts val="0"/>
              </a:spcBef>
              <a:spcAft>
                <a:spcPts val="0"/>
              </a:spcAft>
              <a:buSzPts val="24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123" name="Google Shape;123;g948d807bf8_0_15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4" name="Shape 124"/>
        <p:cNvGrpSpPr/>
        <p:nvPr/>
      </p:nvGrpSpPr>
      <p:grpSpPr>
        <a:xfrm>
          <a:off x="0" y="0"/>
          <a:ext cx="0" cy="0"/>
          <a:chOff x="0" y="0"/>
          <a:chExt cx="0" cy="0"/>
        </a:xfrm>
      </p:grpSpPr>
      <p:sp>
        <p:nvSpPr>
          <p:cNvPr id="125" name="Google Shape;125;g948d807bf8_0_158"/>
          <p:cNvSpPr txBox="1"/>
          <p:nvPr>
            <p:ph idx="1" type="body"/>
          </p:nvPr>
        </p:nvSpPr>
        <p:spPr>
          <a:xfrm>
            <a:off x="415600" y="5640767"/>
            <a:ext cx="7998300" cy="806700"/>
          </a:xfrm>
          <a:prstGeom prst="rect">
            <a:avLst/>
          </a:prstGeom>
        </p:spPr>
        <p:txBody>
          <a:bodyPr anchorCtr="0" anchor="ctr" bIns="121900" lIns="121900" spcFirstLastPara="1" rIns="121900" wrap="square" tIns="121900">
            <a:noAutofit/>
          </a:bodyPr>
          <a:lstStyle>
            <a:lvl1pPr indent="-228600" lvl="0" marL="457200" rtl="0">
              <a:lnSpc>
                <a:spcPct val="100000"/>
              </a:lnSpc>
              <a:spcBef>
                <a:spcPts val="0"/>
              </a:spcBef>
              <a:spcAft>
                <a:spcPts val="0"/>
              </a:spcAft>
              <a:buSzPts val="2400"/>
              <a:buNone/>
              <a:defRPr/>
            </a:lvl1pPr>
          </a:lstStyle>
          <a:p/>
        </p:txBody>
      </p:sp>
      <p:sp>
        <p:nvSpPr>
          <p:cNvPr id="126" name="Google Shape;126;g948d807bf8_0_15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7" name="Shape 127"/>
        <p:cNvGrpSpPr/>
        <p:nvPr/>
      </p:nvGrpSpPr>
      <p:grpSpPr>
        <a:xfrm>
          <a:off x="0" y="0"/>
          <a:ext cx="0" cy="0"/>
          <a:chOff x="0" y="0"/>
          <a:chExt cx="0" cy="0"/>
        </a:xfrm>
      </p:grpSpPr>
      <p:sp>
        <p:nvSpPr>
          <p:cNvPr id="128" name="Google Shape;128;g948d807bf8_0_16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16000"/>
              <a:buNone/>
              <a:defRPr sz="16000"/>
            </a:lvl1pPr>
            <a:lvl2pPr lvl="1" rtl="0" algn="ctr">
              <a:spcBef>
                <a:spcPts val="0"/>
              </a:spcBef>
              <a:spcAft>
                <a:spcPts val="0"/>
              </a:spcAft>
              <a:buSzPts val="16000"/>
              <a:buNone/>
              <a:defRPr sz="16000"/>
            </a:lvl2pPr>
            <a:lvl3pPr lvl="2" rtl="0" algn="ctr">
              <a:spcBef>
                <a:spcPts val="0"/>
              </a:spcBef>
              <a:spcAft>
                <a:spcPts val="0"/>
              </a:spcAft>
              <a:buSzPts val="16000"/>
              <a:buNone/>
              <a:defRPr sz="16000"/>
            </a:lvl3pPr>
            <a:lvl4pPr lvl="3" rtl="0" algn="ctr">
              <a:spcBef>
                <a:spcPts val="0"/>
              </a:spcBef>
              <a:spcAft>
                <a:spcPts val="0"/>
              </a:spcAft>
              <a:buSzPts val="16000"/>
              <a:buNone/>
              <a:defRPr sz="16000"/>
            </a:lvl4pPr>
            <a:lvl5pPr lvl="4" rtl="0" algn="ctr">
              <a:spcBef>
                <a:spcPts val="0"/>
              </a:spcBef>
              <a:spcAft>
                <a:spcPts val="0"/>
              </a:spcAft>
              <a:buSzPts val="16000"/>
              <a:buNone/>
              <a:defRPr sz="16000"/>
            </a:lvl5pPr>
            <a:lvl6pPr lvl="5" rtl="0" algn="ctr">
              <a:spcBef>
                <a:spcPts val="0"/>
              </a:spcBef>
              <a:spcAft>
                <a:spcPts val="0"/>
              </a:spcAft>
              <a:buSzPts val="16000"/>
              <a:buNone/>
              <a:defRPr sz="16000"/>
            </a:lvl6pPr>
            <a:lvl7pPr lvl="6" rtl="0" algn="ctr">
              <a:spcBef>
                <a:spcPts val="0"/>
              </a:spcBef>
              <a:spcAft>
                <a:spcPts val="0"/>
              </a:spcAft>
              <a:buSzPts val="16000"/>
              <a:buNone/>
              <a:defRPr sz="16000"/>
            </a:lvl7pPr>
            <a:lvl8pPr lvl="7" rtl="0" algn="ctr">
              <a:spcBef>
                <a:spcPts val="0"/>
              </a:spcBef>
              <a:spcAft>
                <a:spcPts val="0"/>
              </a:spcAft>
              <a:buSzPts val="16000"/>
              <a:buNone/>
              <a:defRPr sz="16000"/>
            </a:lvl8pPr>
            <a:lvl9pPr lvl="8" rtl="0" algn="ctr">
              <a:spcBef>
                <a:spcPts val="0"/>
              </a:spcBef>
              <a:spcAft>
                <a:spcPts val="0"/>
              </a:spcAft>
              <a:buSzPts val="16000"/>
              <a:buNone/>
              <a:defRPr sz="16000"/>
            </a:lvl9pPr>
          </a:lstStyle>
          <a:p>
            <a:r>
              <a:t>xx%</a:t>
            </a:r>
          </a:p>
        </p:txBody>
      </p:sp>
      <p:sp>
        <p:nvSpPr>
          <p:cNvPr id="129" name="Google Shape;129;g948d807bf8_0_161"/>
          <p:cNvSpPr txBox="1"/>
          <p:nvPr>
            <p:ph idx="1" type="body"/>
          </p:nvPr>
        </p:nvSpPr>
        <p:spPr>
          <a:xfrm>
            <a:off x="415600" y="4202967"/>
            <a:ext cx="11360700" cy="1734300"/>
          </a:xfrm>
          <a:prstGeom prst="rect">
            <a:avLst/>
          </a:prstGeom>
        </p:spPr>
        <p:txBody>
          <a:bodyPr anchorCtr="0" anchor="t" bIns="121900" lIns="121900" spcFirstLastPara="1" rIns="121900" wrap="square" tIns="121900">
            <a:noAutofit/>
          </a:bodyPr>
          <a:lstStyle>
            <a:lvl1pPr indent="-381000" lvl="0" marL="457200" rtl="0" algn="ctr">
              <a:spcBef>
                <a:spcPts val="0"/>
              </a:spcBef>
              <a:spcAft>
                <a:spcPts val="0"/>
              </a:spcAft>
              <a:buSzPts val="2400"/>
              <a:buChar char="●"/>
              <a:defRPr/>
            </a:lvl1pPr>
            <a:lvl2pPr indent="-349250" lvl="1" marL="914400" rtl="0" algn="ctr">
              <a:spcBef>
                <a:spcPts val="2100"/>
              </a:spcBef>
              <a:spcAft>
                <a:spcPts val="0"/>
              </a:spcAft>
              <a:buSzPts val="1900"/>
              <a:buChar char="○"/>
              <a:defRPr/>
            </a:lvl2pPr>
            <a:lvl3pPr indent="-349250" lvl="2" marL="1371600" rtl="0" algn="ctr">
              <a:spcBef>
                <a:spcPts val="2100"/>
              </a:spcBef>
              <a:spcAft>
                <a:spcPts val="0"/>
              </a:spcAft>
              <a:buSzPts val="1900"/>
              <a:buChar char="■"/>
              <a:defRPr/>
            </a:lvl3pPr>
            <a:lvl4pPr indent="-349250" lvl="3" marL="1828800" rtl="0" algn="ctr">
              <a:spcBef>
                <a:spcPts val="2100"/>
              </a:spcBef>
              <a:spcAft>
                <a:spcPts val="0"/>
              </a:spcAft>
              <a:buSzPts val="1900"/>
              <a:buChar char="●"/>
              <a:defRPr/>
            </a:lvl4pPr>
            <a:lvl5pPr indent="-349250" lvl="4" marL="2286000" rtl="0" algn="ctr">
              <a:spcBef>
                <a:spcPts val="2100"/>
              </a:spcBef>
              <a:spcAft>
                <a:spcPts val="0"/>
              </a:spcAft>
              <a:buSzPts val="1900"/>
              <a:buChar char="○"/>
              <a:defRPr/>
            </a:lvl5pPr>
            <a:lvl6pPr indent="-349250" lvl="5" marL="2743200" rtl="0" algn="ctr">
              <a:spcBef>
                <a:spcPts val="2100"/>
              </a:spcBef>
              <a:spcAft>
                <a:spcPts val="0"/>
              </a:spcAft>
              <a:buSzPts val="1900"/>
              <a:buChar char="■"/>
              <a:defRPr/>
            </a:lvl6pPr>
            <a:lvl7pPr indent="-349250" lvl="6" marL="3200400" rtl="0" algn="ctr">
              <a:spcBef>
                <a:spcPts val="2100"/>
              </a:spcBef>
              <a:spcAft>
                <a:spcPts val="0"/>
              </a:spcAft>
              <a:buSzPts val="1900"/>
              <a:buChar char="●"/>
              <a:defRPr/>
            </a:lvl7pPr>
            <a:lvl8pPr indent="-349250" lvl="7" marL="3657600" rtl="0" algn="ctr">
              <a:spcBef>
                <a:spcPts val="2100"/>
              </a:spcBef>
              <a:spcAft>
                <a:spcPts val="0"/>
              </a:spcAft>
              <a:buSzPts val="1900"/>
              <a:buChar char="○"/>
              <a:defRPr/>
            </a:lvl8pPr>
            <a:lvl9pPr indent="-349250" lvl="8" marL="4114800" rtl="0" algn="ctr">
              <a:spcBef>
                <a:spcPts val="2100"/>
              </a:spcBef>
              <a:spcAft>
                <a:spcPts val="2100"/>
              </a:spcAft>
              <a:buSzPts val="1900"/>
              <a:buChar char="■"/>
              <a:defRPr/>
            </a:lvl9pPr>
          </a:lstStyle>
          <a:p/>
        </p:txBody>
      </p:sp>
      <p:sp>
        <p:nvSpPr>
          <p:cNvPr id="130" name="Google Shape;130;g948d807bf8_0_16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1" name="Shape 131"/>
        <p:cNvGrpSpPr/>
        <p:nvPr/>
      </p:nvGrpSpPr>
      <p:grpSpPr>
        <a:xfrm>
          <a:off x="0" y="0"/>
          <a:ext cx="0" cy="0"/>
          <a:chOff x="0" y="0"/>
          <a:chExt cx="0" cy="0"/>
        </a:xfrm>
      </p:grpSpPr>
      <p:sp>
        <p:nvSpPr>
          <p:cNvPr id="132" name="Google Shape;132;g948d807bf8_0_16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9" name="Shape 139"/>
        <p:cNvGrpSpPr/>
        <p:nvPr/>
      </p:nvGrpSpPr>
      <p:grpSpPr>
        <a:xfrm>
          <a:off x="0" y="0"/>
          <a:ext cx="0" cy="0"/>
          <a:chOff x="0" y="0"/>
          <a:chExt cx="0" cy="0"/>
        </a:xfrm>
      </p:grpSpPr>
      <p:sp>
        <p:nvSpPr>
          <p:cNvPr id="140" name="Google Shape;140;g95ede2144b_0_186"/>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1" name="Google Shape;141;g95ede2144b_0_186"/>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42" name="Google Shape;142;g95ede2144b_0_18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3" name="Google Shape;143;g95ede2144b_0_18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4" name="Google Shape;144;g95ede2144b_0_18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5" name="Shape 145"/>
        <p:cNvGrpSpPr/>
        <p:nvPr/>
      </p:nvGrpSpPr>
      <p:grpSpPr>
        <a:xfrm>
          <a:off x="0" y="0"/>
          <a:ext cx="0" cy="0"/>
          <a:chOff x="0" y="0"/>
          <a:chExt cx="0" cy="0"/>
        </a:xfrm>
      </p:grpSpPr>
      <p:sp>
        <p:nvSpPr>
          <p:cNvPr id="146" name="Google Shape;146;g95ede2144b_0_19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7" name="Google Shape;147;g95ede2144b_0_19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48" name="Google Shape;148;g95ede2144b_0_19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9" name="Google Shape;149;g95ede2144b_0_19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0" name="Google Shape;150;g95ede2144b_0_19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1" name="Shape 151"/>
        <p:cNvGrpSpPr/>
        <p:nvPr/>
      </p:nvGrpSpPr>
      <p:grpSpPr>
        <a:xfrm>
          <a:off x="0" y="0"/>
          <a:ext cx="0" cy="0"/>
          <a:chOff x="0" y="0"/>
          <a:chExt cx="0" cy="0"/>
        </a:xfrm>
      </p:grpSpPr>
      <p:sp>
        <p:nvSpPr>
          <p:cNvPr id="152" name="Google Shape;152;g95ede2144b_0_198"/>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3" name="Google Shape;153;g95ede2144b_0_198"/>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154" name="Google Shape;154;g95ede2144b_0_19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5" name="Google Shape;155;g95ede2144b_0_19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6" name="Google Shape;156;g95ede2144b_0_19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7" name="Shape 157"/>
        <p:cNvGrpSpPr/>
        <p:nvPr/>
      </p:nvGrpSpPr>
      <p:grpSpPr>
        <a:xfrm>
          <a:off x="0" y="0"/>
          <a:ext cx="0" cy="0"/>
          <a:chOff x="0" y="0"/>
          <a:chExt cx="0" cy="0"/>
        </a:xfrm>
      </p:grpSpPr>
      <p:sp>
        <p:nvSpPr>
          <p:cNvPr id="158" name="Google Shape;158;g95ede2144b_0_20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9" name="Google Shape;159;g95ede2144b_0_204"/>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0" name="Google Shape;160;g95ede2144b_0_204"/>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1" name="Google Shape;161;g95ede2144b_0_20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2" name="Google Shape;162;g95ede2144b_0_20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3" name="Google Shape;163;g95ede2144b_0_20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64" name="Shape 164"/>
        <p:cNvGrpSpPr/>
        <p:nvPr/>
      </p:nvGrpSpPr>
      <p:grpSpPr>
        <a:xfrm>
          <a:off x="0" y="0"/>
          <a:ext cx="0" cy="0"/>
          <a:chOff x="0" y="0"/>
          <a:chExt cx="0" cy="0"/>
        </a:xfrm>
      </p:grpSpPr>
      <p:sp>
        <p:nvSpPr>
          <p:cNvPr id="165" name="Google Shape;165;g95ede2144b_0_211"/>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6" name="Google Shape;166;g95ede2144b_0_211"/>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67" name="Google Shape;167;g95ede2144b_0_211"/>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8" name="Google Shape;168;g95ede2144b_0_211"/>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69" name="Google Shape;169;g95ede2144b_0_211"/>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70" name="Google Shape;170;g95ede2144b_0_2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1" name="Google Shape;171;g95ede2144b_0_2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2" name="Google Shape;172;g95ede2144b_0_2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3" name="Shape 173"/>
        <p:cNvGrpSpPr/>
        <p:nvPr/>
      </p:nvGrpSpPr>
      <p:grpSpPr>
        <a:xfrm>
          <a:off x="0" y="0"/>
          <a:ext cx="0" cy="0"/>
          <a:chOff x="0" y="0"/>
          <a:chExt cx="0" cy="0"/>
        </a:xfrm>
      </p:grpSpPr>
      <p:sp>
        <p:nvSpPr>
          <p:cNvPr id="174" name="Google Shape;174;g95ede2144b_0_2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5" name="Google Shape;175;g95ede2144b_0_22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6" name="Google Shape;176;g95ede2144b_0_22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7" name="Google Shape;177;g95ede2144b_0_2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27" name="Shape 27"/>
        <p:cNvGrpSpPr/>
        <p:nvPr/>
      </p:nvGrpSpPr>
      <p:grpSpPr>
        <a:xfrm>
          <a:off x="0" y="0"/>
          <a:ext cx="0" cy="0"/>
          <a:chOff x="0" y="0"/>
          <a:chExt cx="0" cy="0"/>
        </a:xfrm>
      </p:grpSpPr>
      <p:sp>
        <p:nvSpPr>
          <p:cNvPr id="28" name="Google Shape;28;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8" name="Shape 178"/>
        <p:cNvGrpSpPr/>
        <p:nvPr/>
      </p:nvGrpSpPr>
      <p:grpSpPr>
        <a:xfrm>
          <a:off x="0" y="0"/>
          <a:ext cx="0" cy="0"/>
          <a:chOff x="0" y="0"/>
          <a:chExt cx="0" cy="0"/>
        </a:xfrm>
      </p:grpSpPr>
      <p:sp>
        <p:nvSpPr>
          <p:cNvPr id="179" name="Google Shape;179;g95ede2144b_0_22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0" name="Google Shape;180;g95ede2144b_0_22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1" name="Google Shape;181;g95ede2144b_0_2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82" name="Shape 182"/>
        <p:cNvGrpSpPr/>
        <p:nvPr/>
      </p:nvGrpSpPr>
      <p:grpSpPr>
        <a:xfrm>
          <a:off x="0" y="0"/>
          <a:ext cx="0" cy="0"/>
          <a:chOff x="0" y="0"/>
          <a:chExt cx="0" cy="0"/>
        </a:xfrm>
      </p:grpSpPr>
      <p:sp>
        <p:nvSpPr>
          <p:cNvPr id="183" name="Google Shape;183;g95ede2144b_0_229"/>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4" name="Google Shape;184;g95ede2144b_0_229"/>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185" name="Google Shape;185;g95ede2144b_0_229"/>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86" name="Google Shape;186;g95ede2144b_0_22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7" name="Google Shape;187;g95ede2144b_0_22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8" name="Google Shape;188;g95ede2144b_0_2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89" name="Shape 189"/>
        <p:cNvGrpSpPr/>
        <p:nvPr/>
      </p:nvGrpSpPr>
      <p:grpSpPr>
        <a:xfrm>
          <a:off x="0" y="0"/>
          <a:ext cx="0" cy="0"/>
          <a:chOff x="0" y="0"/>
          <a:chExt cx="0" cy="0"/>
        </a:xfrm>
      </p:grpSpPr>
      <p:sp>
        <p:nvSpPr>
          <p:cNvPr id="190" name="Google Shape;190;g95ede2144b_0_236"/>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1" name="Google Shape;191;g95ede2144b_0_236"/>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92" name="Google Shape;192;g95ede2144b_0_236"/>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93" name="Google Shape;193;g95ede2144b_0_23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4" name="Google Shape;194;g95ede2144b_0_23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5" name="Google Shape;195;g95ede2144b_0_2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6" name="Shape 196"/>
        <p:cNvGrpSpPr/>
        <p:nvPr/>
      </p:nvGrpSpPr>
      <p:grpSpPr>
        <a:xfrm>
          <a:off x="0" y="0"/>
          <a:ext cx="0" cy="0"/>
          <a:chOff x="0" y="0"/>
          <a:chExt cx="0" cy="0"/>
        </a:xfrm>
      </p:grpSpPr>
      <p:sp>
        <p:nvSpPr>
          <p:cNvPr id="197" name="Google Shape;197;g95ede2144b_0_24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8" name="Google Shape;198;g95ede2144b_0_243"/>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99" name="Google Shape;199;g95ede2144b_0_24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0" name="Google Shape;200;g95ede2144b_0_24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1" name="Google Shape;201;g95ede2144b_0_24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2" name="Shape 202"/>
        <p:cNvGrpSpPr/>
        <p:nvPr/>
      </p:nvGrpSpPr>
      <p:grpSpPr>
        <a:xfrm>
          <a:off x="0" y="0"/>
          <a:ext cx="0" cy="0"/>
          <a:chOff x="0" y="0"/>
          <a:chExt cx="0" cy="0"/>
        </a:xfrm>
      </p:grpSpPr>
      <p:sp>
        <p:nvSpPr>
          <p:cNvPr id="203" name="Google Shape;203;g95ede2144b_0_249"/>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4" name="Google Shape;204;g95ede2144b_0_249"/>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05" name="Google Shape;205;g95ede2144b_0_24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6" name="Google Shape;206;g95ede2144b_0_24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7" name="Google Shape;207;g95ede2144b_0_24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33" name="Shape 33"/>
        <p:cNvGrpSpPr/>
        <p:nvPr/>
      </p:nvGrpSpPr>
      <p:grpSpPr>
        <a:xfrm>
          <a:off x="0" y="0"/>
          <a:ext cx="0" cy="0"/>
          <a:chOff x="0" y="0"/>
          <a:chExt cx="0" cy="0"/>
        </a:xfrm>
      </p:grpSpPr>
      <p:sp>
        <p:nvSpPr>
          <p:cNvPr id="34" name="Google Shape;3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40" name="Shape 40"/>
        <p:cNvGrpSpPr/>
        <p:nvPr/>
      </p:nvGrpSpPr>
      <p:grpSpPr>
        <a:xfrm>
          <a:off x="0" y="0"/>
          <a:ext cx="0" cy="0"/>
          <a:chOff x="0" y="0"/>
          <a:chExt cx="0" cy="0"/>
        </a:xfrm>
      </p:grpSpPr>
      <p:sp>
        <p:nvSpPr>
          <p:cNvPr id="41" name="Google Shape;41;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49" name="Shape 49"/>
        <p:cNvGrpSpPr/>
        <p:nvPr/>
      </p:nvGrpSpPr>
      <p:grpSpPr>
        <a:xfrm>
          <a:off x="0" y="0"/>
          <a:ext cx="0" cy="0"/>
          <a:chOff x="0" y="0"/>
          <a:chExt cx="0" cy="0"/>
        </a:xfrm>
      </p:grpSpPr>
      <p:sp>
        <p:nvSpPr>
          <p:cNvPr id="50" name="Google Shape;5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54" name="Shape 54"/>
        <p:cNvGrpSpPr/>
        <p:nvPr/>
      </p:nvGrpSpPr>
      <p:grpSpPr>
        <a:xfrm>
          <a:off x="0" y="0"/>
          <a:ext cx="0" cy="0"/>
          <a:chOff x="0" y="0"/>
          <a:chExt cx="0" cy="0"/>
        </a:xfrm>
      </p:grpSpPr>
      <p:sp>
        <p:nvSpPr>
          <p:cNvPr id="55" name="Google Shape;5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type="objTx">
  <p:cSld name="OBJECT_WITH_CAPTION_TEXT">
    <p:spTree>
      <p:nvGrpSpPr>
        <p:cNvPr id="58" name="Shape 58"/>
        <p:cNvGrpSpPr/>
        <p:nvPr/>
      </p:nvGrpSpPr>
      <p:grpSpPr>
        <a:xfrm>
          <a:off x="0" y="0"/>
          <a:ext cx="0" cy="0"/>
          <a:chOff x="0" y="0"/>
          <a:chExt cx="0" cy="0"/>
        </a:xfrm>
      </p:grpSpPr>
      <p:sp>
        <p:nvSpPr>
          <p:cNvPr id="59" name="Google Shape;59;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65" name="Shape 65"/>
        <p:cNvGrpSpPr/>
        <p:nvPr/>
      </p:nvGrpSpPr>
      <p:grpSpPr>
        <a:xfrm>
          <a:off x="0" y="0"/>
          <a:ext cx="0" cy="0"/>
          <a:chOff x="0" y="0"/>
          <a:chExt cx="0" cy="0"/>
        </a:xfrm>
      </p:grpSpPr>
      <p:sp>
        <p:nvSpPr>
          <p:cNvPr id="66" name="Google Shape;66;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3"/>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8" name="Shape 88"/>
        <p:cNvGrpSpPr/>
        <p:nvPr/>
      </p:nvGrpSpPr>
      <p:grpSpPr>
        <a:xfrm>
          <a:off x="0" y="0"/>
          <a:ext cx="0" cy="0"/>
          <a:chOff x="0" y="0"/>
          <a:chExt cx="0" cy="0"/>
        </a:xfrm>
      </p:grpSpPr>
      <p:sp>
        <p:nvSpPr>
          <p:cNvPr id="89" name="Google Shape;89;g948d807bf8_0_122"/>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rtl="0">
              <a:spcBef>
                <a:spcPts val="0"/>
              </a:spcBef>
              <a:spcAft>
                <a:spcPts val="0"/>
              </a:spcAft>
              <a:buClr>
                <a:schemeClr val="dk1"/>
              </a:buClr>
              <a:buSzPts val="3700"/>
              <a:buNone/>
              <a:defRPr sz="3700">
                <a:solidFill>
                  <a:schemeClr val="dk1"/>
                </a:solidFill>
              </a:defRPr>
            </a:lvl1pPr>
            <a:lvl2pPr lvl="1" rtl="0">
              <a:spcBef>
                <a:spcPts val="0"/>
              </a:spcBef>
              <a:spcAft>
                <a:spcPts val="0"/>
              </a:spcAft>
              <a:buClr>
                <a:schemeClr val="dk1"/>
              </a:buClr>
              <a:buSzPts val="3700"/>
              <a:buNone/>
              <a:defRPr sz="3700">
                <a:solidFill>
                  <a:schemeClr val="dk1"/>
                </a:solidFill>
              </a:defRPr>
            </a:lvl2pPr>
            <a:lvl3pPr lvl="2" rtl="0">
              <a:spcBef>
                <a:spcPts val="0"/>
              </a:spcBef>
              <a:spcAft>
                <a:spcPts val="0"/>
              </a:spcAft>
              <a:buClr>
                <a:schemeClr val="dk1"/>
              </a:buClr>
              <a:buSzPts val="3700"/>
              <a:buNone/>
              <a:defRPr sz="3700">
                <a:solidFill>
                  <a:schemeClr val="dk1"/>
                </a:solidFill>
              </a:defRPr>
            </a:lvl3pPr>
            <a:lvl4pPr lvl="3" rtl="0">
              <a:spcBef>
                <a:spcPts val="0"/>
              </a:spcBef>
              <a:spcAft>
                <a:spcPts val="0"/>
              </a:spcAft>
              <a:buClr>
                <a:schemeClr val="dk1"/>
              </a:buClr>
              <a:buSzPts val="3700"/>
              <a:buNone/>
              <a:defRPr sz="3700">
                <a:solidFill>
                  <a:schemeClr val="dk1"/>
                </a:solidFill>
              </a:defRPr>
            </a:lvl4pPr>
            <a:lvl5pPr lvl="4" rtl="0">
              <a:spcBef>
                <a:spcPts val="0"/>
              </a:spcBef>
              <a:spcAft>
                <a:spcPts val="0"/>
              </a:spcAft>
              <a:buClr>
                <a:schemeClr val="dk1"/>
              </a:buClr>
              <a:buSzPts val="3700"/>
              <a:buNone/>
              <a:defRPr sz="3700">
                <a:solidFill>
                  <a:schemeClr val="dk1"/>
                </a:solidFill>
              </a:defRPr>
            </a:lvl5pPr>
            <a:lvl6pPr lvl="5" rtl="0">
              <a:spcBef>
                <a:spcPts val="0"/>
              </a:spcBef>
              <a:spcAft>
                <a:spcPts val="0"/>
              </a:spcAft>
              <a:buClr>
                <a:schemeClr val="dk1"/>
              </a:buClr>
              <a:buSzPts val="3700"/>
              <a:buNone/>
              <a:defRPr sz="3700">
                <a:solidFill>
                  <a:schemeClr val="dk1"/>
                </a:solidFill>
              </a:defRPr>
            </a:lvl6pPr>
            <a:lvl7pPr lvl="6" rtl="0">
              <a:spcBef>
                <a:spcPts val="0"/>
              </a:spcBef>
              <a:spcAft>
                <a:spcPts val="0"/>
              </a:spcAft>
              <a:buClr>
                <a:schemeClr val="dk1"/>
              </a:buClr>
              <a:buSzPts val="3700"/>
              <a:buNone/>
              <a:defRPr sz="3700">
                <a:solidFill>
                  <a:schemeClr val="dk1"/>
                </a:solidFill>
              </a:defRPr>
            </a:lvl7pPr>
            <a:lvl8pPr lvl="7" rtl="0">
              <a:spcBef>
                <a:spcPts val="0"/>
              </a:spcBef>
              <a:spcAft>
                <a:spcPts val="0"/>
              </a:spcAft>
              <a:buClr>
                <a:schemeClr val="dk1"/>
              </a:buClr>
              <a:buSzPts val="3700"/>
              <a:buNone/>
              <a:defRPr sz="3700">
                <a:solidFill>
                  <a:schemeClr val="dk1"/>
                </a:solidFill>
              </a:defRPr>
            </a:lvl8pPr>
            <a:lvl9pPr lvl="8" rtl="0">
              <a:spcBef>
                <a:spcPts val="0"/>
              </a:spcBef>
              <a:spcAft>
                <a:spcPts val="0"/>
              </a:spcAft>
              <a:buClr>
                <a:schemeClr val="dk1"/>
              </a:buClr>
              <a:buSzPts val="3700"/>
              <a:buNone/>
              <a:defRPr sz="3700">
                <a:solidFill>
                  <a:schemeClr val="dk1"/>
                </a:solidFill>
              </a:defRPr>
            </a:lvl9pPr>
          </a:lstStyle>
          <a:p/>
        </p:txBody>
      </p:sp>
      <p:sp>
        <p:nvSpPr>
          <p:cNvPr id="90" name="Google Shape;90;g948d807bf8_0_122"/>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rtl="0">
              <a:lnSpc>
                <a:spcPct val="115000"/>
              </a:lnSpc>
              <a:spcBef>
                <a:spcPts val="0"/>
              </a:spcBef>
              <a:spcAft>
                <a:spcPts val="0"/>
              </a:spcAft>
              <a:buClr>
                <a:schemeClr val="dk2"/>
              </a:buClr>
              <a:buSzPts val="2400"/>
              <a:buChar char="●"/>
              <a:defRPr sz="2400">
                <a:solidFill>
                  <a:schemeClr val="dk2"/>
                </a:solidFill>
              </a:defRPr>
            </a:lvl1pPr>
            <a:lvl2pPr indent="-349250" lvl="1" marL="914400" rtl="0">
              <a:lnSpc>
                <a:spcPct val="115000"/>
              </a:lnSpc>
              <a:spcBef>
                <a:spcPts val="2100"/>
              </a:spcBef>
              <a:spcAft>
                <a:spcPts val="0"/>
              </a:spcAft>
              <a:buClr>
                <a:schemeClr val="dk2"/>
              </a:buClr>
              <a:buSzPts val="1900"/>
              <a:buChar char="○"/>
              <a:defRPr sz="1900">
                <a:solidFill>
                  <a:schemeClr val="dk2"/>
                </a:solidFill>
              </a:defRPr>
            </a:lvl2pPr>
            <a:lvl3pPr indent="-349250" lvl="2" marL="1371600" rtl="0">
              <a:lnSpc>
                <a:spcPct val="115000"/>
              </a:lnSpc>
              <a:spcBef>
                <a:spcPts val="2100"/>
              </a:spcBef>
              <a:spcAft>
                <a:spcPts val="0"/>
              </a:spcAft>
              <a:buClr>
                <a:schemeClr val="dk2"/>
              </a:buClr>
              <a:buSzPts val="1900"/>
              <a:buChar char="■"/>
              <a:defRPr sz="1900">
                <a:solidFill>
                  <a:schemeClr val="dk2"/>
                </a:solidFill>
              </a:defRPr>
            </a:lvl3pPr>
            <a:lvl4pPr indent="-349250" lvl="3" marL="1828800" rtl="0">
              <a:lnSpc>
                <a:spcPct val="115000"/>
              </a:lnSpc>
              <a:spcBef>
                <a:spcPts val="2100"/>
              </a:spcBef>
              <a:spcAft>
                <a:spcPts val="0"/>
              </a:spcAft>
              <a:buClr>
                <a:schemeClr val="dk2"/>
              </a:buClr>
              <a:buSzPts val="1900"/>
              <a:buChar char="●"/>
              <a:defRPr sz="1900">
                <a:solidFill>
                  <a:schemeClr val="dk2"/>
                </a:solidFill>
              </a:defRPr>
            </a:lvl4pPr>
            <a:lvl5pPr indent="-349250" lvl="4" marL="2286000" rtl="0">
              <a:lnSpc>
                <a:spcPct val="115000"/>
              </a:lnSpc>
              <a:spcBef>
                <a:spcPts val="2100"/>
              </a:spcBef>
              <a:spcAft>
                <a:spcPts val="0"/>
              </a:spcAft>
              <a:buClr>
                <a:schemeClr val="dk2"/>
              </a:buClr>
              <a:buSzPts val="1900"/>
              <a:buChar char="○"/>
              <a:defRPr sz="1900">
                <a:solidFill>
                  <a:schemeClr val="dk2"/>
                </a:solidFill>
              </a:defRPr>
            </a:lvl5pPr>
            <a:lvl6pPr indent="-349250" lvl="5" marL="2743200" rtl="0">
              <a:lnSpc>
                <a:spcPct val="115000"/>
              </a:lnSpc>
              <a:spcBef>
                <a:spcPts val="2100"/>
              </a:spcBef>
              <a:spcAft>
                <a:spcPts val="0"/>
              </a:spcAft>
              <a:buClr>
                <a:schemeClr val="dk2"/>
              </a:buClr>
              <a:buSzPts val="1900"/>
              <a:buChar char="■"/>
              <a:defRPr sz="1900">
                <a:solidFill>
                  <a:schemeClr val="dk2"/>
                </a:solidFill>
              </a:defRPr>
            </a:lvl6pPr>
            <a:lvl7pPr indent="-349250" lvl="6" marL="3200400" rtl="0">
              <a:lnSpc>
                <a:spcPct val="115000"/>
              </a:lnSpc>
              <a:spcBef>
                <a:spcPts val="2100"/>
              </a:spcBef>
              <a:spcAft>
                <a:spcPts val="0"/>
              </a:spcAft>
              <a:buClr>
                <a:schemeClr val="dk2"/>
              </a:buClr>
              <a:buSzPts val="1900"/>
              <a:buChar char="●"/>
              <a:defRPr sz="1900">
                <a:solidFill>
                  <a:schemeClr val="dk2"/>
                </a:solidFill>
              </a:defRPr>
            </a:lvl7pPr>
            <a:lvl8pPr indent="-349250" lvl="7" marL="3657600" rtl="0">
              <a:lnSpc>
                <a:spcPct val="115000"/>
              </a:lnSpc>
              <a:spcBef>
                <a:spcPts val="2100"/>
              </a:spcBef>
              <a:spcAft>
                <a:spcPts val="0"/>
              </a:spcAft>
              <a:buClr>
                <a:schemeClr val="dk2"/>
              </a:buClr>
              <a:buSzPts val="1900"/>
              <a:buChar char="○"/>
              <a:defRPr sz="1900">
                <a:solidFill>
                  <a:schemeClr val="dk2"/>
                </a:solidFill>
              </a:defRPr>
            </a:lvl8pPr>
            <a:lvl9pPr indent="-349250" lvl="8" marL="4114800" rtl="0">
              <a:lnSpc>
                <a:spcPct val="115000"/>
              </a:lnSpc>
              <a:spcBef>
                <a:spcPts val="2100"/>
              </a:spcBef>
              <a:spcAft>
                <a:spcPts val="2100"/>
              </a:spcAft>
              <a:buClr>
                <a:schemeClr val="dk2"/>
              </a:buClr>
              <a:buSzPts val="1900"/>
              <a:buChar char="■"/>
              <a:defRPr sz="1900">
                <a:solidFill>
                  <a:schemeClr val="dk2"/>
                </a:solidFill>
              </a:defRPr>
            </a:lvl9pPr>
          </a:lstStyle>
          <a:p/>
        </p:txBody>
      </p:sp>
      <p:sp>
        <p:nvSpPr>
          <p:cNvPr id="91" name="Google Shape;91;g948d807bf8_0_12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rtl="0" algn="r">
              <a:buNone/>
              <a:defRPr sz="1300">
                <a:solidFill>
                  <a:schemeClr val="dk2"/>
                </a:solidFill>
              </a:defRPr>
            </a:lvl1pPr>
            <a:lvl2pPr lvl="1" rtl="0" algn="r">
              <a:buNone/>
              <a:defRPr sz="1300">
                <a:solidFill>
                  <a:schemeClr val="dk2"/>
                </a:solidFill>
              </a:defRPr>
            </a:lvl2pPr>
            <a:lvl3pPr lvl="2" rtl="0" algn="r">
              <a:buNone/>
              <a:defRPr sz="1300">
                <a:solidFill>
                  <a:schemeClr val="dk2"/>
                </a:solidFill>
              </a:defRPr>
            </a:lvl3pPr>
            <a:lvl4pPr lvl="3" rtl="0" algn="r">
              <a:buNone/>
              <a:defRPr sz="1300">
                <a:solidFill>
                  <a:schemeClr val="dk2"/>
                </a:solidFill>
              </a:defRPr>
            </a:lvl4pPr>
            <a:lvl5pPr lvl="4" rtl="0" algn="r">
              <a:buNone/>
              <a:defRPr sz="1300">
                <a:solidFill>
                  <a:schemeClr val="dk2"/>
                </a:solidFill>
              </a:defRPr>
            </a:lvl5pPr>
            <a:lvl6pPr lvl="5" rtl="0" algn="r">
              <a:buNone/>
              <a:defRPr sz="1300">
                <a:solidFill>
                  <a:schemeClr val="dk2"/>
                </a:solidFill>
              </a:defRPr>
            </a:lvl6pPr>
            <a:lvl7pPr lvl="6" rtl="0" algn="r">
              <a:buNone/>
              <a:defRPr sz="1300">
                <a:solidFill>
                  <a:schemeClr val="dk2"/>
                </a:solidFill>
              </a:defRPr>
            </a:lvl7pPr>
            <a:lvl8pPr lvl="7" rtl="0" algn="r">
              <a:buNone/>
              <a:defRPr sz="1300">
                <a:solidFill>
                  <a:schemeClr val="dk2"/>
                </a:solidFill>
              </a:defRPr>
            </a:lvl8pPr>
            <a:lvl9pPr lvl="8" rtl="0"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g95ede2144b_0_18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35" name="Google Shape;135;g95ede2144b_0_18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6" name="Google Shape;136;g95ede2144b_0_18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7" name="Google Shape;137;g95ede2144b_0_18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8" name="Google Shape;138;g95ede2144b_0_18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hyperlink" Target="https://www.itu.int/net4/CRM/xreg/web/Registration.aspx?Event=C-00007607" TargetMode="External"/><Relationship Id="rId5" Type="http://schemas.openxmlformats.org/officeDocument/2006/relationships/hyperlink" Target="https://join.slack.com/t/itu-challenge/shared_invite/zt-ee1tlayc-c~~vd7m5dge2HEpanLzwlg" TargetMode="External"/><Relationship Id="rId6" Type="http://schemas.openxmlformats.org/officeDocument/2006/relationships/image" Target="../media/image2.png"/><Relationship Id="rId7"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7.png"/><Relationship Id="rId5" Type="http://schemas.openxmlformats.org/officeDocument/2006/relationships/image" Target="../media/image13.png"/><Relationship Id="rId6"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hyperlink" Target="https://doi.org/10.1007/978-3-030-30859-921" TargetMode="External"/><Relationship Id="rId4" Type="http://schemas.openxmlformats.org/officeDocument/2006/relationships/hyperlink" Target="https://doi.org/10.1007/978-3-030-36625-43" TargetMode="External"/><Relationship Id="rId5" Type="http://schemas.openxmlformats.org/officeDocument/2006/relationships/hyperlink" Target="https://doi.org/10.1109/ICUMT48472.2019.8970675"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hyperlink" Target="https://www.sut.ru/" TargetMode="External"/><Relationship Id="rId4" Type="http://schemas.openxmlformats.org/officeDocument/2006/relationships/hyperlink" Target="https://muthanna.ru/" TargetMode="External"/><Relationship Id="rId5" Type="http://schemas.openxmlformats.org/officeDocument/2006/relationships/hyperlink" Target="mailto:artemanv.work@gmail.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hyperlink" Target="https://www.itu.int/net4/CRM/xreg/web/Registration.aspx?Event=C-00007607" TargetMode="External"/><Relationship Id="rId5" Type="http://schemas.openxmlformats.org/officeDocument/2006/relationships/hyperlink" Target="https://join.slack.com/t/itu-challenge/shared_invite/zt-ee1tlayc-c~~vd7m5dge2HEpanLzwlg" TargetMode="External"/><Relationship Id="rId6" Type="http://schemas.openxmlformats.org/officeDocument/2006/relationships/image" Target="../media/image2.png"/><Relationship Id="rId7"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g95ede2144b_0_0"/>
          <p:cNvPicPr preferRelativeResize="0"/>
          <p:nvPr/>
        </p:nvPicPr>
        <p:blipFill rotWithShape="1">
          <a:blip r:embed="rId3">
            <a:alphaModFix/>
          </a:blip>
          <a:srcRect b="0" l="0" r="0" t="0"/>
          <a:stretch/>
        </p:blipFill>
        <p:spPr>
          <a:xfrm>
            <a:off x="1" y="0"/>
            <a:ext cx="12192000" cy="6858000"/>
          </a:xfrm>
          <a:prstGeom prst="rect">
            <a:avLst/>
          </a:prstGeom>
          <a:noFill/>
          <a:ln>
            <a:noFill/>
          </a:ln>
        </p:spPr>
      </p:pic>
      <p:sp>
        <p:nvSpPr>
          <p:cNvPr id="213" name="Google Shape;213;g95ede2144b_0_0"/>
          <p:cNvSpPr txBox="1"/>
          <p:nvPr/>
        </p:nvSpPr>
        <p:spPr>
          <a:xfrm>
            <a:off x="3186577" y="77682"/>
            <a:ext cx="9005400" cy="1815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rgbClr val="FFFFFF"/>
                </a:solidFill>
                <a:latin typeface="Calibri"/>
                <a:ea typeface="Calibri"/>
                <a:cs typeface="Calibri"/>
                <a:sym typeface="Calibri"/>
              </a:rPr>
              <a:t>ITU-ML5G-PS-038: Traffic recognition and Long-term traffic forecasting based on AI algorithms and metadata</a:t>
            </a:r>
            <a:endParaRPr/>
          </a:p>
          <a:p>
            <a:pPr indent="0" lvl="0" marL="0" marR="0" rtl="0" algn="ctr">
              <a:spcBef>
                <a:spcPts val="0"/>
              </a:spcBef>
              <a:spcAft>
                <a:spcPts val="0"/>
              </a:spcAft>
              <a:buNone/>
            </a:pPr>
            <a:r>
              <a:rPr b="1" i="0" lang="en-US" sz="2800" u="none" cap="none" strike="noStrike">
                <a:solidFill>
                  <a:srgbClr val="FFFFFF"/>
                </a:solidFill>
                <a:latin typeface="Calibri"/>
                <a:ea typeface="Calibri"/>
                <a:cs typeface="Calibri"/>
                <a:sym typeface="Calibri"/>
              </a:rPr>
              <a:t>Artem Volkov and Dr. Ammar Muthanna</a:t>
            </a:r>
            <a:endParaRPr b="1" i="0" sz="2800" u="none" cap="none" strike="noStrike">
              <a:solidFill>
                <a:srgbClr val="FFFFFF"/>
              </a:solidFill>
              <a:latin typeface="Calibri"/>
              <a:ea typeface="Calibri"/>
              <a:cs typeface="Calibri"/>
              <a:sym typeface="Calibri"/>
            </a:endParaRPr>
          </a:p>
          <a:p>
            <a:pPr indent="0" lvl="0" marL="0" marR="0" rtl="0" algn="ctr">
              <a:spcBef>
                <a:spcPts val="0"/>
              </a:spcBef>
              <a:spcAft>
                <a:spcPts val="0"/>
              </a:spcAft>
              <a:buNone/>
            </a:pPr>
            <a:r>
              <a:rPr b="1" i="0" lang="en-US" sz="2800" u="none" cap="none" strike="noStrike">
                <a:solidFill>
                  <a:srgbClr val="FFFFFF"/>
                </a:solidFill>
                <a:latin typeface="Calibri"/>
                <a:ea typeface="Calibri"/>
                <a:cs typeface="Calibri"/>
                <a:sym typeface="Calibri"/>
              </a:rPr>
              <a:t>SPbSUT, 31 Aug 2020</a:t>
            </a:r>
            <a:endParaRPr b="1" i="0" sz="2800" u="none" cap="none" strike="noStrike">
              <a:solidFill>
                <a:srgbClr val="FFFFFF"/>
              </a:solidFill>
              <a:latin typeface="Calibri"/>
              <a:ea typeface="Calibri"/>
              <a:cs typeface="Calibri"/>
              <a:sym typeface="Calibri"/>
            </a:endParaRPr>
          </a:p>
        </p:txBody>
      </p:sp>
      <p:sp>
        <p:nvSpPr>
          <p:cNvPr id="214" name="Google Shape;214;g95ede2144b_0_0"/>
          <p:cNvSpPr/>
          <p:nvPr/>
        </p:nvSpPr>
        <p:spPr>
          <a:xfrm>
            <a:off x="248194" y="5765743"/>
            <a:ext cx="44676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lt1"/>
                </a:solidFill>
                <a:latin typeface="Calibri"/>
                <a:ea typeface="Calibri"/>
                <a:cs typeface="Calibri"/>
                <a:sym typeface="Calibri"/>
              </a:rPr>
              <a:t>Register </a:t>
            </a:r>
            <a:r>
              <a:rPr b="0" i="0" lang="en-US" sz="2400" u="sng" cap="none" strike="noStrike">
                <a:solidFill>
                  <a:schemeClr val="lt1"/>
                </a:solidFill>
                <a:latin typeface="Calibri"/>
                <a:ea typeface="Calibri"/>
                <a:cs typeface="Calibri"/>
                <a:sym typeface="Calibri"/>
                <a:hlinkClick r:id="rId4">
                  <a:extLst>
                    <a:ext uri="{A12FA001-AC4F-418D-AE19-62706E023703}">
                      <ahyp:hlinkClr val="tx"/>
                    </a:ext>
                  </a:extLst>
                </a:hlinkClick>
              </a:rPr>
              <a:t>here</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Join us on </a:t>
            </a:r>
            <a:r>
              <a:rPr lang="en-US" sz="2400" u="sng">
                <a:solidFill>
                  <a:schemeClr val="lt1"/>
                </a:solidFill>
                <a:latin typeface="Calibri"/>
                <a:ea typeface="Calibri"/>
                <a:cs typeface="Calibri"/>
                <a:sym typeface="Calibri"/>
                <a:hlinkClick r:id="rId5">
                  <a:extLst>
                    <a:ext uri="{A12FA001-AC4F-418D-AE19-62706E023703}">
                      <ahyp:hlinkClr val="tx"/>
                    </a:ext>
                  </a:extLst>
                </a:hlinkClick>
              </a:rPr>
              <a:t>Slack</a:t>
            </a:r>
            <a:endParaRPr sz="2400">
              <a:solidFill>
                <a:schemeClr val="lt1"/>
              </a:solidFill>
              <a:latin typeface="Calibri"/>
              <a:ea typeface="Calibri"/>
              <a:cs typeface="Calibri"/>
              <a:sym typeface="Calibri"/>
            </a:endParaRPr>
          </a:p>
        </p:txBody>
      </p:sp>
      <p:sp>
        <p:nvSpPr>
          <p:cNvPr id="215" name="Google Shape;215;g95ede2144b_0_0"/>
          <p:cNvSpPr/>
          <p:nvPr/>
        </p:nvSpPr>
        <p:spPr>
          <a:xfrm>
            <a:off x="10765005" y="5140167"/>
            <a:ext cx="14271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Calibri"/>
                <a:ea typeface="Calibri"/>
                <a:cs typeface="Calibri"/>
                <a:sym typeface="Calibri"/>
              </a:rPr>
              <a:t>Organizer</a:t>
            </a:r>
            <a:endParaRPr/>
          </a:p>
        </p:txBody>
      </p:sp>
      <p:pic>
        <p:nvPicPr>
          <p:cNvPr id="216" name="Google Shape;216;g95ede2144b_0_0"/>
          <p:cNvPicPr preferRelativeResize="0"/>
          <p:nvPr/>
        </p:nvPicPr>
        <p:blipFill rotWithShape="1">
          <a:blip r:embed="rId6">
            <a:alphaModFix/>
          </a:blip>
          <a:srcRect b="0" l="0" r="0" t="0"/>
          <a:stretch/>
        </p:blipFill>
        <p:spPr>
          <a:xfrm>
            <a:off x="7424303" y="5635923"/>
            <a:ext cx="1522423" cy="804613"/>
          </a:xfrm>
          <a:prstGeom prst="rect">
            <a:avLst/>
          </a:prstGeom>
          <a:noFill/>
          <a:ln>
            <a:noFill/>
          </a:ln>
        </p:spPr>
      </p:pic>
      <p:sp>
        <p:nvSpPr>
          <p:cNvPr id="217" name="Google Shape;217;g95ede2144b_0_0"/>
          <p:cNvSpPr/>
          <p:nvPr/>
        </p:nvSpPr>
        <p:spPr>
          <a:xfrm>
            <a:off x="8376075" y="5169688"/>
            <a:ext cx="1537500" cy="523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Calibri"/>
                <a:ea typeface="Calibri"/>
                <a:cs typeface="Calibri"/>
                <a:sym typeface="Calibri"/>
              </a:rPr>
              <a:t>Sponsors</a:t>
            </a:r>
            <a:endParaRPr/>
          </a:p>
        </p:txBody>
      </p:sp>
      <p:pic>
        <p:nvPicPr>
          <p:cNvPr descr="ZTE – Wikipedia" id="218" name="Google Shape;218;g95ede2144b_0_0"/>
          <p:cNvPicPr preferRelativeResize="0"/>
          <p:nvPr/>
        </p:nvPicPr>
        <p:blipFill rotWithShape="1">
          <a:blip r:embed="rId7">
            <a:alphaModFix/>
          </a:blip>
          <a:srcRect b="0" l="0" r="0" t="0"/>
          <a:stretch/>
        </p:blipFill>
        <p:spPr>
          <a:xfrm>
            <a:off x="9201498" y="5710667"/>
            <a:ext cx="1522423" cy="73456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948d807bf8_0_208"/>
          <p:cNvSpPr txBox="1"/>
          <p:nvPr>
            <p:ph type="title"/>
          </p:nvPr>
        </p:nvSpPr>
        <p:spPr>
          <a:xfrm>
            <a:off x="415650" y="-66008"/>
            <a:ext cx="11360700" cy="642300"/>
          </a:xfrm>
          <a:prstGeom prst="rect">
            <a:avLst/>
          </a:prstGeom>
        </p:spPr>
        <p:txBody>
          <a:bodyPr anchorCtr="0" anchor="ctr" bIns="45700" lIns="91425" spcFirstLastPara="1" rIns="91425" wrap="square" tIns="45700">
            <a:noAutofit/>
          </a:bodyPr>
          <a:lstStyle/>
          <a:p>
            <a:pPr indent="0" lvl="0" marL="0" rtl="0" algn="ctr">
              <a:spcBef>
                <a:spcPts val="800"/>
              </a:spcBef>
              <a:spcAft>
                <a:spcPts val="1100"/>
              </a:spcAft>
              <a:buNone/>
            </a:pPr>
            <a:r>
              <a:rPr b="1" lang="en-US" sz="2700">
                <a:solidFill>
                  <a:srgbClr val="2E74B5"/>
                </a:solidFill>
                <a:latin typeface="Calibri"/>
                <a:ea typeface="Calibri"/>
                <a:cs typeface="Calibri"/>
                <a:sym typeface="Calibri"/>
              </a:rPr>
              <a:t>Research Background. </a:t>
            </a:r>
            <a:r>
              <a:rPr b="1" lang="en-US" sz="2700">
                <a:solidFill>
                  <a:srgbClr val="2E74B5"/>
                </a:solidFill>
              </a:rPr>
              <a:t>Part </a:t>
            </a:r>
            <a:r>
              <a:rPr b="1" lang="en-US" sz="2700">
                <a:solidFill>
                  <a:srgbClr val="2E74B5"/>
                </a:solidFill>
                <a:latin typeface="Calibri"/>
                <a:ea typeface="Calibri"/>
                <a:cs typeface="Calibri"/>
                <a:sym typeface="Calibri"/>
              </a:rPr>
              <a:t>1 - Traffic recognition (Examples)</a:t>
            </a:r>
            <a:endParaRPr sz="3900"/>
          </a:p>
        </p:txBody>
      </p:sp>
      <p:sp>
        <p:nvSpPr>
          <p:cNvPr id="300" name="Google Shape;300;g948d807bf8_0_208"/>
          <p:cNvSpPr txBox="1"/>
          <p:nvPr/>
        </p:nvSpPr>
        <p:spPr>
          <a:xfrm>
            <a:off x="124700" y="5888333"/>
            <a:ext cx="7271100" cy="6423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300">
                <a:solidFill>
                  <a:srgbClr val="FF9900"/>
                </a:solidFill>
                <a:latin typeface="Calibri"/>
                <a:ea typeface="Calibri"/>
                <a:cs typeface="Calibri"/>
                <a:sym typeface="Calibri"/>
              </a:rPr>
              <a:t>*Reference:</a:t>
            </a:r>
            <a:r>
              <a:rPr lang="en-US" sz="1300">
                <a:solidFill>
                  <a:srgbClr val="666666"/>
                </a:solidFill>
                <a:latin typeface="Calibri"/>
                <a:ea typeface="Calibri"/>
                <a:cs typeface="Calibri"/>
                <a:sym typeface="Calibri"/>
              </a:rPr>
              <a:t> Volkov, A., Ateya, A. A., Muthanna, A., Koucheryavy, A. (2019). Novel AI-Based Scheme for Traffic Detection and Recognition in 5G Based Networks. In Lecture Notes in Computer Science (including subseries Lecture Notes in Artificial Intelligence and Lecture Notes in Bioinformatics) (Vol. 11660 LNCS, pp. 243{255). Springer Verlag. https://doi.org/10.1007/978-3-030-30859-921.</a:t>
            </a:r>
            <a:endParaRPr sz="1300">
              <a:solidFill>
                <a:srgbClr val="666666"/>
              </a:solidFill>
              <a:latin typeface="Calibri"/>
              <a:ea typeface="Calibri"/>
              <a:cs typeface="Calibri"/>
              <a:sym typeface="Calibri"/>
            </a:endParaRPr>
          </a:p>
        </p:txBody>
      </p:sp>
      <p:pic>
        <p:nvPicPr>
          <p:cNvPr id="301" name="Google Shape;301;g948d807bf8_0_208"/>
          <p:cNvPicPr preferRelativeResize="0"/>
          <p:nvPr/>
        </p:nvPicPr>
        <p:blipFill>
          <a:blip r:embed="rId3">
            <a:alphaModFix/>
          </a:blip>
          <a:stretch>
            <a:fillRect/>
          </a:stretch>
        </p:blipFill>
        <p:spPr>
          <a:xfrm>
            <a:off x="203200" y="576300"/>
            <a:ext cx="4852667" cy="1137666"/>
          </a:xfrm>
          <a:prstGeom prst="rect">
            <a:avLst/>
          </a:prstGeom>
          <a:noFill/>
          <a:ln>
            <a:noFill/>
          </a:ln>
        </p:spPr>
      </p:pic>
      <p:pic>
        <p:nvPicPr>
          <p:cNvPr id="302" name="Google Shape;302;g948d807bf8_0_208"/>
          <p:cNvPicPr preferRelativeResize="0"/>
          <p:nvPr/>
        </p:nvPicPr>
        <p:blipFill>
          <a:blip r:embed="rId4">
            <a:alphaModFix/>
          </a:blip>
          <a:stretch>
            <a:fillRect/>
          </a:stretch>
        </p:blipFill>
        <p:spPr>
          <a:xfrm>
            <a:off x="124700" y="1847333"/>
            <a:ext cx="6211200" cy="4040999"/>
          </a:xfrm>
          <a:prstGeom prst="rect">
            <a:avLst/>
          </a:prstGeom>
          <a:noFill/>
          <a:ln>
            <a:noFill/>
          </a:ln>
        </p:spPr>
      </p:pic>
      <p:pic>
        <p:nvPicPr>
          <p:cNvPr id="303" name="Google Shape;303;g948d807bf8_0_208"/>
          <p:cNvPicPr preferRelativeResize="0"/>
          <p:nvPr/>
        </p:nvPicPr>
        <p:blipFill>
          <a:blip r:embed="rId5">
            <a:alphaModFix/>
          </a:blip>
          <a:stretch>
            <a:fillRect/>
          </a:stretch>
        </p:blipFill>
        <p:spPr>
          <a:xfrm>
            <a:off x="6096000" y="430500"/>
            <a:ext cx="5892798" cy="3719782"/>
          </a:xfrm>
          <a:prstGeom prst="rect">
            <a:avLst/>
          </a:prstGeom>
          <a:noFill/>
          <a:ln>
            <a:noFill/>
          </a:ln>
        </p:spPr>
      </p:pic>
      <p:pic>
        <p:nvPicPr>
          <p:cNvPr id="304" name="Google Shape;304;g948d807bf8_0_208"/>
          <p:cNvPicPr preferRelativeResize="0"/>
          <p:nvPr/>
        </p:nvPicPr>
        <p:blipFill>
          <a:blip r:embed="rId6">
            <a:alphaModFix/>
          </a:blip>
          <a:stretch>
            <a:fillRect/>
          </a:stretch>
        </p:blipFill>
        <p:spPr>
          <a:xfrm>
            <a:off x="7321533" y="3994267"/>
            <a:ext cx="4183833" cy="2811566"/>
          </a:xfrm>
          <a:prstGeom prst="rect">
            <a:avLst/>
          </a:prstGeom>
          <a:noFill/>
          <a:ln>
            <a:noFill/>
          </a:ln>
        </p:spPr>
      </p:pic>
      <p:sp>
        <p:nvSpPr>
          <p:cNvPr id="305" name="Google Shape;305;g948d807bf8_0_208"/>
          <p:cNvSpPr txBox="1"/>
          <p:nvPr/>
        </p:nvSpPr>
        <p:spPr>
          <a:xfrm>
            <a:off x="11247300" y="6477000"/>
            <a:ext cx="8685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rgbClr val="666666"/>
                </a:solidFill>
                <a:latin typeface="Calibri"/>
                <a:ea typeface="Calibri"/>
                <a:cs typeface="Calibri"/>
                <a:sym typeface="Calibri"/>
              </a:rPr>
              <a:t>10</a:t>
            </a:r>
            <a:r>
              <a:rPr lang="en-US" sz="1600">
                <a:solidFill>
                  <a:srgbClr val="666666"/>
                </a:solidFill>
                <a:latin typeface="Calibri"/>
                <a:ea typeface="Calibri"/>
                <a:cs typeface="Calibri"/>
                <a:sym typeface="Calibri"/>
              </a:rPr>
              <a:t> page</a:t>
            </a:r>
            <a:endParaRPr sz="9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95ede2144b_1_48"/>
          <p:cNvSpPr txBox="1"/>
          <p:nvPr>
            <p:ph type="title"/>
          </p:nvPr>
        </p:nvSpPr>
        <p:spPr>
          <a:xfrm>
            <a:off x="415650" y="65367"/>
            <a:ext cx="11360700" cy="642300"/>
          </a:xfrm>
          <a:prstGeom prst="rect">
            <a:avLst/>
          </a:prstGeom>
        </p:spPr>
        <p:txBody>
          <a:bodyPr anchorCtr="0" anchor="ctr" bIns="45700" lIns="91425" spcFirstLastPara="1" rIns="91425" wrap="square" tIns="45700">
            <a:noAutofit/>
          </a:bodyPr>
          <a:lstStyle/>
          <a:p>
            <a:pPr indent="0" lvl="0" marL="0" rtl="0" algn="ctr">
              <a:spcBef>
                <a:spcPts val="800"/>
              </a:spcBef>
              <a:spcAft>
                <a:spcPts val="1100"/>
              </a:spcAft>
              <a:buNone/>
            </a:pPr>
            <a:r>
              <a:rPr b="1" lang="en-US" sz="2700">
                <a:solidFill>
                  <a:srgbClr val="2E74B5"/>
                </a:solidFill>
                <a:latin typeface="Calibri"/>
                <a:ea typeface="Calibri"/>
                <a:cs typeface="Calibri"/>
                <a:sym typeface="Calibri"/>
              </a:rPr>
              <a:t>Research Background. </a:t>
            </a:r>
            <a:r>
              <a:rPr b="1" lang="en-US" sz="2700">
                <a:solidFill>
                  <a:srgbClr val="2E74B5"/>
                </a:solidFill>
              </a:rPr>
              <a:t>Part 2 - Traffic prediction (Examples)</a:t>
            </a:r>
            <a:endParaRPr sz="3900"/>
          </a:p>
        </p:txBody>
      </p:sp>
      <p:sp>
        <p:nvSpPr>
          <p:cNvPr id="311" name="Google Shape;311;g95ede2144b_1_48"/>
          <p:cNvSpPr txBox="1"/>
          <p:nvPr/>
        </p:nvSpPr>
        <p:spPr>
          <a:xfrm>
            <a:off x="11247300" y="6477000"/>
            <a:ext cx="8685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rgbClr val="666666"/>
                </a:solidFill>
                <a:latin typeface="Calibri"/>
                <a:ea typeface="Calibri"/>
                <a:cs typeface="Calibri"/>
                <a:sym typeface="Calibri"/>
              </a:rPr>
              <a:t>11 page</a:t>
            </a:r>
            <a:endParaRPr sz="900">
              <a:latin typeface="Calibri"/>
              <a:ea typeface="Calibri"/>
              <a:cs typeface="Calibri"/>
              <a:sym typeface="Calibri"/>
            </a:endParaRPr>
          </a:p>
        </p:txBody>
      </p:sp>
      <p:sp>
        <p:nvSpPr>
          <p:cNvPr id="312" name="Google Shape;312;g95ede2144b_1_48"/>
          <p:cNvSpPr txBox="1"/>
          <p:nvPr/>
        </p:nvSpPr>
        <p:spPr>
          <a:xfrm>
            <a:off x="1204500" y="5785800"/>
            <a:ext cx="10125000" cy="6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solidFill>
                  <a:srgbClr val="FF9900"/>
                </a:solidFill>
                <a:latin typeface="Calibri"/>
                <a:ea typeface="Calibri"/>
                <a:cs typeface="Calibri"/>
                <a:sym typeface="Calibri"/>
              </a:rPr>
              <a:t>*Reference:</a:t>
            </a:r>
            <a:r>
              <a:rPr lang="en-US" sz="1600">
                <a:solidFill>
                  <a:srgbClr val="666666"/>
                </a:solidFill>
                <a:latin typeface="Calibri"/>
                <a:ea typeface="Calibri"/>
                <a:cs typeface="Calibri"/>
                <a:sym typeface="Calibri"/>
              </a:rPr>
              <a:t>  </a:t>
            </a:r>
            <a:r>
              <a:rPr lang="en-US" sz="1600">
                <a:solidFill>
                  <a:srgbClr val="666666"/>
                </a:solidFill>
                <a:latin typeface="Calibri"/>
                <a:ea typeface="Calibri"/>
                <a:cs typeface="Calibri"/>
                <a:sym typeface="Calibri"/>
              </a:rPr>
              <a:t>Ali R. Abdellah , Artem Volkov , Ammar Muthanna , Andrey Koucheryavy. Deep Learning for IoT Traffic Prediction based on Edge Computing. 23rd International Conference on Distributed Computer and Communication Network 2020. [Accepted. Publishing in process]</a:t>
            </a:r>
            <a:endParaRPr sz="1300">
              <a:solidFill>
                <a:srgbClr val="666666"/>
              </a:solidFill>
              <a:latin typeface="Calibri"/>
              <a:ea typeface="Calibri"/>
              <a:cs typeface="Calibri"/>
              <a:sym typeface="Calibri"/>
            </a:endParaRPr>
          </a:p>
        </p:txBody>
      </p:sp>
      <p:pic>
        <p:nvPicPr>
          <p:cNvPr id="313" name="Google Shape;313;g95ede2144b_1_48"/>
          <p:cNvPicPr preferRelativeResize="0"/>
          <p:nvPr/>
        </p:nvPicPr>
        <p:blipFill>
          <a:blip r:embed="rId3">
            <a:alphaModFix/>
          </a:blip>
          <a:stretch>
            <a:fillRect/>
          </a:stretch>
        </p:blipFill>
        <p:spPr>
          <a:xfrm>
            <a:off x="582225" y="742688"/>
            <a:ext cx="4663400" cy="4846447"/>
          </a:xfrm>
          <a:prstGeom prst="rect">
            <a:avLst/>
          </a:prstGeom>
          <a:noFill/>
          <a:ln>
            <a:noFill/>
          </a:ln>
        </p:spPr>
      </p:pic>
      <p:pic>
        <p:nvPicPr>
          <p:cNvPr id="314" name="Google Shape;314;g95ede2144b_1_48"/>
          <p:cNvPicPr preferRelativeResize="0"/>
          <p:nvPr/>
        </p:nvPicPr>
        <p:blipFill>
          <a:blip r:embed="rId4">
            <a:alphaModFix/>
          </a:blip>
          <a:stretch>
            <a:fillRect/>
          </a:stretch>
        </p:blipFill>
        <p:spPr>
          <a:xfrm>
            <a:off x="5305150" y="707663"/>
            <a:ext cx="6542199" cy="4916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948d807bf8_0_217"/>
          <p:cNvSpPr txBox="1"/>
          <p:nvPr>
            <p:ph type="title"/>
          </p:nvPr>
        </p:nvSpPr>
        <p:spPr>
          <a:xfrm>
            <a:off x="415650" y="185708"/>
            <a:ext cx="11360700" cy="642300"/>
          </a:xfrm>
          <a:prstGeom prst="rect">
            <a:avLst/>
          </a:prstGeom>
        </p:spPr>
        <p:txBody>
          <a:bodyPr anchorCtr="0" anchor="ctr" bIns="45700" lIns="91425" spcFirstLastPara="1" rIns="91425" wrap="square" tIns="45700">
            <a:noAutofit/>
          </a:bodyPr>
          <a:lstStyle/>
          <a:p>
            <a:pPr indent="0" lvl="0" marL="0" rtl="0" algn="ctr">
              <a:spcBef>
                <a:spcPts val="800"/>
              </a:spcBef>
              <a:spcAft>
                <a:spcPts val="1100"/>
              </a:spcAft>
              <a:buNone/>
            </a:pPr>
            <a:r>
              <a:rPr b="1" lang="en-US" sz="2700">
                <a:solidFill>
                  <a:srgbClr val="2E74B5"/>
                </a:solidFill>
                <a:latin typeface="Calibri"/>
                <a:ea typeface="Calibri"/>
                <a:cs typeface="Calibri"/>
                <a:sym typeface="Calibri"/>
              </a:rPr>
              <a:t>Research Background. Direction 1/ Direction 2</a:t>
            </a:r>
            <a:endParaRPr sz="3900"/>
          </a:p>
        </p:txBody>
      </p:sp>
      <p:sp>
        <p:nvSpPr>
          <p:cNvPr id="320" name="Google Shape;320;g948d807bf8_0_217"/>
          <p:cNvSpPr txBox="1"/>
          <p:nvPr/>
        </p:nvSpPr>
        <p:spPr>
          <a:xfrm>
            <a:off x="145650" y="827998"/>
            <a:ext cx="11630700" cy="5813100"/>
          </a:xfrm>
          <a:prstGeom prst="rect">
            <a:avLst/>
          </a:prstGeom>
          <a:noFill/>
          <a:ln>
            <a:noFill/>
          </a:ln>
        </p:spPr>
        <p:txBody>
          <a:bodyPr anchorCtr="0" anchor="t" bIns="121900" lIns="121900" spcFirstLastPara="1" rIns="121900" wrap="square" tIns="121900">
            <a:noAutofit/>
          </a:bodyPr>
          <a:lstStyle/>
          <a:p>
            <a:pPr indent="-387350" lvl="0" marL="609600" rtl="0" algn="just">
              <a:spcBef>
                <a:spcPts val="0"/>
              </a:spcBef>
              <a:spcAft>
                <a:spcPts val="0"/>
              </a:spcAft>
              <a:buClr>
                <a:schemeClr val="dk1"/>
              </a:buClr>
              <a:buSzPts val="1300"/>
              <a:buFont typeface="Calibri"/>
              <a:buAutoNum type="arabicPeriod"/>
            </a:pPr>
            <a:r>
              <a:rPr lang="en-US" sz="1600">
                <a:solidFill>
                  <a:srgbClr val="666666"/>
                </a:solidFill>
                <a:latin typeface="Calibri"/>
                <a:ea typeface="Calibri"/>
                <a:cs typeface="Calibri"/>
                <a:sym typeface="Calibri"/>
              </a:rPr>
              <a:t>Volkov, A., Ateya, A. A., Muthanna, A., Koucheryavy, A. (2019). Novel AI-Based Scheme for Traffic Detection and Recognition in 5G Based Networks. In Lecture Notes in Computer Science (including subseries Lecture Notes in Artificial Intelligence and Lecture Notes in Bioinformatics) (Vol. 11660 LNCS, pp. 243{255). Springer Verlag. </a:t>
            </a:r>
            <a:r>
              <a:rPr lang="en-US" sz="1600">
                <a:solidFill>
                  <a:srgbClr val="666666"/>
                </a:solidFill>
                <a:uFill>
                  <a:noFill/>
                </a:uFill>
                <a:latin typeface="Calibri"/>
                <a:ea typeface="Calibri"/>
                <a:cs typeface="Calibri"/>
                <a:sym typeface="Calibri"/>
                <a:hlinkClick r:id="rId3">
                  <a:extLst>
                    <a:ext uri="{A12FA001-AC4F-418D-AE19-62706E023703}">
                      <ahyp:hlinkClr val="tx"/>
                    </a:ext>
                  </a:extLst>
                </a:hlinkClick>
              </a:rPr>
              <a:t>https://doi.org/10.1007/978-3-030-30859-921</a:t>
            </a:r>
            <a:r>
              <a:rPr lang="en-US" sz="1600">
                <a:solidFill>
                  <a:srgbClr val="666666"/>
                </a:solidFill>
                <a:latin typeface="Calibri"/>
                <a:ea typeface="Calibri"/>
                <a:cs typeface="Calibri"/>
                <a:sym typeface="Calibri"/>
              </a:rPr>
              <a:t>.</a:t>
            </a:r>
            <a:endParaRPr sz="1600">
              <a:solidFill>
                <a:srgbClr val="666666"/>
              </a:solidFill>
              <a:latin typeface="Calibri"/>
              <a:ea typeface="Calibri"/>
              <a:cs typeface="Calibri"/>
              <a:sym typeface="Calibri"/>
            </a:endParaRPr>
          </a:p>
          <a:p>
            <a:pPr indent="0" lvl="0" marL="0" rtl="0" algn="just">
              <a:spcBef>
                <a:spcPts val="0"/>
              </a:spcBef>
              <a:spcAft>
                <a:spcPts val="0"/>
              </a:spcAft>
              <a:buNone/>
            </a:pPr>
            <a:r>
              <a:t/>
            </a:r>
            <a:endParaRPr sz="1600">
              <a:solidFill>
                <a:srgbClr val="666666"/>
              </a:solidFill>
              <a:latin typeface="Calibri"/>
              <a:ea typeface="Calibri"/>
              <a:cs typeface="Calibri"/>
              <a:sym typeface="Calibri"/>
            </a:endParaRPr>
          </a:p>
          <a:p>
            <a:pPr indent="-387350" lvl="0" marL="609600" rtl="0" algn="just">
              <a:spcBef>
                <a:spcPts val="0"/>
              </a:spcBef>
              <a:spcAft>
                <a:spcPts val="0"/>
              </a:spcAft>
              <a:buClr>
                <a:schemeClr val="dk1"/>
              </a:buClr>
              <a:buSzPts val="1300"/>
              <a:buFont typeface="Calibri"/>
              <a:buAutoNum type="arabicPeriod"/>
            </a:pPr>
            <a:r>
              <a:rPr lang="en-US" sz="1600">
                <a:solidFill>
                  <a:srgbClr val="666666"/>
                </a:solidFill>
                <a:latin typeface="Calibri"/>
                <a:ea typeface="Calibri"/>
                <a:cs typeface="Calibri"/>
                <a:sym typeface="Calibri"/>
              </a:rPr>
              <a:t>Volkov, A., Proshutinskiy, K., Adam, A. B. M., Ateya, A. A., Muthanna, A., Koucheryavy, A. (2019). SDN Load Prediction Algorithm Based on Artificial Intelligence. In Communications in Computer and Information Science (Vol. 1141 CCIS, pp. 27{40). Springer. </a:t>
            </a:r>
            <a:r>
              <a:rPr lang="en-US" sz="1600">
                <a:solidFill>
                  <a:srgbClr val="666666"/>
                </a:solidFill>
                <a:uFill>
                  <a:noFill/>
                </a:uFill>
                <a:latin typeface="Calibri"/>
                <a:ea typeface="Calibri"/>
                <a:cs typeface="Calibri"/>
                <a:sym typeface="Calibri"/>
                <a:hlinkClick r:id="rId4">
                  <a:extLst>
                    <a:ext uri="{A12FA001-AC4F-418D-AE19-62706E023703}">
                      <ahyp:hlinkClr val="tx"/>
                    </a:ext>
                  </a:extLst>
                </a:hlinkClick>
              </a:rPr>
              <a:t>https://doi.org/10.1007/978-3-030-36625-43</a:t>
            </a:r>
            <a:endParaRPr sz="1600">
              <a:solidFill>
                <a:srgbClr val="666666"/>
              </a:solidFill>
              <a:latin typeface="Calibri"/>
              <a:ea typeface="Calibri"/>
              <a:cs typeface="Calibri"/>
              <a:sym typeface="Calibri"/>
            </a:endParaRPr>
          </a:p>
          <a:p>
            <a:pPr indent="0" lvl="0" marL="0" rtl="0" algn="just">
              <a:spcBef>
                <a:spcPts val="0"/>
              </a:spcBef>
              <a:spcAft>
                <a:spcPts val="0"/>
              </a:spcAft>
              <a:buNone/>
            </a:pPr>
            <a:r>
              <a:t/>
            </a:r>
            <a:endParaRPr sz="1600">
              <a:solidFill>
                <a:srgbClr val="666666"/>
              </a:solidFill>
              <a:latin typeface="Calibri"/>
              <a:ea typeface="Calibri"/>
              <a:cs typeface="Calibri"/>
              <a:sym typeface="Calibri"/>
            </a:endParaRPr>
          </a:p>
          <a:p>
            <a:pPr indent="-387350" lvl="0" marL="609600" rtl="0" algn="just">
              <a:spcBef>
                <a:spcPts val="0"/>
              </a:spcBef>
              <a:spcAft>
                <a:spcPts val="0"/>
              </a:spcAft>
              <a:buClr>
                <a:schemeClr val="dk1"/>
              </a:buClr>
              <a:buSzPts val="1300"/>
              <a:buFont typeface="Calibri"/>
              <a:buAutoNum type="arabicPeriod"/>
            </a:pPr>
            <a:r>
              <a:rPr lang="en-US" sz="1600">
                <a:solidFill>
                  <a:srgbClr val="666666"/>
                </a:solidFill>
                <a:latin typeface="Calibri"/>
                <a:ea typeface="Calibri"/>
                <a:cs typeface="Calibri"/>
                <a:sym typeface="Calibri"/>
              </a:rPr>
              <a:t>Ali R. Abdellah, Omar Abdul Kareem Mahmood, Alexander Paramonov, Andrey Koucheryavy, “IoT traffic prediction using multi-step ahead prediction with neural network”, IEEE 11th International Congress on Ultra-Modern Telecommunications and Control Systems and Workshops (ICUMT), 2019. </a:t>
            </a:r>
            <a:r>
              <a:rPr lang="en-US" sz="1600">
                <a:solidFill>
                  <a:srgbClr val="666666"/>
                </a:solidFill>
                <a:uFill>
                  <a:noFill/>
                </a:uFill>
                <a:latin typeface="Calibri"/>
                <a:ea typeface="Calibri"/>
                <a:cs typeface="Calibri"/>
                <a:sym typeface="Calibri"/>
                <a:hlinkClick r:id="rId5">
                  <a:extLst>
                    <a:ext uri="{A12FA001-AC4F-418D-AE19-62706E023703}">
                      <ahyp:hlinkClr val="tx"/>
                    </a:ext>
                  </a:extLst>
                </a:hlinkClick>
              </a:rPr>
              <a:t>https://doi.org/10.1109/ICUMT48472.2019.8970675</a:t>
            </a:r>
            <a:r>
              <a:rPr lang="en-US" sz="1600">
                <a:solidFill>
                  <a:srgbClr val="666666"/>
                </a:solidFill>
                <a:latin typeface="Calibri"/>
                <a:ea typeface="Calibri"/>
                <a:cs typeface="Calibri"/>
                <a:sym typeface="Calibri"/>
              </a:rPr>
              <a:t> .</a:t>
            </a:r>
            <a:endParaRPr sz="1600">
              <a:solidFill>
                <a:srgbClr val="666666"/>
              </a:solidFill>
              <a:latin typeface="Calibri"/>
              <a:ea typeface="Calibri"/>
              <a:cs typeface="Calibri"/>
              <a:sym typeface="Calibri"/>
            </a:endParaRPr>
          </a:p>
          <a:p>
            <a:pPr indent="0" lvl="0" marL="609600" rtl="0" algn="just">
              <a:spcBef>
                <a:spcPts val="0"/>
              </a:spcBef>
              <a:spcAft>
                <a:spcPts val="0"/>
              </a:spcAft>
              <a:buNone/>
            </a:pPr>
            <a:r>
              <a:rPr lang="en-US" sz="1600">
                <a:solidFill>
                  <a:srgbClr val="666666"/>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400050" lvl="0" marL="609600" rtl="0" algn="just">
              <a:spcBef>
                <a:spcPts val="0"/>
              </a:spcBef>
              <a:spcAft>
                <a:spcPts val="0"/>
              </a:spcAft>
              <a:buClr>
                <a:schemeClr val="dk1"/>
              </a:buClr>
              <a:buSzPts val="1500"/>
              <a:buFont typeface="Calibri"/>
              <a:buAutoNum type="arabicPeriod"/>
            </a:pPr>
            <a:r>
              <a:rPr lang="en-US" sz="1600">
                <a:solidFill>
                  <a:srgbClr val="666666"/>
                </a:solidFill>
                <a:latin typeface="Calibri"/>
                <a:ea typeface="Calibri"/>
                <a:cs typeface="Calibri"/>
                <a:sym typeface="Calibri"/>
              </a:rPr>
              <a:t>Ali R. Abdellah , Artem Volkov , Ammar Muthanna , Andrey Koucheryavy. Deep Learning for IoT Traffic Prediction based on Edge Computing. 23rd International Conference on Distributed Computer and Communication Network 2020. [Accepted. Publishing in process]</a:t>
            </a:r>
            <a:endParaRPr sz="1600">
              <a:solidFill>
                <a:srgbClr val="666666"/>
              </a:solidFill>
              <a:latin typeface="Calibri"/>
              <a:ea typeface="Calibri"/>
              <a:cs typeface="Calibri"/>
              <a:sym typeface="Calibri"/>
            </a:endParaRPr>
          </a:p>
          <a:p>
            <a:pPr indent="0" lvl="0" marL="609600" rtl="0" algn="just">
              <a:spcBef>
                <a:spcPts val="0"/>
              </a:spcBef>
              <a:spcAft>
                <a:spcPts val="0"/>
              </a:spcAft>
              <a:buNone/>
            </a:pPr>
            <a:r>
              <a:t/>
            </a:r>
            <a:endParaRPr sz="1600">
              <a:solidFill>
                <a:srgbClr val="666666"/>
              </a:solidFill>
              <a:latin typeface="Calibri"/>
              <a:ea typeface="Calibri"/>
              <a:cs typeface="Calibri"/>
              <a:sym typeface="Calibri"/>
            </a:endParaRPr>
          </a:p>
          <a:p>
            <a:pPr indent="-406400" lvl="0" marL="609600" rtl="0" algn="just">
              <a:spcBef>
                <a:spcPts val="0"/>
              </a:spcBef>
              <a:spcAft>
                <a:spcPts val="0"/>
              </a:spcAft>
              <a:buClr>
                <a:srgbClr val="666666"/>
              </a:buClr>
              <a:buSzPts val="1600"/>
              <a:buFont typeface="Calibri"/>
              <a:buAutoNum type="arabicPeriod"/>
            </a:pPr>
            <a:r>
              <a:rPr lang="en-US" sz="1600">
                <a:solidFill>
                  <a:srgbClr val="666666"/>
                </a:solidFill>
                <a:latin typeface="Calibri"/>
                <a:ea typeface="Calibri"/>
                <a:cs typeface="Calibri"/>
                <a:sym typeface="Calibri"/>
              </a:rPr>
              <a:t>Artem Volkov , Ali R. Abdellah , Ammar Muthanna , Andrey Koucheryavy. IoT traffic prediction with Neural networks learning based on SDN infrastructure. 23rd International Conference on Distributed Computer and Communication Network 2020. [Accepted. Publishing in process</a:t>
            </a:r>
            <a:r>
              <a:rPr lang="en-US" sz="1600">
                <a:solidFill>
                  <a:srgbClr val="666666"/>
                </a:solidFill>
                <a:latin typeface="Calibri"/>
                <a:ea typeface="Calibri"/>
                <a:cs typeface="Calibri"/>
                <a:sym typeface="Calibri"/>
              </a:rPr>
              <a:t>]</a:t>
            </a:r>
            <a:endParaRPr sz="1600">
              <a:solidFill>
                <a:srgbClr val="666666"/>
              </a:solidFill>
              <a:latin typeface="Calibri"/>
              <a:ea typeface="Calibri"/>
              <a:cs typeface="Calibri"/>
              <a:sym typeface="Calibri"/>
            </a:endParaRPr>
          </a:p>
          <a:p>
            <a:pPr indent="0" lvl="0" marL="609600" rtl="0" algn="just">
              <a:spcBef>
                <a:spcPts val="0"/>
              </a:spcBef>
              <a:spcAft>
                <a:spcPts val="0"/>
              </a:spcAft>
              <a:buNone/>
            </a:pPr>
            <a:r>
              <a:t/>
            </a:r>
            <a:endParaRPr sz="1600">
              <a:solidFill>
                <a:srgbClr val="666666"/>
              </a:solidFill>
              <a:latin typeface="Calibri"/>
              <a:ea typeface="Calibri"/>
              <a:cs typeface="Calibri"/>
              <a:sym typeface="Calibri"/>
            </a:endParaRPr>
          </a:p>
          <a:p>
            <a:pPr indent="0" lvl="0" marL="609600" rtl="0" algn="just">
              <a:spcBef>
                <a:spcPts val="0"/>
              </a:spcBef>
              <a:spcAft>
                <a:spcPts val="0"/>
              </a:spcAft>
              <a:buNone/>
            </a:pPr>
            <a:r>
              <a:t/>
            </a:r>
            <a:endParaRPr sz="1600">
              <a:solidFill>
                <a:srgbClr val="666666"/>
              </a:solidFill>
              <a:highlight>
                <a:srgbClr val="FF9900"/>
              </a:highlight>
              <a:latin typeface="Calibri"/>
              <a:ea typeface="Calibri"/>
              <a:cs typeface="Calibri"/>
              <a:sym typeface="Calibri"/>
            </a:endParaRPr>
          </a:p>
        </p:txBody>
      </p:sp>
      <p:sp>
        <p:nvSpPr>
          <p:cNvPr id="321" name="Google Shape;321;g948d807bf8_0_217"/>
          <p:cNvSpPr txBox="1"/>
          <p:nvPr/>
        </p:nvSpPr>
        <p:spPr>
          <a:xfrm>
            <a:off x="11247300" y="6477000"/>
            <a:ext cx="8685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rgbClr val="666666"/>
                </a:solidFill>
                <a:latin typeface="Calibri"/>
                <a:ea typeface="Calibri"/>
                <a:cs typeface="Calibri"/>
                <a:sym typeface="Calibri"/>
              </a:rPr>
              <a:t>12</a:t>
            </a:r>
            <a:r>
              <a:rPr lang="en-US" sz="1600">
                <a:solidFill>
                  <a:srgbClr val="666666"/>
                </a:solidFill>
                <a:latin typeface="Calibri"/>
                <a:ea typeface="Calibri"/>
                <a:cs typeface="Calibri"/>
                <a:sym typeface="Calibri"/>
              </a:rPr>
              <a:t> page</a:t>
            </a:r>
            <a:endParaRPr sz="9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948d807bf8_0_222"/>
          <p:cNvSpPr txBox="1"/>
          <p:nvPr>
            <p:ph type="title"/>
          </p:nvPr>
        </p:nvSpPr>
        <p:spPr>
          <a:xfrm>
            <a:off x="361300" y="240025"/>
            <a:ext cx="11360700" cy="431100"/>
          </a:xfrm>
          <a:prstGeom prst="rect">
            <a:avLst/>
          </a:prstGeom>
        </p:spPr>
        <p:txBody>
          <a:bodyPr anchorCtr="0" anchor="ctr" bIns="45700" lIns="91425" spcFirstLastPara="1" rIns="91425" wrap="square" tIns="45700">
            <a:noAutofit/>
          </a:bodyPr>
          <a:lstStyle/>
          <a:p>
            <a:pPr indent="0" lvl="0" marL="0" rtl="0" algn="ctr">
              <a:spcBef>
                <a:spcPts val="800"/>
              </a:spcBef>
              <a:spcAft>
                <a:spcPts val="1100"/>
              </a:spcAft>
              <a:buNone/>
            </a:pPr>
            <a:r>
              <a:rPr b="1" lang="en-US" sz="2700">
                <a:solidFill>
                  <a:srgbClr val="2E74B5"/>
                </a:solidFill>
                <a:latin typeface="Calibri"/>
                <a:ea typeface="Calibri"/>
                <a:cs typeface="Calibri"/>
                <a:sym typeface="Calibri"/>
              </a:rPr>
              <a:t>Task. Output Format</a:t>
            </a:r>
            <a:endParaRPr sz="3900"/>
          </a:p>
        </p:txBody>
      </p:sp>
      <p:sp>
        <p:nvSpPr>
          <p:cNvPr id="327" name="Google Shape;327;g948d807bf8_0_222"/>
          <p:cNvSpPr txBox="1"/>
          <p:nvPr/>
        </p:nvSpPr>
        <p:spPr>
          <a:xfrm>
            <a:off x="466000" y="2551251"/>
            <a:ext cx="11259900" cy="33630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900">
                <a:solidFill>
                  <a:srgbClr val="FF9900"/>
                </a:solidFill>
                <a:latin typeface="Calibri"/>
                <a:ea typeface="Calibri"/>
                <a:cs typeface="Calibri"/>
                <a:sym typeface="Calibri"/>
              </a:rPr>
              <a:t>The output format</a:t>
            </a:r>
            <a:r>
              <a:rPr lang="en-US" sz="1900">
                <a:solidFill>
                  <a:srgbClr val="666666"/>
                </a:solidFill>
                <a:latin typeface="Calibri"/>
                <a:ea typeface="Calibri"/>
                <a:cs typeface="Calibri"/>
                <a:sym typeface="Calibri"/>
              </a:rPr>
              <a:t> is the report (expected) which include the following: </a:t>
            </a:r>
            <a:endParaRPr sz="1900">
              <a:solidFill>
                <a:srgbClr val="666666"/>
              </a:solidFill>
              <a:latin typeface="Calibri"/>
              <a:ea typeface="Calibri"/>
              <a:cs typeface="Calibri"/>
              <a:sym typeface="Calibri"/>
            </a:endParaRPr>
          </a:p>
          <a:p>
            <a:pPr indent="-425450" lvl="0" marL="1219200" rtl="0" algn="l">
              <a:spcBef>
                <a:spcPts val="0"/>
              </a:spcBef>
              <a:spcAft>
                <a:spcPts val="0"/>
              </a:spcAft>
              <a:buClr>
                <a:srgbClr val="666666"/>
              </a:buClr>
              <a:buSzPts val="1900"/>
              <a:buFont typeface="Calibri"/>
              <a:buChar char="-"/>
            </a:pPr>
            <a:r>
              <a:rPr lang="en-US" sz="1900">
                <a:solidFill>
                  <a:srgbClr val="666666"/>
                </a:solidFill>
                <a:latin typeface="Calibri"/>
                <a:ea typeface="Calibri"/>
                <a:cs typeface="Calibri"/>
                <a:sym typeface="Calibri"/>
              </a:rPr>
              <a:t>Problem analysis include the Gap analysis of current approaches for solve defined research problem;</a:t>
            </a:r>
            <a:endParaRPr sz="1900">
              <a:solidFill>
                <a:srgbClr val="666666"/>
              </a:solidFill>
              <a:latin typeface="Calibri"/>
              <a:ea typeface="Calibri"/>
              <a:cs typeface="Calibri"/>
              <a:sym typeface="Calibri"/>
            </a:endParaRPr>
          </a:p>
          <a:p>
            <a:pPr indent="-425450" lvl="0" marL="1219200" rtl="0" algn="l">
              <a:spcBef>
                <a:spcPts val="0"/>
              </a:spcBef>
              <a:spcAft>
                <a:spcPts val="0"/>
              </a:spcAft>
              <a:buClr>
                <a:srgbClr val="666666"/>
              </a:buClr>
              <a:buSzPts val="1900"/>
              <a:buFont typeface="Calibri"/>
              <a:buChar char="-"/>
            </a:pPr>
            <a:r>
              <a:rPr lang="en-US" sz="1900">
                <a:solidFill>
                  <a:srgbClr val="666666"/>
                </a:solidFill>
                <a:latin typeface="Calibri"/>
                <a:ea typeface="Calibri"/>
                <a:cs typeface="Calibri"/>
                <a:sym typeface="Calibri"/>
              </a:rPr>
              <a:t>Architectural scheme, models, algorithm in UML notation;</a:t>
            </a:r>
            <a:endParaRPr sz="1900">
              <a:solidFill>
                <a:srgbClr val="666666"/>
              </a:solidFill>
              <a:latin typeface="Calibri"/>
              <a:ea typeface="Calibri"/>
              <a:cs typeface="Calibri"/>
              <a:sym typeface="Calibri"/>
            </a:endParaRPr>
          </a:p>
          <a:p>
            <a:pPr indent="-425450" lvl="0" marL="1219200" rtl="0" algn="l">
              <a:spcBef>
                <a:spcPts val="0"/>
              </a:spcBef>
              <a:spcAft>
                <a:spcPts val="0"/>
              </a:spcAft>
              <a:buClr>
                <a:srgbClr val="666666"/>
              </a:buClr>
              <a:buSzPts val="1900"/>
              <a:buFont typeface="Calibri"/>
              <a:buChar char="-"/>
            </a:pPr>
            <a:r>
              <a:rPr lang="en-US" sz="1900">
                <a:solidFill>
                  <a:srgbClr val="666666"/>
                </a:solidFill>
                <a:latin typeface="Calibri"/>
                <a:ea typeface="Calibri"/>
                <a:cs typeface="Calibri"/>
                <a:sym typeface="Calibri"/>
              </a:rPr>
              <a:t>Description of solution; </a:t>
            </a:r>
            <a:endParaRPr sz="1900">
              <a:solidFill>
                <a:srgbClr val="666666"/>
              </a:solidFill>
              <a:latin typeface="Calibri"/>
              <a:ea typeface="Calibri"/>
              <a:cs typeface="Calibri"/>
              <a:sym typeface="Calibri"/>
            </a:endParaRPr>
          </a:p>
          <a:p>
            <a:pPr indent="-425450" lvl="0" marL="1219200" rtl="0" algn="l">
              <a:spcBef>
                <a:spcPts val="0"/>
              </a:spcBef>
              <a:spcAft>
                <a:spcPts val="0"/>
              </a:spcAft>
              <a:buClr>
                <a:srgbClr val="666666"/>
              </a:buClr>
              <a:buSzPts val="1900"/>
              <a:buFont typeface="Calibri"/>
              <a:buChar char="-"/>
            </a:pPr>
            <a:r>
              <a:rPr lang="en-US" sz="1900">
                <a:solidFill>
                  <a:srgbClr val="666666"/>
                </a:solidFill>
                <a:latin typeface="Calibri"/>
                <a:ea typeface="Calibri"/>
                <a:cs typeface="Calibri"/>
                <a:sym typeface="Calibri"/>
              </a:rPr>
              <a:t>Results of modeling in the graphs and their explanation;</a:t>
            </a:r>
            <a:endParaRPr sz="1900">
              <a:solidFill>
                <a:srgbClr val="666666"/>
              </a:solidFill>
              <a:latin typeface="Calibri"/>
              <a:ea typeface="Calibri"/>
              <a:cs typeface="Calibri"/>
              <a:sym typeface="Calibri"/>
            </a:endParaRPr>
          </a:p>
          <a:p>
            <a:pPr indent="-425450" lvl="0" marL="1219200" rtl="0" algn="l">
              <a:spcBef>
                <a:spcPts val="0"/>
              </a:spcBef>
              <a:spcAft>
                <a:spcPts val="0"/>
              </a:spcAft>
              <a:buClr>
                <a:srgbClr val="666666"/>
              </a:buClr>
              <a:buSzPts val="1900"/>
              <a:buFont typeface="Calibri"/>
              <a:buChar char="-"/>
            </a:pPr>
            <a:r>
              <a:rPr lang="en-US" sz="1900">
                <a:solidFill>
                  <a:srgbClr val="666666"/>
                </a:solidFill>
                <a:latin typeface="Calibri"/>
                <a:ea typeface="Calibri"/>
                <a:cs typeface="Calibri"/>
                <a:sym typeface="Calibri"/>
              </a:rPr>
              <a:t>Software with ML and Big data (if necessary) algorithms,</a:t>
            </a:r>
            <a:endParaRPr sz="1900">
              <a:solidFill>
                <a:srgbClr val="666666"/>
              </a:solidFill>
              <a:latin typeface="Calibri"/>
              <a:ea typeface="Calibri"/>
              <a:cs typeface="Calibri"/>
              <a:sym typeface="Calibri"/>
            </a:endParaRPr>
          </a:p>
          <a:p>
            <a:pPr indent="-425450" lvl="0" marL="1219200" rtl="0" algn="l">
              <a:spcBef>
                <a:spcPts val="0"/>
              </a:spcBef>
              <a:spcAft>
                <a:spcPts val="0"/>
              </a:spcAft>
              <a:buClr>
                <a:srgbClr val="666666"/>
              </a:buClr>
              <a:buSzPts val="1900"/>
              <a:buFont typeface="Calibri"/>
              <a:buChar char="-"/>
            </a:pPr>
            <a:r>
              <a:rPr lang="en-US" sz="1900">
                <a:solidFill>
                  <a:srgbClr val="666666"/>
                </a:solidFill>
                <a:latin typeface="Calibri"/>
                <a:ea typeface="Calibri"/>
                <a:cs typeface="Calibri"/>
                <a:sym typeface="Calibri"/>
              </a:rPr>
              <a:t> trained ML-models;</a:t>
            </a:r>
            <a:endParaRPr sz="1900">
              <a:solidFill>
                <a:srgbClr val="666666"/>
              </a:solidFill>
              <a:latin typeface="Calibri"/>
              <a:ea typeface="Calibri"/>
              <a:cs typeface="Calibri"/>
              <a:sym typeface="Calibri"/>
            </a:endParaRPr>
          </a:p>
          <a:p>
            <a:pPr indent="-425450" lvl="0" marL="1219200" rtl="0" algn="l">
              <a:spcBef>
                <a:spcPts val="0"/>
              </a:spcBef>
              <a:spcAft>
                <a:spcPts val="0"/>
              </a:spcAft>
              <a:buClr>
                <a:srgbClr val="666666"/>
              </a:buClr>
              <a:buSzPts val="1900"/>
              <a:buFont typeface="Calibri"/>
              <a:buChar char="-"/>
            </a:pPr>
            <a:r>
              <a:rPr lang="en-US" sz="1900">
                <a:solidFill>
                  <a:srgbClr val="666666"/>
                </a:solidFill>
                <a:latin typeface="Calibri"/>
                <a:ea typeface="Calibri"/>
                <a:cs typeface="Calibri"/>
                <a:sym typeface="Calibri"/>
              </a:rPr>
              <a:t>results in the CSV file, which contains results of training: necessary parameters (find in the evaluation clause).</a:t>
            </a:r>
            <a:endParaRPr sz="1900">
              <a:solidFill>
                <a:srgbClr val="666666"/>
              </a:solidFill>
              <a:latin typeface="Calibri"/>
              <a:ea typeface="Calibri"/>
              <a:cs typeface="Calibri"/>
              <a:sym typeface="Calibri"/>
            </a:endParaRPr>
          </a:p>
          <a:p>
            <a:pPr indent="457200" lvl="0" marL="0" rtl="0" algn="l">
              <a:spcBef>
                <a:spcPts val="0"/>
              </a:spcBef>
              <a:spcAft>
                <a:spcPts val="0"/>
              </a:spcAft>
              <a:buNone/>
            </a:pPr>
            <a:r>
              <a:rPr lang="en-US">
                <a:solidFill>
                  <a:srgbClr val="4E4E4E"/>
                </a:solidFill>
                <a:highlight>
                  <a:srgbClr val="FFFFFF"/>
                </a:highlight>
                <a:latin typeface="Roboto"/>
                <a:ea typeface="Roboto"/>
                <a:cs typeface="Roboto"/>
                <a:sym typeface="Roboto"/>
              </a:rPr>
              <a:t>*the “.docx” format is required for report.</a:t>
            </a:r>
            <a:endParaRPr sz="2100">
              <a:solidFill>
                <a:srgbClr val="666666"/>
              </a:solidFill>
              <a:latin typeface="Calibri"/>
              <a:ea typeface="Calibri"/>
              <a:cs typeface="Calibri"/>
              <a:sym typeface="Calibri"/>
            </a:endParaRPr>
          </a:p>
        </p:txBody>
      </p:sp>
      <p:sp>
        <p:nvSpPr>
          <p:cNvPr id="328" name="Google Shape;328;g948d807bf8_0_222"/>
          <p:cNvSpPr txBox="1"/>
          <p:nvPr/>
        </p:nvSpPr>
        <p:spPr>
          <a:xfrm>
            <a:off x="466008" y="739717"/>
            <a:ext cx="11023500" cy="22443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2000">
                <a:solidFill>
                  <a:srgbClr val="FF9900"/>
                </a:solidFill>
                <a:latin typeface="Calibri"/>
                <a:ea typeface="Calibri"/>
                <a:cs typeface="Calibri"/>
                <a:sym typeface="Calibri"/>
              </a:rPr>
              <a:t>Task</a:t>
            </a:r>
            <a:endParaRPr sz="2000">
              <a:solidFill>
                <a:srgbClr val="FF9900"/>
              </a:solidFill>
              <a:latin typeface="Calibri"/>
              <a:ea typeface="Calibri"/>
              <a:cs typeface="Calibri"/>
              <a:sym typeface="Calibri"/>
            </a:endParaRPr>
          </a:p>
          <a:p>
            <a:pPr indent="0" lvl="0" marL="0" rtl="0" algn="l">
              <a:spcBef>
                <a:spcPts val="0"/>
              </a:spcBef>
              <a:spcAft>
                <a:spcPts val="0"/>
              </a:spcAft>
              <a:buNone/>
            </a:pPr>
            <a:r>
              <a:rPr lang="en-US" sz="1900">
                <a:solidFill>
                  <a:srgbClr val="666666"/>
                </a:solidFill>
                <a:latin typeface="Calibri"/>
                <a:ea typeface="Calibri"/>
                <a:cs typeface="Calibri"/>
                <a:sym typeface="Calibri"/>
              </a:rPr>
              <a:t>	Based on the the proposed method make the suggestions:</a:t>
            </a:r>
            <a:endParaRPr sz="1900">
              <a:solidFill>
                <a:srgbClr val="666666"/>
              </a:solidFill>
              <a:latin typeface="Calibri"/>
              <a:ea typeface="Calibri"/>
              <a:cs typeface="Calibri"/>
              <a:sym typeface="Calibri"/>
            </a:endParaRPr>
          </a:p>
          <a:p>
            <a:pPr indent="-349250" lvl="0" marL="1371600" rtl="0" algn="l">
              <a:spcBef>
                <a:spcPts val="0"/>
              </a:spcBef>
              <a:spcAft>
                <a:spcPts val="0"/>
              </a:spcAft>
              <a:buClr>
                <a:srgbClr val="666666"/>
              </a:buClr>
              <a:buSzPts val="1900"/>
              <a:buFont typeface="Calibri"/>
              <a:buAutoNum type="arabicPeriod"/>
            </a:pPr>
            <a:r>
              <a:rPr lang="en-US" sz="1900">
                <a:solidFill>
                  <a:srgbClr val="666666"/>
                </a:solidFill>
                <a:latin typeface="Calibri"/>
                <a:ea typeface="Calibri"/>
                <a:cs typeface="Calibri"/>
                <a:sym typeface="Calibri"/>
              </a:rPr>
              <a:t>Propose for traffic types recognition based on Machine Learning, using Metadata of flows;</a:t>
            </a:r>
            <a:endParaRPr sz="1900">
              <a:solidFill>
                <a:srgbClr val="666666"/>
              </a:solidFill>
              <a:latin typeface="Calibri"/>
              <a:ea typeface="Calibri"/>
              <a:cs typeface="Calibri"/>
              <a:sym typeface="Calibri"/>
            </a:endParaRPr>
          </a:p>
          <a:p>
            <a:pPr indent="-349250" lvl="0" marL="1371600" rtl="0" algn="l">
              <a:spcBef>
                <a:spcPts val="0"/>
              </a:spcBef>
              <a:spcAft>
                <a:spcPts val="0"/>
              </a:spcAft>
              <a:buClr>
                <a:srgbClr val="666666"/>
              </a:buClr>
              <a:buSzPts val="1900"/>
              <a:buFont typeface="Calibri"/>
              <a:buAutoNum type="arabicPeriod"/>
            </a:pPr>
            <a:r>
              <a:rPr lang="en-US" sz="1900">
                <a:solidFill>
                  <a:srgbClr val="666666"/>
                </a:solidFill>
                <a:latin typeface="Calibri"/>
                <a:ea typeface="Calibri"/>
                <a:cs typeface="Calibri"/>
                <a:sym typeface="Calibri"/>
              </a:rPr>
              <a:t>Propose long-term traffic forecasting on the data plane, using Metadata of recognized flows;</a:t>
            </a:r>
            <a:endParaRPr sz="1900">
              <a:solidFill>
                <a:srgbClr val="666666"/>
              </a:solidFill>
              <a:latin typeface="Calibri"/>
              <a:ea typeface="Calibri"/>
              <a:cs typeface="Calibri"/>
              <a:sym typeface="Calibri"/>
            </a:endParaRPr>
          </a:p>
          <a:p>
            <a:pPr indent="-349250" lvl="0" marL="1371600" rtl="0" algn="l">
              <a:spcBef>
                <a:spcPts val="0"/>
              </a:spcBef>
              <a:spcAft>
                <a:spcPts val="0"/>
              </a:spcAft>
              <a:buClr>
                <a:srgbClr val="666666"/>
              </a:buClr>
              <a:buSzPts val="1900"/>
              <a:buFont typeface="Calibri"/>
              <a:buAutoNum type="arabicPeriod"/>
            </a:pPr>
            <a:r>
              <a:rPr lang="en-US" sz="1900">
                <a:solidFill>
                  <a:srgbClr val="666666"/>
                </a:solidFill>
                <a:latin typeface="Calibri"/>
                <a:ea typeface="Calibri"/>
                <a:cs typeface="Calibri"/>
                <a:sym typeface="Calibri"/>
              </a:rPr>
              <a:t>Propose  theoretical models for both 1st &amp; 2nd algorithms collaboration (UML Scheme with definition and description)</a:t>
            </a:r>
            <a:endParaRPr sz="1900">
              <a:solidFill>
                <a:srgbClr val="666666"/>
              </a:solidFill>
              <a:latin typeface="Calibri"/>
              <a:ea typeface="Calibri"/>
              <a:cs typeface="Calibri"/>
              <a:sym typeface="Calibri"/>
            </a:endParaRPr>
          </a:p>
        </p:txBody>
      </p:sp>
      <p:sp>
        <p:nvSpPr>
          <p:cNvPr id="329" name="Google Shape;329;g948d807bf8_0_222"/>
          <p:cNvSpPr txBox="1"/>
          <p:nvPr/>
        </p:nvSpPr>
        <p:spPr>
          <a:xfrm>
            <a:off x="466000" y="5689650"/>
            <a:ext cx="11259900" cy="9288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900">
                <a:solidFill>
                  <a:srgbClr val="FF9900"/>
                </a:solidFill>
                <a:latin typeface="Calibri"/>
                <a:ea typeface="Calibri"/>
                <a:cs typeface="Calibri"/>
                <a:sym typeface="Calibri"/>
              </a:rPr>
              <a:t>Tools:</a:t>
            </a:r>
            <a:endParaRPr sz="1900">
              <a:solidFill>
                <a:srgbClr val="FF9900"/>
              </a:solidFill>
              <a:latin typeface="Calibri"/>
              <a:ea typeface="Calibri"/>
              <a:cs typeface="Calibri"/>
              <a:sym typeface="Calibri"/>
            </a:endParaRPr>
          </a:p>
          <a:p>
            <a:pPr indent="0" lvl="0" marL="0" rtl="0" algn="l">
              <a:spcBef>
                <a:spcPts val="0"/>
              </a:spcBef>
              <a:spcAft>
                <a:spcPts val="0"/>
              </a:spcAft>
              <a:buNone/>
            </a:pPr>
            <a:r>
              <a:rPr lang="en-US" sz="1900">
                <a:solidFill>
                  <a:srgbClr val="666666"/>
                </a:solidFill>
                <a:latin typeface="Calibri"/>
                <a:ea typeface="Calibri"/>
                <a:cs typeface="Calibri"/>
                <a:sym typeface="Calibri"/>
              </a:rPr>
              <a:t>Python (version: 2.7 - 3.4)</a:t>
            </a:r>
            <a:endParaRPr sz="1900">
              <a:solidFill>
                <a:srgbClr val="666666"/>
              </a:solidFill>
              <a:latin typeface="Calibri"/>
              <a:ea typeface="Calibri"/>
              <a:cs typeface="Calibri"/>
              <a:sym typeface="Calibri"/>
            </a:endParaRPr>
          </a:p>
          <a:p>
            <a:pPr indent="0" lvl="0" marL="0" rtl="0" algn="l">
              <a:spcBef>
                <a:spcPts val="0"/>
              </a:spcBef>
              <a:spcAft>
                <a:spcPts val="0"/>
              </a:spcAft>
              <a:buNone/>
            </a:pPr>
            <a:r>
              <a:rPr lang="en-US" sz="1900">
                <a:solidFill>
                  <a:srgbClr val="666666"/>
                </a:solidFill>
                <a:latin typeface="Calibri"/>
                <a:ea typeface="Calibri"/>
                <a:cs typeface="Calibri"/>
                <a:sym typeface="Calibri"/>
              </a:rPr>
              <a:t>or  Matlab</a:t>
            </a:r>
            <a:endParaRPr sz="1900">
              <a:solidFill>
                <a:srgbClr val="666666"/>
              </a:solidFill>
              <a:latin typeface="Calibri"/>
              <a:ea typeface="Calibri"/>
              <a:cs typeface="Calibri"/>
              <a:sym typeface="Calibri"/>
            </a:endParaRPr>
          </a:p>
        </p:txBody>
      </p:sp>
      <p:sp>
        <p:nvSpPr>
          <p:cNvPr id="330" name="Google Shape;330;g948d807bf8_0_222"/>
          <p:cNvSpPr txBox="1"/>
          <p:nvPr/>
        </p:nvSpPr>
        <p:spPr>
          <a:xfrm>
            <a:off x="11247300" y="6477000"/>
            <a:ext cx="8685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rgbClr val="666666"/>
                </a:solidFill>
                <a:latin typeface="Calibri"/>
                <a:ea typeface="Calibri"/>
                <a:cs typeface="Calibri"/>
                <a:sym typeface="Calibri"/>
              </a:rPr>
              <a:t>13</a:t>
            </a:r>
            <a:r>
              <a:rPr lang="en-US" sz="1600">
                <a:solidFill>
                  <a:srgbClr val="666666"/>
                </a:solidFill>
                <a:latin typeface="Calibri"/>
                <a:ea typeface="Calibri"/>
                <a:cs typeface="Calibri"/>
                <a:sym typeface="Calibri"/>
              </a:rPr>
              <a:t> page</a:t>
            </a:r>
            <a:endParaRPr sz="9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932d990509_0_1"/>
          <p:cNvSpPr txBox="1"/>
          <p:nvPr>
            <p:ph idx="1" type="body"/>
          </p:nvPr>
        </p:nvSpPr>
        <p:spPr>
          <a:xfrm>
            <a:off x="340950" y="1247383"/>
            <a:ext cx="11360700" cy="45552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b="1" lang="en-US" sz="3000">
                <a:solidFill>
                  <a:srgbClr val="2E74B5"/>
                </a:solidFill>
              </a:rPr>
              <a:t>Thank</a:t>
            </a:r>
            <a:r>
              <a:rPr lang="en-US" sz="4100">
                <a:solidFill>
                  <a:srgbClr val="0000FF"/>
                </a:solidFill>
              </a:rPr>
              <a:t> </a:t>
            </a:r>
            <a:r>
              <a:rPr b="1" lang="en-US" sz="3000">
                <a:solidFill>
                  <a:srgbClr val="2E74B5"/>
                </a:solidFill>
              </a:rPr>
              <a:t>you!</a:t>
            </a:r>
            <a:endParaRPr b="1" sz="3000">
              <a:solidFill>
                <a:srgbClr val="2E74B5"/>
              </a:solidFill>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sz="1800" u="sng">
                <a:solidFill>
                  <a:schemeClr val="hlink"/>
                </a:solidFill>
                <a:latin typeface="Times New Roman"/>
                <a:ea typeface="Times New Roman"/>
                <a:cs typeface="Times New Roman"/>
                <a:sym typeface="Times New Roman"/>
                <a:hlinkClick r:id="rId3"/>
              </a:rPr>
              <a:t>https://www.sut.ru/</a:t>
            </a:r>
            <a:endParaRPr sz="1800">
              <a:latin typeface="Times New Roman"/>
              <a:ea typeface="Times New Roman"/>
              <a:cs typeface="Times New Roman"/>
              <a:sym typeface="Times New Roman"/>
            </a:endParaRPr>
          </a:p>
          <a:p>
            <a:pPr indent="0" lvl="0" marL="0" rtl="0" algn="l">
              <a:spcBef>
                <a:spcPts val="1000"/>
              </a:spcBef>
              <a:spcAft>
                <a:spcPts val="0"/>
              </a:spcAft>
              <a:buNone/>
            </a:pPr>
            <a:r>
              <a:rPr lang="en-US" sz="1800">
                <a:latin typeface="Times New Roman"/>
                <a:ea typeface="Times New Roman"/>
                <a:cs typeface="Times New Roman"/>
                <a:sym typeface="Times New Roman"/>
              </a:rPr>
              <a:t>Contacts:</a:t>
            </a:r>
            <a:endParaRPr sz="1800">
              <a:latin typeface="Times New Roman"/>
              <a:ea typeface="Times New Roman"/>
              <a:cs typeface="Times New Roman"/>
              <a:sym typeface="Times New Roman"/>
            </a:endParaRPr>
          </a:p>
          <a:p>
            <a:pPr indent="0" lvl="0" marL="0" rtl="0" algn="l">
              <a:spcBef>
                <a:spcPts val="1000"/>
              </a:spcBef>
              <a:spcAft>
                <a:spcPts val="0"/>
              </a:spcAft>
              <a:buNone/>
            </a:pPr>
            <a:r>
              <a:rPr lang="en-US" sz="1800">
                <a:latin typeface="Times New Roman"/>
                <a:ea typeface="Times New Roman"/>
                <a:cs typeface="Times New Roman"/>
                <a:sym typeface="Times New Roman"/>
              </a:rPr>
              <a:t>Dr.Ammar Muthanna</a:t>
            </a:r>
            <a:endParaRPr sz="1800">
              <a:latin typeface="Times New Roman"/>
              <a:ea typeface="Times New Roman"/>
              <a:cs typeface="Times New Roman"/>
              <a:sym typeface="Times New Roman"/>
            </a:endParaRPr>
          </a:p>
          <a:p>
            <a:pPr indent="0" lvl="0" marL="0" rtl="0" algn="l">
              <a:spcBef>
                <a:spcPts val="1000"/>
              </a:spcBef>
              <a:spcAft>
                <a:spcPts val="0"/>
              </a:spcAft>
              <a:buNone/>
            </a:pPr>
            <a:r>
              <a:rPr lang="en-US" sz="1800" u="sng">
                <a:solidFill>
                  <a:schemeClr val="hlink"/>
                </a:solidFill>
                <a:latin typeface="Times New Roman"/>
                <a:ea typeface="Times New Roman"/>
                <a:cs typeface="Times New Roman"/>
                <a:sym typeface="Times New Roman"/>
                <a:hlinkClick r:id="rId4"/>
              </a:rPr>
              <a:t>https://muthanna.ru/</a:t>
            </a:r>
            <a:endParaRPr sz="1800">
              <a:latin typeface="Times New Roman"/>
              <a:ea typeface="Times New Roman"/>
              <a:cs typeface="Times New Roman"/>
              <a:sym typeface="Times New Roman"/>
            </a:endParaRPr>
          </a:p>
          <a:p>
            <a:pPr indent="0" lvl="0" marL="0" rtl="0" algn="l">
              <a:spcBef>
                <a:spcPts val="1000"/>
              </a:spcBef>
              <a:spcAft>
                <a:spcPts val="0"/>
              </a:spcAft>
              <a:buNone/>
            </a:pPr>
            <a:r>
              <a:rPr lang="en-US" sz="1800">
                <a:latin typeface="Times New Roman"/>
                <a:ea typeface="Times New Roman"/>
                <a:cs typeface="Times New Roman"/>
                <a:sym typeface="Times New Roman"/>
              </a:rPr>
              <a:t>Artem Volkov</a:t>
            </a:r>
            <a:endParaRPr sz="1800">
              <a:latin typeface="Times New Roman"/>
              <a:ea typeface="Times New Roman"/>
              <a:cs typeface="Times New Roman"/>
              <a:sym typeface="Times New Roman"/>
            </a:endParaRPr>
          </a:p>
          <a:p>
            <a:pPr indent="0" lvl="0" marL="0" rtl="0" algn="l">
              <a:spcBef>
                <a:spcPts val="1000"/>
              </a:spcBef>
              <a:spcAft>
                <a:spcPts val="0"/>
              </a:spcAft>
              <a:buNone/>
            </a:pPr>
            <a:r>
              <a:rPr lang="en-US" sz="1800" u="sng">
                <a:solidFill>
                  <a:schemeClr val="hlink"/>
                </a:solidFill>
                <a:latin typeface="Times New Roman"/>
                <a:ea typeface="Times New Roman"/>
                <a:cs typeface="Times New Roman"/>
                <a:sym typeface="Times New Roman"/>
                <a:hlinkClick r:id="rId5"/>
              </a:rPr>
              <a:t>artemanv.work@gmail.com</a:t>
            </a:r>
            <a:endParaRPr sz="18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sz="1800">
                <a:latin typeface="Times New Roman"/>
                <a:ea typeface="Times New Roman"/>
                <a:cs typeface="Times New Roman"/>
                <a:sym typeface="Times New Roman"/>
              </a:rPr>
              <a:t>Ali Refaee</a:t>
            </a:r>
            <a:endParaRPr sz="18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sz="1800" u="sng">
                <a:solidFill>
                  <a:schemeClr val="hlink"/>
                </a:solidFill>
                <a:latin typeface="Times New Roman"/>
                <a:ea typeface="Times New Roman"/>
                <a:cs typeface="Times New Roman"/>
                <a:sym typeface="Times New Roman"/>
              </a:rPr>
              <a:t>alirefaee@azhar.edu.eg</a:t>
            </a:r>
            <a:endParaRPr sz="1800">
              <a:latin typeface="Times New Roman"/>
              <a:ea typeface="Times New Roman"/>
              <a:cs typeface="Times New Roman"/>
              <a:sym typeface="Times New Roman"/>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337" name="Google Shape;337;g932d990509_0_1"/>
          <p:cNvSpPr txBox="1"/>
          <p:nvPr>
            <p:ph idx="12" type="sldNum"/>
          </p:nvPr>
        </p:nvSpPr>
        <p:spPr>
          <a:xfrm>
            <a:off x="11296610" y="6217622"/>
            <a:ext cx="731700" cy="524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id="342" name="Google Shape;342;g95ede2144b_0_170"/>
          <p:cNvPicPr preferRelativeResize="0"/>
          <p:nvPr/>
        </p:nvPicPr>
        <p:blipFill rotWithShape="1">
          <a:blip r:embed="rId3">
            <a:alphaModFix/>
          </a:blip>
          <a:srcRect b="0" l="0" r="0" t="0"/>
          <a:stretch/>
        </p:blipFill>
        <p:spPr>
          <a:xfrm>
            <a:off x="1" y="0"/>
            <a:ext cx="12192000" cy="6858000"/>
          </a:xfrm>
          <a:prstGeom prst="rect">
            <a:avLst/>
          </a:prstGeom>
          <a:noFill/>
          <a:ln>
            <a:noFill/>
          </a:ln>
        </p:spPr>
      </p:pic>
      <p:sp>
        <p:nvSpPr>
          <p:cNvPr id="343" name="Google Shape;343;g95ede2144b_0_170"/>
          <p:cNvSpPr txBox="1"/>
          <p:nvPr/>
        </p:nvSpPr>
        <p:spPr>
          <a:xfrm>
            <a:off x="3644536" y="0"/>
            <a:ext cx="8229600" cy="2677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rgbClr val="FFFFFF"/>
                </a:solidFill>
                <a:latin typeface="Calibri"/>
                <a:ea typeface="Calibri"/>
                <a:cs typeface="Calibri"/>
                <a:sym typeface="Calibri"/>
              </a:rPr>
              <a:t>Invited talk – Milvus: An Open Source Vector Similarity Search Engine</a:t>
            </a:r>
            <a:endParaRPr/>
          </a:p>
          <a:p>
            <a:pPr indent="0" lvl="0" marL="0" marR="0" rtl="0" algn="ctr">
              <a:spcBef>
                <a:spcPts val="0"/>
              </a:spcBef>
              <a:spcAft>
                <a:spcPts val="0"/>
              </a:spcAft>
              <a:buNone/>
            </a:pPr>
            <a:r>
              <a:rPr b="1" lang="en-US" sz="2800">
                <a:solidFill>
                  <a:srgbClr val="FFFFFF"/>
                </a:solidFill>
                <a:latin typeface="Calibri"/>
                <a:ea typeface="Calibri"/>
                <a:cs typeface="Calibri"/>
                <a:sym typeface="Calibri"/>
              </a:rPr>
              <a:t>Jun Gu, ZILLIZ, 1 Sep 2020</a:t>
            </a:r>
            <a:endParaRPr/>
          </a:p>
          <a:p>
            <a:pPr indent="0" lvl="0" marL="0" marR="0" rtl="0" algn="ctr">
              <a:spcBef>
                <a:spcPts val="0"/>
              </a:spcBef>
              <a:spcAft>
                <a:spcPts val="0"/>
              </a:spcAft>
              <a:buNone/>
            </a:pPr>
            <a:r>
              <a:rPr b="1" lang="en-US" sz="2800">
                <a:solidFill>
                  <a:srgbClr val="FFFFFF"/>
                </a:solidFill>
                <a:latin typeface="Calibri"/>
                <a:ea typeface="Calibri"/>
                <a:cs typeface="Calibri"/>
                <a:sym typeface="Calibri"/>
              </a:rPr>
              <a:t>(brought to you by – ZTE)</a:t>
            </a:r>
            <a:endParaRPr b="1" sz="2800">
              <a:solidFill>
                <a:srgbClr val="FFFFFF"/>
              </a:solidFill>
              <a:latin typeface="Calibri"/>
              <a:ea typeface="Calibri"/>
              <a:cs typeface="Calibri"/>
              <a:sym typeface="Calibri"/>
            </a:endParaRPr>
          </a:p>
          <a:p>
            <a:pPr indent="0" lvl="0" marL="0" marR="0" rtl="0" algn="ctr">
              <a:spcBef>
                <a:spcPts val="0"/>
              </a:spcBef>
              <a:spcAft>
                <a:spcPts val="0"/>
              </a:spcAft>
              <a:buNone/>
            </a:pPr>
            <a:r>
              <a:t/>
            </a:r>
            <a:endParaRPr b="1" sz="2800">
              <a:solidFill>
                <a:srgbClr val="FFFFFF"/>
              </a:solidFill>
              <a:latin typeface="Calibri"/>
              <a:ea typeface="Calibri"/>
              <a:cs typeface="Calibri"/>
              <a:sym typeface="Calibri"/>
            </a:endParaRPr>
          </a:p>
          <a:p>
            <a:pPr indent="0" lvl="0" marL="0" marR="0" rtl="0" algn="ctr">
              <a:spcBef>
                <a:spcPts val="0"/>
              </a:spcBef>
              <a:spcAft>
                <a:spcPts val="0"/>
              </a:spcAft>
              <a:buNone/>
            </a:pPr>
            <a:r>
              <a:t/>
            </a:r>
            <a:endParaRPr b="1" sz="2800">
              <a:solidFill>
                <a:srgbClr val="FFFFFF"/>
              </a:solidFill>
              <a:latin typeface="Calibri"/>
              <a:ea typeface="Calibri"/>
              <a:cs typeface="Calibri"/>
              <a:sym typeface="Calibri"/>
            </a:endParaRPr>
          </a:p>
        </p:txBody>
      </p:sp>
      <p:sp>
        <p:nvSpPr>
          <p:cNvPr id="344" name="Google Shape;344;g95ede2144b_0_170"/>
          <p:cNvSpPr/>
          <p:nvPr/>
        </p:nvSpPr>
        <p:spPr>
          <a:xfrm>
            <a:off x="248194" y="5765743"/>
            <a:ext cx="44676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Register </a:t>
            </a:r>
            <a:r>
              <a:rPr lang="en-US" sz="2400" u="sng">
                <a:solidFill>
                  <a:schemeClr val="lt1"/>
                </a:solidFill>
                <a:latin typeface="Calibri"/>
                <a:ea typeface="Calibri"/>
                <a:cs typeface="Calibri"/>
                <a:sym typeface="Calibri"/>
                <a:hlinkClick r:id="rId4">
                  <a:extLst>
                    <a:ext uri="{A12FA001-AC4F-418D-AE19-62706E023703}">
                      <ahyp:hlinkClr val="tx"/>
                    </a:ext>
                  </a:extLst>
                </a:hlinkClick>
              </a:rPr>
              <a:t>here</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Join us on </a:t>
            </a:r>
            <a:r>
              <a:rPr lang="en-US" sz="2400" u="sng">
                <a:solidFill>
                  <a:schemeClr val="lt1"/>
                </a:solidFill>
                <a:latin typeface="Calibri"/>
                <a:ea typeface="Calibri"/>
                <a:cs typeface="Calibri"/>
                <a:sym typeface="Calibri"/>
                <a:hlinkClick r:id="rId5">
                  <a:extLst>
                    <a:ext uri="{A12FA001-AC4F-418D-AE19-62706E023703}">
                      <ahyp:hlinkClr val="tx"/>
                    </a:ext>
                  </a:extLst>
                </a:hlinkClick>
              </a:rPr>
              <a:t>Slack</a:t>
            </a:r>
            <a:endParaRPr sz="2400">
              <a:solidFill>
                <a:schemeClr val="lt1"/>
              </a:solidFill>
              <a:latin typeface="Calibri"/>
              <a:ea typeface="Calibri"/>
              <a:cs typeface="Calibri"/>
              <a:sym typeface="Calibri"/>
            </a:endParaRPr>
          </a:p>
        </p:txBody>
      </p:sp>
      <p:sp>
        <p:nvSpPr>
          <p:cNvPr id="345" name="Google Shape;345;g95ede2144b_0_170"/>
          <p:cNvSpPr/>
          <p:nvPr/>
        </p:nvSpPr>
        <p:spPr>
          <a:xfrm>
            <a:off x="10765005" y="5140167"/>
            <a:ext cx="14271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Calibri"/>
                <a:ea typeface="Calibri"/>
                <a:cs typeface="Calibri"/>
                <a:sym typeface="Calibri"/>
              </a:rPr>
              <a:t>Organizer</a:t>
            </a:r>
            <a:endParaRPr/>
          </a:p>
        </p:txBody>
      </p:sp>
      <p:pic>
        <p:nvPicPr>
          <p:cNvPr id="346" name="Google Shape;346;g95ede2144b_0_170"/>
          <p:cNvPicPr preferRelativeResize="0"/>
          <p:nvPr/>
        </p:nvPicPr>
        <p:blipFill rotWithShape="1">
          <a:blip r:embed="rId6">
            <a:alphaModFix/>
          </a:blip>
          <a:srcRect b="0" l="0" r="0" t="0"/>
          <a:stretch/>
        </p:blipFill>
        <p:spPr>
          <a:xfrm>
            <a:off x="7424303" y="5635923"/>
            <a:ext cx="1522423" cy="804613"/>
          </a:xfrm>
          <a:prstGeom prst="rect">
            <a:avLst/>
          </a:prstGeom>
          <a:noFill/>
          <a:ln>
            <a:noFill/>
          </a:ln>
        </p:spPr>
      </p:pic>
      <p:sp>
        <p:nvSpPr>
          <p:cNvPr id="347" name="Google Shape;347;g95ede2144b_0_170"/>
          <p:cNvSpPr/>
          <p:nvPr/>
        </p:nvSpPr>
        <p:spPr>
          <a:xfrm>
            <a:off x="8376075" y="5169688"/>
            <a:ext cx="1537500" cy="523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Calibri"/>
                <a:ea typeface="Calibri"/>
                <a:cs typeface="Calibri"/>
                <a:sym typeface="Calibri"/>
              </a:rPr>
              <a:t>Sponsors</a:t>
            </a:r>
            <a:endParaRPr/>
          </a:p>
        </p:txBody>
      </p:sp>
      <p:pic>
        <p:nvPicPr>
          <p:cNvPr descr="ZTE – Wikipedia" id="348" name="Google Shape;348;g95ede2144b_0_170"/>
          <p:cNvPicPr preferRelativeResize="0"/>
          <p:nvPr/>
        </p:nvPicPr>
        <p:blipFill rotWithShape="1">
          <a:blip r:embed="rId7">
            <a:alphaModFix/>
          </a:blip>
          <a:srcRect b="0" l="0" r="0" t="0"/>
          <a:stretch/>
        </p:blipFill>
        <p:spPr>
          <a:xfrm>
            <a:off x="9201498" y="5710667"/>
            <a:ext cx="1522423" cy="73456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948d807bf8_0_5"/>
          <p:cNvSpPr txBox="1"/>
          <p:nvPr>
            <p:ph type="title"/>
          </p:nvPr>
        </p:nvSpPr>
        <p:spPr>
          <a:xfrm>
            <a:off x="415600" y="279300"/>
            <a:ext cx="11360700" cy="763500"/>
          </a:xfrm>
          <a:prstGeom prst="rect">
            <a:avLst/>
          </a:prstGeom>
        </p:spPr>
        <p:txBody>
          <a:bodyPr anchorCtr="0" anchor="ctr" bIns="45700" lIns="91425" spcFirstLastPara="1" rIns="91425" wrap="square" tIns="45700">
            <a:noAutofit/>
          </a:bodyPr>
          <a:lstStyle/>
          <a:p>
            <a:pPr indent="0" lvl="0" marL="0" rtl="0" algn="ctr">
              <a:spcBef>
                <a:spcPts val="800"/>
              </a:spcBef>
              <a:spcAft>
                <a:spcPts val="1100"/>
              </a:spcAft>
              <a:buClr>
                <a:schemeClr val="dk1"/>
              </a:buClr>
              <a:buSzPts val="1500"/>
              <a:buFont typeface="Arial"/>
              <a:buNone/>
            </a:pPr>
            <a:r>
              <a:rPr b="1" lang="en-US" sz="2700">
                <a:solidFill>
                  <a:srgbClr val="2E74B5"/>
                </a:solidFill>
                <a:latin typeface="Calibri"/>
                <a:ea typeface="Calibri"/>
                <a:cs typeface="Calibri"/>
                <a:sym typeface="Calibri"/>
              </a:rPr>
              <a:t>Agenda</a:t>
            </a:r>
            <a:endParaRPr sz="3900"/>
          </a:p>
        </p:txBody>
      </p:sp>
      <p:sp>
        <p:nvSpPr>
          <p:cNvPr id="224" name="Google Shape;224;g948d807bf8_0_5"/>
          <p:cNvSpPr txBox="1"/>
          <p:nvPr>
            <p:ph idx="1" type="body"/>
          </p:nvPr>
        </p:nvSpPr>
        <p:spPr>
          <a:xfrm>
            <a:off x="415600" y="982867"/>
            <a:ext cx="11360700" cy="4994700"/>
          </a:xfrm>
          <a:prstGeom prst="rect">
            <a:avLst/>
          </a:prstGeom>
        </p:spPr>
        <p:txBody>
          <a:bodyPr anchorCtr="0" anchor="t" bIns="45700" lIns="91425" spcFirstLastPara="1" rIns="91425" wrap="square" tIns="45700">
            <a:noAutofit/>
          </a:bodyPr>
          <a:lstStyle/>
          <a:p>
            <a:pPr indent="-438150" lvl="0" marL="609600" marR="0" rtl="0" algn="l">
              <a:lnSpc>
                <a:spcPct val="100000"/>
              </a:lnSpc>
              <a:spcBef>
                <a:spcPts val="800"/>
              </a:spcBef>
              <a:spcAft>
                <a:spcPts val="0"/>
              </a:spcAft>
              <a:buClr>
                <a:srgbClr val="666666"/>
              </a:buClr>
              <a:buSzPts val="2100"/>
              <a:buFont typeface="Calibri"/>
              <a:buChar char="•"/>
            </a:pPr>
            <a:r>
              <a:rPr lang="en-US" sz="2100">
                <a:solidFill>
                  <a:srgbClr val="666666"/>
                </a:solidFill>
              </a:rPr>
              <a:t>Common Background</a:t>
            </a:r>
            <a:endParaRPr sz="2100">
              <a:solidFill>
                <a:srgbClr val="666666"/>
              </a:solidFill>
            </a:endParaRPr>
          </a:p>
          <a:p>
            <a:pPr indent="-438150" lvl="0" marL="609600" marR="0" rtl="0" algn="l">
              <a:lnSpc>
                <a:spcPct val="100000"/>
              </a:lnSpc>
              <a:spcBef>
                <a:spcPts val="0"/>
              </a:spcBef>
              <a:spcAft>
                <a:spcPts val="0"/>
              </a:spcAft>
              <a:buClr>
                <a:srgbClr val="666666"/>
              </a:buClr>
              <a:buSzPts val="2100"/>
              <a:buFont typeface="Calibri"/>
              <a:buChar char="•"/>
            </a:pPr>
            <a:r>
              <a:rPr lang="en-US" sz="2100">
                <a:solidFill>
                  <a:srgbClr val="666666"/>
                </a:solidFill>
              </a:rPr>
              <a:t>SDN as a part of 5G/IMT-2020 and related AI technologies</a:t>
            </a:r>
            <a:endParaRPr sz="2100">
              <a:solidFill>
                <a:srgbClr val="666666"/>
              </a:solidFill>
            </a:endParaRPr>
          </a:p>
          <a:p>
            <a:pPr indent="-438150" lvl="0" marL="609600" marR="0" rtl="0" algn="l">
              <a:lnSpc>
                <a:spcPct val="100000"/>
              </a:lnSpc>
              <a:spcBef>
                <a:spcPts val="0"/>
              </a:spcBef>
              <a:spcAft>
                <a:spcPts val="0"/>
              </a:spcAft>
              <a:buClr>
                <a:srgbClr val="666666"/>
              </a:buClr>
              <a:buSzPts val="2100"/>
              <a:buFont typeface="Calibri"/>
              <a:buChar char="•"/>
            </a:pPr>
            <a:r>
              <a:rPr lang="en-US" sz="2100">
                <a:solidFill>
                  <a:srgbClr val="666666"/>
                </a:solidFill>
              </a:rPr>
              <a:t>Our SDNLab infrastructure</a:t>
            </a:r>
            <a:endParaRPr sz="2100">
              <a:solidFill>
                <a:srgbClr val="666666"/>
              </a:solidFill>
            </a:endParaRPr>
          </a:p>
          <a:p>
            <a:pPr indent="-438150" lvl="0" marL="609600" marR="0" rtl="0" algn="l">
              <a:lnSpc>
                <a:spcPct val="100000"/>
              </a:lnSpc>
              <a:spcBef>
                <a:spcPts val="0"/>
              </a:spcBef>
              <a:spcAft>
                <a:spcPts val="0"/>
              </a:spcAft>
              <a:buClr>
                <a:srgbClr val="666666"/>
              </a:buClr>
              <a:buSzPts val="2100"/>
              <a:buFont typeface="Calibri"/>
              <a:buChar char="•"/>
            </a:pPr>
            <a:r>
              <a:rPr lang="en-US" sz="2100">
                <a:solidFill>
                  <a:srgbClr val="666666"/>
                </a:solidFill>
              </a:rPr>
              <a:t>Problem with fastly traffic recognition on the DataPlane</a:t>
            </a:r>
            <a:endParaRPr sz="2100">
              <a:solidFill>
                <a:srgbClr val="666666"/>
              </a:solidFill>
            </a:endParaRPr>
          </a:p>
          <a:p>
            <a:pPr indent="-438150" lvl="0" marL="609600" marR="0" rtl="0" algn="l">
              <a:lnSpc>
                <a:spcPct val="100000"/>
              </a:lnSpc>
              <a:spcBef>
                <a:spcPts val="0"/>
              </a:spcBef>
              <a:spcAft>
                <a:spcPts val="0"/>
              </a:spcAft>
              <a:buClr>
                <a:srgbClr val="666666"/>
              </a:buClr>
              <a:buSzPts val="2100"/>
              <a:buFont typeface="Calibri"/>
              <a:buChar char="•"/>
            </a:pPr>
            <a:r>
              <a:rPr lang="en-US" sz="2100">
                <a:solidFill>
                  <a:srgbClr val="666666"/>
                </a:solidFill>
              </a:rPr>
              <a:t>Problem Statement. Key Features</a:t>
            </a:r>
            <a:endParaRPr sz="2100">
              <a:solidFill>
                <a:srgbClr val="666666"/>
              </a:solidFill>
            </a:endParaRPr>
          </a:p>
          <a:p>
            <a:pPr indent="-438150" lvl="0" marL="609600" marR="0" rtl="0" algn="l">
              <a:lnSpc>
                <a:spcPct val="100000"/>
              </a:lnSpc>
              <a:spcBef>
                <a:spcPts val="0"/>
              </a:spcBef>
              <a:spcAft>
                <a:spcPts val="0"/>
              </a:spcAft>
              <a:buClr>
                <a:srgbClr val="666666"/>
              </a:buClr>
              <a:buSzPts val="2100"/>
              <a:buFont typeface="Calibri"/>
              <a:buChar char="•"/>
            </a:pPr>
            <a:r>
              <a:rPr lang="en-US" sz="2100">
                <a:solidFill>
                  <a:srgbClr val="666666"/>
                </a:solidFill>
              </a:rPr>
              <a:t>Challenges</a:t>
            </a:r>
            <a:endParaRPr sz="2100">
              <a:solidFill>
                <a:srgbClr val="666666"/>
              </a:solidFill>
            </a:endParaRPr>
          </a:p>
          <a:p>
            <a:pPr indent="-438150" lvl="0" marL="609600" marR="0" rtl="0" algn="l">
              <a:lnSpc>
                <a:spcPct val="100000"/>
              </a:lnSpc>
              <a:spcBef>
                <a:spcPts val="0"/>
              </a:spcBef>
              <a:spcAft>
                <a:spcPts val="0"/>
              </a:spcAft>
              <a:buClr>
                <a:srgbClr val="666666"/>
              </a:buClr>
              <a:buSzPts val="2100"/>
              <a:buFont typeface="Calibri"/>
              <a:buChar char="•"/>
            </a:pPr>
            <a:r>
              <a:rPr lang="en-US" sz="2100">
                <a:solidFill>
                  <a:srgbClr val="666666"/>
                </a:solidFill>
              </a:rPr>
              <a:t>Research Background. Examples</a:t>
            </a:r>
            <a:endParaRPr sz="2100">
              <a:solidFill>
                <a:srgbClr val="666666"/>
              </a:solidFill>
            </a:endParaRPr>
          </a:p>
          <a:p>
            <a:pPr indent="-438150" lvl="0" marL="609600" marR="0" rtl="0" algn="l">
              <a:lnSpc>
                <a:spcPct val="100000"/>
              </a:lnSpc>
              <a:spcBef>
                <a:spcPts val="0"/>
              </a:spcBef>
              <a:spcAft>
                <a:spcPts val="0"/>
              </a:spcAft>
              <a:buClr>
                <a:srgbClr val="666666"/>
              </a:buClr>
              <a:buSzPts val="2100"/>
              <a:buFont typeface="Calibri"/>
              <a:buChar char="•"/>
            </a:pPr>
            <a:r>
              <a:rPr lang="en-US" sz="2100">
                <a:solidFill>
                  <a:srgbClr val="666666"/>
                </a:solidFill>
              </a:rPr>
              <a:t>Task. Output Format</a:t>
            </a:r>
            <a:endParaRPr sz="2100">
              <a:solidFill>
                <a:srgbClr val="666666"/>
              </a:solidFill>
            </a:endParaRPr>
          </a:p>
          <a:p>
            <a:pPr indent="-438150" lvl="0" marL="609600" marR="0" rtl="0" algn="l">
              <a:lnSpc>
                <a:spcPct val="100000"/>
              </a:lnSpc>
              <a:spcBef>
                <a:spcPts val="0"/>
              </a:spcBef>
              <a:spcAft>
                <a:spcPts val="0"/>
              </a:spcAft>
              <a:buClr>
                <a:srgbClr val="666666"/>
              </a:buClr>
              <a:buSzPts val="2100"/>
              <a:buFont typeface="Calibri"/>
              <a:buChar char="•"/>
            </a:pPr>
            <a:r>
              <a:rPr lang="en-US" sz="2100">
                <a:solidFill>
                  <a:srgbClr val="666666"/>
                </a:solidFill>
              </a:rPr>
              <a:t>Q/A</a:t>
            </a:r>
            <a:endParaRPr sz="2100">
              <a:solidFill>
                <a:srgbClr val="666666"/>
              </a:solidFill>
            </a:endParaRPr>
          </a:p>
        </p:txBody>
      </p:sp>
      <p:sp>
        <p:nvSpPr>
          <p:cNvPr id="225" name="Google Shape;225;g948d807bf8_0_5"/>
          <p:cNvSpPr txBox="1"/>
          <p:nvPr/>
        </p:nvSpPr>
        <p:spPr>
          <a:xfrm>
            <a:off x="11247300" y="6477000"/>
            <a:ext cx="8685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rgbClr val="666666"/>
                </a:solidFill>
                <a:latin typeface="Calibri"/>
                <a:ea typeface="Calibri"/>
                <a:cs typeface="Calibri"/>
                <a:sym typeface="Calibri"/>
              </a:rPr>
              <a:t>2 page</a:t>
            </a:r>
            <a:endParaRPr sz="9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948d807bf8_0_113"/>
          <p:cNvSpPr txBox="1"/>
          <p:nvPr>
            <p:ph type="title"/>
          </p:nvPr>
        </p:nvSpPr>
        <p:spPr>
          <a:xfrm>
            <a:off x="415600" y="67300"/>
            <a:ext cx="11360700" cy="763500"/>
          </a:xfrm>
          <a:prstGeom prst="rect">
            <a:avLst/>
          </a:prstGeom>
        </p:spPr>
        <p:txBody>
          <a:bodyPr anchorCtr="0" anchor="t" bIns="121900" lIns="121900" spcFirstLastPara="1" rIns="121900" wrap="square" tIns="121900">
            <a:noAutofit/>
          </a:bodyPr>
          <a:lstStyle/>
          <a:p>
            <a:pPr indent="0" lvl="0" marL="0" rtl="0" algn="ctr">
              <a:spcBef>
                <a:spcPts val="800"/>
              </a:spcBef>
              <a:spcAft>
                <a:spcPts val="1100"/>
              </a:spcAft>
              <a:buNone/>
            </a:pPr>
            <a:r>
              <a:rPr b="1" lang="en-US" sz="2700">
                <a:solidFill>
                  <a:srgbClr val="2E74B5"/>
                </a:solidFill>
                <a:latin typeface="Calibri"/>
                <a:ea typeface="Calibri"/>
                <a:cs typeface="Calibri"/>
                <a:sym typeface="Calibri"/>
              </a:rPr>
              <a:t>Common Background</a:t>
            </a:r>
            <a:endParaRPr sz="3900"/>
          </a:p>
        </p:txBody>
      </p:sp>
      <p:sp>
        <p:nvSpPr>
          <p:cNvPr id="231" name="Google Shape;231;g948d807bf8_0_113"/>
          <p:cNvSpPr txBox="1"/>
          <p:nvPr>
            <p:ph idx="1" type="body"/>
          </p:nvPr>
        </p:nvSpPr>
        <p:spPr>
          <a:xfrm>
            <a:off x="2726133" y="5628600"/>
            <a:ext cx="759600" cy="504900"/>
          </a:xfrm>
          <a:prstGeom prst="rect">
            <a:avLst/>
          </a:prstGeom>
        </p:spPr>
        <p:txBody>
          <a:bodyPr anchorCtr="0" anchor="t" bIns="121900" lIns="121900" spcFirstLastPara="1" rIns="121900" wrap="square" tIns="121900">
            <a:noAutofit/>
          </a:bodyPr>
          <a:lstStyle/>
          <a:p>
            <a:pPr indent="0" lvl="0" marL="0" marR="0" rtl="0" algn="l">
              <a:lnSpc>
                <a:spcPct val="100000"/>
              </a:lnSpc>
              <a:spcBef>
                <a:spcPts val="800"/>
              </a:spcBef>
              <a:spcAft>
                <a:spcPts val="1100"/>
              </a:spcAft>
              <a:buNone/>
            </a:pPr>
            <a:r>
              <a:rPr lang="en-US" sz="1300"/>
              <a:t>Fig. 1*</a:t>
            </a:r>
            <a:endParaRPr sz="1300"/>
          </a:p>
        </p:txBody>
      </p:sp>
      <p:pic>
        <p:nvPicPr>
          <p:cNvPr id="232" name="Google Shape;232;g948d807bf8_0_113"/>
          <p:cNvPicPr preferRelativeResize="0"/>
          <p:nvPr/>
        </p:nvPicPr>
        <p:blipFill>
          <a:blip r:embed="rId3">
            <a:alphaModFix/>
          </a:blip>
          <a:stretch>
            <a:fillRect/>
          </a:stretch>
        </p:blipFill>
        <p:spPr>
          <a:xfrm>
            <a:off x="0" y="1255000"/>
            <a:ext cx="6827000" cy="4348015"/>
          </a:xfrm>
          <a:prstGeom prst="rect">
            <a:avLst/>
          </a:prstGeom>
          <a:noFill/>
          <a:ln>
            <a:noFill/>
          </a:ln>
        </p:spPr>
      </p:pic>
      <p:pic>
        <p:nvPicPr>
          <p:cNvPr id="233" name="Google Shape;233;g948d807bf8_0_113"/>
          <p:cNvPicPr preferRelativeResize="0"/>
          <p:nvPr/>
        </p:nvPicPr>
        <p:blipFill>
          <a:blip r:embed="rId4">
            <a:alphaModFix/>
          </a:blip>
          <a:stretch>
            <a:fillRect/>
          </a:stretch>
        </p:blipFill>
        <p:spPr>
          <a:xfrm>
            <a:off x="6508145" y="1075100"/>
            <a:ext cx="5268255" cy="4707800"/>
          </a:xfrm>
          <a:prstGeom prst="rect">
            <a:avLst/>
          </a:prstGeom>
          <a:noFill/>
          <a:ln>
            <a:noFill/>
          </a:ln>
        </p:spPr>
      </p:pic>
      <p:sp>
        <p:nvSpPr>
          <p:cNvPr id="234" name="Google Shape;234;g948d807bf8_0_113"/>
          <p:cNvSpPr txBox="1"/>
          <p:nvPr>
            <p:ph idx="1" type="body"/>
          </p:nvPr>
        </p:nvSpPr>
        <p:spPr>
          <a:xfrm>
            <a:off x="9165567" y="5695800"/>
            <a:ext cx="993600" cy="437700"/>
          </a:xfrm>
          <a:prstGeom prst="rect">
            <a:avLst/>
          </a:prstGeom>
        </p:spPr>
        <p:txBody>
          <a:bodyPr anchorCtr="0" anchor="t" bIns="121900" lIns="121900" spcFirstLastPara="1" rIns="121900" wrap="square" tIns="121900">
            <a:noAutofit/>
          </a:bodyPr>
          <a:lstStyle/>
          <a:p>
            <a:pPr indent="0" lvl="0" marL="0" marR="0" rtl="0" algn="l">
              <a:lnSpc>
                <a:spcPct val="100000"/>
              </a:lnSpc>
              <a:spcBef>
                <a:spcPts val="800"/>
              </a:spcBef>
              <a:spcAft>
                <a:spcPts val="1100"/>
              </a:spcAft>
              <a:buNone/>
            </a:pPr>
            <a:r>
              <a:rPr lang="en-US" sz="1300"/>
              <a:t>Fig. 2*</a:t>
            </a:r>
            <a:endParaRPr sz="1300"/>
          </a:p>
        </p:txBody>
      </p:sp>
      <p:sp>
        <p:nvSpPr>
          <p:cNvPr id="235" name="Google Shape;235;g948d807bf8_0_113"/>
          <p:cNvSpPr txBox="1"/>
          <p:nvPr>
            <p:ph idx="1" type="body"/>
          </p:nvPr>
        </p:nvSpPr>
        <p:spPr>
          <a:xfrm>
            <a:off x="798300" y="6083200"/>
            <a:ext cx="10089900" cy="504900"/>
          </a:xfrm>
          <a:prstGeom prst="rect">
            <a:avLst/>
          </a:prstGeom>
        </p:spPr>
        <p:txBody>
          <a:bodyPr anchorCtr="0" anchor="t" bIns="121900" lIns="121900" spcFirstLastPara="1" rIns="121900" wrap="square" tIns="121900">
            <a:noAutofit/>
          </a:bodyPr>
          <a:lstStyle/>
          <a:p>
            <a:pPr indent="0" lvl="0" marL="0" marR="0" rtl="0" algn="l">
              <a:lnSpc>
                <a:spcPct val="100000"/>
              </a:lnSpc>
              <a:spcBef>
                <a:spcPts val="800"/>
              </a:spcBef>
              <a:spcAft>
                <a:spcPts val="1100"/>
              </a:spcAft>
              <a:buNone/>
            </a:pPr>
            <a:r>
              <a:rPr i="1" lang="en-US" sz="1300"/>
              <a:t>* - Reference to ITU-R 2083-0 (09/2015) “IMT Vision – Framework and overall objectives of the future development of IMT for 2020 and beyond “</a:t>
            </a:r>
            <a:endParaRPr i="1" sz="1300"/>
          </a:p>
        </p:txBody>
      </p:sp>
      <p:sp>
        <p:nvSpPr>
          <p:cNvPr id="236" name="Google Shape;236;g948d807bf8_0_113"/>
          <p:cNvSpPr txBox="1"/>
          <p:nvPr/>
        </p:nvSpPr>
        <p:spPr>
          <a:xfrm>
            <a:off x="11247300" y="6477000"/>
            <a:ext cx="8685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rgbClr val="666666"/>
                </a:solidFill>
                <a:latin typeface="Calibri"/>
                <a:ea typeface="Calibri"/>
                <a:cs typeface="Calibri"/>
                <a:sym typeface="Calibri"/>
              </a:rPr>
              <a:t>3</a:t>
            </a:r>
            <a:r>
              <a:rPr lang="en-US" sz="1600">
                <a:solidFill>
                  <a:srgbClr val="666666"/>
                </a:solidFill>
                <a:latin typeface="Calibri"/>
                <a:ea typeface="Calibri"/>
                <a:cs typeface="Calibri"/>
                <a:sym typeface="Calibri"/>
              </a:rPr>
              <a:t> page</a:t>
            </a:r>
            <a:endParaRPr sz="9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948d807bf8_0_284"/>
          <p:cNvSpPr txBox="1"/>
          <p:nvPr>
            <p:ph type="title"/>
          </p:nvPr>
        </p:nvSpPr>
        <p:spPr>
          <a:xfrm>
            <a:off x="415650" y="0"/>
            <a:ext cx="11360700" cy="694500"/>
          </a:xfrm>
          <a:prstGeom prst="rect">
            <a:avLst/>
          </a:prstGeom>
        </p:spPr>
        <p:txBody>
          <a:bodyPr anchorCtr="0" anchor="t" bIns="121900" lIns="121900" spcFirstLastPara="1" rIns="121900" wrap="square" tIns="121900">
            <a:noAutofit/>
          </a:bodyPr>
          <a:lstStyle/>
          <a:p>
            <a:pPr indent="0" lvl="0" marL="0" rtl="0" algn="ctr">
              <a:spcBef>
                <a:spcPts val="800"/>
              </a:spcBef>
              <a:spcAft>
                <a:spcPts val="1100"/>
              </a:spcAft>
              <a:buNone/>
            </a:pPr>
            <a:r>
              <a:rPr b="1" lang="en-US" sz="2700">
                <a:solidFill>
                  <a:srgbClr val="2E74B5"/>
                </a:solidFill>
                <a:latin typeface="Calibri"/>
                <a:ea typeface="Calibri"/>
                <a:cs typeface="Calibri"/>
                <a:sym typeface="Calibri"/>
              </a:rPr>
              <a:t>SDN as a part of 5G/IMT-2020 and related AI technologies</a:t>
            </a:r>
            <a:endParaRPr sz="3900"/>
          </a:p>
        </p:txBody>
      </p:sp>
      <p:sp>
        <p:nvSpPr>
          <p:cNvPr id="242" name="Google Shape;242;g948d807bf8_0_284"/>
          <p:cNvSpPr txBox="1"/>
          <p:nvPr/>
        </p:nvSpPr>
        <p:spPr>
          <a:xfrm>
            <a:off x="11247300" y="6477000"/>
            <a:ext cx="8685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rgbClr val="666666"/>
                </a:solidFill>
                <a:latin typeface="Calibri"/>
                <a:ea typeface="Calibri"/>
                <a:cs typeface="Calibri"/>
                <a:sym typeface="Calibri"/>
              </a:rPr>
              <a:t>4</a:t>
            </a:r>
            <a:r>
              <a:rPr lang="en-US" sz="1600">
                <a:solidFill>
                  <a:srgbClr val="666666"/>
                </a:solidFill>
                <a:latin typeface="Calibri"/>
                <a:ea typeface="Calibri"/>
                <a:cs typeface="Calibri"/>
                <a:sym typeface="Calibri"/>
              </a:rPr>
              <a:t> page</a:t>
            </a:r>
            <a:endParaRPr sz="900">
              <a:latin typeface="Calibri"/>
              <a:ea typeface="Calibri"/>
              <a:cs typeface="Calibri"/>
              <a:sym typeface="Calibri"/>
            </a:endParaRPr>
          </a:p>
        </p:txBody>
      </p:sp>
      <p:pic>
        <p:nvPicPr>
          <p:cNvPr id="243" name="Google Shape;243;g948d807bf8_0_284"/>
          <p:cNvPicPr preferRelativeResize="0"/>
          <p:nvPr/>
        </p:nvPicPr>
        <p:blipFill>
          <a:blip r:embed="rId3">
            <a:alphaModFix/>
          </a:blip>
          <a:stretch>
            <a:fillRect/>
          </a:stretch>
        </p:blipFill>
        <p:spPr>
          <a:xfrm>
            <a:off x="1497700" y="694500"/>
            <a:ext cx="8783375" cy="5710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948d807bf8_0_195"/>
          <p:cNvSpPr txBox="1"/>
          <p:nvPr>
            <p:ph type="title"/>
          </p:nvPr>
        </p:nvSpPr>
        <p:spPr>
          <a:xfrm>
            <a:off x="415600" y="18100"/>
            <a:ext cx="11360700" cy="431100"/>
          </a:xfrm>
          <a:prstGeom prst="rect">
            <a:avLst/>
          </a:prstGeom>
        </p:spPr>
        <p:txBody>
          <a:bodyPr anchorCtr="0" anchor="ctr" bIns="45700" lIns="91425" spcFirstLastPara="1" rIns="91425" wrap="square" tIns="45700">
            <a:noAutofit/>
          </a:bodyPr>
          <a:lstStyle/>
          <a:p>
            <a:pPr indent="0" lvl="0" marL="0" rtl="0" algn="ctr">
              <a:spcBef>
                <a:spcPts val="800"/>
              </a:spcBef>
              <a:spcAft>
                <a:spcPts val="1100"/>
              </a:spcAft>
              <a:buNone/>
            </a:pPr>
            <a:r>
              <a:rPr b="1" lang="en-US" sz="2700">
                <a:solidFill>
                  <a:srgbClr val="2E74B5"/>
                </a:solidFill>
              </a:rPr>
              <a:t>Our </a:t>
            </a:r>
            <a:r>
              <a:rPr b="1" lang="en-US" sz="2700">
                <a:solidFill>
                  <a:srgbClr val="2E74B5"/>
                </a:solidFill>
                <a:latin typeface="Calibri"/>
                <a:ea typeface="Calibri"/>
                <a:cs typeface="Calibri"/>
                <a:sym typeface="Calibri"/>
              </a:rPr>
              <a:t>SDNLab Infrastructure</a:t>
            </a:r>
            <a:endParaRPr sz="3900"/>
          </a:p>
        </p:txBody>
      </p:sp>
      <p:sp>
        <p:nvSpPr>
          <p:cNvPr id="249" name="Google Shape;249;g948d807bf8_0_195"/>
          <p:cNvSpPr txBox="1"/>
          <p:nvPr/>
        </p:nvSpPr>
        <p:spPr>
          <a:xfrm>
            <a:off x="297200" y="6017900"/>
            <a:ext cx="11479200" cy="6423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t/>
            </a:r>
            <a:endParaRPr sz="1900">
              <a:solidFill>
                <a:srgbClr val="666666"/>
              </a:solidFill>
              <a:latin typeface="Calibri"/>
              <a:ea typeface="Calibri"/>
              <a:cs typeface="Calibri"/>
              <a:sym typeface="Calibri"/>
            </a:endParaRPr>
          </a:p>
        </p:txBody>
      </p:sp>
      <p:pic>
        <p:nvPicPr>
          <p:cNvPr id="250" name="Google Shape;250;g948d807bf8_0_195"/>
          <p:cNvPicPr preferRelativeResize="0"/>
          <p:nvPr/>
        </p:nvPicPr>
        <p:blipFill>
          <a:blip r:embed="rId3">
            <a:alphaModFix/>
          </a:blip>
          <a:stretch>
            <a:fillRect/>
          </a:stretch>
        </p:blipFill>
        <p:spPr>
          <a:xfrm>
            <a:off x="960767" y="477400"/>
            <a:ext cx="10397601" cy="6326333"/>
          </a:xfrm>
          <a:prstGeom prst="rect">
            <a:avLst/>
          </a:prstGeom>
          <a:noFill/>
          <a:ln>
            <a:noFill/>
          </a:ln>
        </p:spPr>
      </p:pic>
      <p:sp>
        <p:nvSpPr>
          <p:cNvPr id="251" name="Google Shape;251;g948d807bf8_0_195"/>
          <p:cNvSpPr txBox="1"/>
          <p:nvPr/>
        </p:nvSpPr>
        <p:spPr>
          <a:xfrm>
            <a:off x="11247300" y="6477000"/>
            <a:ext cx="8685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rgbClr val="666666"/>
                </a:solidFill>
                <a:latin typeface="Calibri"/>
                <a:ea typeface="Calibri"/>
                <a:cs typeface="Calibri"/>
                <a:sym typeface="Calibri"/>
              </a:rPr>
              <a:t>5</a:t>
            </a:r>
            <a:r>
              <a:rPr lang="en-US" sz="1600">
                <a:solidFill>
                  <a:srgbClr val="666666"/>
                </a:solidFill>
                <a:latin typeface="Calibri"/>
                <a:ea typeface="Calibri"/>
                <a:cs typeface="Calibri"/>
                <a:sym typeface="Calibri"/>
              </a:rPr>
              <a:t> page</a:t>
            </a:r>
            <a:endParaRPr sz="9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948d807bf8_0_167"/>
          <p:cNvSpPr txBox="1"/>
          <p:nvPr>
            <p:ph type="title"/>
          </p:nvPr>
        </p:nvSpPr>
        <p:spPr>
          <a:xfrm>
            <a:off x="415600" y="0"/>
            <a:ext cx="11360700" cy="642300"/>
          </a:xfrm>
          <a:prstGeom prst="rect">
            <a:avLst/>
          </a:prstGeom>
        </p:spPr>
        <p:txBody>
          <a:bodyPr anchorCtr="0" anchor="ctr" bIns="45700" lIns="91425" spcFirstLastPara="1" rIns="91425" wrap="square" tIns="45700">
            <a:noAutofit/>
          </a:bodyPr>
          <a:lstStyle/>
          <a:p>
            <a:pPr indent="0" lvl="0" marL="0" rtl="0" algn="ctr">
              <a:spcBef>
                <a:spcPts val="800"/>
              </a:spcBef>
              <a:spcAft>
                <a:spcPts val="1100"/>
              </a:spcAft>
              <a:buNone/>
            </a:pPr>
            <a:r>
              <a:rPr b="1" lang="en-US" sz="2700">
                <a:solidFill>
                  <a:srgbClr val="2E74B5"/>
                </a:solidFill>
              </a:rPr>
              <a:t>Problem with fastly traffic recognition on the DataPlane</a:t>
            </a:r>
            <a:endParaRPr sz="3900"/>
          </a:p>
        </p:txBody>
      </p:sp>
      <p:sp>
        <p:nvSpPr>
          <p:cNvPr id="257" name="Google Shape;257;g948d807bf8_0_167"/>
          <p:cNvSpPr txBox="1"/>
          <p:nvPr/>
        </p:nvSpPr>
        <p:spPr>
          <a:xfrm>
            <a:off x="8308567" y="642400"/>
            <a:ext cx="2694000" cy="12561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US" sz="1600">
                <a:solidFill>
                  <a:srgbClr val="666666"/>
                </a:solidFill>
                <a:latin typeface="Calibri"/>
                <a:ea typeface="Calibri"/>
                <a:cs typeface="Calibri"/>
                <a:sym typeface="Calibri"/>
              </a:rPr>
              <a:t>Traffic recognition on the Data Plane is required for Intelligent and Automatic management</a:t>
            </a:r>
            <a:endParaRPr b="1" sz="1100"/>
          </a:p>
        </p:txBody>
      </p:sp>
      <p:grpSp>
        <p:nvGrpSpPr>
          <p:cNvPr id="258" name="Google Shape;258;g948d807bf8_0_167"/>
          <p:cNvGrpSpPr/>
          <p:nvPr/>
        </p:nvGrpSpPr>
        <p:grpSpPr>
          <a:xfrm>
            <a:off x="1212597" y="846445"/>
            <a:ext cx="6938826" cy="5058444"/>
            <a:chOff x="2095600" y="528435"/>
            <a:chExt cx="5204250" cy="3793928"/>
          </a:xfrm>
        </p:grpSpPr>
        <p:pic>
          <p:nvPicPr>
            <p:cNvPr id="259" name="Google Shape;259;g948d807bf8_0_167"/>
            <p:cNvPicPr preferRelativeResize="0"/>
            <p:nvPr/>
          </p:nvPicPr>
          <p:blipFill>
            <a:blip r:embed="rId3">
              <a:alphaModFix/>
            </a:blip>
            <a:stretch>
              <a:fillRect/>
            </a:stretch>
          </p:blipFill>
          <p:spPr>
            <a:xfrm>
              <a:off x="2095600" y="623163"/>
              <a:ext cx="5027500" cy="3699200"/>
            </a:xfrm>
            <a:prstGeom prst="rect">
              <a:avLst/>
            </a:prstGeom>
            <a:noFill/>
            <a:ln>
              <a:noFill/>
            </a:ln>
          </p:spPr>
        </p:pic>
        <p:sp>
          <p:nvSpPr>
            <p:cNvPr id="260" name="Google Shape;260;g948d807bf8_0_167"/>
            <p:cNvSpPr/>
            <p:nvPr/>
          </p:nvSpPr>
          <p:spPr>
            <a:xfrm>
              <a:off x="4128400" y="545750"/>
              <a:ext cx="1152300" cy="596700"/>
            </a:xfrm>
            <a:prstGeom prst="ellipse">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261" name="Google Shape;261;g948d807bf8_0_167"/>
            <p:cNvCxnSpPr>
              <a:endCxn id="260" idx="7"/>
            </p:cNvCxnSpPr>
            <p:nvPr/>
          </p:nvCxnSpPr>
          <p:spPr>
            <a:xfrm flipH="1">
              <a:off x="5111950" y="528435"/>
              <a:ext cx="2187900" cy="104700"/>
            </a:xfrm>
            <a:prstGeom prst="straightConnector1">
              <a:avLst/>
            </a:prstGeom>
            <a:noFill/>
            <a:ln cap="flat" cmpd="sng" w="9525">
              <a:solidFill>
                <a:schemeClr val="dk2"/>
              </a:solidFill>
              <a:prstDash val="solid"/>
              <a:round/>
              <a:headEnd len="med" w="med" type="none"/>
              <a:tailEnd len="med" w="med" type="triangle"/>
            </a:ln>
          </p:spPr>
        </p:cxnSp>
      </p:grpSp>
      <p:sp>
        <p:nvSpPr>
          <p:cNvPr id="262" name="Google Shape;262;g948d807bf8_0_167"/>
          <p:cNvSpPr txBox="1"/>
          <p:nvPr>
            <p:ph idx="1" type="body"/>
          </p:nvPr>
        </p:nvSpPr>
        <p:spPr>
          <a:xfrm>
            <a:off x="4116933" y="6032367"/>
            <a:ext cx="759600" cy="504900"/>
          </a:xfrm>
          <a:prstGeom prst="rect">
            <a:avLst/>
          </a:prstGeom>
        </p:spPr>
        <p:txBody>
          <a:bodyPr anchorCtr="0" anchor="t" bIns="45700" lIns="91425" spcFirstLastPara="1" rIns="91425" wrap="square" tIns="45700">
            <a:noAutofit/>
          </a:bodyPr>
          <a:lstStyle/>
          <a:p>
            <a:pPr indent="0" lvl="0" marL="0" marR="0" rtl="0" algn="l">
              <a:lnSpc>
                <a:spcPct val="100000"/>
              </a:lnSpc>
              <a:spcBef>
                <a:spcPts val="800"/>
              </a:spcBef>
              <a:spcAft>
                <a:spcPts val="1100"/>
              </a:spcAft>
              <a:buNone/>
            </a:pPr>
            <a:r>
              <a:rPr lang="en-US" sz="1300"/>
              <a:t>Fig. 3</a:t>
            </a:r>
            <a:endParaRPr sz="1300"/>
          </a:p>
        </p:txBody>
      </p:sp>
      <p:sp>
        <p:nvSpPr>
          <p:cNvPr id="263" name="Google Shape;263;g948d807bf8_0_167"/>
          <p:cNvSpPr txBox="1"/>
          <p:nvPr/>
        </p:nvSpPr>
        <p:spPr>
          <a:xfrm>
            <a:off x="8499225" y="2561700"/>
            <a:ext cx="3476700" cy="2021400"/>
          </a:xfrm>
          <a:prstGeom prst="rect">
            <a:avLst/>
          </a:prstGeom>
          <a:noFill/>
          <a:ln cap="flat" cmpd="sng" w="9525">
            <a:solidFill>
              <a:srgbClr val="FF9900"/>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spcBef>
                <a:spcPts val="0"/>
              </a:spcBef>
              <a:spcAft>
                <a:spcPts val="0"/>
              </a:spcAft>
              <a:buNone/>
            </a:pPr>
            <a:r>
              <a:rPr lang="en-US" sz="1600">
                <a:solidFill>
                  <a:srgbClr val="FF9900"/>
                </a:solidFill>
                <a:latin typeface="Calibri"/>
                <a:ea typeface="Calibri"/>
                <a:cs typeface="Calibri"/>
                <a:sym typeface="Calibri"/>
              </a:rPr>
              <a:t>De-facto requirements </a:t>
            </a:r>
            <a:endParaRPr sz="1600">
              <a:solidFill>
                <a:srgbClr val="FF9900"/>
              </a:solidFill>
              <a:latin typeface="Calibri"/>
              <a:ea typeface="Calibri"/>
              <a:cs typeface="Calibri"/>
              <a:sym typeface="Calibri"/>
            </a:endParaRPr>
          </a:p>
          <a:p>
            <a:pPr indent="-406400" lvl="0" marL="609600" rtl="0" algn="l">
              <a:spcBef>
                <a:spcPts val="0"/>
              </a:spcBef>
              <a:spcAft>
                <a:spcPts val="0"/>
              </a:spcAft>
              <a:buClr>
                <a:srgbClr val="666666"/>
              </a:buClr>
              <a:buSzPts val="1600"/>
              <a:buFont typeface="Calibri"/>
              <a:buChar char="-"/>
            </a:pPr>
            <a:r>
              <a:rPr lang="en-US" sz="1600">
                <a:solidFill>
                  <a:srgbClr val="666666"/>
                </a:solidFill>
                <a:latin typeface="Calibri"/>
                <a:ea typeface="Calibri"/>
                <a:cs typeface="Calibri"/>
                <a:sym typeface="Calibri"/>
              </a:rPr>
              <a:t>SaaS approach</a:t>
            </a:r>
            <a:endParaRPr sz="1600">
              <a:solidFill>
                <a:srgbClr val="666666"/>
              </a:solidFill>
              <a:latin typeface="Calibri"/>
              <a:ea typeface="Calibri"/>
              <a:cs typeface="Calibri"/>
              <a:sym typeface="Calibri"/>
            </a:endParaRPr>
          </a:p>
          <a:p>
            <a:pPr indent="-406400" lvl="0" marL="609600" rtl="0" algn="l">
              <a:spcBef>
                <a:spcPts val="0"/>
              </a:spcBef>
              <a:spcAft>
                <a:spcPts val="0"/>
              </a:spcAft>
              <a:buClr>
                <a:srgbClr val="666666"/>
              </a:buClr>
              <a:buSzPts val="1600"/>
              <a:buFont typeface="Calibri"/>
              <a:buChar char="-"/>
            </a:pPr>
            <a:r>
              <a:rPr lang="en-US" sz="1600">
                <a:solidFill>
                  <a:srgbClr val="666666"/>
                </a:solidFill>
                <a:latin typeface="Calibri"/>
                <a:ea typeface="Calibri"/>
                <a:cs typeface="Calibri"/>
                <a:sym typeface="Calibri"/>
              </a:rPr>
              <a:t>Independence from the vendor’s solutions (open API);</a:t>
            </a:r>
            <a:endParaRPr sz="1600">
              <a:solidFill>
                <a:srgbClr val="666666"/>
              </a:solidFill>
              <a:latin typeface="Calibri"/>
              <a:ea typeface="Calibri"/>
              <a:cs typeface="Calibri"/>
              <a:sym typeface="Calibri"/>
            </a:endParaRPr>
          </a:p>
          <a:p>
            <a:pPr indent="-406400" lvl="0" marL="609600" rtl="0" algn="l">
              <a:spcBef>
                <a:spcPts val="0"/>
              </a:spcBef>
              <a:spcAft>
                <a:spcPts val="0"/>
              </a:spcAft>
              <a:buClr>
                <a:schemeClr val="dk1"/>
              </a:buClr>
              <a:buSzPts val="1600"/>
              <a:buFont typeface="Calibri"/>
              <a:buChar char="-"/>
            </a:pPr>
            <a:r>
              <a:rPr lang="en-US" sz="1600">
                <a:solidFill>
                  <a:srgbClr val="666666"/>
                </a:solidFill>
                <a:latin typeface="Calibri"/>
                <a:ea typeface="Calibri"/>
                <a:cs typeface="Calibri"/>
                <a:sym typeface="Calibri"/>
              </a:rPr>
              <a:t>OpenSource platforms;</a:t>
            </a:r>
            <a:endParaRPr sz="1600">
              <a:solidFill>
                <a:srgbClr val="666666"/>
              </a:solidFill>
              <a:latin typeface="Calibri"/>
              <a:ea typeface="Calibri"/>
              <a:cs typeface="Calibri"/>
              <a:sym typeface="Calibri"/>
            </a:endParaRPr>
          </a:p>
          <a:p>
            <a:pPr indent="-406400" lvl="0" marL="609600" rtl="0" algn="l">
              <a:spcBef>
                <a:spcPts val="0"/>
              </a:spcBef>
              <a:spcAft>
                <a:spcPts val="0"/>
              </a:spcAft>
              <a:buClr>
                <a:srgbClr val="666666"/>
              </a:buClr>
              <a:buSzPts val="1600"/>
              <a:buFont typeface="Calibri"/>
              <a:buChar char="-"/>
            </a:pPr>
            <a:r>
              <a:rPr lang="en-US" sz="1600">
                <a:solidFill>
                  <a:srgbClr val="666666"/>
                </a:solidFill>
                <a:latin typeface="Calibri"/>
                <a:ea typeface="Calibri"/>
                <a:cs typeface="Calibri"/>
                <a:sym typeface="Calibri"/>
              </a:rPr>
              <a:t>Cross-platform</a:t>
            </a:r>
            <a:endParaRPr sz="1600">
              <a:solidFill>
                <a:srgbClr val="666666"/>
              </a:solidFill>
              <a:latin typeface="Calibri"/>
              <a:ea typeface="Calibri"/>
              <a:cs typeface="Calibri"/>
              <a:sym typeface="Calibri"/>
            </a:endParaRPr>
          </a:p>
          <a:p>
            <a:pPr indent="-406400" lvl="0" marL="609600" rtl="0" algn="l">
              <a:spcBef>
                <a:spcPts val="0"/>
              </a:spcBef>
              <a:spcAft>
                <a:spcPts val="0"/>
              </a:spcAft>
              <a:buClr>
                <a:srgbClr val="666666"/>
              </a:buClr>
              <a:buSzPts val="1600"/>
              <a:buFont typeface="Calibri"/>
              <a:buChar char="-"/>
            </a:pPr>
            <a:r>
              <a:rPr lang="en-US" sz="1600">
                <a:solidFill>
                  <a:srgbClr val="666666"/>
                </a:solidFill>
                <a:latin typeface="Calibri"/>
                <a:ea typeface="Calibri"/>
                <a:cs typeface="Calibri"/>
                <a:sym typeface="Calibri"/>
              </a:rPr>
              <a:t>live-migratio</a:t>
            </a:r>
            <a:r>
              <a:rPr lang="en-US" sz="1600">
                <a:solidFill>
                  <a:srgbClr val="666666"/>
                </a:solidFill>
                <a:latin typeface="Calibri"/>
                <a:ea typeface="Calibri"/>
                <a:cs typeface="Calibri"/>
                <a:sym typeface="Calibri"/>
              </a:rPr>
              <a:t>n (it's desirable</a:t>
            </a:r>
            <a:r>
              <a:rPr lang="en-US" sz="1600">
                <a:solidFill>
                  <a:srgbClr val="666666"/>
                </a:solidFill>
                <a:latin typeface="Calibri"/>
                <a:ea typeface="Calibri"/>
                <a:cs typeface="Calibri"/>
                <a:sym typeface="Calibri"/>
              </a:rPr>
              <a:t>)</a:t>
            </a:r>
            <a:endParaRPr sz="1600">
              <a:solidFill>
                <a:srgbClr val="666666"/>
              </a:solidFill>
              <a:latin typeface="Calibri"/>
              <a:ea typeface="Calibri"/>
              <a:cs typeface="Calibri"/>
              <a:sym typeface="Calibri"/>
            </a:endParaRPr>
          </a:p>
        </p:txBody>
      </p:sp>
      <p:cxnSp>
        <p:nvCxnSpPr>
          <p:cNvPr id="264" name="Google Shape;264;g948d807bf8_0_167"/>
          <p:cNvCxnSpPr>
            <a:stCxn id="263" idx="0"/>
          </p:cNvCxnSpPr>
          <p:nvPr/>
        </p:nvCxnSpPr>
        <p:spPr>
          <a:xfrm rot="10800000">
            <a:off x="10092075" y="1803600"/>
            <a:ext cx="145500" cy="758100"/>
          </a:xfrm>
          <a:prstGeom prst="straightConnector1">
            <a:avLst/>
          </a:prstGeom>
          <a:noFill/>
          <a:ln cap="flat" cmpd="sng" w="9525">
            <a:solidFill>
              <a:schemeClr val="dk2"/>
            </a:solidFill>
            <a:prstDash val="solid"/>
            <a:round/>
            <a:headEnd len="med" w="med" type="none"/>
            <a:tailEnd len="med" w="med" type="triangle"/>
          </a:ln>
        </p:spPr>
      </p:cxnSp>
      <p:sp>
        <p:nvSpPr>
          <p:cNvPr id="265" name="Google Shape;265;g948d807bf8_0_167"/>
          <p:cNvSpPr txBox="1"/>
          <p:nvPr/>
        </p:nvSpPr>
        <p:spPr>
          <a:xfrm>
            <a:off x="11247300" y="6477000"/>
            <a:ext cx="8685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rgbClr val="666666"/>
                </a:solidFill>
                <a:latin typeface="Calibri"/>
                <a:ea typeface="Calibri"/>
                <a:cs typeface="Calibri"/>
                <a:sym typeface="Calibri"/>
              </a:rPr>
              <a:t>6</a:t>
            </a:r>
            <a:r>
              <a:rPr lang="en-US" sz="1600">
                <a:solidFill>
                  <a:srgbClr val="666666"/>
                </a:solidFill>
                <a:latin typeface="Calibri"/>
                <a:ea typeface="Calibri"/>
                <a:cs typeface="Calibri"/>
                <a:sym typeface="Calibri"/>
              </a:rPr>
              <a:t> page</a:t>
            </a:r>
            <a:endParaRPr sz="9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948d807bf8_0_179"/>
          <p:cNvSpPr txBox="1"/>
          <p:nvPr>
            <p:ph type="title"/>
          </p:nvPr>
        </p:nvSpPr>
        <p:spPr>
          <a:xfrm>
            <a:off x="415600" y="0"/>
            <a:ext cx="11360700" cy="642300"/>
          </a:xfrm>
          <a:prstGeom prst="rect">
            <a:avLst/>
          </a:prstGeom>
        </p:spPr>
        <p:txBody>
          <a:bodyPr anchorCtr="0" anchor="ctr" bIns="45700" lIns="91425" spcFirstLastPara="1" rIns="91425" wrap="square" tIns="45700">
            <a:noAutofit/>
          </a:bodyPr>
          <a:lstStyle/>
          <a:p>
            <a:pPr indent="0" lvl="0" marL="0" rtl="0" algn="ctr">
              <a:spcBef>
                <a:spcPts val="800"/>
              </a:spcBef>
              <a:spcAft>
                <a:spcPts val="1100"/>
              </a:spcAft>
              <a:buNone/>
            </a:pPr>
            <a:r>
              <a:rPr b="1" lang="en-US" sz="2700">
                <a:solidFill>
                  <a:srgbClr val="2E74B5"/>
                </a:solidFill>
              </a:rPr>
              <a:t>Problem Statement</a:t>
            </a:r>
            <a:r>
              <a:rPr b="1" lang="en-US" sz="2700">
                <a:solidFill>
                  <a:srgbClr val="2E74B5"/>
                </a:solidFill>
                <a:latin typeface="Calibri"/>
                <a:ea typeface="Calibri"/>
                <a:cs typeface="Calibri"/>
                <a:sym typeface="Calibri"/>
              </a:rPr>
              <a:t>. Key Features </a:t>
            </a:r>
            <a:endParaRPr sz="3900"/>
          </a:p>
        </p:txBody>
      </p:sp>
      <p:sp>
        <p:nvSpPr>
          <p:cNvPr id="271" name="Google Shape;271;g948d807bf8_0_179"/>
          <p:cNvSpPr txBox="1"/>
          <p:nvPr/>
        </p:nvSpPr>
        <p:spPr>
          <a:xfrm>
            <a:off x="441600" y="5576000"/>
            <a:ext cx="11308800" cy="8112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600">
                <a:solidFill>
                  <a:srgbClr val="FF9900"/>
                </a:solidFill>
                <a:latin typeface="Calibri"/>
                <a:ea typeface="Calibri"/>
                <a:cs typeface="Calibri"/>
                <a:sym typeface="Calibri"/>
              </a:rPr>
              <a:t>Key features:</a:t>
            </a:r>
            <a:endParaRPr sz="1600">
              <a:solidFill>
                <a:srgbClr val="FF9900"/>
              </a:solidFill>
              <a:latin typeface="Calibri"/>
              <a:ea typeface="Calibri"/>
              <a:cs typeface="Calibri"/>
              <a:sym typeface="Calibri"/>
            </a:endParaRPr>
          </a:p>
          <a:p>
            <a:pPr indent="609600" lvl="0" marL="0" rtl="0" algn="l">
              <a:spcBef>
                <a:spcPts val="0"/>
              </a:spcBef>
              <a:spcAft>
                <a:spcPts val="0"/>
              </a:spcAft>
              <a:buNone/>
            </a:pPr>
            <a:r>
              <a:rPr lang="en-US" sz="1600">
                <a:solidFill>
                  <a:srgbClr val="666666"/>
                </a:solidFill>
                <a:latin typeface="Calibri"/>
                <a:ea typeface="Calibri"/>
                <a:cs typeface="Calibri"/>
                <a:sym typeface="Calibri"/>
              </a:rPr>
              <a:t>Metadata, Long-term forecasting</a:t>
            </a:r>
            <a:endParaRPr sz="1600">
              <a:solidFill>
                <a:srgbClr val="666666"/>
              </a:solidFill>
              <a:latin typeface="Calibri"/>
              <a:ea typeface="Calibri"/>
              <a:cs typeface="Calibri"/>
              <a:sym typeface="Calibri"/>
            </a:endParaRPr>
          </a:p>
        </p:txBody>
      </p:sp>
      <p:sp>
        <p:nvSpPr>
          <p:cNvPr id="272" name="Google Shape;272;g948d807bf8_0_179"/>
          <p:cNvSpPr txBox="1"/>
          <p:nvPr>
            <p:ph idx="1" type="body"/>
          </p:nvPr>
        </p:nvSpPr>
        <p:spPr>
          <a:xfrm>
            <a:off x="500900" y="3121200"/>
            <a:ext cx="3701100" cy="504900"/>
          </a:xfrm>
          <a:prstGeom prst="rect">
            <a:avLst/>
          </a:prstGeom>
        </p:spPr>
        <p:txBody>
          <a:bodyPr anchorCtr="0" anchor="t" bIns="45700" lIns="91425" spcFirstLastPara="1" rIns="91425" wrap="square" tIns="45700">
            <a:noAutofit/>
          </a:bodyPr>
          <a:lstStyle/>
          <a:p>
            <a:pPr indent="0" lvl="0" marL="0" marR="0" rtl="0" algn="l">
              <a:lnSpc>
                <a:spcPct val="100000"/>
              </a:lnSpc>
              <a:spcBef>
                <a:spcPts val="800"/>
              </a:spcBef>
              <a:spcAft>
                <a:spcPts val="1100"/>
              </a:spcAft>
              <a:buNone/>
            </a:pPr>
            <a:r>
              <a:rPr lang="en-US" sz="1300"/>
              <a:t>Fig.4 - Flow Table (ver. Openflow 1.0)</a:t>
            </a:r>
            <a:endParaRPr sz="1300"/>
          </a:p>
        </p:txBody>
      </p:sp>
      <p:pic>
        <p:nvPicPr>
          <p:cNvPr id="273" name="Google Shape;273;g948d807bf8_0_179"/>
          <p:cNvPicPr preferRelativeResize="0"/>
          <p:nvPr/>
        </p:nvPicPr>
        <p:blipFill>
          <a:blip r:embed="rId3">
            <a:alphaModFix/>
          </a:blip>
          <a:stretch>
            <a:fillRect/>
          </a:stretch>
        </p:blipFill>
        <p:spPr>
          <a:xfrm>
            <a:off x="235733" y="1230333"/>
            <a:ext cx="4572267" cy="1890867"/>
          </a:xfrm>
          <a:prstGeom prst="rect">
            <a:avLst/>
          </a:prstGeom>
          <a:noFill/>
          <a:ln>
            <a:noFill/>
          </a:ln>
        </p:spPr>
      </p:pic>
      <p:pic>
        <p:nvPicPr>
          <p:cNvPr id="274" name="Google Shape;274;g948d807bf8_0_179"/>
          <p:cNvPicPr preferRelativeResize="0"/>
          <p:nvPr/>
        </p:nvPicPr>
        <p:blipFill>
          <a:blip r:embed="rId4">
            <a:alphaModFix/>
          </a:blip>
          <a:stretch>
            <a:fillRect/>
          </a:stretch>
        </p:blipFill>
        <p:spPr>
          <a:xfrm>
            <a:off x="5061260" y="901667"/>
            <a:ext cx="6611308" cy="4415050"/>
          </a:xfrm>
          <a:prstGeom prst="rect">
            <a:avLst/>
          </a:prstGeom>
          <a:noFill/>
          <a:ln>
            <a:noFill/>
          </a:ln>
        </p:spPr>
      </p:pic>
      <p:pic>
        <p:nvPicPr>
          <p:cNvPr id="275" name="Google Shape;275;g948d807bf8_0_179"/>
          <p:cNvPicPr preferRelativeResize="0"/>
          <p:nvPr/>
        </p:nvPicPr>
        <p:blipFill>
          <a:blip r:embed="rId5">
            <a:alphaModFix/>
          </a:blip>
          <a:stretch>
            <a:fillRect/>
          </a:stretch>
        </p:blipFill>
        <p:spPr>
          <a:xfrm>
            <a:off x="830500" y="3784636"/>
            <a:ext cx="2837600" cy="1324190"/>
          </a:xfrm>
          <a:prstGeom prst="rect">
            <a:avLst/>
          </a:prstGeom>
          <a:noFill/>
          <a:ln>
            <a:noFill/>
          </a:ln>
        </p:spPr>
      </p:pic>
      <p:sp>
        <p:nvSpPr>
          <p:cNvPr id="276" name="Google Shape;276;g948d807bf8_0_179"/>
          <p:cNvSpPr txBox="1"/>
          <p:nvPr>
            <p:ph idx="1" type="body"/>
          </p:nvPr>
        </p:nvSpPr>
        <p:spPr>
          <a:xfrm>
            <a:off x="609900" y="5108833"/>
            <a:ext cx="3701100" cy="504900"/>
          </a:xfrm>
          <a:prstGeom prst="rect">
            <a:avLst/>
          </a:prstGeom>
        </p:spPr>
        <p:txBody>
          <a:bodyPr anchorCtr="0" anchor="t" bIns="45700" lIns="91425" spcFirstLastPara="1" rIns="91425" wrap="square" tIns="45700">
            <a:noAutofit/>
          </a:bodyPr>
          <a:lstStyle/>
          <a:p>
            <a:pPr indent="0" lvl="0" marL="0" marR="0" rtl="0" algn="l">
              <a:lnSpc>
                <a:spcPct val="100000"/>
              </a:lnSpc>
              <a:spcBef>
                <a:spcPts val="800"/>
              </a:spcBef>
              <a:spcAft>
                <a:spcPts val="1100"/>
              </a:spcAft>
              <a:buNone/>
            </a:pPr>
            <a:r>
              <a:rPr lang="en-US" sz="1300"/>
              <a:t>Fig.5 - Example of Marked Data Sets</a:t>
            </a:r>
            <a:endParaRPr sz="1300"/>
          </a:p>
        </p:txBody>
      </p:sp>
      <p:sp>
        <p:nvSpPr>
          <p:cNvPr id="277" name="Google Shape;277;g948d807bf8_0_179"/>
          <p:cNvSpPr txBox="1"/>
          <p:nvPr/>
        </p:nvSpPr>
        <p:spPr>
          <a:xfrm>
            <a:off x="11247300" y="6477000"/>
            <a:ext cx="8685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rgbClr val="666666"/>
                </a:solidFill>
                <a:latin typeface="Calibri"/>
                <a:ea typeface="Calibri"/>
                <a:cs typeface="Calibri"/>
                <a:sym typeface="Calibri"/>
              </a:rPr>
              <a:t>7</a:t>
            </a:r>
            <a:r>
              <a:rPr lang="en-US" sz="1600">
                <a:solidFill>
                  <a:srgbClr val="666666"/>
                </a:solidFill>
                <a:latin typeface="Calibri"/>
                <a:ea typeface="Calibri"/>
                <a:cs typeface="Calibri"/>
                <a:sym typeface="Calibri"/>
              </a:rPr>
              <a:t> page</a:t>
            </a:r>
            <a:endParaRPr sz="9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948d807bf8_0_189"/>
          <p:cNvSpPr txBox="1"/>
          <p:nvPr>
            <p:ph type="title"/>
          </p:nvPr>
        </p:nvSpPr>
        <p:spPr>
          <a:xfrm>
            <a:off x="415600" y="0"/>
            <a:ext cx="11360700" cy="642300"/>
          </a:xfrm>
          <a:prstGeom prst="rect">
            <a:avLst/>
          </a:prstGeom>
        </p:spPr>
        <p:txBody>
          <a:bodyPr anchorCtr="0" anchor="ctr" bIns="45700" lIns="91425" spcFirstLastPara="1" rIns="91425" wrap="square" tIns="45700">
            <a:noAutofit/>
          </a:bodyPr>
          <a:lstStyle/>
          <a:p>
            <a:pPr indent="0" lvl="0" marL="0" rtl="0" algn="ctr">
              <a:spcBef>
                <a:spcPts val="800"/>
              </a:spcBef>
              <a:spcAft>
                <a:spcPts val="1100"/>
              </a:spcAft>
              <a:buNone/>
            </a:pPr>
            <a:r>
              <a:rPr b="1" lang="en-US" sz="2700">
                <a:solidFill>
                  <a:srgbClr val="2E74B5"/>
                </a:solidFill>
              </a:rPr>
              <a:t>Challenges</a:t>
            </a:r>
            <a:r>
              <a:rPr b="1" lang="en-US" sz="2700">
                <a:solidFill>
                  <a:srgbClr val="2E74B5"/>
                </a:solidFill>
              </a:rPr>
              <a:t> </a:t>
            </a:r>
            <a:endParaRPr sz="3900"/>
          </a:p>
        </p:txBody>
      </p:sp>
      <p:sp>
        <p:nvSpPr>
          <p:cNvPr id="283" name="Google Shape;283;g948d807bf8_0_189"/>
          <p:cNvSpPr txBox="1"/>
          <p:nvPr/>
        </p:nvSpPr>
        <p:spPr>
          <a:xfrm>
            <a:off x="297200" y="849300"/>
            <a:ext cx="11479200" cy="48576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900">
                <a:solidFill>
                  <a:srgbClr val="FF9900"/>
                </a:solidFill>
                <a:latin typeface="Calibri"/>
                <a:ea typeface="Calibri"/>
                <a:cs typeface="Calibri"/>
                <a:sym typeface="Calibri"/>
              </a:rPr>
              <a:t>Part </a:t>
            </a:r>
            <a:r>
              <a:rPr lang="en-US" sz="1900">
                <a:solidFill>
                  <a:srgbClr val="FF9900"/>
                </a:solidFill>
                <a:latin typeface="Calibri"/>
                <a:ea typeface="Calibri"/>
                <a:cs typeface="Calibri"/>
                <a:sym typeface="Calibri"/>
              </a:rPr>
              <a:t>1: AI for traffic recognition and classification*</a:t>
            </a:r>
            <a:endParaRPr sz="1900">
              <a:solidFill>
                <a:srgbClr val="FF9900"/>
              </a:solidFill>
              <a:latin typeface="Calibri"/>
              <a:ea typeface="Calibri"/>
              <a:cs typeface="Calibri"/>
              <a:sym typeface="Calibri"/>
            </a:endParaRPr>
          </a:p>
          <a:p>
            <a:pPr indent="0" lvl="0" marL="0" rtl="0" algn="l">
              <a:spcBef>
                <a:spcPts val="0"/>
              </a:spcBef>
              <a:spcAft>
                <a:spcPts val="0"/>
              </a:spcAft>
              <a:buNone/>
            </a:pPr>
            <a:r>
              <a:rPr lang="en-US" sz="1900">
                <a:solidFill>
                  <a:srgbClr val="666666"/>
                </a:solidFill>
                <a:latin typeface="Calibri"/>
                <a:ea typeface="Calibri"/>
                <a:cs typeface="Calibri"/>
                <a:sym typeface="Calibri"/>
              </a:rPr>
              <a:t>      Propose for traffic types recognition based on Machine Learning, using Metadata of flows </a:t>
            </a:r>
            <a:endParaRPr sz="1900">
              <a:solidFill>
                <a:srgbClr val="666666"/>
              </a:solidFill>
              <a:latin typeface="Calibri"/>
              <a:ea typeface="Calibri"/>
              <a:cs typeface="Calibri"/>
              <a:sym typeface="Calibri"/>
            </a:endParaRPr>
          </a:p>
          <a:p>
            <a:pPr indent="0" lvl="0" marL="0" rtl="0" algn="l">
              <a:spcBef>
                <a:spcPts val="0"/>
              </a:spcBef>
              <a:spcAft>
                <a:spcPts val="0"/>
              </a:spcAft>
              <a:buNone/>
            </a:pPr>
            <a:r>
              <a:t/>
            </a:r>
            <a:endParaRPr sz="1900">
              <a:solidFill>
                <a:srgbClr val="666666"/>
              </a:solidFill>
              <a:latin typeface="Calibri"/>
              <a:ea typeface="Calibri"/>
              <a:cs typeface="Calibri"/>
              <a:sym typeface="Calibri"/>
            </a:endParaRPr>
          </a:p>
          <a:p>
            <a:pPr indent="0" lvl="0" marL="0" rtl="0" algn="l">
              <a:spcBef>
                <a:spcPts val="0"/>
              </a:spcBef>
              <a:spcAft>
                <a:spcPts val="0"/>
              </a:spcAft>
              <a:buNone/>
            </a:pPr>
            <a:r>
              <a:rPr lang="en-US" sz="1900">
                <a:solidFill>
                  <a:srgbClr val="FF9900"/>
                </a:solidFill>
                <a:latin typeface="Calibri"/>
                <a:ea typeface="Calibri"/>
                <a:cs typeface="Calibri"/>
                <a:sym typeface="Calibri"/>
              </a:rPr>
              <a:t>Part </a:t>
            </a:r>
            <a:r>
              <a:rPr lang="en-US" sz="1900">
                <a:solidFill>
                  <a:srgbClr val="FF9900"/>
                </a:solidFill>
                <a:latin typeface="Calibri"/>
                <a:ea typeface="Calibri"/>
                <a:cs typeface="Calibri"/>
                <a:sym typeface="Calibri"/>
              </a:rPr>
              <a:t>2: AI for Long-term traffic forecasting*</a:t>
            </a:r>
            <a:endParaRPr sz="1900">
              <a:solidFill>
                <a:srgbClr val="666666"/>
              </a:solidFill>
              <a:latin typeface="Calibri"/>
              <a:ea typeface="Calibri"/>
              <a:cs typeface="Calibri"/>
              <a:sym typeface="Calibri"/>
            </a:endParaRPr>
          </a:p>
          <a:p>
            <a:pPr indent="0" lvl="0" marL="0" rtl="0" algn="l">
              <a:spcBef>
                <a:spcPts val="0"/>
              </a:spcBef>
              <a:spcAft>
                <a:spcPts val="0"/>
              </a:spcAft>
              <a:buNone/>
            </a:pPr>
            <a:r>
              <a:rPr lang="en-US" sz="1900">
                <a:solidFill>
                  <a:srgbClr val="666666"/>
                </a:solidFill>
                <a:latin typeface="Calibri"/>
                <a:ea typeface="Calibri"/>
                <a:cs typeface="Calibri"/>
                <a:sym typeface="Calibri"/>
              </a:rPr>
              <a:t>      Propose long-term traffic forecasting on the data plane, using Metadata of recognized flows</a:t>
            </a:r>
            <a:endParaRPr sz="1900">
              <a:solidFill>
                <a:srgbClr val="666666"/>
              </a:solidFill>
              <a:latin typeface="Calibri"/>
              <a:ea typeface="Calibri"/>
              <a:cs typeface="Calibri"/>
              <a:sym typeface="Calibri"/>
            </a:endParaRPr>
          </a:p>
          <a:p>
            <a:pPr indent="0" lvl="0" marL="0" rtl="0" algn="l">
              <a:spcBef>
                <a:spcPts val="0"/>
              </a:spcBef>
              <a:spcAft>
                <a:spcPts val="0"/>
              </a:spcAft>
              <a:buNone/>
            </a:pPr>
            <a:r>
              <a:t/>
            </a:r>
            <a:endParaRPr sz="1900">
              <a:solidFill>
                <a:srgbClr val="666666"/>
              </a:solidFill>
              <a:latin typeface="Calibri"/>
              <a:ea typeface="Calibri"/>
              <a:cs typeface="Calibri"/>
              <a:sym typeface="Calibri"/>
            </a:endParaRPr>
          </a:p>
          <a:p>
            <a:pPr indent="0" lvl="0" marL="0" rtl="0" algn="l">
              <a:spcBef>
                <a:spcPts val="0"/>
              </a:spcBef>
              <a:spcAft>
                <a:spcPts val="0"/>
              </a:spcAft>
              <a:buNone/>
            </a:pPr>
            <a:r>
              <a:rPr lang="en-US" sz="1900">
                <a:solidFill>
                  <a:srgbClr val="FF9900"/>
                </a:solidFill>
                <a:latin typeface="Calibri"/>
                <a:ea typeface="Calibri"/>
                <a:cs typeface="Calibri"/>
                <a:sym typeface="Calibri"/>
              </a:rPr>
              <a:t>Part 3: Suggestion with both 1st and 2nd algorithms (theoretical)</a:t>
            </a:r>
            <a:endParaRPr sz="1900">
              <a:solidFill>
                <a:srgbClr val="666666"/>
              </a:solidFill>
              <a:latin typeface="Calibri"/>
              <a:ea typeface="Calibri"/>
              <a:cs typeface="Calibri"/>
              <a:sym typeface="Calibri"/>
            </a:endParaRPr>
          </a:p>
          <a:p>
            <a:pPr indent="0" lvl="0" marL="457200" rtl="0" algn="l">
              <a:spcBef>
                <a:spcPts val="0"/>
              </a:spcBef>
              <a:spcAft>
                <a:spcPts val="0"/>
              </a:spcAft>
              <a:buNone/>
            </a:pPr>
            <a:r>
              <a:rPr lang="en-US" sz="1900">
                <a:solidFill>
                  <a:srgbClr val="666666"/>
                </a:solidFill>
                <a:latin typeface="Calibri"/>
                <a:ea typeface="Calibri"/>
                <a:cs typeface="Calibri"/>
                <a:sym typeface="Calibri"/>
              </a:rPr>
              <a:t>Propose  theoretical models for both 1st &amp; 2nd algorithms collaboration (UML Scheme with definition and description)	</a:t>
            </a:r>
            <a:endParaRPr sz="1900">
              <a:solidFill>
                <a:srgbClr val="666666"/>
              </a:solidFill>
              <a:latin typeface="Calibri"/>
              <a:ea typeface="Calibri"/>
              <a:cs typeface="Calibri"/>
              <a:sym typeface="Calibri"/>
            </a:endParaRPr>
          </a:p>
          <a:p>
            <a:pPr indent="0" lvl="0" marL="0" rtl="0" algn="l">
              <a:spcBef>
                <a:spcPts val="0"/>
              </a:spcBef>
              <a:spcAft>
                <a:spcPts val="0"/>
              </a:spcAft>
              <a:buNone/>
            </a:pPr>
            <a:r>
              <a:t/>
            </a:r>
            <a:endParaRPr sz="1900">
              <a:solidFill>
                <a:srgbClr val="666666"/>
              </a:solidFill>
              <a:latin typeface="Calibri"/>
              <a:ea typeface="Calibri"/>
              <a:cs typeface="Calibri"/>
              <a:sym typeface="Calibri"/>
            </a:endParaRPr>
          </a:p>
          <a:p>
            <a:pPr indent="0" lvl="0" marL="0" rtl="0" algn="l">
              <a:spcBef>
                <a:spcPts val="0"/>
              </a:spcBef>
              <a:spcAft>
                <a:spcPts val="0"/>
              </a:spcAft>
              <a:buNone/>
            </a:pPr>
            <a:r>
              <a:rPr lang="en-US" sz="1900">
                <a:solidFill>
                  <a:srgbClr val="666666"/>
                </a:solidFill>
                <a:latin typeface="Calibri"/>
                <a:ea typeface="Calibri"/>
                <a:cs typeface="Calibri"/>
                <a:sym typeface="Calibri"/>
              </a:rPr>
              <a:t>The </a:t>
            </a:r>
            <a:r>
              <a:rPr lang="en-US" sz="1900">
                <a:solidFill>
                  <a:srgbClr val="FF9900"/>
                </a:solidFill>
                <a:latin typeface="Calibri"/>
                <a:ea typeface="Calibri"/>
                <a:cs typeface="Calibri"/>
                <a:sym typeface="Calibri"/>
              </a:rPr>
              <a:t>key features</a:t>
            </a:r>
            <a:r>
              <a:rPr lang="en-US" sz="1900">
                <a:solidFill>
                  <a:srgbClr val="666666"/>
                </a:solidFill>
                <a:latin typeface="Calibri"/>
                <a:ea typeface="Calibri"/>
                <a:cs typeface="Calibri"/>
                <a:sym typeface="Calibri"/>
              </a:rPr>
              <a:t> of the proposal is to</a:t>
            </a:r>
            <a:r>
              <a:rPr lang="en-US" sz="1900">
                <a:solidFill>
                  <a:srgbClr val="FF9900"/>
                </a:solidFill>
                <a:latin typeface="Calibri"/>
                <a:ea typeface="Calibri"/>
                <a:cs typeface="Calibri"/>
                <a:sym typeface="Calibri"/>
              </a:rPr>
              <a:t> use the metadata of flows</a:t>
            </a:r>
            <a:r>
              <a:rPr lang="en-US" sz="1900">
                <a:solidFill>
                  <a:srgbClr val="666666"/>
                </a:solidFill>
                <a:latin typeface="Calibri"/>
                <a:ea typeface="Calibri"/>
                <a:cs typeface="Calibri"/>
                <a:sym typeface="Calibri"/>
              </a:rPr>
              <a:t> on the data plane at the same time the analytical application with AI/ML algorithms is located on the service level and working with the SDN/NFV network via northbound API.</a:t>
            </a:r>
            <a:endParaRPr sz="1900">
              <a:solidFill>
                <a:srgbClr val="666666"/>
              </a:solidFill>
              <a:latin typeface="Calibri"/>
              <a:ea typeface="Calibri"/>
              <a:cs typeface="Calibri"/>
              <a:sym typeface="Calibri"/>
            </a:endParaRPr>
          </a:p>
          <a:p>
            <a:pPr indent="0" lvl="0" marL="0" rtl="0" algn="l">
              <a:spcBef>
                <a:spcPts val="0"/>
              </a:spcBef>
              <a:spcAft>
                <a:spcPts val="0"/>
              </a:spcAft>
              <a:buNone/>
            </a:pPr>
            <a:r>
              <a:t/>
            </a:r>
            <a:endParaRPr sz="1900">
              <a:solidFill>
                <a:srgbClr val="666666"/>
              </a:solidFill>
              <a:latin typeface="Calibri"/>
              <a:ea typeface="Calibri"/>
              <a:cs typeface="Calibri"/>
              <a:sym typeface="Calibri"/>
            </a:endParaRPr>
          </a:p>
          <a:p>
            <a:pPr indent="0" lvl="0" marL="0" rtl="0" algn="l">
              <a:spcBef>
                <a:spcPts val="0"/>
              </a:spcBef>
              <a:spcAft>
                <a:spcPts val="0"/>
              </a:spcAft>
              <a:buNone/>
            </a:pPr>
            <a:r>
              <a:rPr lang="en-US" sz="1900">
                <a:solidFill>
                  <a:srgbClr val="666666"/>
                </a:solidFill>
                <a:latin typeface="Calibri"/>
                <a:ea typeface="Calibri"/>
                <a:cs typeface="Calibri"/>
                <a:sym typeface="Calibri"/>
              </a:rPr>
              <a:t>For Challenge we prepared the ready to make the ML models data sets of IoT and Video traffic.</a:t>
            </a:r>
            <a:endParaRPr sz="1900">
              <a:solidFill>
                <a:srgbClr val="666666"/>
              </a:solidFill>
              <a:latin typeface="Calibri"/>
              <a:ea typeface="Calibri"/>
              <a:cs typeface="Calibri"/>
              <a:sym typeface="Calibri"/>
            </a:endParaRPr>
          </a:p>
          <a:p>
            <a:pPr indent="0" lvl="0" marL="0" rtl="0" algn="l">
              <a:spcBef>
                <a:spcPts val="0"/>
              </a:spcBef>
              <a:spcAft>
                <a:spcPts val="0"/>
              </a:spcAft>
              <a:buNone/>
            </a:pPr>
            <a:r>
              <a:t/>
            </a:r>
            <a:endParaRPr sz="1900">
              <a:solidFill>
                <a:srgbClr val="666666"/>
              </a:solidFill>
              <a:latin typeface="Calibri"/>
              <a:ea typeface="Calibri"/>
              <a:cs typeface="Calibri"/>
              <a:sym typeface="Calibri"/>
            </a:endParaRPr>
          </a:p>
          <a:p>
            <a:pPr indent="0" lvl="0" marL="0" rtl="0" algn="l">
              <a:spcBef>
                <a:spcPts val="0"/>
              </a:spcBef>
              <a:spcAft>
                <a:spcPts val="0"/>
              </a:spcAft>
              <a:buNone/>
            </a:pPr>
            <a:r>
              <a:t/>
            </a:r>
            <a:endParaRPr sz="1900">
              <a:solidFill>
                <a:srgbClr val="666666"/>
              </a:solidFill>
              <a:latin typeface="Calibri"/>
              <a:ea typeface="Calibri"/>
              <a:cs typeface="Calibri"/>
              <a:sym typeface="Calibri"/>
            </a:endParaRPr>
          </a:p>
        </p:txBody>
      </p:sp>
      <p:sp>
        <p:nvSpPr>
          <p:cNvPr id="284" name="Google Shape;284;g948d807bf8_0_189"/>
          <p:cNvSpPr txBox="1"/>
          <p:nvPr/>
        </p:nvSpPr>
        <p:spPr>
          <a:xfrm>
            <a:off x="419400" y="6014733"/>
            <a:ext cx="11234700" cy="4437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800"/>
              </a:spcBef>
              <a:spcAft>
                <a:spcPts val="1100"/>
              </a:spcAft>
              <a:buNone/>
            </a:pPr>
            <a:r>
              <a:rPr i="1" lang="en-US" sz="1300">
                <a:solidFill>
                  <a:schemeClr val="dk2"/>
                </a:solidFill>
              </a:rPr>
              <a:t>* Reference to the 6.2.1 and 6.2.2 clauses were taken from the following document “ITU AI/ML in 5G Challenge - Participation guidelines”]</a:t>
            </a:r>
            <a:endParaRPr sz="1900"/>
          </a:p>
        </p:txBody>
      </p:sp>
      <p:sp>
        <p:nvSpPr>
          <p:cNvPr id="285" name="Google Shape;285;g948d807bf8_0_189"/>
          <p:cNvSpPr txBox="1"/>
          <p:nvPr/>
        </p:nvSpPr>
        <p:spPr>
          <a:xfrm>
            <a:off x="11247300" y="6477000"/>
            <a:ext cx="8685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rgbClr val="666666"/>
                </a:solidFill>
                <a:latin typeface="Calibri"/>
                <a:ea typeface="Calibri"/>
                <a:cs typeface="Calibri"/>
                <a:sym typeface="Calibri"/>
              </a:rPr>
              <a:t>8</a:t>
            </a:r>
            <a:r>
              <a:rPr lang="en-US" sz="1600">
                <a:solidFill>
                  <a:srgbClr val="666666"/>
                </a:solidFill>
                <a:latin typeface="Calibri"/>
                <a:ea typeface="Calibri"/>
                <a:cs typeface="Calibri"/>
                <a:sym typeface="Calibri"/>
              </a:rPr>
              <a:t> page</a:t>
            </a:r>
            <a:endParaRPr sz="9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948d807bf8_0_201"/>
          <p:cNvSpPr txBox="1"/>
          <p:nvPr>
            <p:ph type="title"/>
          </p:nvPr>
        </p:nvSpPr>
        <p:spPr>
          <a:xfrm>
            <a:off x="415600" y="94300"/>
            <a:ext cx="11360700" cy="431100"/>
          </a:xfrm>
          <a:prstGeom prst="rect">
            <a:avLst/>
          </a:prstGeom>
        </p:spPr>
        <p:txBody>
          <a:bodyPr anchorCtr="0" anchor="ctr" bIns="45700" lIns="91425" spcFirstLastPara="1" rIns="91425" wrap="square" tIns="45700">
            <a:noAutofit/>
          </a:bodyPr>
          <a:lstStyle/>
          <a:p>
            <a:pPr indent="0" lvl="0" marL="0" rtl="0" algn="ctr">
              <a:spcBef>
                <a:spcPts val="800"/>
              </a:spcBef>
              <a:spcAft>
                <a:spcPts val="1100"/>
              </a:spcAft>
              <a:buNone/>
            </a:pPr>
            <a:r>
              <a:rPr b="1" lang="en-US" sz="2700">
                <a:solidFill>
                  <a:srgbClr val="2E74B5"/>
                </a:solidFill>
                <a:latin typeface="Calibri"/>
                <a:ea typeface="Calibri"/>
                <a:cs typeface="Calibri"/>
                <a:sym typeface="Calibri"/>
              </a:rPr>
              <a:t>Research Background. </a:t>
            </a:r>
            <a:r>
              <a:rPr b="1" lang="en-US" sz="2700">
                <a:solidFill>
                  <a:srgbClr val="2E74B5"/>
                </a:solidFill>
              </a:rPr>
              <a:t>Part </a:t>
            </a:r>
            <a:r>
              <a:rPr b="1" lang="en-US" sz="2700">
                <a:solidFill>
                  <a:srgbClr val="2E74B5"/>
                </a:solidFill>
                <a:latin typeface="Calibri"/>
                <a:ea typeface="Calibri"/>
                <a:cs typeface="Calibri"/>
                <a:sym typeface="Calibri"/>
              </a:rPr>
              <a:t>1 - Traffic recognition (Examples)</a:t>
            </a:r>
            <a:endParaRPr sz="3900"/>
          </a:p>
        </p:txBody>
      </p:sp>
      <p:sp>
        <p:nvSpPr>
          <p:cNvPr id="291" name="Google Shape;291;g948d807bf8_0_201"/>
          <p:cNvSpPr txBox="1"/>
          <p:nvPr/>
        </p:nvSpPr>
        <p:spPr>
          <a:xfrm>
            <a:off x="297200" y="6017900"/>
            <a:ext cx="11479200" cy="6423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t/>
            </a:r>
            <a:endParaRPr sz="1900">
              <a:solidFill>
                <a:srgbClr val="666666"/>
              </a:solidFill>
              <a:latin typeface="Calibri"/>
              <a:ea typeface="Calibri"/>
              <a:cs typeface="Calibri"/>
              <a:sym typeface="Calibri"/>
            </a:endParaRPr>
          </a:p>
        </p:txBody>
      </p:sp>
      <p:pic>
        <p:nvPicPr>
          <p:cNvPr id="292" name="Google Shape;292;g948d807bf8_0_201"/>
          <p:cNvPicPr preferRelativeResize="0"/>
          <p:nvPr/>
        </p:nvPicPr>
        <p:blipFill>
          <a:blip r:embed="rId3">
            <a:alphaModFix/>
          </a:blip>
          <a:stretch>
            <a:fillRect/>
          </a:stretch>
        </p:blipFill>
        <p:spPr>
          <a:xfrm>
            <a:off x="2282135" y="642400"/>
            <a:ext cx="8190265" cy="5445966"/>
          </a:xfrm>
          <a:prstGeom prst="rect">
            <a:avLst/>
          </a:prstGeom>
          <a:noFill/>
          <a:ln>
            <a:noFill/>
          </a:ln>
        </p:spPr>
      </p:pic>
      <p:sp>
        <p:nvSpPr>
          <p:cNvPr id="293" name="Google Shape;293;g948d807bf8_0_201"/>
          <p:cNvSpPr txBox="1"/>
          <p:nvPr/>
        </p:nvSpPr>
        <p:spPr>
          <a:xfrm>
            <a:off x="114200" y="6033500"/>
            <a:ext cx="11963700" cy="6423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300">
                <a:solidFill>
                  <a:srgbClr val="FF9900"/>
                </a:solidFill>
                <a:latin typeface="Calibri"/>
                <a:ea typeface="Calibri"/>
                <a:cs typeface="Calibri"/>
                <a:sym typeface="Calibri"/>
              </a:rPr>
              <a:t>*Reference:</a:t>
            </a:r>
            <a:r>
              <a:rPr lang="en-US" sz="1300">
                <a:solidFill>
                  <a:srgbClr val="666666"/>
                </a:solidFill>
                <a:latin typeface="Calibri"/>
                <a:ea typeface="Calibri"/>
                <a:cs typeface="Calibri"/>
                <a:sym typeface="Calibri"/>
              </a:rPr>
              <a:t> Volkov, A., Ateya, A. A., Muthanna, A., Koucheryavy, A. (2019). Novel AI-Based Scheme for Traffic Detection and Recognition in 5G Based Networks. In Lecture Notes in Computer Science (including subseries Lecture Notes in Artificial Intelligence and Lecture Notes in Bioinformatics) (Vol. 11660 LNCS, pp. 243{255). Springer Verlag. https://doi.org/10.1007/978-3-030-30859-921.</a:t>
            </a:r>
            <a:endParaRPr sz="1300">
              <a:solidFill>
                <a:srgbClr val="666666"/>
              </a:solidFill>
              <a:latin typeface="Calibri"/>
              <a:ea typeface="Calibri"/>
              <a:cs typeface="Calibri"/>
              <a:sym typeface="Calibri"/>
            </a:endParaRPr>
          </a:p>
        </p:txBody>
      </p:sp>
      <p:sp>
        <p:nvSpPr>
          <p:cNvPr id="294" name="Google Shape;294;g948d807bf8_0_201"/>
          <p:cNvSpPr txBox="1"/>
          <p:nvPr/>
        </p:nvSpPr>
        <p:spPr>
          <a:xfrm>
            <a:off x="11247300" y="6477000"/>
            <a:ext cx="8685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rgbClr val="666666"/>
                </a:solidFill>
                <a:latin typeface="Calibri"/>
                <a:ea typeface="Calibri"/>
                <a:cs typeface="Calibri"/>
                <a:sym typeface="Calibri"/>
              </a:rPr>
              <a:t>9</a:t>
            </a:r>
            <a:r>
              <a:rPr lang="en-US" sz="1600">
                <a:solidFill>
                  <a:srgbClr val="666666"/>
                </a:solidFill>
                <a:latin typeface="Calibri"/>
                <a:ea typeface="Calibri"/>
                <a:cs typeface="Calibri"/>
                <a:sym typeface="Calibri"/>
              </a:rPr>
              <a:t> page</a:t>
            </a:r>
            <a:endParaRPr sz="9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2020-07-01T07:54:00Z</dcterms:created>
  <dc:creator>袁丽雅00239830</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2052-11.8.2.8875</vt:lpwstr>
  </property>
  <property fmtid="{D5CDD505-2E9C-101B-9397-08002B2CF9AE}" pid="3" name="ContentTypeId">
    <vt:lpwstr>0x010100102B65FCE46B724A8223ABF91001B0B0</vt:lpwstr>
  </property>
</Properties>
</file>