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639AF47-BEB1-40F1-9034-2ECA066D08F2}">
  <a:tblStyle styleId="{A639AF47-BEB1-40F1-9034-2ECA066D08F2}" styleName="Table_0">
    <a:wholeTbl>
      <a:tcTxStyle>
        <a:font>
          <a:latin typeface="Arial"/>
          <a:ea typeface="Arial"/>
          <a:cs typeface="Arial"/>
        </a:font>
        <a:srgbClr val="000000"/>
      </a:tcTxStyle>
      <a:tcStyle>
        <a:tcBdr>
          <a:left>
            <a:ln cap="flat" cmpd="sng" w="6350">
              <a:solidFill>
                <a:srgbClr val="000000"/>
              </a:solidFill>
              <a:prstDash val="solid"/>
              <a:round/>
              <a:headEnd len="sm" w="sm" type="none"/>
              <a:tailEnd len="sm" w="sm" type="none"/>
            </a:ln>
          </a:left>
          <a:right>
            <a:ln cap="flat" cmpd="sng" w="6350">
              <a:solidFill>
                <a:srgbClr val="000000"/>
              </a:solidFill>
              <a:prstDash val="solid"/>
              <a:round/>
              <a:headEnd len="sm" w="sm" type="none"/>
              <a:tailEnd len="sm" w="sm" type="none"/>
            </a:ln>
          </a:right>
          <a:top>
            <a:ln cap="flat" cmpd="sng" w="6350">
              <a:solidFill>
                <a:srgbClr val="000000"/>
              </a:solidFill>
              <a:prstDash val="solid"/>
              <a:round/>
              <a:headEnd len="sm" w="sm" type="none"/>
              <a:tailEnd len="sm" w="sm" type="none"/>
            </a:ln>
          </a:top>
          <a:bottom>
            <a:ln cap="flat" cmpd="sng" w="6350">
              <a:solidFill>
                <a:srgbClr val="000000"/>
              </a:solidFill>
              <a:prstDash val="solid"/>
              <a:round/>
              <a:headEnd len="sm" w="sm" type="none"/>
              <a:tailEnd len="sm" w="sm" type="none"/>
            </a:ln>
          </a:bottom>
          <a:insideH>
            <a:ln cap="flat" cmpd="sng" w="6350">
              <a:solidFill>
                <a:srgbClr val="000000"/>
              </a:solidFill>
              <a:prstDash val="solid"/>
              <a:round/>
              <a:headEnd len="sm" w="sm" type="none"/>
              <a:tailEnd len="sm" w="sm" type="none"/>
            </a:ln>
          </a:insideH>
          <a:insideV>
            <a:ln cap="flat" cmpd="sng" w="635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de8906859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de8906859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Taking into account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8e167aca0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e167aca0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Taking into account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8e167aca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8e167aca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Taking into account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8de8906859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de8906859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de890685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de890685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de8906859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de8906859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8de890685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8de890685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de890685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de890685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Taking into account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8de8906859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de8906859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Taking into account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de8906859_0_7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de8906859_0_7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Taking into account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e167aca0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e167aca0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Taking into account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i.org/10.1007/978-3-030-30859-921" TargetMode="External"/><Relationship Id="rId4" Type="http://schemas.openxmlformats.org/officeDocument/2006/relationships/hyperlink" Target="https://doi.org/10.1007/978-3-030-36625-43" TargetMode="External"/><Relationship Id="rId5" Type="http://schemas.openxmlformats.org/officeDocument/2006/relationships/hyperlink" Target="https://doi.org/10.1109/ICUMT48472.2019.897067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15775" y="40525"/>
            <a:ext cx="9078900" cy="61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sz="2000">
                <a:solidFill>
                  <a:srgbClr val="FF9900"/>
                </a:solidFill>
              </a:rPr>
              <a:t>The Bonch-Bruevich St.-Petersburg State University of Telecommunications</a:t>
            </a:r>
            <a:endParaRPr sz="2000">
              <a:solidFill>
                <a:srgbClr val="FF9900"/>
              </a:solidFill>
            </a:endParaRPr>
          </a:p>
        </p:txBody>
      </p:sp>
      <p:sp>
        <p:nvSpPr>
          <p:cNvPr id="55" name="Google Shape;55;p13"/>
          <p:cNvSpPr txBox="1"/>
          <p:nvPr>
            <p:ph idx="1" type="subTitle"/>
          </p:nvPr>
        </p:nvSpPr>
        <p:spPr>
          <a:xfrm>
            <a:off x="234925" y="2129175"/>
            <a:ext cx="8520600" cy="14649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ru" sz="1900">
                <a:solidFill>
                  <a:srgbClr val="666666"/>
                </a:solidFill>
                <a:latin typeface="Calibri"/>
                <a:ea typeface="Calibri"/>
                <a:cs typeface="Calibri"/>
                <a:sym typeface="Calibri"/>
              </a:rPr>
              <a:t>Proposal to open the new Problem statement</a:t>
            </a:r>
            <a:endParaRPr b="1" sz="1900">
              <a:solidFill>
                <a:srgbClr val="666666"/>
              </a:solidFill>
              <a:latin typeface="Calibri"/>
              <a:ea typeface="Calibri"/>
              <a:cs typeface="Calibri"/>
              <a:sym typeface="Calibri"/>
            </a:endParaRPr>
          </a:p>
          <a:p>
            <a:pPr indent="0" lvl="0" marL="0" rtl="0" algn="ctr">
              <a:spcBef>
                <a:spcPts val="800"/>
              </a:spcBef>
              <a:spcAft>
                <a:spcPts val="0"/>
              </a:spcAft>
              <a:buNone/>
            </a:pPr>
            <a:r>
              <a:rPr b="1" lang="ru" sz="1900">
                <a:solidFill>
                  <a:srgbClr val="666666"/>
                </a:solidFill>
                <a:latin typeface="Calibri"/>
                <a:ea typeface="Calibri"/>
                <a:cs typeface="Calibri"/>
                <a:sym typeface="Calibri"/>
              </a:rPr>
              <a:t>“Traffic recognition and Long-term traffic forecasting based on </a:t>
            </a:r>
            <a:endParaRPr b="1" sz="1900">
              <a:solidFill>
                <a:srgbClr val="666666"/>
              </a:solidFill>
              <a:latin typeface="Calibri"/>
              <a:ea typeface="Calibri"/>
              <a:cs typeface="Calibri"/>
              <a:sym typeface="Calibri"/>
            </a:endParaRPr>
          </a:p>
          <a:p>
            <a:pPr indent="0" lvl="0" marL="0" rtl="0" algn="ctr">
              <a:spcBef>
                <a:spcPts val="800"/>
              </a:spcBef>
              <a:spcAft>
                <a:spcPts val="0"/>
              </a:spcAft>
              <a:buNone/>
            </a:pPr>
            <a:r>
              <a:rPr b="1" lang="ru" sz="1900">
                <a:solidFill>
                  <a:srgbClr val="666666"/>
                </a:solidFill>
                <a:latin typeface="Calibri"/>
                <a:ea typeface="Calibri"/>
                <a:cs typeface="Calibri"/>
                <a:sym typeface="Calibri"/>
              </a:rPr>
              <a:t>AI algorithms and metadata for  5G/IMT-2020 and beyond”</a:t>
            </a:r>
            <a:endParaRPr b="1" sz="1900">
              <a:solidFill>
                <a:srgbClr val="666666"/>
              </a:solidFill>
              <a:latin typeface="Calibri"/>
              <a:ea typeface="Calibri"/>
              <a:cs typeface="Calibri"/>
              <a:sym typeface="Calibri"/>
            </a:endParaRPr>
          </a:p>
          <a:p>
            <a:pPr indent="0" lvl="0" marL="0" rtl="0" algn="ctr">
              <a:spcBef>
                <a:spcPts val="800"/>
              </a:spcBef>
              <a:spcAft>
                <a:spcPts val="800"/>
              </a:spcAft>
              <a:buClr>
                <a:schemeClr val="dk1"/>
              </a:buClr>
              <a:buSzPts val="1100"/>
              <a:buFont typeface="Arial"/>
              <a:buNone/>
            </a:pPr>
            <a:r>
              <a:t/>
            </a:r>
            <a:endParaRPr b="1" sz="1900">
              <a:solidFill>
                <a:srgbClr val="2E74B5"/>
              </a:solidFill>
              <a:latin typeface="Calibri"/>
              <a:ea typeface="Calibri"/>
              <a:cs typeface="Calibri"/>
              <a:sym typeface="Calibri"/>
            </a:endParaRPr>
          </a:p>
        </p:txBody>
      </p:sp>
      <p:pic>
        <p:nvPicPr>
          <p:cNvPr id="56" name="Google Shape;56;p13"/>
          <p:cNvPicPr preferRelativeResize="0"/>
          <p:nvPr/>
        </p:nvPicPr>
        <p:blipFill>
          <a:blip r:embed="rId3">
            <a:alphaModFix/>
          </a:blip>
          <a:stretch>
            <a:fillRect/>
          </a:stretch>
        </p:blipFill>
        <p:spPr>
          <a:xfrm>
            <a:off x="3950863" y="4383275"/>
            <a:ext cx="1578525" cy="378675"/>
          </a:xfrm>
          <a:prstGeom prst="rect">
            <a:avLst/>
          </a:prstGeom>
          <a:noFill/>
          <a:ln>
            <a:noFill/>
          </a:ln>
        </p:spPr>
      </p:pic>
      <p:sp>
        <p:nvSpPr>
          <p:cNvPr id="57" name="Google Shape;57;p13"/>
          <p:cNvSpPr txBox="1"/>
          <p:nvPr/>
        </p:nvSpPr>
        <p:spPr>
          <a:xfrm>
            <a:off x="672025" y="982800"/>
            <a:ext cx="8050500" cy="5286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b="1" lang="ru" sz="1900">
                <a:solidFill>
                  <a:srgbClr val="2E74B5"/>
                </a:solidFill>
                <a:latin typeface="Calibri"/>
                <a:ea typeface="Calibri"/>
                <a:cs typeface="Calibri"/>
                <a:sym typeface="Calibri"/>
              </a:rPr>
              <a:t>ITU/ML Challenge </a:t>
            </a:r>
            <a:endParaRPr b="1" sz="1900">
              <a:solidFill>
                <a:srgbClr val="2E74B5"/>
              </a:solidFill>
              <a:latin typeface="Calibri"/>
              <a:ea typeface="Calibri"/>
              <a:cs typeface="Calibri"/>
              <a:sym typeface="Calibri"/>
            </a:endParaRPr>
          </a:p>
          <a:p>
            <a:pPr indent="0" lvl="0" marL="0" rtl="0" algn="ctr">
              <a:spcBef>
                <a:spcPts val="800"/>
              </a:spcBef>
              <a:spcAft>
                <a:spcPts val="800"/>
              </a:spcAft>
              <a:buNone/>
            </a:pPr>
            <a:r>
              <a:rPr b="1" lang="ru" sz="1900">
                <a:solidFill>
                  <a:srgbClr val="2E74B5"/>
                </a:solidFill>
                <a:latin typeface="Calibri"/>
                <a:ea typeface="Calibri"/>
                <a:cs typeface="Calibri"/>
                <a:sym typeface="Calibri"/>
              </a:rPr>
              <a:t>“Applying machine learning in Communication networks”</a:t>
            </a:r>
            <a:endParaRPr b="1" sz="1900">
              <a:solidFill>
                <a:srgbClr val="2E74B5"/>
              </a:solidFill>
              <a:latin typeface="Calibri"/>
              <a:ea typeface="Calibri"/>
              <a:cs typeface="Calibri"/>
              <a:sym typeface="Calibri"/>
            </a:endParaRPr>
          </a:p>
        </p:txBody>
      </p:sp>
      <p:pic>
        <p:nvPicPr>
          <p:cNvPr id="58" name="Google Shape;58;p13"/>
          <p:cNvPicPr preferRelativeResize="0"/>
          <p:nvPr/>
        </p:nvPicPr>
        <p:blipFill>
          <a:blip r:embed="rId4">
            <a:alphaModFix/>
          </a:blip>
          <a:stretch>
            <a:fillRect/>
          </a:stretch>
        </p:blipFill>
        <p:spPr>
          <a:xfrm>
            <a:off x="8078892" y="1023674"/>
            <a:ext cx="843358" cy="893700"/>
          </a:xfrm>
          <a:prstGeom prst="rect">
            <a:avLst/>
          </a:prstGeom>
          <a:noFill/>
          <a:ln>
            <a:noFill/>
          </a:ln>
        </p:spPr>
      </p:pic>
      <p:sp>
        <p:nvSpPr>
          <p:cNvPr id="59" name="Google Shape;59;p13"/>
          <p:cNvSpPr txBox="1"/>
          <p:nvPr/>
        </p:nvSpPr>
        <p:spPr>
          <a:xfrm>
            <a:off x="3197275" y="4673100"/>
            <a:ext cx="3000000" cy="470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800"/>
              </a:spcAft>
              <a:buNone/>
            </a:pPr>
            <a:r>
              <a:rPr b="1" lang="ru" sz="1300">
                <a:solidFill>
                  <a:srgbClr val="666666"/>
                </a:solidFill>
                <a:latin typeface="Calibri"/>
                <a:ea typeface="Calibri"/>
                <a:cs typeface="Calibri"/>
                <a:sym typeface="Calibri"/>
              </a:rPr>
              <a:t>2020, Russian Federation</a:t>
            </a:r>
            <a:endParaRPr b="1" sz="1300">
              <a:solidFill>
                <a:srgbClr val="2E74B5"/>
              </a:solidFill>
              <a:latin typeface="Calibri"/>
              <a:ea typeface="Calibri"/>
              <a:cs typeface="Calibri"/>
              <a:sym typeface="Calibri"/>
            </a:endParaRPr>
          </a:p>
        </p:txBody>
      </p:sp>
      <p:sp>
        <p:nvSpPr>
          <p:cNvPr id="60" name="Google Shape;60;p13"/>
          <p:cNvSpPr txBox="1"/>
          <p:nvPr>
            <p:ph idx="4294967295" type="body"/>
          </p:nvPr>
        </p:nvSpPr>
        <p:spPr>
          <a:xfrm>
            <a:off x="6895975" y="3562463"/>
            <a:ext cx="2111400" cy="14649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ru" sz="1000"/>
              <a:t>Speaker</a:t>
            </a:r>
            <a:endParaRPr b="1" sz="1000"/>
          </a:p>
          <a:p>
            <a:pPr indent="0" lvl="0" marL="0" marR="0" rtl="0" algn="l">
              <a:lnSpc>
                <a:spcPct val="100000"/>
              </a:lnSpc>
              <a:spcBef>
                <a:spcPts val="800"/>
              </a:spcBef>
              <a:spcAft>
                <a:spcPts val="0"/>
              </a:spcAft>
              <a:buNone/>
            </a:pPr>
            <a:r>
              <a:rPr lang="ru" sz="1000"/>
              <a:t>Artem Volkov,                            PhD Student of SPbSUT, Russia</a:t>
            </a:r>
            <a:endParaRPr sz="1000"/>
          </a:p>
          <a:p>
            <a:pPr indent="0" lvl="0" marL="0" rtl="0" algn="l">
              <a:lnSpc>
                <a:spcPct val="100000"/>
              </a:lnSpc>
              <a:spcBef>
                <a:spcPts val="800"/>
              </a:spcBef>
              <a:spcAft>
                <a:spcPts val="0"/>
              </a:spcAft>
              <a:buNone/>
            </a:pPr>
            <a:r>
              <a:rPr b="1" lang="ru" sz="1000"/>
              <a:t>Team</a:t>
            </a:r>
            <a:endParaRPr b="1" sz="1000"/>
          </a:p>
          <a:p>
            <a:pPr indent="0" lvl="0" marL="0" rtl="0" algn="l">
              <a:lnSpc>
                <a:spcPct val="100000"/>
              </a:lnSpc>
              <a:spcBef>
                <a:spcPts val="800"/>
              </a:spcBef>
              <a:spcAft>
                <a:spcPts val="0"/>
              </a:spcAft>
              <a:buNone/>
            </a:pPr>
            <a:r>
              <a:rPr lang="ru" sz="1000"/>
              <a:t>1.Artem Volkov</a:t>
            </a:r>
            <a:endParaRPr sz="1000"/>
          </a:p>
          <a:p>
            <a:pPr indent="0" lvl="0" marL="0" rtl="0" algn="l">
              <a:lnSpc>
                <a:spcPct val="100000"/>
              </a:lnSpc>
              <a:spcBef>
                <a:spcPts val="0"/>
              </a:spcBef>
              <a:spcAft>
                <a:spcPts val="0"/>
              </a:spcAft>
              <a:buClr>
                <a:schemeClr val="dk1"/>
              </a:buClr>
              <a:buSzPts val="1100"/>
              <a:buFont typeface="Arial"/>
              <a:buNone/>
            </a:pPr>
            <a:r>
              <a:rPr lang="ru" sz="1000"/>
              <a:t>2.Ali Refaee Abdellah mohamed</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143500"/>
            <a:ext cx="8520600" cy="4818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Research Background. Direction 1 - Traffic recognition. Results</a:t>
            </a:r>
            <a:endParaRPr sz="2900"/>
          </a:p>
        </p:txBody>
      </p:sp>
      <p:sp>
        <p:nvSpPr>
          <p:cNvPr id="135" name="Google Shape;135;p22"/>
          <p:cNvSpPr txBox="1"/>
          <p:nvPr/>
        </p:nvSpPr>
        <p:spPr>
          <a:xfrm>
            <a:off x="93525" y="4416250"/>
            <a:ext cx="54534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000">
                <a:solidFill>
                  <a:srgbClr val="FF9900"/>
                </a:solidFill>
                <a:latin typeface="Calibri"/>
                <a:ea typeface="Calibri"/>
                <a:cs typeface="Calibri"/>
                <a:sym typeface="Calibri"/>
              </a:rPr>
              <a:t>*Reference:</a:t>
            </a:r>
            <a:r>
              <a:rPr lang="ru" sz="1000">
                <a:solidFill>
                  <a:srgbClr val="666666"/>
                </a:solidFill>
                <a:latin typeface="Calibri"/>
                <a:ea typeface="Calibri"/>
                <a:cs typeface="Calibri"/>
                <a:sym typeface="Calibri"/>
              </a:rPr>
              <a:t> Volkov, A., Ateya, A. A., Muthanna, A., Koucheryavy, A. (2019). Novel AI-Based Scheme for Traffic Detection and Recognition in 5G Based Networks. In Lecture Notes in Computer Science (including subseries Lecture Notes in Artificial Intelligence and Lecture Notes in Bioinformatics) (Vol. 11660 LNCS, pp. 243{255). Springer Verlag. https://doi.org/10.1007/978-3-030-30859-921.</a:t>
            </a:r>
            <a:endParaRPr sz="1000">
              <a:solidFill>
                <a:srgbClr val="666666"/>
              </a:solidFill>
              <a:latin typeface="Calibri"/>
              <a:ea typeface="Calibri"/>
              <a:cs typeface="Calibri"/>
              <a:sym typeface="Calibri"/>
            </a:endParaRPr>
          </a:p>
        </p:txBody>
      </p:sp>
      <p:pic>
        <p:nvPicPr>
          <p:cNvPr id="136" name="Google Shape;136;p22"/>
          <p:cNvPicPr preferRelativeResize="0"/>
          <p:nvPr/>
        </p:nvPicPr>
        <p:blipFill>
          <a:blip r:embed="rId3">
            <a:alphaModFix/>
          </a:blip>
          <a:stretch>
            <a:fillRect/>
          </a:stretch>
        </p:blipFill>
        <p:spPr>
          <a:xfrm>
            <a:off x="152400" y="432225"/>
            <a:ext cx="3639500" cy="853250"/>
          </a:xfrm>
          <a:prstGeom prst="rect">
            <a:avLst/>
          </a:prstGeom>
          <a:noFill/>
          <a:ln>
            <a:noFill/>
          </a:ln>
        </p:spPr>
      </p:pic>
      <p:pic>
        <p:nvPicPr>
          <p:cNvPr id="137" name="Google Shape;137;p22"/>
          <p:cNvPicPr preferRelativeResize="0"/>
          <p:nvPr/>
        </p:nvPicPr>
        <p:blipFill>
          <a:blip r:embed="rId4">
            <a:alphaModFix/>
          </a:blip>
          <a:stretch>
            <a:fillRect/>
          </a:stretch>
        </p:blipFill>
        <p:spPr>
          <a:xfrm>
            <a:off x="93525" y="1385500"/>
            <a:ext cx="4658400" cy="3030749"/>
          </a:xfrm>
          <a:prstGeom prst="rect">
            <a:avLst/>
          </a:prstGeom>
          <a:noFill/>
          <a:ln>
            <a:noFill/>
          </a:ln>
        </p:spPr>
      </p:pic>
      <p:pic>
        <p:nvPicPr>
          <p:cNvPr id="138" name="Google Shape;138;p22"/>
          <p:cNvPicPr preferRelativeResize="0"/>
          <p:nvPr/>
        </p:nvPicPr>
        <p:blipFill>
          <a:blip r:embed="rId5">
            <a:alphaModFix/>
          </a:blip>
          <a:stretch>
            <a:fillRect/>
          </a:stretch>
        </p:blipFill>
        <p:spPr>
          <a:xfrm>
            <a:off x="4572000" y="322875"/>
            <a:ext cx="4419599" cy="2789837"/>
          </a:xfrm>
          <a:prstGeom prst="rect">
            <a:avLst/>
          </a:prstGeom>
          <a:noFill/>
          <a:ln>
            <a:noFill/>
          </a:ln>
        </p:spPr>
      </p:pic>
      <p:pic>
        <p:nvPicPr>
          <p:cNvPr id="139" name="Google Shape;139;p22"/>
          <p:cNvPicPr preferRelativeResize="0"/>
          <p:nvPr/>
        </p:nvPicPr>
        <p:blipFill>
          <a:blip r:embed="rId6">
            <a:alphaModFix/>
          </a:blip>
          <a:stretch>
            <a:fillRect/>
          </a:stretch>
        </p:blipFill>
        <p:spPr>
          <a:xfrm>
            <a:off x="5491150" y="2995700"/>
            <a:ext cx="3137875" cy="21086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36400"/>
            <a:ext cx="8520600" cy="4818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Research Background. Direction 1/ Direction 2</a:t>
            </a:r>
            <a:endParaRPr sz="2900"/>
          </a:p>
        </p:txBody>
      </p:sp>
      <p:sp>
        <p:nvSpPr>
          <p:cNvPr id="145" name="Google Shape;145;p23"/>
          <p:cNvSpPr txBox="1"/>
          <p:nvPr/>
        </p:nvSpPr>
        <p:spPr>
          <a:xfrm>
            <a:off x="109200" y="932200"/>
            <a:ext cx="8723100" cy="3604800"/>
          </a:xfrm>
          <a:prstGeom prst="rect">
            <a:avLst/>
          </a:prstGeom>
          <a:noFill/>
          <a:ln>
            <a:noFill/>
          </a:ln>
        </p:spPr>
        <p:txBody>
          <a:bodyPr anchorCtr="0" anchor="t" bIns="91425" lIns="91425" spcFirstLastPara="1" rIns="91425" wrap="square" tIns="91425">
            <a:noAutofit/>
          </a:bodyPr>
          <a:lstStyle/>
          <a:p>
            <a:pPr indent="-292100" lvl="0" marL="457200" rtl="0" algn="just">
              <a:spcBef>
                <a:spcPts val="0"/>
              </a:spcBef>
              <a:spcAft>
                <a:spcPts val="0"/>
              </a:spcAft>
              <a:buClr>
                <a:schemeClr val="dk1"/>
              </a:buClr>
              <a:buSzPts val="1000"/>
              <a:buFont typeface="Calibri"/>
              <a:buAutoNum type="arabicPeriod"/>
            </a:pPr>
            <a:r>
              <a:rPr lang="ru" sz="1200">
                <a:solidFill>
                  <a:srgbClr val="666666"/>
                </a:solidFill>
                <a:latin typeface="Calibri"/>
                <a:ea typeface="Calibri"/>
                <a:cs typeface="Calibri"/>
                <a:sym typeface="Calibri"/>
              </a:rPr>
              <a:t>Volkov, A., Ateya, A. A., Muthanna, A., Koucheryavy, A. (2019). Novel AI-Based Scheme for Traffic Detection and Recognition in 5G Based Networks. In Lecture Notes in Computer Science (including subseries Lecture Notes in Artificial Intelligence and Lecture Notes in Bioinformatics) (Vol. 11660 LNCS, pp. 243{255). Springer Verlag. </a:t>
            </a:r>
            <a:r>
              <a:rPr lang="ru" sz="1200">
                <a:solidFill>
                  <a:srgbClr val="666666"/>
                </a:solidFill>
                <a:uFill>
                  <a:noFill/>
                </a:uFill>
                <a:latin typeface="Calibri"/>
                <a:ea typeface="Calibri"/>
                <a:cs typeface="Calibri"/>
                <a:sym typeface="Calibri"/>
                <a:hlinkClick r:id="rId3"/>
              </a:rPr>
              <a:t>https://doi.org/10.1007/978-3-030-30859-921</a:t>
            </a:r>
            <a:r>
              <a:rPr lang="ru" sz="1200">
                <a:solidFill>
                  <a:srgbClr val="666666"/>
                </a:solidFill>
                <a:latin typeface="Calibri"/>
                <a:ea typeface="Calibri"/>
                <a:cs typeface="Calibri"/>
                <a:sym typeface="Calibri"/>
              </a:rPr>
              <a:t>.</a:t>
            </a:r>
            <a:endParaRPr sz="1200">
              <a:solidFill>
                <a:srgbClr val="666666"/>
              </a:solidFill>
              <a:latin typeface="Calibri"/>
              <a:ea typeface="Calibri"/>
              <a:cs typeface="Calibri"/>
              <a:sym typeface="Calibri"/>
            </a:endParaRPr>
          </a:p>
          <a:p>
            <a:pPr indent="0" lvl="0" marL="0" rtl="0" algn="just">
              <a:spcBef>
                <a:spcPts val="0"/>
              </a:spcBef>
              <a:spcAft>
                <a:spcPts val="0"/>
              </a:spcAft>
              <a:buNone/>
            </a:pPr>
            <a:r>
              <a:t/>
            </a:r>
            <a:endParaRPr sz="1200">
              <a:solidFill>
                <a:srgbClr val="666666"/>
              </a:solidFill>
              <a:latin typeface="Calibri"/>
              <a:ea typeface="Calibri"/>
              <a:cs typeface="Calibri"/>
              <a:sym typeface="Calibri"/>
            </a:endParaRPr>
          </a:p>
          <a:p>
            <a:pPr indent="-292100" lvl="0" marL="457200" rtl="0" algn="just">
              <a:spcBef>
                <a:spcPts val="0"/>
              </a:spcBef>
              <a:spcAft>
                <a:spcPts val="0"/>
              </a:spcAft>
              <a:buClr>
                <a:schemeClr val="dk1"/>
              </a:buClr>
              <a:buSzPts val="1000"/>
              <a:buFont typeface="Calibri"/>
              <a:buAutoNum type="arabicPeriod"/>
            </a:pPr>
            <a:r>
              <a:rPr lang="ru" sz="1200">
                <a:solidFill>
                  <a:srgbClr val="666666"/>
                </a:solidFill>
                <a:latin typeface="Calibri"/>
                <a:ea typeface="Calibri"/>
                <a:cs typeface="Calibri"/>
                <a:sym typeface="Calibri"/>
              </a:rPr>
              <a:t>Volkov, A., Proshutinskiy, K., Adam, A. B. M., Ateya, A. A., Muthanna, A., Koucheryavy, A. (2019). SDN Load Prediction Algorithm Based on Artificial Intelligence. In Communications in Computer and Information Science (Vol. 1141 CCIS, pp. 27{40). Springer. </a:t>
            </a:r>
            <a:r>
              <a:rPr lang="ru" sz="1200">
                <a:solidFill>
                  <a:srgbClr val="666666"/>
                </a:solidFill>
                <a:uFill>
                  <a:noFill/>
                </a:uFill>
                <a:latin typeface="Calibri"/>
                <a:ea typeface="Calibri"/>
                <a:cs typeface="Calibri"/>
                <a:sym typeface="Calibri"/>
                <a:hlinkClick r:id="rId4"/>
              </a:rPr>
              <a:t>https://doi.org/10.1007/978-3-030-36625-43</a:t>
            </a:r>
            <a:endParaRPr sz="1200">
              <a:solidFill>
                <a:srgbClr val="666666"/>
              </a:solidFill>
              <a:latin typeface="Calibri"/>
              <a:ea typeface="Calibri"/>
              <a:cs typeface="Calibri"/>
              <a:sym typeface="Calibri"/>
            </a:endParaRPr>
          </a:p>
          <a:p>
            <a:pPr indent="0" lvl="0" marL="0" rtl="0" algn="just">
              <a:spcBef>
                <a:spcPts val="0"/>
              </a:spcBef>
              <a:spcAft>
                <a:spcPts val="0"/>
              </a:spcAft>
              <a:buNone/>
            </a:pPr>
            <a:r>
              <a:t/>
            </a:r>
            <a:endParaRPr sz="1200">
              <a:solidFill>
                <a:srgbClr val="666666"/>
              </a:solidFill>
              <a:latin typeface="Calibri"/>
              <a:ea typeface="Calibri"/>
              <a:cs typeface="Calibri"/>
              <a:sym typeface="Calibri"/>
            </a:endParaRPr>
          </a:p>
          <a:p>
            <a:pPr indent="-292100" lvl="0" marL="457200" rtl="0" algn="just">
              <a:spcBef>
                <a:spcPts val="0"/>
              </a:spcBef>
              <a:spcAft>
                <a:spcPts val="0"/>
              </a:spcAft>
              <a:buClr>
                <a:schemeClr val="dk1"/>
              </a:buClr>
              <a:buSzPts val="1000"/>
              <a:buFont typeface="Calibri"/>
              <a:buAutoNum type="arabicPeriod"/>
            </a:pPr>
            <a:r>
              <a:rPr lang="ru" sz="1200">
                <a:solidFill>
                  <a:srgbClr val="666666"/>
                </a:solidFill>
                <a:latin typeface="Calibri"/>
                <a:ea typeface="Calibri"/>
                <a:cs typeface="Calibri"/>
                <a:sym typeface="Calibri"/>
              </a:rPr>
              <a:t>Ali R. Abdellah, Omar Abdul Kareem Mahmood, Alexander Paramonov, Andrey Koucheryavy, “IoT traffic prediction using multi-step ahead prediction with neural network”, IEEE 11th International Congress on Ultra-Modern Telecommunications and Control Systems and Workshops (ICUMT), 2019. </a:t>
            </a:r>
            <a:r>
              <a:rPr lang="ru" sz="1200">
                <a:solidFill>
                  <a:srgbClr val="666666"/>
                </a:solidFill>
                <a:uFill>
                  <a:noFill/>
                </a:uFill>
                <a:latin typeface="Calibri"/>
                <a:ea typeface="Calibri"/>
                <a:cs typeface="Calibri"/>
                <a:sym typeface="Calibri"/>
                <a:hlinkClick r:id="rId5"/>
              </a:rPr>
              <a:t>https://doi.org/10.1109/ICUMT48472.2019.8970675</a:t>
            </a:r>
            <a:r>
              <a:rPr lang="ru" sz="1200">
                <a:solidFill>
                  <a:srgbClr val="666666"/>
                </a:solidFill>
                <a:latin typeface="Calibri"/>
                <a:ea typeface="Calibri"/>
                <a:cs typeface="Calibri"/>
                <a:sym typeface="Calibri"/>
              </a:rPr>
              <a:t> .</a:t>
            </a:r>
            <a:endParaRPr sz="1200">
              <a:solidFill>
                <a:srgbClr val="666666"/>
              </a:solidFill>
              <a:latin typeface="Calibri"/>
              <a:ea typeface="Calibri"/>
              <a:cs typeface="Calibri"/>
              <a:sym typeface="Calibri"/>
            </a:endParaRPr>
          </a:p>
          <a:p>
            <a:pPr indent="0" lvl="0" marL="457200" rtl="0" algn="just">
              <a:spcBef>
                <a:spcPts val="0"/>
              </a:spcBef>
              <a:spcAft>
                <a:spcPts val="0"/>
              </a:spcAft>
              <a:buNone/>
            </a:pPr>
            <a:r>
              <a:rPr lang="ru" sz="1200">
                <a:solidFill>
                  <a:srgbClr val="666666"/>
                </a:solidFill>
                <a:latin typeface="Calibri"/>
                <a:ea typeface="Calibri"/>
                <a:cs typeface="Calibri"/>
                <a:sym typeface="Calibri"/>
              </a:rPr>
              <a:t> </a:t>
            </a:r>
            <a:endParaRPr sz="900">
              <a:solidFill>
                <a:schemeClr val="dk1"/>
              </a:solidFill>
              <a:latin typeface="Calibri"/>
              <a:ea typeface="Calibri"/>
              <a:cs typeface="Calibri"/>
              <a:sym typeface="Calibri"/>
            </a:endParaRPr>
          </a:p>
          <a:p>
            <a:pPr indent="-298450" lvl="0" marL="457200" rtl="0" algn="just">
              <a:spcBef>
                <a:spcPts val="0"/>
              </a:spcBef>
              <a:spcAft>
                <a:spcPts val="0"/>
              </a:spcAft>
              <a:buClr>
                <a:schemeClr val="dk1"/>
              </a:buClr>
              <a:buSzPts val="1100"/>
              <a:buFont typeface="Calibri"/>
              <a:buAutoNum type="arabicPeriod"/>
            </a:pPr>
            <a:r>
              <a:rPr lang="ru" sz="1200">
                <a:solidFill>
                  <a:srgbClr val="666666"/>
                </a:solidFill>
                <a:latin typeface="Calibri"/>
                <a:ea typeface="Calibri"/>
                <a:cs typeface="Calibri"/>
                <a:sym typeface="Calibri"/>
              </a:rPr>
              <a:t>Ali R. Abdellah , Artem Volkov , Ammar Muthanna , Andrey Koucheryavy. Deep Learning for IoT Traffic Prediction based on Edge Computing. 23rd International Conference on Distributed Computer and Communication Network 2020. [Accepted. Publishing in process]</a:t>
            </a:r>
            <a:endParaRPr sz="1200">
              <a:solidFill>
                <a:srgbClr val="666666"/>
              </a:solidFill>
              <a:latin typeface="Calibri"/>
              <a:ea typeface="Calibri"/>
              <a:cs typeface="Calibri"/>
              <a:sym typeface="Calibri"/>
            </a:endParaRPr>
          </a:p>
          <a:p>
            <a:pPr indent="0" lvl="0" marL="457200" rtl="0" algn="just">
              <a:spcBef>
                <a:spcPts val="0"/>
              </a:spcBef>
              <a:spcAft>
                <a:spcPts val="0"/>
              </a:spcAft>
              <a:buNone/>
            </a:pPr>
            <a:r>
              <a:t/>
            </a:r>
            <a:endParaRPr sz="1200">
              <a:solidFill>
                <a:srgbClr val="666666"/>
              </a:solidFill>
              <a:latin typeface="Calibri"/>
              <a:ea typeface="Calibri"/>
              <a:cs typeface="Calibri"/>
              <a:sym typeface="Calibri"/>
            </a:endParaRPr>
          </a:p>
          <a:p>
            <a:pPr indent="-304800" lvl="0" marL="457200" rtl="0" algn="just">
              <a:spcBef>
                <a:spcPts val="0"/>
              </a:spcBef>
              <a:spcAft>
                <a:spcPts val="0"/>
              </a:spcAft>
              <a:buClr>
                <a:srgbClr val="666666"/>
              </a:buClr>
              <a:buSzPts val="1200"/>
              <a:buFont typeface="Calibri"/>
              <a:buAutoNum type="arabicPeriod"/>
            </a:pPr>
            <a:r>
              <a:rPr lang="ru" sz="1200">
                <a:solidFill>
                  <a:srgbClr val="666666"/>
                </a:solidFill>
                <a:latin typeface="Calibri"/>
                <a:ea typeface="Calibri"/>
                <a:cs typeface="Calibri"/>
                <a:sym typeface="Calibri"/>
              </a:rPr>
              <a:t>Artem Volkov , Ali R. Abdellah , Ammar Muthanna , Andrey Koucheryavy. IoT traffic prediction with Neural networks learning based on SDN infrastructure. 23rd International Conference on Distributed Computer and Communication Network 2020. [Accepted. Publishing in process]</a:t>
            </a:r>
            <a:endParaRPr sz="1200">
              <a:solidFill>
                <a:srgbClr val="666666"/>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393475" y="1848075"/>
            <a:ext cx="8520600" cy="3234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Thank you for your attention!</a:t>
            </a:r>
            <a:endParaRPr sz="2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09475"/>
            <a:ext cx="8520600" cy="5727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Clr>
                <a:schemeClr val="dk1"/>
              </a:buClr>
              <a:buSzPts val="1100"/>
              <a:buFont typeface="Arial"/>
              <a:buNone/>
            </a:pPr>
            <a:r>
              <a:rPr b="1" lang="ru" sz="2000">
                <a:solidFill>
                  <a:srgbClr val="2E74B5"/>
                </a:solidFill>
                <a:latin typeface="Calibri"/>
                <a:ea typeface="Calibri"/>
                <a:cs typeface="Calibri"/>
                <a:sym typeface="Calibri"/>
              </a:rPr>
              <a:t>Agenda</a:t>
            </a:r>
            <a:endParaRPr sz="2900"/>
          </a:p>
        </p:txBody>
      </p:sp>
      <p:sp>
        <p:nvSpPr>
          <p:cNvPr id="66" name="Google Shape;66;p14"/>
          <p:cNvSpPr txBox="1"/>
          <p:nvPr>
            <p:ph idx="1" type="body"/>
          </p:nvPr>
        </p:nvSpPr>
        <p:spPr>
          <a:xfrm>
            <a:off x="311700" y="822875"/>
            <a:ext cx="8520600" cy="3746100"/>
          </a:xfrm>
          <a:prstGeom prst="rect">
            <a:avLst/>
          </a:prstGeom>
        </p:spPr>
        <p:txBody>
          <a:bodyPr anchorCtr="0" anchor="t" bIns="91425" lIns="91425" spcFirstLastPara="1" rIns="91425" wrap="square" tIns="91425">
            <a:noAutofit/>
          </a:bodyPr>
          <a:lstStyle/>
          <a:p>
            <a:pPr indent="-330200" lvl="0" marL="457200" marR="0" rtl="0" algn="l">
              <a:lnSpc>
                <a:spcPct val="100000"/>
              </a:lnSpc>
              <a:spcBef>
                <a:spcPts val="600"/>
              </a:spcBef>
              <a:spcAft>
                <a:spcPts val="0"/>
              </a:spcAft>
              <a:buClr>
                <a:srgbClr val="666666"/>
              </a:buClr>
              <a:buSzPts val="1600"/>
              <a:buFont typeface="Calibri"/>
              <a:buChar char="●"/>
            </a:pPr>
            <a:r>
              <a:rPr lang="ru" sz="1600">
                <a:solidFill>
                  <a:srgbClr val="666666"/>
                </a:solidFill>
                <a:latin typeface="Calibri"/>
                <a:ea typeface="Calibri"/>
                <a:cs typeface="Calibri"/>
                <a:sym typeface="Calibri"/>
              </a:rPr>
              <a:t>Common Background</a:t>
            </a:r>
            <a:endParaRPr sz="1600">
              <a:solidFill>
                <a:srgbClr val="666666"/>
              </a:solidFill>
              <a:latin typeface="Calibri"/>
              <a:ea typeface="Calibri"/>
              <a:cs typeface="Calibri"/>
              <a:sym typeface="Calibri"/>
            </a:endParaRPr>
          </a:p>
          <a:p>
            <a:pPr indent="-330200" lvl="0" marL="457200" marR="0" rtl="0" algn="l">
              <a:lnSpc>
                <a:spcPct val="100000"/>
              </a:lnSpc>
              <a:spcBef>
                <a:spcPts val="0"/>
              </a:spcBef>
              <a:spcAft>
                <a:spcPts val="0"/>
              </a:spcAft>
              <a:buClr>
                <a:srgbClr val="666666"/>
              </a:buClr>
              <a:buSzPts val="1600"/>
              <a:buFont typeface="Calibri"/>
              <a:buChar char="●"/>
            </a:pPr>
            <a:r>
              <a:rPr lang="ru" sz="1600">
                <a:solidFill>
                  <a:srgbClr val="666666"/>
                </a:solidFill>
                <a:latin typeface="Calibri"/>
                <a:ea typeface="Calibri"/>
                <a:cs typeface="Calibri"/>
                <a:sym typeface="Calibri"/>
              </a:rPr>
              <a:t>Gap Analysis of current problem statements* (which nearly related with the proposal)</a:t>
            </a:r>
            <a:endParaRPr sz="1600">
              <a:solidFill>
                <a:srgbClr val="666666"/>
              </a:solidFill>
              <a:latin typeface="Calibri"/>
              <a:ea typeface="Calibri"/>
              <a:cs typeface="Calibri"/>
              <a:sym typeface="Calibri"/>
            </a:endParaRPr>
          </a:p>
          <a:p>
            <a:pPr indent="-323850" lvl="0" marL="457200" marR="0" rtl="0" algn="l">
              <a:lnSpc>
                <a:spcPct val="100000"/>
              </a:lnSpc>
              <a:spcBef>
                <a:spcPts val="0"/>
              </a:spcBef>
              <a:spcAft>
                <a:spcPts val="0"/>
              </a:spcAft>
              <a:buSzPts val="1500"/>
              <a:buChar char="●"/>
            </a:pPr>
            <a:r>
              <a:rPr lang="ru" sz="1600">
                <a:solidFill>
                  <a:srgbClr val="666666"/>
                </a:solidFill>
                <a:latin typeface="Calibri"/>
                <a:ea typeface="Calibri"/>
                <a:cs typeface="Calibri"/>
                <a:sym typeface="Calibri"/>
              </a:rPr>
              <a:t>Proposal for the new problem statement</a:t>
            </a:r>
            <a:endParaRPr sz="1600">
              <a:solidFill>
                <a:srgbClr val="666666"/>
              </a:solidFill>
              <a:latin typeface="Calibri"/>
              <a:ea typeface="Calibri"/>
              <a:cs typeface="Calibri"/>
              <a:sym typeface="Calibri"/>
            </a:endParaRPr>
          </a:p>
          <a:p>
            <a:pPr indent="-323850" lvl="0" marL="457200" marR="0" rtl="0" algn="l">
              <a:lnSpc>
                <a:spcPct val="100000"/>
              </a:lnSpc>
              <a:spcBef>
                <a:spcPts val="0"/>
              </a:spcBef>
              <a:spcAft>
                <a:spcPts val="0"/>
              </a:spcAft>
              <a:buSzPts val="1500"/>
              <a:buChar char="●"/>
            </a:pPr>
            <a:r>
              <a:rPr lang="ru" sz="1600">
                <a:solidFill>
                  <a:srgbClr val="666666"/>
                </a:solidFill>
                <a:latin typeface="Calibri"/>
                <a:ea typeface="Calibri"/>
                <a:cs typeface="Calibri"/>
                <a:sym typeface="Calibri"/>
              </a:rPr>
              <a:t>Proposal for the new problem statement. Key Features</a:t>
            </a:r>
            <a:endParaRPr sz="1600">
              <a:solidFill>
                <a:srgbClr val="666666"/>
              </a:solidFill>
              <a:latin typeface="Calibri"/>
              <a:ea typeface="Calibri"/>
              <a:cs typeface="Calibri"/>
              <a:sym typeface="Calibri"/>
            </a:endParaRPr>
          </a:p>
          <a:p>
            <a:pPr indent="-323850" lvl="0" marL="457200" marR="0" rtl="0" algn="l">
              <a:lnSpc>
                <a:spcPct val="100000"/>
              </a:lnSpc>
              <a:spcBef>
                <a:spcPts val="0"/>
              </a:spcBef>
              <a:spcAft>
                <a:spcPts val="0"/>
              </a:spcAft>
              <a:buSzPts val="1500"/>
              <a:buChar char="●"/>
            </a:pPr>
            <a:r>
              <a:rPr lang="ru" sz="1600">
                <a:solidFill>
                  <a:srgbClr val="666666"/>
                </a:solidFill>
                <a:latin typeface="Calibri"/>
                <a:ea typeface="Calibri"/>
                <a:cs typeface="Calibri"/>
                <a:sym typeface="Calibri"/>
              </a:rPr>
              <a:t>Proposal for the new problem statement. Directions</a:t>
            </a:r>
            <a:endParaRPr sz="1600">
              <a:solidFill>
                <a:srgbClr val="666666"/>
              </a:solidFill>
              <a:latin typeface="Calibri"/>
              <a:ea typeface="Calibri"/>
              <a:cs typeface="Calibri"/>
              <a:sym typeface="Calibri"/>
            </a:endParaRPr>
          </a:p>
          <a:p>
            <a:pPr indent="-323850" lvl="0" marL="457200" marR="0" rtl="0" algn="l">
              <a:lnSpc>
                <a:spcPct val="100000"/>
              </a:lnSpc>
              <a:spcBef>
                <a:spcPts val="0"/>
              </a:spcBef>
              <a:spcAft>
                <a:spcPts val="0"/>
              </a:spcAft>
              <a:buSzPts val="1500"/>
              <a:buChar char="●"/>
            </a:pPr>
            <a:r>
              <a:rPr lang="ru" sz="1600">
                <a:solidFill>
                  <a:srgbClr val="666666"/>
                </a:solidFill>
                <a:latin typeface="Calibri"/>
                <a:ea typeface="Calibri"/>
                <a:cs typeface="Calibri"/>
                <a:sym typeface="Calibri"/>
              </a:rPr>
              <a:t>Research Background. SDNLab Infrastructure</a:t>
            </a:r>
            <a:endParaRPr sz="1600">
              <a:solidFill>
                <a:srgbClr val="666666"/>
              </a:solidFill>
              <a:latin typeface="Calibri"/>
              <a:ea typeface="Calibri"/>
              <a:cs typeface="Calibri"/>
              <a:sym typeface="Calibri"/>
            </a:endParaRPr>
          </a:p>
          <a:p>
            <a:pPr indent="-330200" lvl="0" marL="457200" marR="0" rtl="0" algn="l">
              <a:lnSpc>
                <a:spcPct val="100000"/>
              </a:lnSpc>
              <a:spcBef>
                <a:spcPts val="0"/>
              </a:spcBef>
              <a:spcAft>
                <a:spcPts val="0"/>
              </a:spcAft>
              <a:buClr>
                <a:srgbClr val="666666"/>
              </a:buClr>
              <a:buSzPts val="1600"/>
              <a:buFont typeface="Calibri"/>
              <a:buChar char="●"/>
            </a:pPr>
            <a:r>
              <a:rPr lang="ru" sz="1600">
                <a:solidFill>
                  <a:srgbClr val="666666"/>
                </a:solidFill>
                <a:latin typeface="Calibri"/>
                <a:ea typeface="Calibri"/>
                <a:cs typeface="Calibri"/>
                <a:sym typeface="Calibri"/>
              </a:rPr>
              <a:t>Research Background. Direction 1 - Traffic recognition</a:t>
            </a:r>
            <a:endParaRPr sz="1600">
              <a:solidFill>
                <a:srgbClr val="666666"/>
              </a:solidFill>
              <a:latin typeface="Calibri"/>
              <a:ea typeface="Calibri"/>
              <a:cs typeface="Calibri"/>
              <a:sym typeface="Calibri"/>
            </a:endParaRPr>
          </a:p>
          <a:p>
            <a:pPr indent="-330200" lvl="0" marL="457200" marR="0" rtl="0" algn="l">
              <a:lnSpc>
                <a:spcPct val="100000"/>
              </a:lnSpc>
              <a:spcBef>
                <a:spcPts val="0"/>
              </a:spcBef>
              <a:spcAft>
                <a:spcPts val="0"/>
              </a:spcAft>
              <a:buClr>
                <a:srgbClr val="666666"/>
              </a:buClr>
              <a:buSzPts val="1600"/>
              <a:buFont typeface="Calibri"/>
              <a:buChar char="●"/>
            </a:pPr>
            <a:r>
              <a:rPr lang="ru" sz="1600">
                <a:solidFill>
                  <a:srgbClr val="666666"/>
                </a:solidFill>
                <a:latin typeface="Calibri"/>
                <a:ea typeface="Calibri"/>
                <a:cs typeface="Calibri"/>
                <a:sym typeface="Calibri"/>
              </a:rPr>
              <a:t>Research Background. Direction 1 - Traffic recognition. Results</a:t>
            </a:r>
            <a:endParaRPr sz="1600">
              <a:solidFill>
                <a:srgbClr val="666666"/>
              </a:solidFill>
              <a:latin typeface="Calibri"/>
              <a:ea typeface="Calibri"/>
              <a:cs typeface="Calibri"/>
              <a:sym typeface="Calibri"/>
            </a:endParaRPr>
          </a:p>
          <a:p>
            <a:pPr indent="-330200" lvl="0" marL="457200" marR="0" rtl="0" algn="l">
              <a:lnSpc>
                <a:spcPct val="100000"/>
              </a:lnSpc>
              <a:spcBef>
                <a:spcPts val="0"/>
              </a:spcBef>
              <a:spcAft>
                <a:spcPts val="0"/>
              </a:spcAft>
              <a:buClr>
                <a:srgbClr val="666666"/>
              </a:buClr>
              <a:buSzPts val="1600"/>
              <a:buFont typeface="Calibri"/>
              <a:buChar char="●"/>
            </a:pPr>
            <a:r>
              <a:rPr lang="ru" sz="1600">
                <a:solidFill>
                  <a:srgbClr val="666666"/>
                </a:solidFill>
                <a:latin typeface="Calibri"/>
                <a:ea typeface="Calibri"/>
                <a:cs typeface="Calibri"/>
                <a:sym typeface="Calibri"/>
              </a:rPr>
              <a:t>Research Background. Direction 1/ Direction 2</a:t>
            </a:r>
            <a:endParaRPr sz="1600">
              <a:solidFill>
                <a:srgbClr val="666666"/>
              </a:solidFill>
              <a:latin typeface="Calibri"/>
              <a:ea typeface="Calibri"/>
              <a:cs typeface="Calibri"/>
              <a:sym typeface="Calibri"/>
            </a:endParaRPr>
          </a:p>
          <a:p>
            <a:pPr indent="-330200" lvl="0" marL="457200" marR="0" rtl="0" algn="l">
              <a:lnSpc>
                <a:spcPct val="100000"/>
              </a:lnSpc>
              <a:spcBef>
                <a:spcPts val="0"/>
              </a:spcBef>
              <a:spcAft>
                <a:spcPts val="0"/>
              </a:spcAft>
              <a:buClr>
                <a:srgbClr val="666666"/>
              </a:buClr>
              <a:buSzPts val="1600"/>
              <a:buFont typeface="Calibri"/>
              <a:buChar char="●"/>
            </a:pPr>
            <a:r>
              <a:rPr lang="ru" sz="1600">
                <a:solidFill>
                  <a:srgbClr val="666666"/>
                </a:solidFill>
                <a:latin typeface="Calibri"/>
                <a:ea typeface="Calibri"/>
                <a:cs typeface="Calibri"/>
                <a:sym typeface="Calibri"/>
              </a:rPr>
              <a:t>Task. Output Format</a:t>
            </a:r>
            <a:endParaRPr sz="1600">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50475"/>
            <a:ext cx="8520600" cy="5727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Common Background</a:t>
            </a:r>
            <a:endParaRPr sz="2900"/>
          </a:p>
        </p:txBody>
      </p:sp>
      <p:sp>
        <p:nvSpPr>
          <p:cNvPr id="72" name="Google Shape;72;p15"/>
          <p:cNvSpPr txBox="1"/>
          <p:nvPr>
            <p:ph idx="1" type="body"/>
          </p:nvPr>
        </p:nvSpPr>
        <p:spPr>
          <a:xfrm>
            <a:off x="2044600" y="4221450"/>
            <a:ext cx="569700" cy="37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800"/>
              </a:spcAft>
              <a:buNone/>
            </a:pPr>
            <a:r>
              <a:rPr lang="ru" sz="1000"/>
              <a:t>Fig. 1*</a:t>
            </a:r>
            <a:endParaRPr sz="1000"/>
          </a:p>
        </p:txBody>
      </p:sp>
      <p:pic>
        <p:nvPicPr>
          <p:cNvPr id="73" name="Google Shape;73;p15"/>
          <p:cNvPicPr preferRelativeResize="0"/>
          <p:nvPr/>
        </p:nvPicPr>
        <p:blipFill>
          <a:blip r:embed="rId3">
            <a:alphaModFix/>
          </a:blip>
          <a:stretch>
            <a:fillRect/>
          </a:stretch>
        </p:blipFill>
        <p:spPr>
          <a:xfrm>
            <a:off x="0" y="941250"/>
            <a:ext cx="5120250" cy="3261011"/>
          </a:xfrm>
          <a:prstGeom prst="rect">
            <a:avLst/>
          </a:prstGeom>
          <a:noFill/>
          <a:ln>
            <a:noFill/>
          </a:ln>
        </p:spPr>
      </p:pic>
      <p:pic>
        <p:nvPicPr>
          <p:cNvPr id="74" name="Google Shape;74;p15"/>
          <p:cNvPicPr preferRelativeResize="0"/>
          <p:nvPr/>
        </p:nvPicPr>
        <p:blipFill>
          <a:blip r:embed="rId4">
            <a:alphaModFix/>
          </a:blip>
          <a:stretch>
            <a:fillRect/>
          </a:stretch>
        </p:blipFill>
        <p:spPr>
          <a:xfrm>
            <a:off x="4881108" y="806325"/>
            <a:ext cx="3951191" cy="3530850"/>
          </a:xfrm>
          <a:prstGeom prst="rect">
            <a:avLst/>
          </a:prstGeom>
          <a:noFill/>
          <a:ln>
            <a:noFill/>
          </a:ln>
        </p:spPr>
      </p:pic>
      <p:sp>
        <p:nvSpPr>
          <p:cNvPr id="75" name="Google Shape;75;p15"/>
          <p:cNvSpPr txBox="1"/>
          <p:nvPr>
            <p:ph idx="1" type="body"/>
          </p:nvPr>
        </p:nvSpPr>
        <p:spPr>
          <a:xfrm>
            <a:off x="6874175" y="4271850"/>
            <a:ext cx="745200" cy="328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800"/>
              </a:spcAft>
              <a:buNone/>
            </a:pPr>
            <a:r>
              <a:rPr lang="ru" sz="1000"/>
              <a:t>Fig. 2*</a:t>
            </a:r>
            <a:endParaRPr sz="1000"/>
          </a:p>
        </p:txBody>
      </p:sp>
      <p:sp>
        <p:nvSpPr>
          <p:cNvPr id="76" name="Google Shape;76;p15"/>
          <p:cNvSpPr txBox="1"/>
          <p:nvPr>
            <p:ph idx="1" type="body"/>
          </p:nvPr>
        </p:nvSpPr>
        <p:spPr>
          <a:xfrm>
            <a:off x="598725" y="4562400"/>
            <a:ext cx="7567500" cy="37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800"/>
              </a:spcAft>
              <a:buNone/>
            </a:pPr>
            <a:r>
              <a:rPr i="1" lang="ru" sz="1000"/>
              <a:t>* </a:t>
            </a:r>
            <a:r>
              <a:rPr i="1" lang="ru" sz="1000"/>
              <a:t>- Reference to ITU-R 2083-0 (09/2015) “IMT Vision – Framework and overall objectives of the future development of IMT for 2020 and beyond “</a:t>
            </a:r>
            <a:endParaRPr i="1"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0"/>
            <a:ext cx="8520600" cy="7998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ru" sz="2000">
                <a:solidFill>
                  <a:srgbClr val="2E74B5"/>
                </a:solidFill>
                <a:latin typeface="Calibri"/>
                <a:ea typeface="Calibri"/>
                <a:cs typeface="Calibri"/>
                <a:sym typeface="Calibri"/>
              </a:rPr>
              <a:t>Gap Analysis of current problem statements* </a:t>
            </a:r>
            <a:endParaRPr b="1" sz="2000">
              <a:solidFill>
                <a:srgbClr val="2E74B5"/>
              </a:solidFill>
              <a:latin typeface="Calibri"/>
              <a:ea typeface="Calibri"/>
              <a:cs typeface="Calibri"/>
              <a:sym typeface="Calibri"/>
            </a:endParaRPr>
          </a:p>
          <a:p>
            <a:pPr indent="0" lvl="0" marL="0" rtl="0" algn="ctr">
              <a:spcBef>
                <a:spcPts val="800"/>
              </a:spcBef>
              <a:spcAft>
                <a:spcPts val="800"/>
              </a:spcAft>
              <a:buNone/>
            </a:pPr>
            <a:r>
              <a:rPr b="1" lang="ru" sz="2000">
                <a:solidFill>
                  <a:srgbClr val="2E74B5"/>
                </a:solidFill>
                <a:latin typeface="Calibri"/>
                <a:ea typeface="Calibri"/>
                <a:cs typeface="Calibri"/>
                <a:sym typeface="Calibri"/>
              </a:rPr>
              <a:t>(which nearly related with the proposal)</a:t>
            </a:r>
            <a:endParaRPr sz="2900"/>
          </a:p>
        </p:txBody>
      </p:sp>
      <p:graphicFrame>
        <p:nvGraphicFramePr>
          <p:cNvPr id="82" name="Google Shape;82;p16"/>
          <p:cNvGraphicFramePr/>
          <p:nvPr/>
        </p:nvGraphicFramePr>
        <p:xfrm>
          <a:off x="311700" y="984800"/>
          <a:ext cx="3000000" cy="3000000"/>
        </p:xfrm>
        <a:graphic>
          <a:graphicData uri="http://schemas.openxmlformats.org/drawingml/2006/table">
            <a:tbl>
              <a:tblPr bandRow="1">
                <a:noFill/>
                <a:tableStyleId>{A639AF47-BEB1-40F1-9034-2ECA066D08F2}</a:tableStyleId>
              </a:tblPr>
              <a:tblGrid>
                <a:gridCol w="1071350"/>
                <a:gridCol w="1227375"/>
                <a:gridCol w="1456200"/>
                <a:gridCol w="1358350"/>
                <a:gridCol w="3231325"/>
              </a:tblGrid>
              <a:tr h="316200">
                <a:tc>
                  <a:txBody>
                    <a:bodyPr/>
                    <a:lstStyle/>
                    <a:p>
                      <a:pPr indent="0" lvl="0" marL="0" rtl="0" algn="l">
                        <a:spcBef>
                          <a:spcPts val="0"/>
                        </a:spcBef>
                        <a:spcAft>
                          <a:spcPts val="0"/>
                        </a:spcAft>
                        <a:buNone/>
                      </a:pPr>
                      <a:r>
                        <a:rPr lang="ru" sz="1000">
                          <a:solidFill>
                            <a:srgbClr val="222222"/>
                          </a:solidFill>
                          <a:highlight>
                            <a:srgbClr val="FFFFFF"/>
                          </a:highlight>
                          <a:latin typeface="Calibri"/>
                          <a:ea typeface="Calibri"/>
                          <a:cs typeface="Calibri"/>
                          <a:sym typeface="Calibri"/>
                        </a:rPr>
                        <a:t>Problem Statement </a:t>
                      </a:r>
                      <a:endParaRPr sz="1000">
                        <a:latin typeface="Calibri"/>
                        <a:ea typeface="Calibri"/>
                        <a:cs typeface="Calibri"/>
                        <a:sym typeface="Calibri"/>
                      </a:endParaRPr>
                    </a:p>
                  </a:txBody>
                  <a:tcPr marT="0" marB="0" marR="68575" marL="68575"/>
                </a:tc>
                <a:tc>
                  <a:txBody>
                    <a:bodyPr/>
                    <a:lstStyle/>
                    <a:p>
                      <a:pPr indent="0" lvl="0" marL="0" rtl="0" algn="ctr">
                        <a:spcBef>
                          <a:spcPts val="0"/>
                        </a:spcBef>
                        <a:spcAft>
                          <a:spcPts val="0"/>
                        </a:spcAft>
                        <a:buNone/>
                      </a:pPr>
                      <a:r>
                        <a:rPr lang="ru" sz="1000">
                          <a:solidFill>
                            <a:srgbClr val="222222"/>
                          </a:solidFill>
                          <a:highlight>
                            <a:srgbClr val="FFFFFF"/>
                          </a:highlight>
                          <a:latin typeface="Calibri"/>
                          <a:ea typeface="Calibri"/>
                          <a:cs typeface="Calibri"/>
                          <a:sym typeface="Calibri"/>
                        </a:rPr>
                        <a:t>Id</a:t>
                      </a:r>
                      <a:endParaRPr sz="10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ru" sz="1000">
                          <a:latin typeface="Calibri"/>
                          <a:ea typeface="Calibri"/>
                          <a:cs typeface="Calibri"/>
                          <a:sym typeface="Calibri"/>
                        </a:rPr>
                        <a:t>Title</a:t>
                      </a:r>
                      <a:endParaRPr sz="10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ru" sz="1000">
                          <a:latin typeface="Calibri"/>
                          <a:ea typeface="Calibri"/>
                          <a:cs typeface="Calibri"/>
                          <a:sym typeface="Calibri"/>
                        </a:rPr>
                        <a:t>Status (restricted/open)</a:t>
                      </a:r>
                      <a:endParaRPr sz="10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ru" sz="1000">
                          <a:latin typeface="Calibri"/>
                          <a:ea typeface="Calibri"/>
                          <a:cs typeface="Calibri"/>
                          <a:sym typeface="Calibri"/>
                        </a:rPr>
                        <a:t>Analysis results</a:t>
                      </a:r>
                      <a:endParaRPr sz="1000">
                        <a:latin typeface="Calibri"/>
                        <a:ea typeface="Calibri"/>
                        <a:cs typeface="Calibri"/>
                        <a:sym typeface="Calibri"/>
                      </a:endParaRPr>
                    </a:p>
                  </a:txBody>
                  <a:tcPr marT="0" marB="0" marR="68575" marL="68575"/>
                </a:tc>
              </a:tr>
              <a:tr h="691225">
                <a:tc>
                  <a:txBody>
                    <a:bodyPr/>
                    <a:lstStyle/>
                    <a:p>
                      <a:pPr indent="0" lvl="0" marL="0" rtl="0" algn="just">
                        <a:spcBef>
                          <a:spcPts val="0"/>
                        </a:spcBef>
                        <a:spcAft>
                          <a:spcPts val="0"/>
                        </a:spcAft>
                        <a:buNone/>
                      </a:pPr>
                      <a:r>
                        <a:rPr lang="ru" sz="1000">
                          <a:latin typeface="Calibri"/>
                          <a:ea typeface="Calibri"/>
                          <a:cs typeface="Calibri"/>
                          <a:sym typeface="Calibri"/>
                        </a:rPr>
                        <a:t>1</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ru" sz="1000">
                          <a:latin typeface="Calibri"/>
                          <a:ea typeface="Calibri"/>
                          <a:cs typeface="Calibri"/>
                          <a:sym typeface="Calibri"/>
                        </a:rPr>
                        <a:t>ITU-ML5G-PS-014</a:t>
                      </a:r>
                      <a:endParaRPr sz="10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ru" sz="1000">
                          <a:latin typeface="Calibri"/>
                          <a:ea typeface="Calibri"/>
                          <a:cs typeface="Calibri"/>
                          <a:sym typeface="Calibri"/>
                        </a:rPr>
                        <a:t>Graph Neural Networking Challenge 2020</a:t>
                      </a:r>
                      <a:endParaRPr sz="1000">
                        <a:latin typeface="Calibri"/>
                        <a:ea typeface="Calibri"/>
                        <a:cs typeface="Calibri"/>
                        <a:sym typeface="Calibri"/>
                      </a:endParaRPr>
                    </a:p>
                  </a:txBody>
                  <a:tcPr marT="0" marB="0" marR="68575" marL="68575"/>
                </a:tc>
                <a:tc>
                  <a:txBody>
                    <a:bodyPr/>
                    <a:lstStyle/>
                    <a:p>
                      <a:pPr indent="0" lvl="0" marL="0" rtl="0" algn="ctr">
                        <a:spcBef>
                          <a:spcPts val="0"/>
                        </a:spcBef>
                        <a:spcAft>
                          <a:spcPts val="0"/>
                        </a:spcAft>
                        <a:buNone/>
                      </a:pPr>
                      <a:r>
                        <a:rPr lang="ru" sz="1000">
                          <a:latin typeface="Calibri"/>
                          <a:ea typeface="Calibri"/>
                          <a:cs typeface="Calibri"/>
                          <a:sym typeface="Calibri"/>
                        </a:rPr>
                        <a:t>open</a:t>
                      </a:r>
                      <a:endParaRPr sz="1000">
                        <a:latin typeface="Calibri"/>
                        <a:ea typeface="Calibri"/>
                        <a:cs typeface="Calibri"/>
                        <a:sym typeface="Calibri"/>
                      </a:endParaRPr>
                    </a:p>
                    <a:p>
                      <a:pPr indent="0" lvl="0" marL="0" rtl="0" algn="ctr">
                        <a:spcBef>
                          <a:spcPts val="0"/>
                        </a:spcBef>
                        <a:spcAft>
                          <a:spcPts val="0"/>
                        </a:spcAft>
                        <a:buNone/>
                      </a:pPr>
                      <a:r>
                        <a:t/>
                      </a:r>
                      <a:endParaRPr sz="1000">
                        <a:latin typeface="Calibri"/>
                        <a:ea typeface="Calibri"/>
                        <a:cs typeface="Calibri"/>
                        <a:sym typeface="Calibri"/>
                      </a:endParaRPr>
                    </a:p>
                  </a:txBody>
                  <a:tcPr marT="0" marB="0" marR="68575" marL="68575"/>
                </a:tc>
                <a:tc>
                  <a:txBody>
                    <a:bodyPr/>
                    <a:lstStyle/>
                    <a:p>
                      <a:pPr indent="0" lvl="0" marL="0" rtl="0" algn="just">
                        <a:spcBef>
                          <a:spcPts val="600"/>
                        </a:spcBef>
                        <a:spcAft>
                          <a:spcPts val="0"/>
                        </a:spcAft>
                        <a:buNone/>
                      </a:pPr>
                      <a:r>
                        <a:rPr lang="ru" sz="1000">
                          <a:solidFill>
                            <a:srgbClr val="212121"/>
                          </a:solidFill>
                          <a:latin typeface="Calibri"/>
                          <a:ea typeface="Calibri"/>
                          <a:cs typeface="Calibri"/>
                          <a:sym typeface="Calibri"/>
                        </a:rPr>
                        <a:t>The question with traffic recognition is not included in this problem statement. In addition, the data set isn't based on the metadata approach. And also the Long-term </a:t>
                      </a:r>
                      <a:r>
                        <a:rPr lang="ru" sz="1000">
                          <a:solidFill>
                            <a:srgbClr val="212121"/>
                          </a:solidFill>
                          <a:latin typeface="Calibri"/>
                          <a:ea typeface="Calibri"/>
                          <a:cs typeface="Calibri"/>
                          <a:sym typeface="Calibri"/>
                        </a:rPr>
                        <a:t>forecasting</a:t>
                      </a:r>
                      <a:r>
                        <a:rPr lang="ru" sz="1000">
                          <a:solidFill>
                            <a:srgbClr val="212121"/>
                          </a:solidFill>
                          <a:latin typeface="Calibri"/>
                          <a:ea typeface="Calibri"/>
                          <a:cs typeface="Calibri"/>
                          <a:sym typeface="Calibri"/>
                        </a:rPr>
                        <a:t> it’s not includes in this problem statement.</a:t>
                      </a:r>
                      <a:endParaRPr sz="1000">
                        <a:solidFill>
                          <a:srgbClr val="212121"/>
                        </a:solidFill>
                        <a:latin typeface="Calibri"/>
                        <a:ea typeface="Calibri"/>
                        <a:cs typeface="Calibri"/>
                        <a:sym typeface="Calibri"/>
                      </a:endParaRPr>
                    </a:p>
                    <a:p>
                      <a:pPr indent="0" lvl="0" marL="0" rtl="0" algn="just">
                        <a:spcBef>
                          <a:spcPts val="0"/>
                        </a:spcBef>
                        <a:spcAft>
                          <a:spcPts val="0"/>
                        </a:spcAft>
                        <a:buNone/>
                      </a:pPr>
                      <a:r>
                        <a:t/>
                      </a:r>
                      <a:endParaRPr sz="1000">
                        <a:latin typeface="Calibri"/>
                        <a:ea typeface="Calibri"/>
                        <a:cs typeface="Calibri"/>
                        <a:sym typeface="Calibri"/>
                      </a:endParaRPr>
                    </a:p>
                  </a:txBody>
                  <a:tcPr marT="0" marB="0" marR="68575" marL="68575"/>
                </a:tc>
              </a:tr>
              <a:tr h="913175">
                <a:tc>
                  <a:txBody>
                    <a:bodyPr/>
                    <a:lstStyle/>
                    <a:p>
                      <a:pPr indent="0" lvl="0" marL="0" rtl="0" algn="just">
                        <a:spcBef>
                          <a:spcPts val="0"/>
                        </a:spcBef>
                        <a:spcAft>
                          <a:spcPts val="0"/>
                        </a:spcAft>
                        <a:buNone/>
                      </a:pPr>
                      <a:r>
                        <a:rPr lang="ru" sz="1000">
                          <a:latin typeface="Calibri"/>
                          <a:ea typeface="Calibri"/>
                          <a:cs typeface="Calibri"/>
                          <a:sym typeface="Calibri"/>
                        </a:rPr>
                        <a:t>2</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Clr>
                          <a:schemeClr val="dk1"/>
                        </a:buClr>
                        <a:buSzPts val="1100"/>
                        <a:buFont typeface="Arial"/>
                        <a:buNone/>
                      </a:pPr>
                      <a:r>
                        <a:rPr lang="ru" sz="1000">
                          <a:latin typeface="Calibri"/>
                          <a:ea typeface="Calibri"/>
                          <a:cs typeface="Calibri"/>
                          <a:sym typeface="Calibri"/>
                        </a:rPr>
                        <a:t>ITU-ML5G-PS-016</a:t>
                      </a:r>
                      <a:endParaRPr sz="1000">
                        <a:highlight>
                          <a:srgbClr val="FFFF00"/>
                        </a:highlight>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ru" sz="1000">
                          <a:solidFill>
                            <a:srgbClr val="FF0000"/>
                          </a:solidFill>
                          <a:latin typeface="Calibri"/>
                          <a:ea typeface="Calibri"/>
                          <a:cs typeface="Calibri"/>
                          <a:sym typeface="Calibri"/>
                        </a:rPr>
                        <a:t>Radio network Traffic Prediction</a:t>
                      </a:r>
                      <a:endParaRPr sz="1000">
                        <a:latin typeface="Calibri"/>
                        <a:ea typeface="Calibri"/>
                        <a:cs typeface="Calibri"/>
                        <a:sym typeface="Calibri"/>
                      </a:endParaRPr>
                    </a:p>
                  </a:txBody>
                  <a:tcPr marT="0" marB="0" marR="68575" marL="68575"/>
                </a:tc>
                <a:tc>
                  <a:txBody>
                    <a:bodyPr/>
                    <a:lstStyle/>
                    <a:p>
                      <a:pPr indent="0" lvl="0" marL="0" rtl="0" algn="ctr">
                        <a:spcBef>
                          <a:spcPts val="0"/>
                        </a:spcBef>
                        <a:spcAft>
                          <a:spcPts val="0"/>
                        </a:spcAft>
                        <a:buNone/>
                      </a:pPr>
                      <a:r>
                        <a:rPr b="1" lang="ru" sz="1000">
                          <a:solidFill>
                            <a:srgbClr val="FF0000"/>
                          </a:solidFill>
                          <a:latin typeface="Calibri"/>
                          <a:ea typeface="Calibri"/>
                          <a:cs typeface="Calibri"/>
                          <a:sym typeface="Calibri"/>
                        </a:rPr>
                        <a:t>Restricted</a:t>
                      </a:r>
                      <a:endParaRPr sz="1000">
                        <a:latin typeface="Calibri"/>
                        <a:ea typeface="Calibri"/>
                        <a:cs typeface="Calibri"/>
                        <a:sym typeface="Calibri"/>
                      </a:endParaRPr>
                    </a:p>
                  </a:txBody>
                  <a:tcPr marT="0" marB="0" marR="68575" marL="68575"/>
                </a:tc>
                <a:tc>
                  <a:txBody>
                    <a:bodyPr/>
                    <a:lstStyle/>
                    <a:p>
                      <a:pPr indent="0" lvl="0" marL="0" rtl="0" algn="just">
                        <a:spcBef>
                          <a:spcPts val="600"/>
                        </a:spcBef>
                        <a:spcAft>
                          <a:spcPts val="0"/>
                        </a:spcAft>
                        <a:buNone/>
                      </a:pPr>
                      <a:r>
                        <a:rPr lang="ru" sz="1000">
                          <a:latin typeface="Calibri"/>
                          <a:ea typeface="Calibri"/>
                          <a:cs typeface="Calibri"/>
                          <a:sym typeface="Calibri"/>
                        </a:rPr>
                        <a:t>In this case, the authors propose to use data from the DPI system, which have a deep knowledge of traffics and also this approach goal on post-factum traffic prediction. In addition, this proposal is directed to Radio network traffic researching (base station). </a:t>
                      </a:r>
                      <a:r>
                        <a:rPr lang="ru" sz="1000">
                          <a:solidFill>
                            <a:schemeClr val="accent2"/>
                          </a:solidFill>
                          <a:latin typeface="Calibri"/>
                          <a:ea typeface="Calibri"/>
                          <a:cs typeface="Calibri"/>
                          <a:sym typeface="Calibri"/>
                        </a:rPr>
                        <a:t>And also the Long-term forecasting it’s not includes in this problem statement.</a:t>
                      </a:r>
                      <a:endParaRPr sz="1000">
                        <a:latin typeface="Calibri"/>
                        <a:ea typeface="Calibri"/>
                        <a:cs typeface="Calibri"/>
                        <a:sym typeface="Calibri"/>
                      </a:endParaRPr>
                    </a:p>
                    <a:p>
                      <a:pPr indent="0" lvl="0" marL="0" rtl="0" algn="just">
                        <a:spcBef>
                          <a:spcPts val="0"/>
                        </a:spcBef>
                        <a:spcAft>
                          <a:spcPts val="0"/>
                        </a:spcAft>
                        <a:buNone/>
                      </a:pPr>
                      <a:r>
                        <a:t/>
                      </a:r>
                      <a:endParaRPr b="1" sz="1000">
                        <a:latin typeface="Calibri"/>
                        <a:ea typeface="Calibri"/>
                        <a:cs typeface="Calibri"/>
                        <a:sym typeface="Calibri"/>
                      </a:endParaRPr>
                    </a:p>
                  </a:txBody>
                  <a:tcPr marT="0" marB="0" marR="68575" marL="68575"/>
                </a:tc>
              </a:tr>
              <a:tr h="1106750">
                <a:tc>
                  <a:txBody>
                    <a:bodyPr/>
                    <a:lstStyle/>
                    <a:p>
                      <a:pPr indent="0" lvl="0" marL="0" rtl="0" algn="just">
                        <a:spcBef>
                          <a:spcPts val="0"/>
                        </a:spcBef>
                        <a:spcAft>
                          <a:spcPts val="0"/>
                        </a:spcAft>
                        <a:buNone/>
                      </a:pPr>
                      <a:r>
                        <a:rPr lang="ru" sz="1000">
                          <a:latin typeface="Calibri"/>
                          <a:ea typeface="Calibri"/>
                          <a:cs typeface="Calibri"/>
                          <a:sym typeface="Calibri"/>
                        </a:rPr>
                        <a:t>3</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rPr lang="ru" sz="1000">
                          <a:latin typeface="Calibri"/>
                          <a:ea typeface="Calibri"/>
                          <a:cs typeface="Calibri"/>
                          <a:sym typeface="Calibri"/>
                        </a:rPr>
                        <a:t>ITU-ML5G-PS-017</a:t>
                      </a:r>
                      <a:endParaRPr sz="1000">
                        <a:latin typeface="Calibri"/>
                        <a:ea typeface="Calibri"/>
                        <a:cs typeface="Calibri"/>
                        <a:sym typeface="Calibri"/>
                      </a:endParaRPr>
                    </a:p>
                  </a:txBody>
                  <a:tcPr marT="0" marB="0" marR="68575" marL="68575"/>
                </a:tc>
                <a:tc>
                  <a:txBody>
                    <a:bodyPr/>
                    <a:lstStyle/>
                    <a:p>
                      <a:pPr indent="0" lvl="0" marL="0" rtl="0" algn="l">
                        <a:spcBef>
                          <a:spcPts val="0"/>
                        </a:spcBef>
                        <a:spcAft>
                          <a:spcPts val="0"/>
                        </a:spcAft>
                        <a:buNone/>
                      </a:pPr>
                      <a:r>
                        <a:rPr lang="ru" sz="1000">
                          <a:latin typeface="Calibri"/>
                          <a:ea typeface="Calibri"/>
                          <a:cs typeface="Calibri"/>
                          <a:sym typeface="Calibri"/>
                        </a:rPr>
                        <a:t>User-Specific Demand Prediction</a:t>
                      </a:r>
                      <a:endParaRPr sz="1000">
                        <a:latin typeface="Calibri"/>
                        <a:ea typeface="Calibri"/>
                        <a:cs typeface="Calibri"/>
                        <a:sym typeface="Calibri"/>
                      </a:endParaRPr>
                    </a:p>
                  </a:txBody>
                  <a:tcPr marT="0" marB="0" marR="68575" marL="68575"/>
                </a:tc>
                <a:tc>
                  <a:txBody>
                    <a:bodyPr/>
                    <a:lstStyle/>
                    <a:p>
                      <a:pPr indent="0" lvl="0" marL="0" rtl="0" algn="ctr">
                        <a:spcBef>
                          <a:spcPts val="0"/>
                        </a:spcBef>
                        <a:spcAft>
                          <a:spcPts val="0"/>
                        </a:spcAft>
                        <a:buNone/>
                      </a:pPr>
                      <a:r>
                        <a:rPr lang="ru" sz="1000">
                          <a:latin typeface="Calibri"/>
                          <a:ea typeface="Calibri"/>
                          <a:cs typeface="Calibri"/>
                          <a:sym typeface="Calibri"/>
                        </a:rPr>
                        <a:t>open</a:t>
                      </a:r>
                      <a:endParaRPr sz="1000">
                        <a:latin typeface="Calibri"/>
                        <a:ea typeface="Calibri"/>
                        <a:cs typeface="Calibri"/>
                        <a:sym typeface="Calibri"/>
                      </a:endParaRPr>
                    </a:p>
                  </a:txBody>
                  <a:tcPr marT="0" marB="0" marR="68575" marL="68575"/>
                </a:tc>
                <a:tc>
                  <a:txBody>
                    <a:bodyPr/>
                    <a:lstStyle/>
                    <a:p>
                      <a:pPr indent="0" lvl="0" marL="0" rtl="0" algn="just">
                        <a:spcBef>
                          <a:spcPts val="0"/>
                        </a:spcBef>
                        <a:spcAft>
                          <a:spcPts val="0"/>
                        </a:spcAft>
                        <a:buNone/>
                      </a:pPr>
                      <a:r>
                        <a:t/>
                      </a:r>
                      <a:endParaRPr sz="1000">
                        <a:latin typeface="Calibri"/>
                        <a:ea typeface="Calibri"/>
                        <a:cs typeface="Calibri"/>
                        <a:sym typeface="Calibri"/>
                      </a:endParaRPr>
                    </a:p>
                    <a:p>
                      <a:pPr indent="0" lvl="0" marL="0" rtl="0" algn="just">
                        <a:spcBef>
                          <a:spcPts val="0"/>
                        </a:spcBef>
                        <a:spcAft>
                          <a:spcPts val="0"/>
                        </a:spcAft>
                        <a:buNone/>
                      </a:pPr>
                      <a:r>
                        <a:rPr lang="ru" sz="1000">
                          <a:latin typeface="Calibri"/>
                          <a:ea typeface="Calibri"/>
                          <a:cs typeface="Calibri"/>
                          <a:sym typeface="Calibri"/>
                        </a:rPr>
                        <a:t>In this case, the current research problem is goaled on the prediction of time-varying requesting probability of each user requesting each content item in the next 24 hours in mobile network. It’s not include question of traffic recognition. </a:t>
                      </a:r>
                      <a:r>
                        <a:rPr lang="ru" sz="1000">
                          <a:solidFill>
                            <a:schemeClr val="accent2"/>
                          </a:solidFill>
                          <a:latin typeface="Calibri"/>
                          <a:ea typeface="Calibri"/>
                          <a:cs typeface="Calibri"/>
                          <a:sym typeface="Calibri"/>
                        </a:rPr>
                        <a:t>And also the Long-term forecasting it’s not includes in this problem statement.</a:t>
                      </a:r>
                      <a:endParaRPr sz="1000">
                        <a:latin typeface="Calibri"/>
                        <a:ea typeface="Calibri"/>
                        <a:cs typeface="Calibri"/>
                        <a:sym typeface="Calibri"/>
                      </a:endParaRPr>
                    </a:p>
                  </a:txBody>
                  <a:tcPr marT="0" marB="0" marR="68575" marL="68575"/>
                </a:tc>
              </a:tr>
            </a:tbl>
          </a:graphicData>
        </a:graphic>
      </p:graphicFrame>
      <p:sp>
        <p:nvSpPr>
          <p:cNvPr id="83" name="Google Shape;83;p16"/>
          <p:cNvSpPr txBox="1"/>
          <p:nvPr/>
        </p:nvSpPr>
        <p:spPr>
          <a:xfrm>
            <a:off x="251250" y="4448425"/>
            <a:ext cx="8641500" cy="4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ru" sz="1000">
                <a:solidFill>
                  <a:schemeClr val="dk2"/>
                </a:solidFill>
              </a:rPr>
              <a:t>* </a:t>
            </a:r>
            <a:r>
              <a:rPr i="1" lang="ru" sz="1000">
                <a:solidFill>
                  <a:schemeClr val="dk2"/>
                </a:solidFill>
              </a:rPr>
              <a:t>Reference to </a:t>
            </a:r>
            <a:r>
              <a:rPr i="1" lang="ru" sz="1000">
                <a:solidFill>
                  <a:schemeClr val="dk2"/>
                </a:solidFill>
              </a:rPr>
              <a:t>“A compilation of problem statements and resources for ITU Global Challenge on AI/ML in 5G networks (formerly ML5G-I-223)”</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0"/>
            <a:ext cx="8520600" cy="4818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Proposal for the new problem statement</a:t>
            </a:r>
            <a:endParaRPr sz="2900"/>
          </a:p>
        </p:txBody>
      </p:sp>
      <p:sp>
        <p:nvSpPr>
          <p:cNvPr id="89" name="Google Shape;89;p17"/>
          <p:cNvSpPr txBox="1"/>
          <p:nvPr/>
        </p:nvSpPr>
        <p:spPr>
          <a:xfrm>
            <a:off x="6231425" y="481800"/>
            <a:ext cx="2020500" cy="94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ru" sz="1200">
                <a:solidFill>
                  <a:srgbClr val="666666"/>
                </a:solidFill>
                <a:latin typeface="Calibri"/>
                <a:ea typeface="Calibri"/>
                <a:cs typeface="Calibri"/>
                <a:sym typeface="Calibri"/>
              </a:rPr>
              <a:t>Traffic identification on the Data Plane is required for Intelligent and Automatic management</a:t>
            </a:r>
            <a:endParaRPr b="1" sz="800"/>
          </a:p>
        </p:txBody>
      </p:sp>
      <p:grpSp>
        <p:nvGrpSpPr>
          <p:cNvPr id="90" name="Google Shape;90;p17"/>
          <p:cNvGrpSpPr/>
          <p:nvPr/>
        </p:nvGrpSpPr>
        <p:grpSpPr>
          <a:xfrm>
            <a:off x="909500" y="634847"/>
            <a:ext cx="5204250" cy="3793928"/>
            <a:chOff x="2095600" y="528435"/>
            <a:chExt cx="5204250" cy="3793928"/>
          </a:xfrm>
        </p:grpSpPr>
        <p:pic>
          <p:nvPicPr>
            <p:cNvPr id="91" name="Google Shape;91;p17"/>
            <p:cNvPicPr preferRelativeResize="0"/>
            <p:nvPr/>
          </p:nvPicPr>
          <p:blipFill>
            <a:blip r:embed="rId3">
              <a:alphaModFix/>
            </a:blip>
            <a:stretch>
              <a:fillRect/>
            </a:stretch>
          </p:blipFill>
          <p:spPr>
            <a:xfrm>
              <a:off x="2095600" y="623163"/>
              <a:ext cx="5027500" cy="3699200"/>
            </a:xfrm>
            <a:prstGeom prst="rect">
              <a:avLst/>
            </a:prstGeom>
            <a:noFill/>
            <a:ln>
              <a:noFill/>
            </a:ln>
          </p:spPr>
        </p:pic>
        <p:sp>
          <p:nvSpPr>
            <p:cNvPr id="92" name="Google Shape;92;p17"/>
            <p:cNvSpPr/>
            <p:nvPr/>
          </p:nvSpPr>
          <p:spPr>
            <a:xfrm>
              <a:off x="4128400" y="545750"/>
              <a:ext cx="1152300" cy="596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7"/>
            <p:cNvCxnSpPr>
              <a:endCxn id="92" idx="7"/>
            </p:cNvCxnSpPr>
            <p:nvPr/>
          </p:nvCxnSpPr>
          <p:spPr>
            <a:xfrm flipH="1">
              <a:off x="5111950" y="528435"/>
              <a:ext cx="2187900" cy="104700"/>
            </a:xfrm>
            <a:prstGeom prst="straightConnector1">
              <a:avLst/>
            </a:prstGeom>
            <a:noFill/>
            <a:ln cap="flat" cmpd="sng" w="9525">
              <a:solidFill>
                <a:schemeClr val="dk2"/>
              </a:solidFill>
              <a:prstDash val="solid"/>
              <a:round/>
              <a:headEnd len="med" w="med" type="none"/>
              <a:tailEnd len="med" w="med" type="triangle"/>
            </a:ln>
          </p:spPr>
        </p:cxnSp>
      </p:grpSp>
      <p:sp>
        <p:nvSpPr>
          <p:cNvPr id="94" name="Google Shape;94;p17"/>
          <p:cNvSpPr txBox="1"/>
          <p:nvPr>
            <p:ph idx="1" type="body"/>
          </p:nvPr>
        </p:nvSpPr>
        <p:spPr>
          <a:xfrm>
            <a:off x="3087700" y="4524275"/>
            <a:ext cx="569700" cy="37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800"/>
              </a:spcAft>
              <a:buNone/>
            </a:pPr>
            <a:r>
              <a:rPr lang="ru" sz="1000"/>
              <a:t>Fig. 3</a:t>
            </a:r>
            <a:endParaRPr sz="1000"/>
          </a:p>
        </p:txBody>
      </p:sp>
      <p:sp>
        <p:nvSpPr>
          <p:cNvPr id="95" name="Google Shape;95;p17"/>
          <p:cNvSpPr txBox="1"/>
          <p:nvPr/>
        </p:nvSpPr>
        <p:spPr>
          <a:xfrm>
            <a:off x="6374425" y="1921275"/>
            <a:ext cx="2607600" cy="1071900"/>
          </a:xfrm>
          <a:prstGeom prst="rect">
            <a:avLst/>
          </a:prstGeom>
          <a:no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rgbClr val="FF9900"/>
                </a:solidFill>
                <a:latin typeface="Calibri"/>
                <a:ea typeface="Calibri"/>
                <a:cs typeface="Calibri"/>
                <a:sym typeface="Calibri"/>
              </a:rPr>
              <a:t>De-facto requirements </a:t>
            </a:r>
            <a:endParaRPr sz="1200">
              <a:solidFill>
                <a:srgbClr val="FF9900"/>
              </a:solidFill>
              <a:latin typeface="Calibri"/>
              <a:ea typeface="Calibri"/>
              <a:cs typeface="Calibri"/>
              <a:sym typeface="Calibri"/>
            </a:endParaRPr>
          </a:p>
          <a:p>
            <a:pPr indent="-304800" lvl="0" marL="457200" rtl="0" algn="l">
              <a:spcBef>
                <a:spcPts val="0"/>
              </a:spcBef>
              <a:spcAft>
                <a:spcPts val="0"/>
              </a:spcAft>
              <a:buClr>
                <a:srgbClr val="666666"/>
              </a:buClr>
              <a:buSzPts val="1200"/>
              <a:buFont typeface="Calibri"/>
              <a:buChar char="-"/>
            </a:pPr>
            <a:r>
              <a:rPr lang="ru" sz="1200">
                <a:solidFill>
                  <a:srgbClr val="666666"/>
                </a:solidFill>
                <a:latin typeface="Calibri"/>
                <a:ea typeface="Calibri"/>
                <a:cs typeface="Calibri"/>
                <a:sym typeface="Calibri"/>
              </a:rPr>
              <a:t>SaaS approach</a:t>
            </a:r>
            <a:endParaRPr sz="1200">
              <a:solidFill>
                <a:srgbClr val="666666"/>
              </a:solidFill>
              <a:latin typeface="Calibri"/>
              <a:ea typeface="Calibri"/>
              <a:cs typeface="Calibri"/>
              <a:sym typeface="Calibri"/>
            </a:endParaRPr>
          </a:p>
          <a:p>
            <a:pPr indent="-304800" lvl="0" marL="457200" rtl="0" algn="l">
              <a:spcBef>
                <a:spcPts val="0"/>
              </a:spcBef>
              <a:spcAft>
                <a:spcPts val="0"/>
              </a:spcAft>
              <a:buClr>
                <a:srgbClr val="666666"/>
              </a:buClr>
              <a:buSzPts val="1200"/>
              <a:buFont typeface="Calibri"/>
              <a:buChar char="-"/>
            </a:pPr>
            <a:r>
              <a:rPr lang="ru" sz="1200">
                <a:solidFill>
                  <a:srgbClr val="666666"/>
                </a:solidFill>
                <a:latin typeface="Calibri"/>
                <a:ea typeface="Calibri"/>
                <a:cs typeface="Calibri"/>
                <a:sym typeface="Calibri"/>
              </a:rPr>
              <a:t>I</a:t>
            </a:r>
            <a:r>
              <a:rPr lang="ru" sz="1200">
                <a:solidFill>
                  <a:srgbClr val="666666"/>
                </a:solidFill>
                <a:latin typeface="Calibri"/>
                <a:ea typeface="Calibri"/>
                <a:cs typeface="Calibri"/>
                <a:sym typeface="Calibri"/>
              </a:rPr>
              <a:t>ndependence from the vendor’s solutions (open API);</a:t>
            </a:r>
            <a:endParaRPr sz="1200">
              <a:solidFill>
                <a:srgbClr val="666666"/>
              </a:solidFill>
              <a:latin typeface="Calibri"/>
              <a:ea typeface="Calibri"/>
              <a:cs typeface="Calibri"/>
              <a:sym typeface="Calibri"/>
            </a:endParaRPr>
          </a:p>
          <a:p>
            <a:pPr indent="-304800" lvl="0" marL="457200" rtl="0" algn="l">
              <a:spcBef>
                <a:spcPts val="0"/>
              </a:spcBef>
              <a:spcAft>
                <a:spcPts val="0"/>
              </a:spcAft>
              <a:buClr>
                <a:schemeClr val="dk1"/>
              </a:buClr>
              <a:buSzPts val="1200"/>
              <a:buFont typeface="Calibri"/>
              <a:buChar char="-"/>
            </a:pPr>
            <a:r>
              <a:rPr lang="ru" sz="1200">
                <a:solidFill>
                  <a:srgbClr val="666666"/>
                </a:solidFill>
                <a:latin typeface="Calibri"/>
                <a:ea typeface="Calibri"/>
                <a:cs typeface="Calibri"/>
                <a:sym typeface="Calibri"/>
              </a:rPr>
              <a:t>OpenSource platforms;</a:t>
            </a:r>
            <a:endParaRPr sz="1200">
              <a:solidFill>
                <a:srgbClr val="666666"/>
              </a:solidFill>
              <a:latin typeface="Calibri"/>
              <a:ea typeface="Calibri"/>
              <a:cs typeface="Calibri"/>
              <a:sym typeface="Calibri"/>
            </a:endParaRPr>
          </a:p>
        </p:txBody>
      </p:sp>
      <p:cxnSp>
        <p:nvCxnSpPr>
          <p:cNvPr id="96" name="Google Shape;96;p17"/>
          <p:cNvCxnSpPr>
            <a:stCxn id="95" idx="0"/>
          </p:cNvCxnSpPr>
          <p:nvPr/>
        </p:nvCxnSpPr>
        <p:spPr>
          <a:xfrm rot="10800000">
            <a:off x="7569025" y="1352775"/>
            <a:ext cx="109200" cy="568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0"/>
            <a:ext cx="8520600" cy="4818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Proposal for the new problem statement. Key Features </a:t>
            </a:r>
            <a:endParaRPr sz="2900"/>
          </a:p>
        </p:txBody>
      </p:sp>
      <p:sp>
        <p:nvSpPr>
          <p:cNvPr id="102" name="Google Shape;102;p18"/>
          <p:cNvSpPr txBox="1"/>
          <p:nvPr/>
        </p:nvSpPr>
        <p:spPr>
          <a:xfrm>
            <a:off x="331200" y="4182000"/>
            <a:ext cx="8481600" cy="6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200">
                <a:solidFill>
                  <a:srgbClr val="FF9900"/>
                </a:solidFill>
                <a:latin typeface="Calibri"/>
                <a:ea typeface="Calibri"/>
                <a:cs typeface="Calibri"/>
                <a:sym typeface="Calibri"/>
              </a:rPr>
              <a:t>Key features:</a:t>
            </a:r>
            <a:endParaRPr sz="1200">
              <a:solidFill>
                <a:srgbClr val="FF9900"/>
              </a:solidFill>
              <a:latin typeface="Calibri"/>
              <a:ea typeface="Calibri"/>
              <a:cs typeface="Calibri"/>
              <a:sym typeface="Calibri"/>
            </a:endParaRPr>
          </a:p>
          <a:p>
            <a:pPr indent="457200" lvl="0" marL="0" rtl="0" algn="l">
              <a:spcBef>
                <a:spcPts val="0"/>
              </a:spcBef>
              <a:spcAft>
                <a:spcPts val="0"/>
              </a:spcAft>
              <a:buNone/>
            </a:pPr>
            <a:r>
              <a:rPr lang="ru" sz="1200">
                <a:solidFill>
                  <a:srgbClr val="666666"/>
                </a:solidFill>
                <a:latin typeface="Calibri"/>
                <a:ea typeface="Calibri"/>
                <a:cs typeface="Calibri"/>
                <a:sym typeface="Calibri"/>
              </a:rPr>
              <a:t>Metadata, Long-term </a:t>
            </a:r>
            <a:r>
              <a:rPr lang="ru" sz="1200">
                <a:solidFill>
                  <a:srgbClr val="666666"/>
                </a:solidFill>
                <a:latin typeface="Calibri"/>
                <a:ea typeface="Calibri"/>
                <a:cs typeface="Calibri"/>
                <a:sym typeface="Calibri"/>
              </a:rPr>
              <a:t>forecasting</a:t>
            </a:r>
            <a:endParaRPr sz="1200">
              <a:solidFill>
                <a:srgbClr val="666666"/>
              </a:solidFill>
              <a:latin typeface="Calibri"/>
              <a:ea typeface="Calibri"/>
              <a:cs typeface="Calibri"/>
              <a:sym typeface="Calibri"/>
            </a:endParaRPr>
          </a:p>
        </p:txBody>
      </p:sp>
      <p:sp>
        <p:nvSpPr>
          <p:cNvPr id="103" name="Google Shape;103;p18"/>
          <p:cNvSpPr txBox="1"/>
          <p:nvPr>
            <p:ph idx="1" type="body"/>
          </p:nvPr>
        </p:nvSpPr>
        <p:spPr>
          <a:xfrm>
            <a:off x="375675" y="2340900"/>
            <a:ext cx="2775900" cy="37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800"/>
              </a:spcAft>
              <a:buNone/>
            </a:pPr>
            <a:r>
              <a:rPr lang="ru" sz="1000"/>
              <a:t>Fig.4 - Flow Table (ver. Openflow 1.0)</a:t>
            </a:r>
            <a:endParaRPr sz="1000"/>
          </a:p>
        </p:txBody>
      </p:sp>
      <p:pic>
        <p:nvPicPr>
          <p:cNvPr id="104" name="Google Shape;104;p18"/>
          <p:cNvPicPr preferRelativeResize="0"/>
          <p:nvPr/>
        </p:nvPicPr>
        <p:blipFill>
          <a:blip r:embed="rId3">
            <a:alphaModFix/>
          </a:blip>
          <a:stretch>
            <a:fillRect/>
          </a:stretch>
        </p:blipFill>
        <p:spPr>
          <a:xfrm>
            <a:off x="176800" y="922750"/>
            <a:ext cx="3429200" cy="1418150"/>
          </a:xfrm>
          <a:prstGeom prst="rect">
            <a:avLst/>
          </a:prstGeom>
          <a:noFill/>
          <a:ln>
            <a:noFill/>
          </a:ln>
        </p:spPr>
      </p:pic>
      <p:pic>
        <p:nvPicPr>
          <p:cNvPr id="105" name="Google Shape;105;p18"/>
          <p:cNvPicPr preferRelativeResize="0"/>
          <p:nvPr/>
        </p:nvPicPr>
        <p:blipFill>
          <a:blip r:embed="rId4">
            <a:alphaModFix/>
          </a:blip>
          <a:stretch>
            <a:fillRect/>
          </a:stretch>
        </p:blipFill>
        <p:spPr>
          <a:xfrm>
            <a:off x="3795945" y="676250"/>
            <a:ext cx="4958481" cy="3311288"/>
          </a:xfrm>
          <a:prstGeom prst="rect">
            <a:avLst/>
          </a:prstGeom>
          <a:noFill/>
          <a:ln>
            <a:noFill/>
          </a:ln>
        </p:spPr>
      </p:pic>
      <p:pic>
        <p:nvPicPr>
          <p:cNvPr id="106" name="Google Shape;106;p18"/>
          <p:cNvPicPr preferRelativeResize="0"/>
          <p:nvPr/>
        </p:nvPicPr>
        <p:blipFill>
          <a:blip r:embed="rId5">
            <a:alphaModFix/>
          </a:blip>
          <a:stretch>
            <a:fillRect/>
          </a:stretch>
        </p:blipFill>
        <p:spPr>
          <a:xfrm>
            <a:off x="622875" y="2838477"/>
            <a:ext cx="2128200" cy="993142"/>
          </a:xfrm>
          <a:prstGeom prst="rect">
            <a:avLst/>
          </a:prstGeom>
          <a:noFill/>
          <a:ln>
            <a:noFill/>
          </a:ln>
        </p:spPr>
      </p:pic>
      <p:sp>
        <p:nvSpPr>
          <p:cNvPr id="107" name="Google Shape;107;p18"/>
          <p:cNvSpPr txBox="1"/>
          <p:nvPr>
            <p:ph idx="1" type="body"/>
          </p:nvPr>
        </p:nvSpPr>
        <p:spPr>
          <a:xfrm>
            <a:off x="457425" y="3831625"/>
            <a:ext cx="2775900" cy="3786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800"/>
              </a:spcAft>
              <a:buNone/>
            </a:pPr>
            <a:r>
              <a:rPr lang="ru" sz="1000"/>
              <a:t>Fig.5 - Example of Marked Data Sets</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0"/>
            <a:ext cx="8520600" cy="4818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Proposal for the new problem statement. Directions</a:t>
            </a:r>
            <a:endParaRPr sz="2900"/>
          </a:p>
        </p:txBody>
      </p:sp>
      <p:sp>
        <p:nvSpPr>
          <p:cNvPr id="113" name="Google Shape;113;p19"/>
          <p:cNvSpPr txBox="1"/>
          <p:nvPr/>
        </p:nvSpPr>
        <p:spPr>
          <a:xfrm>
            <a:off x="222900" y="636975"/>
            <a:ext cx="8609400" cy="364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a:solidFill>
                  <a:srgbClr val="FF9900"/>
                </a:solidFill>
                <a:latin typeface="Calibri"/>
                <a:ea typeface="Calibri"/>
                <a:cs typeface="Calibri"/>
                <a:sym typeface="Calibri"/>
              </a:rPr>
              <a:t>Direction 1: AI for traffic recognition and classification*</a:t>
            </a:r>
            <a:endParaRPr>
              <a:solidFill>
                <a:srgbClr val="FF9900"/>
              </a:solidFill>
              <a:latin typeface="Calibri"/>
              <a:ea typeface="Calibri"/>
              <a:cs typeface="Calibri"/>
              <a:sym typeface="Calibri"/>
            </a:endParaRPr>
          </a:p>
          <a:p>
            <a:pPr indent="0" lvl="0" marL="0" rtl="0" algn="l">
              <a:spcBef>
                <a:spcPts val="0"/>
              </a:spcBef>
              <a:spcAft>
                <a:spcPts val="0"/>
              </a:spcAft>
              <a:buNone/>
            </a:pPr>
            <a:r>
              <a:rPr lang="ru">
                <a:solidFill>
                  <a:srgbClr val="666666"/>
                </a:solidFill>
                <a:latin typeface="Calibri"/>
                <a:ea typeface="Calibri"/>
                <a:cs typeface="Calibri"/>
                <a:sym typeface="Calibri"/>
              </a:rPr>
              <a:t>          Using the Metadata of flows for making the models of each of traffic based on Machine Learning</a:t>
            </a:r>
            <a:endParaRPr>
              <a:solidFill>
                <a:srgbClr val="666666"/>
              </a:solidFill>
              <a:latin typeface="Calibri"/>
              <a:ea typeface="Calibri"/>
              <a:cs typeface="Calibri"/>
              <a:sym typeface="Calibri"/>
            </a:endParaRPr>
          </a:p>
          <a:p>
            <a:pPr indent="0" lvl="0" marL="0" rtl="0" algn="l">
              <a:spcBef>
                <a:spcPts val="0"/>
              </a:spcBef>
              <a:spcAft>
                <a:spcPts val="0"/>
              </a:spcAft>
              <a:buNone/>
            </a:pPr>
            <a:r>
              <a:t/>
            </a:r>
            <a:endParaRPr>
              <a:solidFill>
                <a:srgbClr val="666666"/>
              </a:solidFill>
              <a:latin typeface="Calibri"/>
              <a:ea typeface="Calibri"/>
              <a:cs typeface="Calibri"/>
              <a:sym typeface="Calibri"/>
            </a:endParaRPr>
          </a:p>
          <a:p>
            <a:pPr indent="0" lvl="0" marL="0" rtl="0" algn="l">
              <a:spcBef>
                <a:spcPts val="0"/>
              </a:spcBef>
              <a:spcAft>
                <a:spcPts val="0"/>
              </a:spcAft>
              <a:buNone/>
            </a:pPr>
            <a:r>
              <a:rPr lang="ru">
                <a:solidFill>
                  <a:srgbClr val="FF9900"/>
                </a:solidFill>
                <a:latin typeface="Calibri"/>
                <a:ea typeface="Calibri"/>
                <a:cs typeface="Calibri"/>
                <a:sym typeface="Calibri"/>
              </a:rPr>
              <a:t>Direction 2: AI for Long-term traffic forecasting*</a:t>
            </a:r>
            <a:endParaRPr>
              <a:solidFill>
                <a:srgbClr val="FF9900"/>
              </a:solidFill>
              <a:latin typeface="Calibri"/>
              <a:ea typeface="Calibri"/>
              <a:cs typeface="Calibri"/>
              <a:sym typeface="Calibri"/>
            </a:endParaRPr>
          </a:p>
          <a:p>
            <a:pPr indent="0" lvl="0" marL="0" rtl="0" algn="l">
              <a:spcBef>
                <a:spcPts val="0"/>
              </a:spcBef>
              <a:spcAft>
                <a:spcPts val="0"/>
              </a:spcAft>
              <a:buNone/>
            </a:pPr>
            <a:r>
              <a:rPr lang="ru">
                <a:solidFill>
                  <a:srgbClr val="FF9900"/>
                </a:solidFill>
                <a:latin typeface="Calibri"/>
                <a:ea typeface="Calibri"/>
                <a:cs typeface="Calibri"/>
                <a:sym typeface="Calibri"/>
              </a:rPr>
              <a:t>	</a:t>
            </a:r>
            <a:r>
              <a:rPr lang="ru">
                <a:solidFill>
                  <a:srgbClr val="666666"/>
                </a:solidFill>
                <a:latin typeface="Calibri"/>
                <a:ea typeface="Calibri"/>
                <a:cs typeface="Calibri"/>
                <a:sym typeface="Calibri"/>
              </a:rPr>
              <a:t>Using the Metadata of recognited flows for making long-term traffic forecasting. This direction includes:</a:t>
            </a:r>
            <a:endParaRPr>
              <a:solidFill>
                <a:srgbClr val="666666"/>
              </a:solidFill>
              <a:latin typeface="Calibri"/>
              <a:ea typeface="Calibri"/>
              <a:cs typeface="Calibri"/>
              <a:sym typeface="Calibri"/>
            </a:endParaRPr>
          </a:p>
          <a:p>
            <a:pPr indent="-317500" lvl="0" marL="914400" rtl="0" algn="l">
              <a:spcBef>
                <a:spcPts val="0"/>
              </a:spcBef>
              <a:spcAft>
                <a:spcPts val="0"/>
              </a:spcAft>
              <a:buClr>
                <a:srgbClr val="666666"/>
              </a:buClr>
              <a:buSzPts val="1400"/>
              <a:buFont typeface="Calibri"/>
              <a:buChar char="-"/>
            </a:pPr>
            <a:r>
              <a:rPr lang="ru">
                <a:solidFill>
                  <a:srgbClr val="666666"/>
                </a:solidFill>
                <a:latin typeface="Calibri"/>
                <a:ea typeface="Calibri"/>
                <a:cs typeface="Calibri"/>
                <a:sym typeface="Calibri"/>
              </a:rPr>
              <a:t>Long-term traffic forecasting on the Data Plane/User plane;</a:t>
            </a:r>
            <a:endParaRPr>
              <a:solidFill>
                <a:srgbClr val="666666"/>
              </a:solidFill>
              <a:latin typeface="Calibri"/>
              <a:ea typeface="Calibri"/>
              <a:cs typeface="Calibri"/>
              <a:sym typeface="Calibri"/>
            </a:endParaRPr>
          </a:p>
          <a:p>
            <a:pPr indent="-317500" lvl="0" marL="914400" rtl="0" algn="l">
              <a:spcBef>
                <a:spcPts val="0"/>
              </a:spcBef>
              <a:spcAft>
                <a:spcPts val="0"/>
              </a:spcAft>
              <a:buClr>
                <a:srgbClr val="666666"/>
              </a:buClr>
              <a:buSzPts val="1400"/>
              <a:buFont typeface="Calibri"/>
              <a:buChar char="-"/>
            </a:pPr>
            <a:r>
              <a:rPr lang="ru">
                <a:solidFill>
                  <a:srgbClr val="666666"/>
                </a:solidFill>
                <a:latin typeface="Calibri"/>
                <a:ea typeface="Calibri"/>
                <a:cs typeface="Calibri"/>
                <a:sym typeface="Calibri"/>
              </a:rPr>
              <a:t>Long-term SDN loads forecasting based on analysis of OpenFlow flows on the control Plane;</a:t>
            </a:r>
            <a:endParaRPr>
              <a:solidFill>
                <a:srgbClr val="666666"/>
              </a:solidFill>
              <a:latin typeface="Calibri"/>
              <a:ea typeface="Calibri"/>
              <a:cs typeface="Calibri"/>
              <a:sym typeface="Calibri"/>
            </a:endParaRPr>
          </a:p>
          <a:p>
            <a:pPr indent="-317500" lvl="0" marL="914400" rtl="0" algn="l">
              <a:spcBef>
                <a:spcPts val="0"/>
              </a:spcBef>
              <a:spcAft>
                <a:spcPts val="0"/>
              </a:spcAft>
              <a:buClr>
                <a:srgbClr val="666666"/>
              </a:buClr>
              <a:buSzPts val="1400"/>
              <a:buFont typeface="Calibri"/>
              <a:buChar char="-"/>
            </a:pPr>
            <a:r>
              <a:rPr lang="ru">
                <a:solidFill>
                  <a:srgbClr val="666666"/>
                </a:solidFill>
                <a:latin typeface="Calibri"/>
                <a:ea typeface="Calibri"/>
                <a:cs typeface="Calibri"/>
                <a:sym typeface="Calibri"/>
              </a:rPr>
              <a:t>Long-term infrastructure forecasting based on integrated compute resource forecasting and related traffic flows</a:t>
            </a:r>
            <a:endParaRPr>
              <a:solidFill>
                <a:srgbClr val="666666"/>
              </a:solidFill>
              <a:latin typeface="Calibri"/>
              <a:ea typeface="Calibri"/>
              <a:cs typeface="Calibri"/>
              <a:sym typeface="Calibri"/>
            </a:endParaRPr>
          </a:p>
          <a:p>
            <a:pPr indent="0" lvl="0" marL="0" rtl="0" algn="l">
              <a:spcBef>
                <a:spcPts val="0"/>
              </a:spcBef>
              <a:spcAft>
                <a:spcPts val="0"/>
              </a:spcAft>
              <a:buNone/>
            </a:pPr>
            <a:r>
              <a:t/>
            </a:r>
            <a:endParaRPr>
              <a:solidFill>
                <a:srgbClr val="666666"/>
              </a:solidFill>
              <a:latin typeface="Calibri"/>
              <a:ea typeface="Calibri"/>
              <a:cs typeface="Calibri"/>
              <a:sym typeface="Calibri"/>
            </a:endParaRPr>
          </a:p>
          <a:p>
            <a:pPr indent="0" lvl="0" marL="0" rtl="0" algn="l">
              <a:spcBef>
                <a:spcPts val="0"/>
              </a:spcBef>
              <a:spcAft>
                <a:spcPts val="0"/>
              </a:spcAft>
              <a:buNone/>
            </a:pPr>
            <a:r>
              <a:rPr lang="ru">
                <a:solidFill>
                  <a:srgbClr val="666666"/>
                </a:solidFill>
                <a:latin typeface="Calibri"/>
                <a:ea typeface="Calibri"/>
                <a:cs typeface="Calibri"/>
                <a:sym typeface="Calibri"/>
              </a:rPr>
              <a:t>The </a:t>
            </a:r>
            <a:r>
              <a:rPr lang="ru">
                <a:solidFill>
                  <a:srgbClr val="FF9900"/>
                </a:solidFill>
                <a:latin typeface="Calibri"/>
                <a:ea typeface="Calibri"/>
                <a:cs typeface="Calibri"/>
                <a:sym typeface="Calibri"/>
              </a:rPr>
              <a:t>key features</a:t>
            </a:r>
            <a:r>
              <a:rPr lang="ru">
                <a:solidFill>
                  <a:srgbClr val="666666"/>
                </a:solidFill>
                <a:latin typeface="Calibri"/>
                <a:ea typeface="Calibri"/>
                <a:cs typeface="Calibri"/>
                <a:sym typeface="Calibri"/>
              </a:rPr>
              <a:t> of the proposal is to</a:t>
            </a:r>
            <a:r>
              <a:rPr lang="ru">
                <a:solidFill>
                  <a:srgbClr val="FF9900"/>
                </a:solidFill>
                <a:latin typeface="Calibri"/>
                <a:ea typeface="Calibri"/>
                <a:cs typeface="Calibri"/>
                <a:sym typeface="Calibri"/>
              </a:rPr>
              <a:t> use the metadata of flows</a:t>
            </a:r>
            <a:r>
              <a:rPr lang="ru">
                <a:solidFill>
                  <a:srgbClr val="666666"/>
                </a:solidFill>
                <a:latin typeface="Calibri"/>
                <a:ea typeface="Calibri"/>
                <a:cs typeface="Calibri"/>
                <a:sym typeface="Calibri"/>
              </a:rPr>
              <a:t> on the data plane at the same time the analytical application with AI/ML algorithms is located on the service level and working with the SDN/NFV network via northbound API.</a:t>
            </a:r>
            <a:endParaRPr>
              <a:solidFill>
                <a:srgbClr val="666666"/>
              </a:solidFill>
              <a:latin typeface="Calibri"/>
              <a:ea typeface="Calibri"/>
              <a:cs typeface="Calibri"/>
              <a:sym typeface="Calibri"/>
            </a:endParaRPr>
          </a:p>
          <a:p>
            <a:pPr indent="0" lvl="0" marL="0" rtl="0" algn="l">
              <a:spcBef>
                <a:spcPts val="0"/>
              </a:spcBef>
              <a:spcAft>
                <a:spcPts val="0"/>
              </a:spcAft>
              <a:buNone/>
            </a:pPr>
            <a:r>
              <a:t/>
            </a:r>
            <a:endParaRPr>
              <a:solidFill>
                <a:srgbClr val="666666"/>
              </a:solidFill>
              <a:latin typeface="Calibri"/>
              <a:ea typeface="Calibri"/>
              <a:cs typeface="Calibri"/>
              <a:sym typeface="Calibri"/>
            </a:endParaRPr>
          </a:p>
          <a:p>
            <a:pPr indent="0" lvl="0" marL="0" rtl="0" algn="l">
              <a:spcBef>
                <a:spcPts val="0"/>
              </a:spcBef>
              <a:spcAft>
                <a:spcPts val="0"/>
              </a:spcAft>
              <a:buNone/>
            </a:pPr>
            <a:r>
              <a:t/>
            </a:r>
            <a:endParaRPr>
              <a:solidFill>
                <a:srgbClr val="666666"/>
              </a:solidFill>
              <a:latin typeface="Calibri"/>
              <a:ea typeface="Calibri"/>
              <a:cs typeface="Calibri"/>
              <a:sym typeface="Calibri"/>
            </a:endParaRPr>
          </a:p>
        </p:txBody>
      </p:sp>
      <p:sp>
        <p:nvSpPr>
          <p:cNvPr id="114" name="Google Shape;114;p19"/>
          <p:cNvSpPr txBox="1"/>
          <p:nvPr/>
        </p:nvSpPr>
        <p:spPr>
          <a:xfrm>
            <a:off x="314550" y="4511050"/>
            <a:ext cx="8426100" cy="33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600"/>
              </a:spcBef>
              <a:spcAft>
                <a:spcPts val="800"/>
              </a:spcAft>
              <a:buNone/>
            </a:pPr>
            <a:r>
              <a:rPr i="1" lang="ru" sz="1000">
                <a:solidFill>
                  <a:schemeClr val="dk2"/>
                </a:solidFill>
              </a:rPr>
              <a:t>* Reference to t</a:t>
            </a:r>
            <a:r>
              <a:rPr i="1" lang="ru" sz="1000">
                <a:solidFill>
                  <a:schemeClr val="dk2"/>
                </a:solidFill>
              </a:rPr>
              <a:t>he 6.2.1 and 6.2.2 clauses were taken from the following document “ITU AI/ML in 5G Challenge - Participation guidelines”]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3575"/>
            <a:ext cx="8520600" cy="3234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Research Background. SDNLab Infrastructure</a:t>
            </a:r>
            <a:endParaRPr sz="2900"/>
          </a:p>
        </p:txBody>
      </p:sp>
      <p:sp>
        <p:nvSpPr>
          <p:cNvPr id="120" name="Google Shape;120;p20"/>
          <p:cNvSpPr txBox="1"/>
          <p:nvPr/>
        </p:nvSpPr>
        <p:spPr>
          <a:xfrm>
            <a:off x="222900" y="4513425"/>
            <a:ext cx="86094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Calibri"/>
              <a:ea typeface="Calibri"/>
              <a:cs typeface="Calibri"/>
              <a:sym typeface="Calibri"/>
            </a:endParaRPr>
          </a:p>
        </p:txBody>
      </p:sp>
      <p:pic>
        <p:nvPicPr>
          <p:cNvPr id="121" name="Google Shape;121;p20"/>
          <p:cNvPicPr preferRelativeResize="0"/>
          <p:nvPr/>
        </p:nvPicPr>
        <p:blipFill>
          <a:blip r:embed="rId3">
            <a:alphaModFix/>
          </a:blip>
          <a:stretch>
            <a:fillRect/>
          </a:stretch>
        </p:blipFill>
        <p:spPr>
          <a:xfrm>
            <a:off x="720575" y="472350"/>
            <a:ext cx="7798201" cy="474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type="title"/>
          </p:nvPr>
        </p:nvSpPr>
        <p:spPr>
          <a:xfrm>
            <a:off x="311700" y="-43575"/>
            <a:ext cx="8520600" cy="323400"/>
          </a:xfrm>
          <a:prstGeom prst="rect">
            <a:avLst/>
          </a:prstGeom>
        </p:spPr>
        <p:txBody>
          <a:bodyPr anchorCtr="0" anchor="t" bIns="91425" lIns="91425" spcFirstLastPara="1" rIns="91425" wrap="square" tIns="91425">
            <a:noAutofit/>
          </a:bodyPr>
          <a:lstStyle/>
          <a:p>
            <a:pPr indent="0" lvl="0" marL="0" rtl="0" algn="ctr">
              <a:spcBef>
                <a:spcPts val="600"/>
              </a:spcBef>
              <a:spcAft>
                <a:spcPts val="800"/>
              </a:spcAft>
              <a:buNone/>
            </a:pPr>
            <a:r>
              <a:rPr b="1" lang="ru" sz="2000">
                <a:solidFill>
                  <a:srgbClr val="2E74B5"/>
                </a:solidFill>
                <a:latin typeface="Calibri"/>
                <a:ea typeface="Calibri"/>
                <a:cs typeface="Calibri"/>
                <a:sym typeface="Calibri"/>
              </a:rPr>
              <a:t>Research Background. Direction 1 - Traffic recognition</a:t>
            </a:r>
            <a:endParaRPr sz="2900"/>
          </a:p>
        </p:txBody>
      </p:sp>
      <p:sp>
        <p:nvSpPr>
          <p:cNvPr id="127" name="Google Shape;127;p21"/>
          <p:cNvSpPr txBox="1"/>
          <p:nvPr/>
        </p:nvSpPr>
        <p:spPr>
          <a:xfrm>
            <a:off x="222900" y="4513425"/>
            <a:ext cx="86094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666666"/>
              </a:solidFill>
              <a:latin typeface="Calibri"/>
              <a:ea typeface="Calibri"/>
              <a:cs typeface="Calibri"/>
              <a:sym typeface="Calibri"/>
            </a:endParaRPr>
          </a:p>
        </p:txBody>
      </p:sp>
      <p:pic>
        <p:nvPicPr>
          <p:cNvPr id="128" name="Google Shape;128;p21"/>
          <p:cNvPicPr preferRelativeResize="0"/>
          <p:nvPr/>
        </p:nvPicPr>
        <p:blipFill>
          <a:blip r:embed="rId3">
            <a:alphaModFix/>
          </a:blip>
          <a:stretch>
            <a:fillRect/>
          </a:stretch>
        </p:blipFill>
        <p:spPr>
          <a:xfrm>
            <a:off x="1711602" y="481800"/>
            <a:ext cx="6142699" cy="4084475"/>
          </a:xfrm>
          <a:prstGeom prst="rect">
            <a:avLst/>
          </a:prstGeom>
          <a:noFill/>
          <a:ln>
            <a:noFill/>
          </a:ln>
        </p:spPr>
      </p:pic>
      <p:sp>
        <p:nvSpPr>
          <p:cNvPr id="129" name="Google Shape;129;p21"/>
          <p:cNvSpPr txBox="1"/>
          <p:nvPr/>
        </p:nvSpPr>
        <p:spPr>
          <a:xfrm>
            <a:off x="85650" y="4525125"/>
            <a:ext cx="8972700" cy="48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000">
                <a:solidFill>
                  <a:srgbClr val="FF9900"/>
                </a:solidFill>
                <a:latin typeface="Calibri"/>
                <a:ea typeface="Calibri"/>
                <a:cs typeface="Calibri"/>
                <a:sym typeface="Calibri"/>
              </a:rPr>
              <a:t>*Reference:</a:t>
            </a:r>
            <a:r>
              <a:rPr lang="ru" sz="1000">
                <a:solidFill>
                  <a:srgbClr val="666666"/>
                </a:solidFill>
                <a:latin typeface="Calibri"/>
                <a:ea typeface="Calibri"/>
                <a:cs typeface="Calibri"/>
                <a:sym typeface="Calibri"/>
              </a:rPr>
              <a:t> Volkov, A., Ateya, A. A., Muthanna, A., Koucheryavy, A. (2019). Novel AI-Based Scheme for Traffic Detection and Recognition in 5G Based Networks. In Lecture Notes in Computer Science (including subseries Lecture Notes in Artificial Intelligence and Lecture Notes in Bioinformatics) (Vol. 11660 LNCS, pp. 243{255). Springer Verlag. https://doi.org/10.1007/978-3-030-30859-921.</a:t>
            </a:r>
            <a:endParaRPr sz="1000">
              <a:solidFill>
                <a:srgbClr val="666666"/>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