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61" r:id="rId4"/>
    <p:sldId id="267" r:id="rId5"/>
    <p:sldId id="279" r:id="rId6"/>
    <p:sldId id="280" r:id="rId7"/>
    <p:sldId id="281" r:id="rId8"/>
    <p:sldId id="283" r:id="rId9"/>
    <p:sldId id="268" r:id="rId10"/>
    <p:sldId id="288" r:id="rId11"/>
    <p:sldId id="284" r:id="rId12"/>
    <p:sldId id="285" r:id="rId13"/>
    <p:sldId id="286" r:id="rId14"/>
    <p:sldId id="287" r:id="rId15"/>
    <p:sldId id="269" r:id="rId16"/>
    <p:sldId id="289" r:id="rId17"/>
    <p:sldId id="290" r:id="rId18"/>
    <p:sldId id="291" r:id="rId19"/>
    <p:sldId id="270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F01"/>
    <a:srgbClr val="E2DC00"/>
    <a:srgbClr val="353535"/>
    <a:srgbClr val="C2CD07"/>
    <a:srgbClr val="F7FE4B"/>
    <a:srgbClr val="E7EB58"/>
    <a:srgbClr val="5B1646"/>
    <a:srgbClr val="CA0035"/>
    <a:srgbClr val="0E5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36" autoAdjust="0"/>
  </p:normalViewPr>
  <p:slideViewPr>
    <p:cSldViewPr snapToGrid="0">
      <p:cViewPr varScale="1">
        <p:scale>
          <a:sx n="73" d="100"/>
          <a:sy n="73" d="100"/>
        </p:scale>
        <p:origin x="9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80DA1-8014-4F85-AD28-DE2335F04CD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7EBD4-82E5-472D-BF5E-AF0CC852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7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7EBD4-82E5-472D-BF5E-AF0CC85294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4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30CE-2E13-4320-A7EA-A5D0C0721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A8C00-5BAD-46FA-87CA-B4C8D0CDA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67AD9-E2D5-4D3E-941F-CA9E58AD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7876A-856E-4C8E-AC0F-9F9EBF24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19CA-4F87-4E58-8C49-E760A386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AFD-F91D-48C2-962E-6D3342CF8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8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B9F7-BBE5-4FE1-89C1-7177E29E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DFA41-5D3E-4872-BE76-3D9AEA277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53EE0-A6DE-4422-9CA1-49490821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6A4AA-9B7E-44BF-9EBB-A25B7614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03BE-DBF1-4FC8-80ED-2CCF7EEE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AFD-F91D-48C2-962E-6D3342CF8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3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9C483-F022-43E9-9775-3EDBAEB51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4B4D6-7C2D-42B8-9C2C-CF113FBFC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581EB-AB92-4825-9280-0782D2D2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EEF3-BC2B-40B4-B988-EAD77632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805D8-30EC-4F92-A1D7-431FB9EB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AFD-F91D-48C2-962E-6D3342CF8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3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A0BC-91B7-4931-ACB2-E424C68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3A6D-934D-477B-AB04-E8DFAA39A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6C931-79AB-4C51-8661-27945AFB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A6561-97F0-4FCD-BC41-12BE77F4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B459B-19DD-4701-B22B-5D16892D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AFD-F91D-48C2-962E-6D3342CF8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8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CE34-8FC2-428A-A7AD-7814CBDD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7145C-B6D0-4E4E-882A-AB2E507A5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2CD31-4D4E-4598-93CD-6657DCE5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2C9B9-59D5-4902-8C53-F46DD7D9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EB41C-E6EE-4492-A938-EE7ED84E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AFD-F91D-48C2-962E-6D3342CF8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9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1D4A-E405-4C13-9105-F7306753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56AE0-21C0-402F-9D55-7D5A3CF07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59A0C-9C8E-455B-8519-360FD16AC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DF6CA-550C-4508-8AA4-AE0C1884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222E1-8DA3-42ED-830D-AB98521E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2D36-AD80-4759-B6B5-FDC90244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AFD-F91D-48C2-962E-6D3342CF8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0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F5BC-EA50-4E02-BD05-36E1F082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3CB9D-87D5-447B-9225-07D65E3E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847C5-4F72-4D85-A749-1DD0957F4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85CDC-E609-443F-8D95-D97BE576C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7B8FD-6D6B-44A3-AA38-D0A7B4BC5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C4451-4CD0-4FE5-8706-302D7916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C616B-2FCA-455D-9D7A-CDADFD1B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E08DF-01DC-4F08-B022-F757707C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AFD-F91D-48C2-962E-6D3342CF8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4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5D31-0F23-42CC-9D23-320083FD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89818-0C45-419E-A668-75535FE0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C1054-3D4F-4AAB-9DDB-FAC4B172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1F06A-2B44-44B0-B928-FB25F709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AFD-F91D-48C2-962E-6D3342CF8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1FFB0D83-2BB1-4516-9D3B-56923125A08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1590675" y="1516063"/>
            <a:ext cx="4346575" cy="279241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D9108F-F140-42D9-8002-EB8B4A934221}"/>
              </a:ext>
            </a:extLst>
          </p:cNvPr>
          <p:cNvSpPr/>
          <p:nvPr userDrawn="1"/>
        </p:nvSpPr>
        <p:spPr>
          <a:xfrm>
            <a:off x="11696700" y="6367507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B2DBF-E6D2-4BD7-B0C3-2C04AF3C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738" y="6413544"/>
            <a:ext cx="2743200" cy="365125"/>
          </a:xfrm>
        </p:spPr>
        <p:txBody>
          <a:bodyPr/>
          <a:lstStyle>
            <a:lvl1pPr>
              <a:defRPr sz="1600">
                <a:solidFill>
                  <a:srgbClr val="FFC000"/>
                </a:solidFill>
                <a:cs typeface="B Nazanin" panose="00000400000000000000" pitchFamily="2" charset="-78"/>
              </a:defRPr>
            </a:lvl1pPr>
          </a:lstStyle>
          <a:p>
            <a:fld id="{CEA60AFD-F91D-48C2-962E-6D3342CF86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2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8FD5-D440-4773-BC6E-F0EFFE0F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CF0C-1366-4337-8257-1FCB22A7D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4635C-B79E-4AA5-83FA-A6E09308B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1B532-9A4C-421D-B336-ED821E3C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EAB62-35FA-42C6-8042-155D1DC5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39DDC-19A8-4039-A0DF-C6CE5EAA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AFD-F91D-48C2-962E-6D3342CF8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6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5B8E-04D5-4AA8-AE86-F3DDAE39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7AA71-0E25-4CB5-9134-A1E1C5CC2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A5A98-DAC0-4F51-B6A1-3ECE1F3FB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CFE38-C2D2-4934-83B1-D8EF8EBC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6038F-16C6-4098-8EDA-43446E72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EAA6F-61DA-48FB-AF10-C205AC54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AFD-F91D-48C2-962E-6D3342CF8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8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868F4-068D-4CCB-952D-C6A081FC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376F2-6E57-4220-BF29-58740E5EB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2C18B-AE1A-48DC-BC62-A9330025A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5BE14-FD6D-42D8-A656-5D5E85A3F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1273F-1171-4452-B508-7035FAF63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60AFD-F91D-48C2-962E-6D3342CF8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B8122A6-4968-4265-817A-8E657322F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" y="1"/>
            <a:ext cx="2414954" cy="257907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7DC511C-1719-4013-872F-7DE592245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694985" y="-82061"/>
            <a:ext cx="2414954" cy="25790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81E01D1-84C5-4EA8-A132-00B2225F6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2061" y="4360985"/>
            <a:ext cx="2414954" cy="257907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0AFAC80-6D4D-4256-A8E8-0A94FED33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777046" y="4278924"/>
            <a:ext cx="2414954" cy="25790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350782-3A5E-4DF7-9D1C-83A01A0A303E}"/>
              </a:ext>
            </a:extLst>
          </p:cNvPr>
          <p:cNvSpPr/>
          <p:nvPr/>
        </p:nvSpPr>
        <p:spPr>
          <a:xfrm>
            <a:off x="2819399" y="1213337"/>
            <a:ext cx="6553201" cy="4677508"/>
          </a:xfrm>
          <a:prstGeom prst="rect">
            <a:avLst/>
          </a:prstGeom>
          <a:solidFill>
            <a:schemeClr val="bg1"/>
          </a:solidFill>
          <a:ln w="28575">
            <a:solidFill>
              <a:srgbClr val="E2D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ECC342-24A1-48A8-BE92-722BB77ECA2C}"/>
              </a:ext>
            </a:extLst>
          </p:cNvPr>
          <p:cNvSpPr/>
          <p:nvPr/>
        </p:nvSpPr>
        <p:spPr>
          <a:xfrm>
            <a:off x="3619121" y="2188863"/>
            <a:ext cx="51844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2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Yekan" panose="00000400000000000000" pitchFamily="2" charset="-78"/>
              </a:rPr>
              <a:t>تولید ترافیک هجوم ناگهانی کاربران و ارزیابی سرورها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D7C438-0380-44F7-A30D-A4CDE8F1B804}"/>
              </a:ext>
            </a:extLst>
          </p:cNvPr>
          <p:cNvSpPr/>
          <p:nvPr/>
        </p:nvSpPr>
        <p:spPr>
          <a:xfrm>
            <a:off x="6744382" y="4595899"/>
            <a:ext cx="13644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2000" b="1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Yekan" panose="00000400000000000000" pitchFamily="2" charset="-78"/>
              </a:rPr>
              <a:t>استاد راهنما</a:t>
            </a:r>
            <a:endParaRPr lang="en-US" sz="2000" b="1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Yekan" panose="00000400000000000000" pitchFamily="2" charset="-7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5ECB95-A3D7-48F9-908E-8D2DBBF44397}"/>
              </a:ext>
            </a:extLst>
          </p:cNvPr>
          <p:cNvSpPr/>
          <p:nvPr/>
        </p:nvSpPr>
        <p:spPr>
          <a:xfrm>
            <a:off x="7104200" y="4137969"/>
            <a:ext cx="8980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2000" b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Yekan" panose="00000400000000000000" pitchFamily="2" charset="-78"/>
              </a:rPr>
              <a:t>نگارش </a:t>
            </a:r>
            <a:endParaRPr lang="en-US" sz="2000" b="1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Yekan" panose="00000400000000000000" pitchFamily="2" charset="-7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63E7B5-0F7A-45CA-A1FD-574F62F950D9}"/>
              </a:ext>
            </a:extLst>
          </p:cNvPr>
          <p:cNvSpPr/>
          <p:nvPr/>
        </p:nvSpPr>
        <p:spPr>
          <a:xfrm>
            <a:off x="4144475" y="4578970"/>
            <a:ext cx="24160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Yekan" panose="00000400000000000000" pitchFamily="2" charset="-78"/>
              </a:rPr>
              <a:t>دکتر امیرحسین جهانگیر</a:t>
            </a:r>
            <a:endParaRPr lang="en-US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Yekan" panose="00000400000000000000" pitchFamily="2" charset="-78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D4976C-451E-4882-96F0-432A384A7BFB}"/>
              </a:ext>
            </a:extLst>
          </p:cNvPr>
          <p:cNvSpPr/>
          <p:nvPr/>
        </p:nvSpPr>
        <p:spPr>
          <a:xfrm>
            <a:off x="4807745" y="4166733"/>
            <a:ext cx="1699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Yekan" panose="00000400000000000000" pitchFamily="2" charset="-78"/>
              </a:rPr>
              <a:t>علیرضا حسن‌پور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05DC58C1-1A7F-45B6-A0DE-75FF85CF7B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5404" y="1381867"/>
            <a:ext cx="2541192" cy="6627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AB3091-E898-4CB0-8B58-DA8FE6304F2C}"/>
              </a:ext>
            </a:extLst>
          </p:cNvPr>
          <p:cNvSpPr/>
          <p:nvPr/>
        </p:nvSpPr>
        <p:spPr>
          <a:xfrm>
            <a:off x="5417691" y="5293986"/>
            <a:ext cx="15872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2000" b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Yekan" panose="00000400000000000000" pitchFamily="2" charset="-78"/>
              </a:rPr>
              <a:t>تابستان 1402</a:t>
            </a:r>
            <a:endParaRPr lang="en-US" sz="2000" b="1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43247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333E8EB-2049-4B9D-82AE-F48E81DF0170}"/>
              </a:ext>
            </a:extLst>
          </p:cNvPr>
          <p:cNvSpPr/>
          <p:nvPr/>
        </p:nvSpPr>
        <p:spPr>
          <a:xfrm>
            <a:off x="521555" y="1301261"/>
            <a:ext cx="10960274" cy="5205052"/>
          </a:xfrm>
          <a:prstGeom prst="rect">
            <a:avLst/>
          </a:prstGeom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263335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 روش پیشنهادی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306F83-60D6-4002-8440-747D4971D767}"/>
              </a:ext>
            </a:extLst>
          </p:cNvPr>
          <p:cNvSpPr/>
          <p:nvPr/>
        </p:nvSpPr>
        <p:spPr>
          <a:xfrm>
            <a:off x="614449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مفاهیم اولیه و کارهای پیشین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4D2D54-398F-4424-BA03-8924E5C68A14}"/>
              </a:ext>
            </a:extLst>
          </p:cNvPr>
          <p:cNvSpPr/>
          <p:nvPr/>
        </p:nvSpPr>
        <p:spPr>
          <a:xfrm>
            <a:off x="4388925" y="351687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 ابزارهای تولید و ارزیابی ترافیک شبکه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مقدمه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فهرست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87778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کارهای آینده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F17F1D-3C7C-4583-BB5B-D4941AB9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dirty="0">
                <a:cs typeface="B Yekan" panose="00000400000000000000" pitchFamily="2" charset="-78"/>
              </a:rPr>
              <a:t>10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39F770-C1C0-4868-AD82-192AC2C08A9C}"/>
              </a:ext>
            </a:extLst>
          </p:cNvPr>
          <p:cNvSpPr txBox="1"/>
          <p:nvPr/>
        </p:nvSpPr>
        <p:spPr>
          <a:xfrm>
            <a:off x="6973850" y="2173854"/>
            <a:ext cx="2522990" cy="859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r" defTabSz="914400" rtl="1" eaLnBrk="1" fontAlgn="base" latinLnBrk="0" hangingPunct="1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پشتیبانی از زبان‌های برنامه‌نویسی</a:t>
            </a:r>
            <a:endParaRPr kumimoji="0" lang="fa-IR" sz="1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1" fontAlgn="base" latinLnBrk="0" hangingPunct="1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تعامل با مرورگرها</a:t>
            </a:r>
            <a:endParaRPr kumimoji="0" lang="fa-IR" sz="1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1" fontAlgn="base" latinLnBrk="0" hangingPunct="1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قابلیت تست تعاملی</a:t>
            </a:r>
            <a:endParaRPr kumimoji="0" lang="fa-IR" sz="1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1" fontAlgn="base" latinLnBrk="0" hangingPunct="1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امکان انتخاب المان‌ها</a:t>
            </a:r>
            <a:endParaRPr kumimoji="0" lang="fa-IR" sz="1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F9E084-A28F-411B-95EB-5A07F8294A9E}"/>
              </a:ext>
            </a:extLst>
          </p:cNvPr>
          <p:cNvSpPr txBox="1"/>
          <p:nvPr/>
        </p:nvSpPr>
        <p:spPr>
          <a:xfrm>
            <a:off x="6994862" y="3429000"/>
            <a:ext cx="2522990" cy="845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r" defTabSz="914400" rtl="1" eaLnBrk="1" fontAlgn="base" latinLnBrk="0" hangingPunct="1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مستلزم دانش برنامه‌نویسی</a:t>
            </a:r>
            <a:endParaRPr kumimoji="0" lang="fa-IR" sz="1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1" fontAlgn="base" latinLnBrk="0" hangingPunct="1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وابستگی به تغییرات صفحه‌های وب</a:t>
            </a:r>
            <a:endParaRPr kumimoji="0" lang="fa-IR" sz="1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1" fontAlgn="base" latinLnBrk="0" hangingPunct="1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پیکربندی پیچیده</a:t>
            </a:r>
            <a:endParaRPr kumimoji="0" lang="fa-IR" sz="1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1" fontAlgn="base" latinLnBrk="0" hangingPunct="1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پشتیبانی ناکامل از برخی مرورگرها</a:t>
            </a:r>
            <a:endParaRPr kumimoji="0" lang="fa-IR" sz="1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1" fontAlgn="base" latinLnBrk="0" hangingPunct="1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B Nazanin" panose="00000400000000000000" pitchFamily="2" charset="-78"/>
              </a:rPr>
              <a:t>زمان اجرای طولانی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9F3C6-67EA-4CE2-83E2-5552D8EEC441}"/>
              </a:ext>
            </a:extLst>
          </p:cNvPr>
          <p:cNvSpPr txBox="1"/>
          <p:nvPr/>
        </p:nvSpPr>
        <p:spPr>
          <a:xfrm>
            <a:off x="6973849" y="4995254"/>
            <a:ext cx="2544003" cy="6790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rtl="1" fontAlgn="base">
              <a:spcBef>
                <a:spcPct val="0"/>
              </a:spcBef>
              <a:spcAft>
                <a:spcPct val="0"/>
              </a:spcAft>
            </a:pPr>
            <a:r>
              <a:rPr lang="ar-SA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تست عملکردی</a:t>
            </a:r>
            <a:endParaRPr lang="fa-IR" sz="1400" b="1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rtl="1" fontAlgn="base">
              <a:spcBef>
                <a:spcPct val="0"/>
              </a:spcBef>
              <a:spcAft>
                <a:spcPct val="0"/>
              </a:spcAft>
            </a:pPr>
            <a:r>
              <a:rPr lang="ar-SA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تست عملکرد صفحات </a:t>
            </a:r>
            <a:r>
              <a:rPr lang="fa-I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پویا</a:t>
            </a:r>
          </a:p>
          <a:p>
            <a:pPr rtl="1" fontAlgn="base">
              <a:spcBef>
                <a:spcPct val="0"/>
              </a:spcBef>
              <a:spcAft>
                <a:spcPct val="0"/>
              </a:spcAft>
            </a:pPr>
            <a:r>
              <a:rPr lang="ar-SA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تست رابط کاربری</a:t>
            </a:r>
            <a:r>
              <a:rPr lang="fa-I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 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UI</a:t>
            </a:r>
            <a:r>
              <a:rPr lang="fa-I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1400" b="1" dirty="0">
              <a:solidFill>
                <a:prstClr val="black">
                  <a:lumMod val="65000"/>
                  <a:lumOff val="35000"/>
                </a:prstClr>
              </a:solidFill>
              <a:latin typeface="B Nazanin" panose="00000400000000000000" pitchFamily="2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rtl="1" fontAlgn="base">
              <a:spcBef>
                <a:spcPct val="0"/>
              </a:spcBef>
              <a:spcAft>
                <a:spcPct val="0"/>
              </a:spcAft>
            </a:pPr>
            <a:r>
              <a:rPr lang="ar-SA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خودکارسازی</a:t>
            </a:r>
            <a:r>
              <a:rPr lang="fa-I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ar-SA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فرآیندهای تکرارشونده</a:t>
            </a:r>
            <a:endParaRPr lang="fa-IR" sz="1400" b="1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C943FABC-EEC7-4F40-A7DA-80CD53513BCA}"/>
              </a:ext>
            </a:extLst>
          </p:cNvPr>
          <p:cNvSpPr>
            <a:spLocks/>
          </p:cNvSpPr>
          <p:nvPr/>
        </p:nvSpPr>
        <p:spPr bwMode="auto">
          <a:xfrm>
            <a:off x="4623742" y="4210021"/>
            <a:ext cx="1168400" cy="1173163"/>
          </a:xfrm>
          <a:custGeom>
            <a:avLst/>
            <a:gdLst>
              <a:gd name="T0" fmla="*/ 3898 w 3898"/>
              <a:gd name="T1" fmla="*/ 944 h 3904"/>
              <a:gd name="T2" fmla="*/ 934 w 3898"/>
              <a:gd name="T3" fmla="*/ 3904 h 3904"/>
              <a:gd name="T4" fmla="*/ 0 w 3898"/>
              <a:gd name="T5" fmla="*/ 1642 h 3904"/>
              <a:gd name="T6" fmla="*/ 1624 w 3898"/>
              <a:gd name="T7" fmla="*/ 0 h 3904"/>
              <a:gd name="T8" fmla="*/ 3898 w 3898"/>
              <a:gd name="T9" fmla="*/ 944 h 3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8" h="3904">
                <a:moveTo>
                  <a:pt x="3898" y="944"/>
                </a:moveTo>
                <a:cubicBezTo>
                  <a:pt x="3316" y="2213"/>
                  <a:pt x="2294" y="3284"/>
                  <a:pt x="934" y="3904"/>
                </a:cubicBezTo>
                <a:lnTo>
                  <a:pt x="0" y="1642"/>
                </a:lnTo>
                <a:cubicBezTo>
                  <a:pt x="734" y="1284"/>
                  <a:pt x="1292" y="696"/>
                  <a:pt x="1624" y="0"/>
                </a:cubicBezTo>
                <a:lnTo>
                  <a:pt x="3898" y="944"/>
                </a:lnTo>
                <a:close/>
              </a:path>
            </a:pathLst>
          </a:custGeom>
          <a:solidFill>
            <a:srgbClr val="74AF47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charset="-122"/>
              <a:cs typeface="B Nazanin" panose="00000400000000000000" pitchFamily="2" charset="-78"/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2614B120-6618-4643-BBA4-6AF2A2975B2A}"/>
              </a:ext>
            </a:extLst>
          </p:cNvPr>
          <p:cNvSpPr>
            <a:spLocks/>
          </p:cNvSpPr>
          <p:nvPr/>
        </p:nvSpPr>
        <p:spPr bwMode="auto">
          <a:xfrm>
            <a:off x="5157142" y="3113059"/>
            <a:ext cx="844550" cy="1258888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rgbClr val="F87A08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charset="-122"/>
              <a:cs typeface="B Nazanin" panose="00000400000000000000" pitchFamily="2" charset="-78"/>
            </a:endParaRPr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AD479BB6-ECD2-4506-B5D5-FD60E7C48332}"/>
              </a:ext>
            </a:extLst>
          </p:cNvPr>
          <p:cNvSpPr>
            <a:spLocks/>
          </p:cNvSpPr>
          <p:nvPr/>
        </p:nvSpPr>
        <p:spPr bwMode="auto">
          <a:xfrm>
            <a:off x="4623742" y="2098646"/>
            <a:ext cx="1169988" cy="1176338"/>
          </a:xfrm>
          <a:custGeom>
            <a:avLst/>
            <a:gdLst>
              <a:gd name="T0" fmla="*/ 946 w 3906"/>
              <a:gd name="T1" fmla="*/ 0 h 3912"/>
              <a:gd name="T2" fmla="*/ 3906 w 3906"/>
              <a:gd name="T3" fmla="*/ 2964 h 3912"/>
              <a:gd name="T4" fmla="*/ 1613 w 3906"/>
              <a:gd name="T5" fmla="*/ 3912 h 3912"/>
              <a:gd name="T6" fmla="*/ 0 w 3906"/>
              <a:gd name="T7" fmla="*/ 2278 h 3912"/>
              <a:gd name="T8" fmla="*/ 946 w 3906"/>
              <a:gd name="T9" fmla="*/ 0 h 3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06" h="3912">
                <a:moveTo>
                  <a:pt x="946" y="0"/>
                </a:moveTo>
                <a:cubicBezTo>
                  <a:pt x="2215" y="582"/>
                  <a:pt x="3286" y="1605"/>
                  <a:pt x="3906" y="2964"/>
                </a:cubicBezTo>
                <a:lnTo>
                  <a:pt x="1613" y="3912"/>
                </a:lnTo>
                <a:cubicBezTo>
                  <a:pt x="1257" y="3181"/>
                  <a:pt x="681" y="2620"/>
                  <a:pt x="0" y="2278"/>
                </a:cubicBezTo>
                <a:lnTo>
                  <a:pt x="946" y="0"/>
                </a:lnTo>
                <a:close/>
              </a:path>
            </a:pathLst>
          </a:custGeom>
          <a:solidFill>
            <a:srgbClr val="2DB2A4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charset="-122"/>
              <a:cs typeface="B Nazanin" panose="00000400000000000000" pitchFamily="2" charset="-78"/>
            </a:endParaRP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735C144B-2695-4E87-B86C-E3DDF2D4D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442" y="2822546"/>
            <a:ext cx="1831975" cy="1836738"/>
          </a:xfrm>
          <a:prstGeom prst="ellipse">
            <a:avLst/>
          </a:prstGeom>
          <a:solidFill>
            <a:srgbClr val="0E647C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charset="-122"/>
              <a:cs typeface="B Nazanin" panose="00000400000000000000" pitchFamily="2" charset="-78"/>
            </a:endParaRPr>
          </a:p>
        </p:txBody>
      </p:sp>
      <p:cxnSp>
        <p:nvCxnSpPr>
          <p:cNvPr id="30" name="直接连接符 24">
            <a:extLst>
              <a:ext uri="{FF2B5EF4-FFF2-40B4-BE49-F238E27FC236}">
                <a16:creationId xmlns:a16="http://schemas.microsoft.com/office/drawing/2014/main" id="{1FA57264-D4F3-4BD0-A0CD-44E9C13C8AB7}"/>
              </a:ext>
            </a:extLst>
          </p:cNvPr>
          <p:cNvCxnSpPr/>
          <p:nvPr/>
        </p:nvCxnSpPr>
        <p:spPr>
          <a:xfrm>
            <a:off x="5462229" y="2527221"/>
            <a:ext cx="1395064" cy="0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  <a:headEnd type="oval" w="med" len="med"/>
            <a:tailEnd type="triangle" w="med" len="med"/>
          </a:ln>
          <a:effectLst/>
        </p:spPr>
      </p:cxnSp>
      <p:cxnSp>
        <p:nvCxnSpPr>
          <p:cNvPr id="31" name="直接连接符 26">
            <a:extLst>
              <a:ext uri="{FF2B5EF4-FFF2-40B4-BE49-F238E27FC236}">
                <a16:creationId xmlns:a16="http://schemas.microsoft.com/office/drawing/2014/main" id="{7ED765A3-DEE5-44C4-84C2-1AD82A9D6AAB}"/>
              </a:ext>
            </a:extLst>
          </p:cNvPr>
          <p:cNvCxnSpPr/>
          <p:nvPr/>
        </p:nvCxnSpPr>
        <p:spPr>
          <a:xfrm>
            <a:off x="5936939" y="3742503"/>
            <a:ext cx="920354" cy="0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  <a:headEnd type="oval" w="med" len="med"/>
            <a:tailEnd type="triangle" w="med" len="med"/>
          </a:ln>
          <a:effectLst/>
        </p:spPr>
      </p:cxnSp>
      <p:cxnSp>
        <p:nvCxnSpPr>
          <p:cNvPr id="32" name="直接连接符 27">
            <a:extLst>
              <a:ext uri="{FF2B5EF4-FFF2-40B4-BE49-F238E27FC236}">
                <a16:creationId xmlns:a16="http://schemas.microsoft.com/office/drawing/2014/main" id="{DC121874-9695-49B7-B70F-272375C85151}"/>
              </a:ext>
            </a:extLst>
          </p:cNvPr>
          <p:cNvCxnSpPr/>
          <p:nvPr/>
        </p:nvCxnSpPr>
        <p:spPr>
          <a:xfrm>
            <a:off x="5475544" y="4953757"/>
            <a:ext cx="1381749" cy="0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  <a:headEnd type="oval" w="med" len="med"/>
            <a:tailEnd type="triangl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5ED56C-981B-46E7-93B0-F03BDACDE533}"/>
              </a:ext>
            </a:extLst>
          </p:cNvPr>
          <p:cNvSpPr txBox="1"/>
          <p:nvPr/>
        </p:nvSpPr>
        <p:spPr>
          <a:xfrm>
            <a:off x="3721250" y="3916302"/>
            <a:ext cx="83228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a-IR" altLang="zh-CN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rPr>
              <a:t>سلنیوم</a:t>
            </a:r>
            <a:endParaRPr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B Nazanin" panose="00000400000000000000" pitchFamily="2" charset="-7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92982D-E491-4BE3-97F8-22B80741F976}"/>
              </a:ext>
            </a:extLst>
          </p:cNvPr>
          <p:cNvSpPr txBox="1"/>
          <p:nvPr/>
        </p:nvSpPr>
        <p:spPr>
          <a:xfrm>
            <a:off x="4856247" y="2498526"/>
            <a:ext cx="619297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a-IR" altLang="zh-CN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rPr>
              <a:t>ویژگی‌ها</a:t>
            </a:r>
            <a:endParaRPr lang="zh-CN" altLang="en-US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B Nazanin" panose="00000400000000000000" pitchFamily="2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7281C7-EEF7-4F59-A852-EC4110BC5783}"/>
              </a:ext>
            </a:extLst>
          </p:cNvPr>
          <p:cNvSpPr txBox="1"/>
          <p:nvPr/>
        </p:nvSpPr>
        <p:spPr>
          <a:xfrm>
            <a:off x="5286919" y="3512284"/>
            <a:ext cx="584995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a-IR" altLang="zh-CN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rPr>
              <a:t>معایب</a:t>
            </a:r>
            <a:endParaRPr lang="zh-CN" altLang="en-US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B Nazanin" panose="00000400000000000000" pitchFamily="2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7BD726-6921-43A9-8DF3-38E0FCB3F1DE}"/>
              </a:ext>
            </a:extLst>
          </p:cNvPr>
          <p:cNvSpPr txBox="1"/>
          <p:nvPr/>
        </p:nvSpPr>
        <p:spPr>
          <a:xfrm>
            <a:off x="4856247" y="4515174"/>
            <a:ext cx="584995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a-IR" altLang="zh-CN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rPr>
              <a:t>حوزه کاری</a:t>
            </a:r>
            <a:endParaRPr lang="zh-CN" altLang="en-US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B Nazanin" panose="00000400000000000000" pitchFamily="2" charset="-78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AC94219-6557-4A1B-BA09-8F5D46AD01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2" t="17386" r="24552" b="23921"/>
          <a:stretch/>
        </p:blipFill>
        <p:spPr>
          <a:xfrm>
            <a:off x="3669703" y="3015000"/>
            <a:ext cx="935374" cy="90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9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1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6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1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6" grpId="0" animBg="1"/>
      <p:bldP spid="27" grpId="0" animBg="1"/>
      <p:bldP spid="28" grpId="0" animBg="1"/>
      <p:bldP spid="29" grpId="0" animBg="1"/>
      <p:bldP spid="33" grpId="0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263335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 روش پیشنهادی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306F83-60D6-4002-8440-747D4971D767}"/>
              </a:ext>
            </a:extLst>
          </p:cNvPr>
          <p:cNvSpPr/>
          <p:nvPr/>
        </p:nvSpPr>
        <p:spPr>
          <a:xfrm>
            <a:off x="614449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مفاهیم اولیه و کارهای پیشین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4D2D54-398F-4424-BA03-8924E5C68A14}"/>
              </a:ext>
            </a:extLst>
          </p:cNvPr>
          <p:cNvSpPr/>
          <p:nvPr/>
        </p:nvSpPr>
        <p:spPr>
          <a:xfrm>
            <a:off x="4388925" y="351687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1600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 ابزارهای تولید و ارزیابی ترافیک شبکه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مقدمه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فهرست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601D7A-3D6D-4578-BA3F-F73A0014F91A}"/>
              </a:ext>
            </a:extLst>
          </p:cNvPr>
          <p:cNvSpPr/>
          <p:nvPr/>
        </p:nvSpPr>
        <p:spPr>
          <a:xfrm>
            <a:off x="615863" y="1326389"/>
            <a:ext cx="10960274" cy="5205052"/>
          </a:xfrm>
          <a:prstGeom prst="rect">
            <a:avLst/>
          </a:prstGeom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87778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کارهای آینده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F17F1D-3C7C-4583-BB5B-D4941AB9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5258" y="6423012"/>
            <a:ext cx="2743200" cy="365125"/>
          </a:xfrm>
        </p:spPr>
        <p:txBody>
          <a:bodyPr/>
          <a:lstStyle/>
          <a:p>
            <a:r>
              <a:rPr lang="fa-IR" dirty="0">
                <a:cs typeface="B Yekan" panose="00000400000000000000" pitchFamily="2" charset="-78"/>
              </a:rPr>
              <a:t>11</a:t>
            </a:r>
            <a:endParaRPr lang="en-US" dirty="0">
              <a:cs typeface="B Yekan" panose="00000400000000000000" pitchFamily="2" charset="-78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FEDE7C7-D532-4512-96DC-5AA0B49C7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699853"/>
              </p:ext>
            </p:extLst>
          </p:nvPr>
        </p:nvGraphicFramePr>
        <p:xfrm>
          <a:off x="2495574" y="1301261"/>
          <a:ext cx="8589704" cy="4793934"/>
        </p:xfrm>
        <a:graphic>
          <a:graphicData uri="http://schemas.openxmlformats.org/drawingml/2006/table">
            <a:tbl>
              <a:tblPr rtl="1" firstRow="1" firstCol="1" bandRow="1"/>
              <a:tblGrid>
                <a:gridCol w="2888545">
                  <a:extLst>
                    <a:ext uri="{9D8B030D-6E8A-4147-A177-3AD203B41FA5}">
                      <a16:colId xmlns:a16="http://schemas.microsoft.com/office/drawing/2014/main" val="1848387687"/>
                    </a:ext>
                  </a:extLst>
                </a:gridCol>
                <a:gridCol w="2635006">
                  <a:extLst>
                    <a:ext uri="{9D8B030D-6E8A-4147-A177-3AD203B41FA5}">
                      <a16:colId xmlns:a16="http://schemas.microsoft.com/office/drawing/2014/main" val="355009425"/>
                    </a:ext>
                  </a:extLst>
                </a:gridCol>
                <a:gridCol w="1725457">
                  <a:extLst>
                    <a:ext uri="{9D8B030D-6E8A-4147-A177-3AD203B41FA5}">
                      <a16:colId xmlns:a16="http://schemas.microsoft.com/office/drawing/2014/main" val="16999069"/>
                    </a:ext>
                  </a:extLst>
                </a:gridCol>
                <a:gridCol w="1340696">
                  <a:extLst>
                    <a:ext uri="{9D8B030D-6E8A-4147-A177-3AD203B41FA5}">
                      <a16:colId xmlns:a16="http://schemas.microsoft.com/office/drawing/2014/main" val="234499665"/>
                    </a:ext>
                  </a:extLst>
                </a:gridCol>
              </a:tblGrid>
              <a:tr h="1984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معایب</a:t>
                      </a: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>
                          <a:effectLst/>
                          <a:cs typeface="B Nazanin" panose="00000400000000000000" pitchFamily="2" charset="-78"/>
                        </a:rPr>
                        <a:t>مزایا</a:t>
                      </a:r>
                      <a:endParaRPr lang="en-US" sz="14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>
                          <a:effectLst/>
                          <a:cs typeface="B Nazanin" panose="00000400000000000000" pitchFamily="2" charset="-78"/>
                        </a:rPr>
                        <a:t>زبان پشیبانی‌شده</a:t>
                      </a:r>
                      <a:endParaRPr lang="en-US" sz="14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>
                          <a:effectLst/>
                          <a:cs typeface="B Nazanin" panose="00000400000000000000" pitchFamily="2" charset="-78"/>
                        </a:rPr>
                        <a:t>ابزار</a:t>
                      </a:r>
                      <a:endParaRPr lang="en-US" sz="14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144073"/>
                  </a:ext>
                </a:extLst>
              </a:tr>
              <a:tr h="928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پیکربندی پیچیده</a:t>
                      </a:r>
                      <a:endParaRPr lang="en-US" sz="1400" dirty="0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پشتیبانی ناکامل از برخی مرورگرها</a:t>
                      </a:r>
                      <a:endParaRPr lang="en-US" sz="1400" dirty="0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مستلزم دانش برنامه‌نویسی</a:t>
                      </a:r>
                      <a:endParaRPr lang="en-US" sz="1400" dirty="0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زمان اجرا طولانی</a:t>
                      </a:r>
                      <a:endParaRPr lang="en-US" sz="1400" dirty="0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تعامل با مرورگرها</a:t>
                      </a:r>
                      <a:endParaRPr lang="en-US" sz="1400" dirty="0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قابلیت تست تعاملی</a:t>
                      </a:r>
                      <a:endParaRPr lang="en-US" sz="1400" dirty="0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پشتیبانی از تست‌های چند مرورگره</a:t>
                      </a:r>
                      <a:endParaRPr lang="en-US" sz="1400" dirty="0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effectLst/>
                          <a:cs typeface="B Nazanin" panose="00000400000000000000" pitchFamily="2" charset="-78"/>
                        </a:rPr>
                        <a:t>Java</a:t>
                      </a:r>
                    </a:p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effectLst/>
                          <a:cs typeface="B Nazanin" panose="00000400000000000000" pitchFamily="2" charset="-78"/>
                        </a:rPr>
                        <a:t>C#</a:t>
                      </a:r>
                    </a:p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effectLst/>
                          <a:cs typeface="B Nazanin" panose="00000400000000000000" pitchFamily="2" charset="-78"/>
                        </a:rPr>
                        <a:t>Python</a:t>
                      </a:r>
                    </a:p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effectLst/>
                          <a:cs typeface="B Nazanin" panose="00000400000000000000" pitchFamily="2" charset="-78"/>
                        </a:rPr>
                        <a:t>Ruby</a:t>
                      </a:r>
                    </a:p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effectLst/>
                          <a:cs typeface="B Nazanin" panose="00000400000000000000" pitchFamily="2" charset="-78"/>
                        </a:rPr>
                        <a:t>JavaScript </a:t>
                      </a: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cs typeface="B Nazanin" panose="00000400000000000000" pitchFamily="2" charset="-78"/>
                        </a:rPr>
                        <a:t>Selenium</a:t>
                      </a: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50210"/>
                  </a:ext>
                </a:extLst>
              </a:tr>
              <a:tr h="3715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171450" marR="0" lvl="0" indent="-17145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محدود به مرورگر </a:t>
                      </a:r>
                      <a:r>
                        <a:rPr lang="en-US" sz="1400" dirty="0">
                          <a:effectLst/>
                          <a:cs typeface="B Nazanin" panose="00000400000000000000" pitchFamily="2" charset="-78"/>
                        </a:rPr>
                        <a:t>Chrome</a:t>
                      </a:r>
                    </a:p>
                    <a:p>
                      <a:pPr marL="171450" marR="0" lvl="0" indent="-17145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تنها برای تست صفحات وب</a:t>
                      </a: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امکان اجرای سریع و نمایش دقیق عملیات</a:t>
                      </a: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effectLst/>
                          <a:cs typeface="B Nazanin" panose="00000400000000000000" pitchFamily="2" charset="-78"/>
                        </a:rPr>
                        <a:t>Node.js</a:t>
                      </a: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cs typeface="B Nazanin" panose="00000400000000000000" pitchFamily="2" charset="-78"/>
                        </a:rPr>
                        <a:t>Puppeteer</a:t>
                      </a: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0538"/>
                  </a:ext>
                </a:extLst>
              </a:tr>
              <a:tr h="7431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171450" marR="0" indent="-17145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تنها برای تست برنامه‌های موبایل</a:t>
                      </a:r>
                      <a:endParaRPr lang="en-US" sz="1400" dirty="0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171450" marR="0" indent="-17145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 نیاز به تنظیمات و پیکربندی پیچیده</a:t>
                      </a: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71450" marR="0" indent="-17145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fa-IR" sz="1400" dirty="0">
                          <a:effectLst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تست و اتوماسیون برنامه‌های موبایل و تلفن همراه</a:t>
                      </a:r>
                      <a:endParaRPr lang="en-US" sz="1400" dirty="0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171450" marR="0" indent="-17145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قابلیت پشتیبانی از چ</a:t>
                      </a:r>
                      <a:r>
                        <a:rPr lang="fa-IR" sz="1400" dirty="0">
                          <a:effectLst/>
                          <a:cs typeface="B Nazanin" panose="00000400000000000000" pitchFamily="2" charset="-78"/>
                        </a:rPr>
                        <a:t>ن</a:t>
                      </a: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دین پلتفرم</a:t>
                      </a:r>
                      <a:endParaRPr lang="en-US" sz="1400" dirty="0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fa-IR" sz="1400" dirty="0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effectLst/>
                          <a:cs typeface="B Nazanin" panose="00000400000000000000" pitchFamily="2" charset="-78"/>
                        </a:rPr>
                        <a:t>Java</a:t>
                      </a:r>
                    </a:p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effectLst/>
                          <a:cs typeface="B Nazanin" panose="00000400000000000000" pitchFamily="2" charset="-78"/>
                        </a:rPr>
                        <a:t>Python</a:t>
                      </a:r>
                    </a:p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err="1">
                          <a:effectLst/>
                          <a:cs typeface="B Nazanin" panose="00000400000000000000" pitchFamily="2" charset="-78"/>
                        </a:rPr>
                        <a:t>JavaScipt</a:t>
                      </a: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cs typeface="B Nazanin" panose="00000400000000000000" pitchFamily="2" charset="-78"/>
                        </a:rPr>
                        <a:t>Appium</a:t>
                      </a: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97155"/>
                  </a:ext>
                </a:extLst>
              </a:tr>
              <a:tr h="7431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171450" marR="0" lvl="0" indent="-17145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محدود به مرورگر </a:t>
                      </a:r>
                      <a:r>
                        <a:rPr lang="en-US" sz="1400" dirty="0">
                          <a:effectLst/>
                          <a:cs typeface="B Nazanin" panose="00000400000000000000" pitchFamily="2" charset="-78"/>
                        </a:rPr>
                        <a:t>Chrome </a:t>
                      </a: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است</a:t>
                      </a:r>
                      <a:endParaRPr lang="en-US" sz="1400" dirty="0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171450" marR="0" lvl="0" indent="-17145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عدم پشتیبانی کامل از تست بر روی دستگاه‌های موبایل</a:t>
                      </a: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71450" marR="0" indent="-17145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سرعت اجرای بسیار بالا و زمان اجرای کوتاه تست‌ها .</a:t>
                      </a:r>
                      <a:endParaRPr lang="en-US" sz="1400" dirty="0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171450" marR="0" indent="-17145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 قابلیت دیباگ و نمایش واقعی زمان تغییرات در صفحه </a:t>
                      </a: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effectLst/>
                          <a:cs typeface="B Nazanin" panose="00000400000000000000" pitchFamily="2" charset="-78"/>
                        </a:rPr>
                        <a:t>JavaScript</a:t>
                      </a:r>
                    </a:p>
                    <a:p>
                      <a:pPr marL="22860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cs typeface="B Nazanin" panose="00000400000000000000" pitchFamily="2" charset="-78"/>
                        </a:rPr>
                        <a:t>Cypress</a:t>
                      </a:r>
                      <a:endParaRPr lang="en-US" sz="14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228036"/>
                  </a:ext>
                </a:extLst>
              </a:tr>
              <a:tr h="5573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171450" marR="0" lvl="0" indent="-17145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عدم وجود رابط گرافیکی مناسب</a:t>
                      </a: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400">
                          <a:effectLst/>
                          <a:cs typeface="B Nazanin" panose="00000400000000000000" pitchFamily="2" charset="-78"/>
                        </a:rPr>
                        <a:t>اجرا بر روی مرورگرهای مختلف</a:t>
                      </a:r>
                      <a:endParaRPr lang="en-US" sz="1400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400">
                          <a:effectLst/>
                          <a:cs typeface="B Nazanin" panose="00000400000000000000" pitchFamily="2" charset="-78"/>
                        </a:rPr>
                        <a:t>اجرای موازی و سریع تست‌ها</a:t>
                      </a:r>
                      <a:endParaRPr lang="en-US" sz="1400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400">
                          <a:effectLst/>
                          <a:cs typeface="B Nazanin" panose="00000400000000000000" pitchFamily="2" charset="-78"/>
                        </a:rPr>
                        <a:t>بدون نیاز به نصب و پیکربندی</a:t>
                      </a:r>
                      <a:endParaRPr lang="en-US" sz="14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effectLst/>
                          <a:cs typeface="B Nazanin" panose="00000400000000000000" pitchFamily="2" charset="-78"/>
                        </a:rPr>
                        <a:t>JavaScript</a:t>
                      </a: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cs typeface="B Nazanin" panose="00000400000000000000" pitchFamily="2" charset="-78"/>
                        </a:rPr>
                        <a:t>TestCafe</a:t>
                      </a: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65895"/>
                  </a:ext>
                </a:extLst>
              </a:tr>
              <a:tr h="4005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نیاز به دانش برنامه‌نویسی </a:t>
                      </a:r>
                      <a:r>
                        <a:rPr lang="en-US" sz="1400" dirty="0">
                          <a:effectLst/>
                          <a:cs typeface="B Nazanin" panose="00000400000000000000" pitchFamily="2" charset="-78"/>
                        </a:rPr>
                        <a:t>JavaScript</a:t>
                      </a:r>
                    </a:p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نیاز به تنظیمات پیکربندی مرورگرها</a:t>
                      </a: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 اجرا بر روی مرورگرهای مختلف </a:t>
                      </a: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effectLst/>
                          <a:cs typeface="B Nazanin" panose="00000400000000000000" pitchFamily="2" charset="-78"/>
                        </a:rPr>
                        <a:t>JavaScript</a:t>
                      </a:r>
                    </a:p>
                    <a:p>
                      <a:pPr marL="342900" marR="0" lvl="0" indent="-3429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effectLst/>
                          <a:cs typeface="B Nazanin" panose="00000400000000000000" pitchFamily="2" charset="-78"/>
                        </a:rPr>
                        <a:t>Node.js</a:t>
                      </a: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cs typeface="B Nazanin" panose="00000400000000000000" pitchFamily="2" charset="-78"/>
                        </a:rPr>
                        <a:t>WebdriverIO</a:t>
                      </a: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9431" marR="49431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725960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00779CC-249C-4F62-AF0C-204511729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986" y="3429000"/>
            <a:ext cx="1022343" cy="4999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6DDC2C-618B-419E-A2CE-398A58064B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84" y="4284065"/>
            <a:ext cx="1132755" cy="5919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DB42D6-164D-4E9D-A9D4-F0B01ED683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87" y="2653862"/>
            <a:ext cx="805148" cy="6587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22929AB-4672-437A-91DF-323F6FA7FD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76" y="5572862"/>
            <a:ext cx="467882" cy="5491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75B80E7-8A31-4E33-AA5C-F420C4ABCF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96" y="4951448"/>
            <a:ext cx="1132755" cy="5956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30DEF5B-BF68-4478-A2AF-9BBC00008A4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2" t="17386" r="24552" b="23921"/>
          <a:stretch/>
        </p:blipFill>
        <p:spPr>
          <a:xfrm>
            <a:off x="1587356" y="1834255"/>
            <a:ext cx="505724" cy="487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DBE8F5-69D8-1F39-4B83-14E0BE05D7A3}"/>
              </a:ext>
            </a:extLst>
          </p:cNvPr>
          <p:cNvSpPr txBox="1"/>
          <p:nvPr/>
        </p:nvSpPr>
        <p:spPr>
          <a:xfrm>
            <a:off x="4251143" y="6149673"/>
            <a:ext cx="42926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مقایسه ابزارهای </a:t>
            </a:r>
            <a:r>
              <a:rPr lang="fa-IR" dirty="0" err="1">
                <a:cs typeface="B Nazanin" panose="00000400000000000000" pitchFamily="2" charset="-78"/>
              </a:rPr>
              <a:t>خودکارسازی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4584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263335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 روش پیشنهادی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306F83-60D6-4002-8440-747D4971D767}"/>
              </a:ext>
            </a:extLst>
          </p:cNvPr>
          <p:cNvSpPr/>
          <p:nvPr/>
        </p:nvSpPr>
        <p:spPr>
          <a:xfrm>
            <a:off x="614449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مفاهیم اولیه و کارهای پیشین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4D2D54-398F-4424-BA03-8924E5C68A14}"/>
              </a:ext>
            </a:extLst>
          </p:cNvPr>
          <p:cNvSpPr/>
          <p:nvPr/>
        </p:nvSpPr>
        <p:spPr>
          <a:xfrm>
            <a:off x="4388925" y="351687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 ابزارهای تولید و ارزیابی ترافیک شبکه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مقدمه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فهرست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601D7A-3D6D-4578-BA3F-F73A0014F91A}"/>
              </a:ext>
            </a:extLst>
          </p:cNvPr>
          <p:cNvSpPr/>
          <p:nvPr/>
        </p:nvSpPr>
        <p:spPr>
          <a:xfrm>
            <a:off x="615863" y="1301261"/>
            <a:ext cx="10960274" cy="5205052"/>
          </a:xfrm>
          <a:prstGeom prst="rect">
            <a:avLst/>
          </a:prstGeom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87778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کارهای آینده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F17F1D-3C7C-4583-BB5B-D4941AB9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dirty="0">
                <a:cs typeface="B Yekan" panose="00000400000000000000" pitchFamily="2" charset="-78"/>
              </a:rPr>
              <a:t>12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281D5C-B73D-4155-B0AD-D217F23D797D}"/>
              </a:ext>
            </a:extLst>
          </p:cNvPr>
          <p:cNvSpPr/>
          <p:nvPr/>
        </p:nvSpPr>
        <p:spPr>
          <a:xfrm>
            <a:off x="5998957" y="1953617"/>
            <a:ext cx="50078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800" b="1" dirty="0">
                <a:solidFill>
                  <a:srgbClr val="5B1646"/>
                </a:solidFill>
                <a:latin typeface="Raleway" panose="020B0503030101060003" pitchFamily="34" charset="0"/>
                <a:ea typeface="Times New Roman" panose="02020603050405020304" pitchFamily="18" charset="0"/>
                <a:cs typeface="B Yekan" panose="00000400000000000000" pitchFamily="2" charset="-78"/>
              </a:rPr>
              <a:t>برنامه تحلیل شبکه  </a:t>
            </a:r>
            <a:r>
              <a:rPr lang="en-US" sz="2800" b="1" dirty="0" err="1">
                <a:solidFill>
                  <a:srgbClr val="5B1646"/>
                </a:solidFill>
                <a:latin typeface="Raleway" panose="020B0503030101060003" pitchFamily="34" charset="0"/>
                <a:ea typeface="Times New Roman" panose="02020603050405020304" pitchFamily="18" charset="0"/>
                <a:cs typeface="B Yekan" panose="00000400000000000000" pitchFamily="2" charset="-78"/>
              </a:rPr>
              <a:t>wireshark</a:t>
            </a:r>
            <a:endParaRPr lang="id-ID" sz="2800" b="1" dirty="0">
              <a:solidFill>
                <a:srgbClr val="5B1646"/>
              </a:solidFill>
              <a:latin typeface="Raleway" panose="020B0503030101060003" pitchFamily="34" charset="0"/>
              <a:cs typeface="B Yekan" panose="00000400000000000000" pitchFamily="2" charset="-78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EEEF7DC-A005-45F4-B0EB-7AC5959D5A38}"/>
              </a:ext>
            </a:extLst>
          </p:cNvPr>
          <p:cNvSpPr/>
          <p:nvPr/>
        </p:nvSpPr>
        <p:spPr>
          <a:xfrm>
            <a:off x="10477966" y="2718934"/>
            <a:ext cx="576780" cy="548640"/>
          </a:xfrm>
          <a:prstGeom prst="ellipse">
            <a:avLst/>
          </a:prstGeom>
          <a:solidFill>
            <a:srgbClr val="CA0035"/>
          </a:solidFill>
          <a:ln>
            <a:solidFill>
              <a:srgbClr val="CA0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Yekan" panose="00000400000000000000" pitchFamily="2" charset="-78"/>
              </a:rPr>
              <a:t>1</a:t>
            </a:r>
            <a:endParaRPr lang="en-US" sz="2000" b="1" dirty="0">
              <a:cs typeface="B Yekan" panose="00000400000000000000" pitchFamily="2" charset="-78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1A37AD-70DA-48CF-8FF8-634C1E4D8775}"/>
              </a:ext>
            </a:extLst>
          </p:cNvPr>
          <p:cNvSpPr/>
          <p:nvPr/>
        </p:nvSpPr>
        <p:spPr>
          <a:xfrm>
            <a:off x="6096001" y="2852746"/>
            <a:ext cx="4410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1600" b="1" dirty="0">
                <a:solidFill>
                  <a:srgbClr val="CA0035"/>
                </a:solidFill>
                <a:latin typeface="Raleway" panose="020B0503030101060003" pitchFamily="34" charset="0"/>
                <a:ea typeface="Times New Roman" panose="02020603050405020304" pitchFamily="18" charset="0"/>
                <a:cs typeface="B Yekan" panose="00000400000000000000" pitchFamily="2" charset="-78"/>
              </a:rPr>
              <a:t>یک تحلیل‌گر بسته‌های شبکه به صورت رایگان و منبع باز</a:t>
            </a:r>
          </a:p>
          <a:p>
            <a:pPr algn="r" rtl="1"/>
            <a:endParaRPr lang="id-ID" sz="1600" b="1" dirty="0">
              <a:solidFill>
                <a:srgbClr val="CA0035"/>
              </a:solidFill>
              <a:latin typeface="Raleway" panose="020B0503030101060003" pitchFamily="34" charset="0"/>
              <a:cs typeface="B Yekan" panose="00000400000000000000" pitchFamily="2" charset="-78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01380FF-4671-4F38-85D5-07C4868320EF}"/>
              </a:ext>
            </a:extLst>
          </p:cNvPr>
          <p:cNvSpPr/>
          <p:nvPr/>
        </p:nvSpPr>
        <p:spPr>
          <a:xfrm>
            <a:off x="10478170" y="3616237"/>
            <a:ext cx="576780" cy="548640"/>
          </a:xfrm>
          <a:prstGeom prst="ellipse">
            <a:avLst/>
          </a:prstGeom>
          <a:solidFill>
            <a:srgbClr val="F18F01"/>
          </a:solidFill>
          <a:ln>
            <a:solidFill>
              <a:srgbClr val="F18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Yekan" panose="00000400000000000000" pitchFamily="2" charset="-78"/>
              </a:rPr>
              <a:t>2</a:t>
            </a:r>
            <a:endParaRPr lang="en-US" sz="2000" b="1" dirty="0">
              <a:cs typeface="B Yekan" panose="00000400000000000000" pitchFamily="2" charset="-78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647D6A-C78B-436E-85A7-BA318114B041}"/>
              </a:ext>
            </a:extLst>
          </p:cNvPr>
          <p:cNvSpPr/>
          <p:nvPr/>
        </p:nvSpPr>
        <p:spPr>
          <a:xfrm>
            <a:off x="8052097" y="3698536"/>
            <a:ext cx="2454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1600" b="1" dirty="0">
                <a:solidFill>
                  <a:srgbClr val="F18F01"/>
                </a:solidFill>
                <a:latin typeface="Raleway" panose="020B0503030101060003" pitchFamily="34" charset="0"/>
                <a:ea typeface="Times New Roman" panose="02020603050405020304" pitchFamily="18" charset="0"/>
                <a:cs typeface="B Yekan" panose="00000400000000000000" pitchFamily="2" charset="-78"/>
              </a:rPr>
              <a:t>یک برنامه چندسکویی </a:t>
            </a:r>
          </a:p>
          <a:p>
            <a:pPr algn="r" rtl="1"/>
            <a:endParaRPr lang="id-ID" sz="1600" b="1" dirty="0">
              <a:solidFill>
                <a:srgbClr val="F18F01"/>
              </a:solidFill>
              <a:latin typeface="Raleway" panose="020B0503030101060003" pitchFamily="34" charset="0"/>
              <a:cs typeface="B Yekan" panose="00000400000000000000" pitchFamily="2" charset="-78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D51144-D387-49B0-A08A-A0A6BA04C300}"/>
              </a:ext>
            </a:extLst>
          </p:cNvPr>
          <p:cNvSpPr/>
          <p:nvPr/>
        </p:nvSpPr>
        <p:spPr>
          <a:xfrm>
            <a:off x="10496758" y="4440267"/>
            <a:ext cx="576780" cy="5486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Yekan" panose="00000400000000000000" pitchFamily="2" charset="-78"/>
              </a:rPr>
              <a:t>3</a:t>
            </a:r>
            <a:endParaRPr lang="en-US" sz="2000" b="1" dirty="0">
              <a:cs typeface="B Yekan" panose="00000400000000000000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DB817D-9AAF-4AB9-B2B0-5349F9F09FE5}"/>
              </a:ext>
            </a:extLst>
          </p:cNvPr>
          <p:cNvSpPr/>
          <p:nvPr/>
        </p:nvSpPr>
        <p:spPr>
          <a:xfrm>
            <a:off x="6941843" y="4551778"/>
            <a:ext cx="35384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1600" b="1" dirty="0">
                <a:solidFill>
                  <a:schemeClr val="accent1"/>
                </a:solidFill>
                <a:latin typeface="Raleway" panose="020B0503030101060003" pitchFamily="34" charset="0"/>
                <a:ea typeface="Times New Roman" panose="02020603050405020304" pitchFamily="18" charset="0"/>
                <a:cs typeface="B Yekan" panose="00000400000000000000" pitchFamily="2" charset="-78"/>
              </a:rPr>
              <a:t>برای رفع اشکالات شبکه، تحلیل، توسعه نرم‌افزار و پروتکل‌های ارتباطی </a:t>
            </a:r>
          </a:p>
          <a:p>
            <a:pPr algn="r" rtl="1"/>
            <a:endParaRPr lang="id-ID" sz="1600" b="1" dirty="0">
              <a:solidFill>
                <a:schemeClr val="accent1"/>
              </a:solidFill>
              <a:latin typeface="Raleway" panose="020B0503030101060003" pitchFamily="34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504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 animBg="1"/>
      <p:bldP spid="49" grpId="0"/>
      <p:bldP spid="57" grpId="0" animBg="1"/>
      <p:bldP spid="58" grpId="0"/>
      <p:bldP spid="21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5E8C97E-80D3-452C-848B-F5F9F4833A8F}"/>
              </a:ext>
            </a:extLst>
          </p:cNvPr>
          <p:cNvSpPr/>
          <p:nvPr/>
        </p:nvSpPr>
        <p:spPr>
          <a:xfrm>
            <a:off x="526576" y="1247681"/>
            <a:ext cx="10960274" cy="5205052"/>
          </a:xfrm>
          <a:prstGeom prst="rect">
            <a:avLst/>
          </a:prstGeom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263335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 روش پیشنهادی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306F83-60D6-4002-8440-747D4971D767}"/>
              </a:ext>
            </a:extLst>
          </p:cNvPr>
          <p:cNvSpPr/>
          <p:nvPr/>
        </p:nvSpPr>
        <p:spPr>
          <a:xfrm>
            <a:off x="614449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مروری بر منابع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4D2D54-398F-4424-BA03-8924E5C68A14}"/>
              </a:ext>
            </a:extLst>
          </p:cNvPr>
          <p:cNvSpPr/>
          <p:nvPr/>
        </p:nvSpPr>
        <p:spPr>
          <a:xfrm>
            <a:off x="4388925" y="351687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1600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 ابزارهای تولید و ارزیابی ترافیک شبکه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مقدمه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فهرست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87778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کارهای آینده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F17F1D-3C7C-4583-BB5B-D4941AB9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dirty="0">
                <a:cs typeface="B Yekan" panose="00000400000000000000" pitchFamily="2" charset="-78"/>
              </a:rPr>
              <a:t>13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20" name="Oval 8">
            <a:extLst>
              <a:ext uri="{FF2B5EF4-FFF2-40B4-BE49-F238E27FC236}">
                <a16:creationId xmlns:a16="http://schemas.microsoft.com/office/drawing/2014/main" id="{3B25365D-5F3C-44A1-8213-46C3884AE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225" y="2944226"/>
            <a:ext cx="1831975" cy="1836738"/>
          </a:xfrm>
          <a:prstGeom prst="ellipse">
            <a:avLst/>
          </a:prstGeom>
          <a:solidFill>
            <a:srgbClr val="0E647C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charset="-122"/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4CB660-9C96-4544-8BC7-8B0175597BBE}"/>
              </a:ext>
            </a:extLst>
          </p:cNvPr>
          <p:cNvSpPr txBox="1"/>
          <p:nvPr/>
        </p:nvSpPr>
        <p:spPr>
          <a:xfrm>
            <a:off x="3213914" y="3922515"/>
            <a:ext cx="102624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rPr>
              <a:t>Locust</a:t>
            </a:r>
            <a:endParaRPr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B Nazanin" panose="00000400000000000000" pitchFamily="2" charset="-78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79B3D3-2921-4678-B189-3DD5D57B0FF2}"/>
              </a:ext>
            </a:extLst>
          </p:cNvPr>
          <p:cNvGrpSpPr/>
          <p:nvPr/>
        </p:nvGrpSpPr>
        <p:grpSpPr>
          <a:xfrm>
            <a:off x="4538138" y="3938195"/>
            <a:ext cx="5117497" cy="1258888"/>
            <a:chOff x="2586487" y="2344376"/>
            <a:chExt cx="5117497" cy="12588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15E04F-B7DB-47B3-A0C9-E1610636F23C}"/>
                </a:ext>
              </a:extLst>
            </p:cNvPr>
            <p:cNvSpPr txBox="1"/>
            <p:nvPr/>
          </p:nvSpPr>
          <p:spPr>
            <a:xfrm>
              <a:off x="4525888" y="2532873"/>
              <a:ext cx="3178096" cy="10124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marR="0" lvl="0" indent="0" algn="just" defTabSz="914400" rtl="1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محدودیت در پروتکل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‌</a:t>
              </a:r>
              <a:r>
                <a:rPr kumimoji="0" lang="ar-SA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های پشتیبانی شده</a:t>
              </a:r>
              <a:endParaRPr kumimoji="0" lang="fa-IR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endParaRPr>
            </a:p>
            <a:p>
              <a:pPr marL="0" marR="0" lvl="0" indent="0" algn="just" defTabSz="914400" rtl="1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a-IR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پیکربندی</a:t>
              </a:r>
              <a:r>
                <a:rPr kumimoji="0" lang="fa-I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 پیچیده در </a:t>
              </a:r>
              <a:r>
                <a:rPr kumimoji="0" lang="fa-IR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نمونه‌های</a:t>
              </a:r>
              <a:r>
                <a:rPr kumimoji="0" lang="fa-I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 پیشرفته</a:t>
              </a:r>
            </a:p>
            <a:p>
              <a:pPr marL="0" marR="0" lvl="0" indent="0" algn="justLow" defTabSz="914400" rtl="1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a-I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نیاز به تجربه در برنامه‌نویسی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Locust </a:t>
              </a:r>
              <a:endParaRPr kumimoji="0" lang="fa-IR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endParaRPr>
            </a:p>
            <a:p>
              <a:pPr marL="0" marR="0" lvl="0" indent="0" algn="justLow" defTabSz="914400" rtl="1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a-I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مصرف منابع سیستم</a:t>
              </a:r>
            </a:p>
            <a:p>
              <a:pPr marL="0" marR="0" lvl="0" indent="0" algn="justLow" defTabSz="914400" rtl="1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a-I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 تأخیر شبکه</a:t>
              </a:r>
            </a:p>
            <a:p>
              <a:pPr marL="0" marR="0" lvl="0" indent="0" algn="justLow" defTabSz="914400" rtl="1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a-I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  محدودیت پروتکل‌ها</a:t>
              </a: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EBE3709-BD47-4F27-B80E-E36368428F10}"/>
                </a:ext>
              </a:extLst>
            </p:cNvPr>
            <p:cNvSpPr>
              <a:spLocks/>
            </p:cNvSpPr>
            <p:nvPr/>
          </p:nvSpPr>
          <p:spPr bwMode="auto">
            <a:xfrm rot="1838652">
              <a:off x="2586487" y="2344376"/>
              <a:ext cx="844550" cy="1258888"/>
            </a:xfrm>
            <a:custGeom>
              <a:avLst/>
              <a:gdLst>
                <a:gd name="T0" fmla="*/ 2294 w 2814"/>
                <a:gd name="T1" fmla="*/ 0 h 4189"/>
                <a:gd name="T2" fmla="*/ 2290 w 2814"/>
                <a:gd name="T3" fmla="*/ 4189 h 4189"/>
                <a:gd name="T4" fmla="*/ 12 w 2814"/>
                <a:gd name="T5" fmla="*/ 3244 h 4189"/>
                <a:gd name="T6" fmla="*/ 0 w 2814"/>
                <a:gd name="T7" fmla="*/ 948 h 4189"/>
                <a:gd name="T8" fmla="*/ 2294 w 2814"/>
                <a:gd name="T9" fmla="*/ 0 h 4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4" h="4189">
                  <a:moveTo>
                    <a:pt x="2294" y="0"/>
                  </a:moveTo>
                  <a:cubicBezTo>
                    <a:pt x="2814" y="1401"/>
                    <a:pt x="2778" y="2881"/>
                    <a:pt x="2290" y="4189"/>
                  </a:cubicBezTo>
                  <a:lnTo>
                    <a:pt x="12" y="3244"/>
                  </a:lnTo>
                  <a:cubicBezTo>
                    <a:pt x="253" y="2522"/>
                    <a:pt x="265" y="1717"/>
                    <a:pt x="0" y="948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rgbClr val="F87A08"/>
            </a:solidFill>
            <a:ln w="4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charset="-122"/>
                <a:cs typeface="B Nazanin" panose="00000400000000000000" pitchFamily="2" charset="-78"/>
              </a:endParaRPr>
            </a:p>
          </p:txBody>
        </p:sp>
        <p:cxnSp>
          <p:nvCxnSpPr>
            <p:cNvPr id="28" name="直接连接符 26">
              <a:extLst>
                <a:ext uri="{FF2B5EF4-FFF2-40B4-BE49-F238E27FC236}">
                  <a16:creationId xmlns:a16="http://schemas.microsoft.com/office/drawing/2014/main" id="{0417FDF0-3A0D-4ADB-A0DE-E126F0BB0E58}"/>
                </a:ext>
              </a:extLst>
            </p:cNvPr>
            <p:cNvCxnSpPr/>
            <p:nvPr/>
          </p:nvCxnSpPr>
          <p:spPr>
            <a:xfrm>
              <a:off x="3549540" y="2729021"/>
              <a:ext cx="920354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  <a:headEnd type="oval" w="med" len="med"/>
              <a:tailEnd type="triangle" w="med" len="med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208435-AE8A-4785-8864-D26809A87AD6}"/>
                </a:ext>
              </a:extLst>
            </p:cNvPr>
            <p:cNvSpPr txBox="1"/>
            <p:nvPr/>
          </p:nvSpPr>
          <p:spPr>
            <a:xfrm>
              <a:off x="2635957" y="2815563"/>
              <a:ext cx="584995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a-IR" altLang="zh-CN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B Nazanin" panose="00000400000000000000" pitchFamily="2" charset="-78"/>
                </a:rPr>
                <a:t>معایب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4C52FD-4D9A-4EF8-BDEC-ED1D537D51A5}"/>
              </a:ext>
            </a:extLst>
          </p:cNvPr>
          <p:cNvGrpSpPr/>
          <p:nvPr/>
        </p:nvGrpSpPr>
        <p:grpSpPr>
          <a:xfrm>
            <a:off x="3440170" y="4750105"/>
            <a:ext cx="6077682" cy="1432325"/>
            <a:chOff x="1967979" y="3372699"/>
            <a:chExt cx="6077682" cy="143232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3A1556-8F0E-47D2-A1EB-76055E152259}"/>
                </a:ext>
              </a:extLst>
            </p:cNvPr>
            <p:cNvSpPr txBox="1"/>
            <p:nvPr/>
          </p:nvSpPr>
          <p:spPr>
            <a:xfrm>
              <a:off x="4789458" y="3959280"/>
              <a:ext cx="3256203" cy="8457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marR="0" lvl="0" indent="0" algn="just" defTabSz="914400" rtl="1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تست عملکرد و بار میزبان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‌</a:t>
              </a:r>
              <a:r>
                <a:rPr kumimoji="0" lang="ar-SA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های وب</a:t>
              </a:r>
              <a:endParaRPr kumimoji="0" lang="fa-IR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endParaRPr>
            </a:p>
            <a:p>
              <a:pPr marL="0" marR="0" lvl="0" indent="0" algn="just" defTabSz="914400" rtl="1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تست عملکرد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API</a:t>
              </a:r>
              <a:r>
                <a:rPr kumimoji="0" lang="fa-I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 </a:t>
              </a:r>
            </a:p>
            <a:p>
              <a:pPr marL="0" marR="0" lvl="0" indent="0" algn="just" defTabSz="914400" rtl="1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تست عملکرد سیستم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‌</a:t>
              </a:r>
              <a:r>
                <a:rPr kumimoji="0" lang="ar-SA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های توزیع شده</a:t>
              </a:r>
              <a:endParaRPr kumimoji="0" lang="fa-IR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endParaRPr>
            </a:p>
            <a:p>
              <a:pPr marL="0" marR="0" lvl="0" indent="0" algn="just" defTabSz="914400" rtl="1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تست عملکرد برنامه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‌</a:t>
              </a:r>
              <a:r>
                <a:rPr kumimoji="0" lang="ar-SA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های موبایل</a:t>
              </a:r>
              <a:endParaRPr kumimoji="0" lang="fa-IR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endParaRPr>
            </a:p>
            <a:p>
              <a:pPr marL="0" marR="0" lvl="0" indent="0" algn="just" defTabSz="914400" rtl="1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تست عملکرد سیستم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‌</a:t>
              </a:r>
              <a:r>
                <a:rPr kumimoji="0" lang="ar-SA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های ابر</a:t>
              </a:r>
              <a:r>
                <a:rPr lang="fa-IR" sz="1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ی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5014248-0780-4339-93EC-C10C17AF769C}"/>
                </a:ext>
              </a:extLst>
            </p:cNvPr>
            <p:cNvSpPr>
              <a:spLocks/>
            </p:cNvSpPr>
            <p:nvPr/>
          </p:nvSpPr>
          <p:spPr bwMode="auto">
            <a:xfrm rot="2168283">
              <a:off x="1967979" y="3372699"/>
              <a:ext cx="1168400" cy="1173163"/>
            </a:xfrm>
            <a:custGeom>
              <a:avLst/>
              <a:gdLst>
                <a:gd name="T0" fmla="*/ 3898 w 3898"/>
                <a:gd name="T1" fmla="*/ 944 h 3904"/>
                <a:gd name="T2" fmla="*/ 934 w 3898"/>
                <a:gd name="T3" fmla="*/ 3904 h 3904"/>
                <a:gd name="T4" fmla="*/ 0 w 3898"/>
                <a:gd name="T5" fmla="*/ 1642 h 3904"/>
                <a:gd name="T6" fmla="*/ 1624 w 3898"/>
                <a:gd name="T7" fmla="*/ 0 h 3904"/>
                <a:gd name="T8" fmla="*/ 3898 w 3898"/>
                <a:gd name="T9" fmla="*/ 944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8" h="3904">
                  <a:moveTo>
                    <a:pt x="3898" y="944"/>
                  </a:moveTo>
                  <a:cubicBezTo>
                    <a:pt x="3316" y="2213"/>
                    <a:pt x="2294" y="3284"/>
                    <a:pt x="934" y="3904"/>
                  </a:cubicBezTo>
                  <a:lnTo>
                    <a:pt x="0" y="1642"/>
                  </a:lnTo>
                  <a:cubicBezTo>
                    <a:pt x="734" y="1284"/>
                    <a:pt x="1292" y="696"/>
                    <a:pt x="1624" y="0"/>
                  </a:cubicBezTo>
                  <a:lnTo>
                    <a:pt x="3898" y="944"/>
                  </a:lnTo>
                  <a:close/>
                </a:path>
              </a:pathLst>
            </a:custGeom>
            <a:solidFill>
              <a:srgbClr val="74AF47"/>
            </a:solidFill>
            <a:ln w="4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charset="-122"/>
                <a:cs typeface="B Nazanin" panose="00000400000000000000" pitchFamily="2" charset="-78"/>
              </a:endParaRPr>
            </a:p>
          </p:txBody>
        </p:sp>
        <p:cxnSp>
          <p:nvCxnSpPr>
            <p:cNvPr id="33" name="直接连接符 27">
              <a:extLst>
                <a:ext uri="{FF2B5EF4-FFF2-40B4-BE49-F238E27FC236}">
                  <a16:creationId xmlns:a16="http://schemas.microsoft.com/office/drawing/2014/main" id="{D23EA2C2-057C-4DD8-A071-3A8D49A11FEC}"/>
                </a:ext>
              </a:extLst>
            </p:cNvPr>
            <p:cNvCxnSpPr/>
            <p:nvPr/>
          </p:nvCxnSpPr>
          <p:spPr>
            <a:xfrm>
              <a:off x="2819781" y="4116435"/>
              <a:ext cx="1381749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  <a:headEnd type="oval" w="med" len="med"/>
              <a:tailEnd type="triangle" w="med" len="med"/>
            </a:ln>
            <a:effectLst/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EC4833-5AAF-4D61-9875-786E59CBB672}"/>
                </a:ext>
              </a:extLst>
            </p:cNvPr>
            <p:cNvSpPr txBox="1"/>
            <p:nvPr/>
          </p:nvSpPr>
          <p:spPr>
            <a:xfrm>
              <a:off x="2200484" y="3677852"/>
              <a:ext cx="584995" cy="55399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a-IR" altLang="zh-CN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B Nazanin" panose="00000400000000000000" pitchFamily="2" charset="-78"/>
                </a:rPr>
                <a:t>حوزه کاری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E110043-2304-4785-AF7D-588FC57C1831}"/>
              </a:ext>
            </a:extLst>
          </p:cNvPr>
          <p:cNvGrpSpPr/>
          <p:nvPr/>
        </p:nvGrpSpPr>
        <p:grpSpPr>
          <a:xfrm>
            <a:off x="3963853" y="1665012"/>
            <a:ext cx="6538716" cy="1443543"/>
            <a:chOff x="1958198" y="1059582"/>
            <a:chExt cx="6538716" cy="144354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35628B-DF64-4BEF-B7A1-C6A3E1D2F395}"/>
                </a:ext>
              </a:extLst>
            </p:cNvPr>
            <p:cNvSpPr txBox="1"/>
            <p:nvPr/>
          </p:nvSpPr>
          <p:spPr>
            <a:xfrm>
              <a:off x="4301639" y="1168401"/>
              <a:ext cx="2366296" cy="13347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marR="0" lvl="0" indent="0" algn="just" defTabSz="914400" rtl="1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a-IR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استفاده از سندباکس</a:t>
              </a:r>
            </a:p>
            <a:p>
              <a:pPr marL="0" marR="0" lvl="0" indent="0" algn="just" defTabSz="914400" rtl="1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ارسال سناریوهای تست کاربران در پایتون</a:t>
              </a:r>
              <a:endParaRPr kumimoji="0" lang="fa-IR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endParaRPr>
            </a:p>
            <a:p>
              <a:pPr marL="0" marR="0" lvl="0" indent="0" algn="just" defTabSz="914400" rtl="1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توزیع‌پذیری/مقیاس پذیری </a:t>
              </a:r>
              <a:endParaRPr kumimoji="0" lang="fa-IR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endParaRPr>
            </a:p>
            <a:p>
              <a:pPr marL="0" marR="0" lvl="0" indent="0" algn="just" defTabSz="914400" rtl="1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رابط کاربری مبتنی بر وب</a:t>
              </a:r>
              <a:endParaRPr kumimoji="0" lang="fa-IR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endParaRPr>
            </a:p>
            <a:p>
              <a:pPr marL="0" marR="0" lvl="0" indent="0" algn="just" defTabSz="914400" rtl="1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a-I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منبع‌باز</a:t>
              </a:r>
              <a:r>
                <a:rPr kumimoji="0" lang="ar-SA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 است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B Nazanin" panose="00000400000000000000" pitchFamily="2" charset="-78"/>
                </a:rPr>
                <a:t> </a:t>
              </a:r>
              <a:endParaRPr kumimoji="0" lang="fa-IR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endParaRPr>
            </a:p>
            <a:p>
              <a:pPr marL="0" marR="0" lvl="0" indent="0" algn="just" defTabSz="914400" rtl="1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رابط کاربری مناسب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endParaRPr>
            </a:p>
            <a:p>
              <a:pPr marL="0" marR="0" lvl="0" indent="0" algn="just" defTabSz="914400" rtl="1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endParaRPr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2D261861-5CCE-45B9-8484-A951961E3A19}"/>
                </a:ext>
              </a:extLst>
            </p:cNvPr>
            <p:cNvSpPr>
              <a:spLocks/>
            </p:cNvSpPr>
            <p:nvPr/>
          </p:nvSpPr>
          <p:spPr bwMode="auto">
            <a:xfrm rot="20956145">
              <a:off x="1958198" y="1227782"/>
              <a:ext cx="1169988" cy="1176338"/>
            </a:xfrm>
            <a:custGeom>
              <a:avLst/>
              <a:gdLst>
                <a:gd name="T0" fmla="*/ 946 w 3906"/>
                <a:gd name="T1" fmla="*/ 0 h 3912"/>
                <a:gd name="T2" fmla="*/ 3906 w 3906"/>
                <a:gd name="T3" fmla="*/ 2964 h 3912"/>
                <a:gd name="T4" fmla="*/ 1613 w 3906"/>
                <a:gd name="T5" fmla="*/ 3912 h 3912"/>
                <a:gd name="T6" fmla="*/ 0 w 3906"/>
                <a:gd name="T7" fmla="*/ 2278 h 3912"/>
                <a:gd name="T8" fmla="*/ 946 w 3906"/>
                <a:gd name="T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6" h="3912">
                  <a:moveTo>
                    <a:pt x="946" y="0"/>
                  </a:moveTo>
                  <a:cubicBezTo>
                    <a:pt x="2215" y="582"/>
                    <a:pt x="3286" y="1605"/>
                    <a:pt x="3906" y="2964"/>
                  </a:cubicBezTo>
                  <a:lnTo>
                    <a:pt x="1613" y="3912"/>
                  </a:lnTo>
                  <a:cubicBezTo>
                    <a:pt x="1257" y="3181"/>
                    <a:pt x="681" y="2620"/>
                    <a:pt x="0" y="2278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rgbClr val="2DB2A4"/>
            </a:solidFill>
            <a:ln w="4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charset="-122"/>
                <a:cs typeface="B Nazanin" panose="00000400000000000000" pitchFamily="2" charset="-78"/>
              </a:endParaRPr>
            </a:p>
          </p:txBody>
        </p:sp>
        <p:cxnSp>
          <p:nvCxnSpPr>
            <p:cNvPr id="38" name="直接连接符 24">
              <a:extLst>
                <a:ext uri="{FF2B5EF4-FFF2-40B4-BE49-F238E27FC236}">
                  <a16:creationId xmlns:a16="http://schemas.microsoft.com/office/drawing/2014/main" id="{7B756843-1EF5-4EF1-9CDE-1876C79D599F}"/>
                </a:ext>
              </a:extLst>
            </p:cNvPr>
            <p:cNvCxnSpPr/>
            <p:nvPr/>
          </p:nvCxnSpPr>
          <p:spPr>
            <a:xfrm>
              <a:off x="2806466" y="1689899"/>
              <a:ext cx="1395064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  <a:headEnd type="oval" w="med" len="med"/>
              <a:tailEnd type="triangle" w="med" len="med"/>
            </a:ln>
            <a:effectLst/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ACCF819-8DD7-454D-AB73-1591BC501AA6}"/>
                </a:ext>
              </a:extLst>
            </p:cNvPr>
            <p:cNvSpPr txBox="1"/>
            <p:nvPr/>
          </p:nvSpPr>
          <p:spPr>
            <a:xfrm>
              <a:off x="2180406" y="1714368"/>
              <a:ext cx="805247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a-IR" altLang="zh-CN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B Nazanin" panose="00000400000000000000" pitchFamily="2" charset="-78"/>
                </a:rPr>
                <a:t>ویژگی‌ها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endParaRPr>
            </a:p>
          </p:txBody>
        </p:sp>
        <p:cxnSp>
          <p:nvCxnSpPr>
            <p:cNvPr id="40" name="直接连接符 24">
              <a:extLst>
                <a:ext uri="{FF2B5EF4-FFF2-40B4-BE49-F238E27FC236}">
                  <a16:creationId xmlns:a16="http://schemas.microsoft.com/office/drawing/2014/main" id="{F496E399-D89B-4B28-A4D0-4E6C51D8EA04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41" y="1168401"/>
              <a:ext cx="859456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  <a:headEnd type="oval" w="med" len="med"/>
              <a:tailEnd type="triangle" w="med" len="med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032731-0C5B-480F-BAD0-241A8C151E7C}"/>
                </a:ext>
              </a:extLst>
            </p:cNvPr>
            <p:cNvSpPr txBox="1"/>
            <p:nvPr/>
          </p:nvSpPr>
          <p:spPr>
            <a:xfrm>
              <a:off x="7454221" y="1059582"/>
              <a:ext cx="1042693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جداسازی</a:t>
              </a:r>
              <a:endParaRPr kumimoji="0" lang="fa-I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endParaRPr>
            </a:p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امنیت</a:t>
              </a:r>
              <a:endParaRPr kumimoji="0" lang="fa-I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endParaRPr>
            </a:p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rPr>
                <a:t> تست و ارزیابی</a:t>
              </a:r>
              <a:endParaRPr kumimoji="0" lang="fa-I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endParaRPr>
            </a:p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87A0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endParaRPr>
            </a:p>
          </p:txBody>
        </p:sp>
      </p:grpSp>
      <p:sp>
        <p:nvSpPr>
          <p:cNvPr id="42" name="Freeform 7">
            <a:extLst>
              <a:ext uri="{FF2B5EF4-FFF2-40B4-BE49-F238E27FC236}">
                <a16:creationId xmlns:a16="http://schemas.microsoft.com/office/drawing/2014/main" id="{AB63F258-EABB-4B43-A91D-8A5D7E4479B2}"/>
              </a:ext>
            </a:extLst>
          </p:cNvPr>
          <p:cNvSpPr>
            <a:spLocks/>
          </p:cNvSpPr>
          <p:nvPr/>
        </p:nvSpPr>
        <p:spPr bwMode="auto">
          <a:xfrm rot="1976292">
            <a:off x="4647833" y="2865466"/>
            <a:ext cx="1169988" cy="1176338"/>
          </a:xfrm>
          <a:custGeom>
            <a:avLst/>
            <a:gdLst>
              <a:gd name="T0" fmla="*/ 946 w 3906"/>
              <a:gd name="T1" fmla="*/ 0 h 3912"/>
              <a:gd name="T2" fmla="*/ 3906 w 3906"/>
              <a:gd name="T3" fmla="*/ 2964 h 3912"/>
              <a:gd name="T4" fmla="*/ 1613 w 3906"/>
              <a:gd name="T5" fmla="*/ 3912 h 3912"/>
              <a:gd name="T6" fmla="*/ 0 w 3906"/>
              <a:gd name="T7" fmla="*/ 2278 h 3912"/>
              <a:gd name="T8" fmla="*/ 946 w 3906"/>
              <a:gd name="T9" fmla="*/ 0 h 3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06" h="3912">
                <a:moveTo>
                  <a:pt x="946" y="0"/>
                </a:moveTo>
                <a:cubicBezTo>
                  <a:pt x="2215" y="582"/>
                  <a:pt x="3286" y="1605"/>
                  <a:pt x="3906" y="2964"/>
                </a:cubicBezTo>
                <a:lnTo>
                  <a:pt x="1613" y="3912"/>
                </a:lnTo>
                <a:cubicBezTo>
                  <a:pt x="1257" y="3181"/>
                  <a:pt x="681" y="2620"/>
                  <a:pt x="0" y="2278"/>
                </a:cubicBezTo>
                <a:lnTo>
                  <a:pt x="946" y="0"/>
                </a:lnTo>
                <a:close/>
              </a:path>
            </a:pathLst>
          </a:custGeom>
          <a:solidFill>
            <a:srgbClr val="7030A0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 dirty="0">
              <a:solidFill>
                <a:prstClr val="black"/>
              </a:solidFill>
              <a:ea typeface="宋体" charset="-122"/>
              <a:cs typeface="B Nazanin" panose="00000400000000000000" pitchFamily="2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99C3FE-14CD-49D5-83F8-8AE564EBB79E}"/>
              </a:ext>
            </a:extLst>
          </p:cNvPr>
          <p:cNvSpPr txBox="1"/>
          <p:nvPr/>
        </p:nvSpPr>
        <p:spPr>
          <a:xfrm>
            <a:off x="4859311" y="3322556"/>
            <a:ext cx="584995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a-IR" altLang="zh-CN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rPr>
              <a:t>مزایا</a:t>
            </a:r>
            <a:endParaRPr lang="zh-CN" altLang="en-US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B Nazanin" panose="00000400000000000000" pitchFamily="2" charset="-7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709263-6E16-451C-BCC2-0F1BFB6B4D15}"/>
              </a:ext>
            </a:extLst>
          </p:cNvPr>
          <p:cNvSpPr txBox="1"/>
          <p:nvPr/>
        </p:nvSpPr>
        <p:spPr>
          <a:xfrm>
            <a:off x="6744473" y="3221073"/>
            <a:ext cx="2147723" cy="5200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rtl="1" fontAlgn="base">
              <a:spcBef>
                <a:spcPct val="0"/>
              </a:spcBef>
              <a:spcAft>
                <a:spcPct val="0"/>
              </a:spcAft>
            </a:pPr>
            <a:r>
              <a:rPr lang="ar-SA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سادگی و آسانی استفاده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lang="fa-IR" sz="1400" b="1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rtl="1" fontAlgn="base">
              <a:spcBef>
                <a:spcPct val="0"/>
              </a:spcBef>
              <a:spcAft>
                <a:spcPct val="0"/>
              </a:spcAft>
            </a:pPr>
            <a:r>
              <a:rPr lang="ar-SA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مقیاس پذیری</a:t>
            </a:r>
            <a:endParaRPr lang="fa-IR" sz="1400" b="1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rtl="1" fontAlgn="base">
              <a:spcBef>
                <a:spcPct val="0"/>
              </a:spcBef>
              <a:spcAft>
                <a:spcPct val="0"/>
              </a:spcAft>
            </a:pPr>
            <a:r>
              <a:rPr lang="ar-SA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امکان ثبت و تجزیه و تحلیل دقیق</a:t>
            </a:r>
            <a:endParaRPr lang="en-US" altLang="zh-CN" sz="1400" b="1" dirty="0">
              <a:solidFill>
                <a:prstClr val="black">
                  <a:lumMod val="75000"/>
                  <a:lumOff val="25000"/>
                </a:prstClr>
              </a:solidFill>
              <a:cs typeface="B Nazanin" panose="00000400000000000000" pitchFamily="2" charset="-78"/>
            </a:endParaRPr>
          </a:p>
        </p:txBody>
      </p:sp>
      <p:cxnSp>
        <p:nvCxnSpPr>
          <p:cNvPr id="45" name="直接连接符 26">
            <a:extLst>
              <a:ext uri="{FF2B5EF4-FFF2-40B4-BE49-F238E27FC236}">
                <a16:creationId xmlns:a16="http://schemas.microsoft.com/office/drawing/2014/main" id="{81B1112A-72B4-4537-8AE0-F84C41CACF87}"/>
              </a:ext>
            </a:extLst>
          </p:cNvPr>
          <p:cNvCxnSpPr>
            <a:cxnSpLocks/>
          </p:cNvCxnSpPr>
          <p:nvPr/>
        </p:nvCxnSpPr>
        <p:spPr>
          <a:xfrm>
            <a:off x="5528402" y="3242720"/>
            <a:ext cx="1152128" cy="0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  <a:headEnd type="oval" w="med" len="med"/>
            <a:tailEnd type="triangle" w="med" len="med"/>
          </a:ln>
          <a:effectLst/>
        </p:spPr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0922A939-EB08-4059-B4E5-FC92709D3F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204" y="3348865"/>
            <a:ext cx="508015" cy="50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8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263335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 روش پیشنهادی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306F83-60D6-4002-8440-747D4971D767}"/>
              </a:ext>
            </a:extLst>
          </p:cNvPr>
          <p:cNvSpPr/>
          <p:nvPr/>
        </p:nvSpPr>
        <p:spPr>
          <a:xfrm>
            <a:off x="614449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مروری بر منابع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4D2D54-398F-4424-BA03-8924E5C68A14}"/>
              </a:ext>
            </a:extLst>
          </p:cNvPr>
          <p:cNvSpPr/>
          <p:nvPr/>
        </p:nvSpPr>
        <p:spPr>
          <a:xfrm>
            <a:off x="4388925" y="351687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مواد و روش‌ها</a:t>
            </a:r>
            <a:endParaRPr lang="en-US" dirty="0">
              <a:solidFill>
                <a:prstClr val="black"/>
              </a:solidFill>
              <a:latin typeface="Calibri" panose="020F0502020204030204"/>
              <a:cs typeface="B Yeka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مقدمه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فهرست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601D7A-3D6D-4578-BA3F-F73A0014F91A}"/>
              </a:ext>
            </a:extLst>
          </p:cNvPr>
          <p:cNvSpPr/>
          <p:nvPr/>
        </p:nvSpPr>
        <p:spPr>
          <a:xfrm>
            <a:off x="526575" y="1161005"/>
            <a:ext cx="10960274" cy="5205052"/>
          </a:xfrm>
          <a:prstGeom prst="rect">
            <a:avLst/>
          </a:prstGeom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87778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کارهای آینده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F17F1D-3C7C-4583-BB5B-D4941AB9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dirty="0">
                <a:cs typeface="B Yekan" panose="00000400000000000000" pitchFamily="2" charset="-78"/>
              </a:rPr>
              <a:t>14</a:t>
            </a:r>
            <a:endParaRPr lang="en-US" dirty="0">
              <a:cs typeface="B Yekan" panose="00000400000000000000" pitchFamily="2" charset="-78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FBF2A8C-7BCD-4033-85FC-7C2263696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167277"/>
              </p:ext>
            </p:extLst>
          </p:nvPr>
        </p:nvGraphicFramePr>
        <p:xfrm>
          <a:off x="2543534" y="1762834"/>
          <a:ext cx="6926357" cy="4174746"/>
        </p:xfrm>
        <a:graphic>
          <a:graphicData uri="http://schemas.openxmlformats.org/drawingml/2006/table">
            <a:tbl>
              <a:tblPr rtl="1" firstRow="1" firstCol="1" bandRow="1"/>
              <a:tblGrid>
                <a:gridCol w="1973942">
                  <a:extLst>
                    <a:ext uri="{9D8B030D-6E8A-4147-A177-3AD203B41FA5}">
                      <a16:colId xmlns:a16="http://schemas.microsoft.com/office/drawing/2014/main" val="2496439129"/>
                    </a:ext>
                  </a:extLst>
                </a:gridCol>
                <a:gridCol w="2293258">
                  <a:extLst>
                    <a:ext uri="{9D8B030D-6E8A-4147-A177-3AD203B41FA5}">
                      <a16:colId xmlns:a16="http://schemas.microsoft.com/office/drawing/2014/main" val="593589142"/>
                    </a:ext>
                  </a:extLst>
                </a:gridCol>
                <a:gridCol w="1523142">
                  <a:extLst>
                    <a:ext uri="{9D8B030D-6E8A-4147-A177-3AD203B41FA5}">
                      <a16:colId xmlns:a16="http://schemas.microsoft.com/office/drawing/2014/main" val="1157379987"/>
                    </a:ext>
                  </a:extLst>
                </a:gridCol>
                <a:gridCol w="1136015">
                  <a:extLst>
                    <a:ext uri="{9D8B030D-6E8A-4147-A177-3AD203B41FA5}">
                      <a16:colId xmlns:a16="http://schemas.microsoft.com/office/drawing/2014/main" val="349466639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dirty="0">
                          <a:effectLst/>
                          <a:cs typeface="B Nazanin" panose="00000400000000000000" pitchFamily="2" charset="-78"/>
                        </a:rPr>
                        <a:t>مزایا</a:t>
                      </a:r>
                      <a:endParaRPr lang="en-US" sz="16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dirty="0">
                          <a:effectLst/>
                          <a:cs typeface="B Nazanin" panose="00000400000000000000" pitchFamily="2" charset="-78"/>
                        </a:rPr>
                        <a:t>معایب</a:t>
                      </a:r>
                      <a:endParaRPr lang="en-US" sz="16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effectLst/>
                          <a:cs typeface="B Nazanin" panose="00000400000000000000" pitchFamily="2" charset="-78"/>
                        </a:rPr>
                        <a:t>زبان پشتیبانی‌شده</a:t>
                      </a:r>
                      <a:endParaRPr lang="en-US" sz="16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dirty="0">
                          <a:effectLst/>
                          <a:cs typeface="B Nazanin" panose="00000400000000000000" pitchFamily="2" charset="-78"/>
                        </a:rPr>
                        <a:t>ابزار</a:t>
                      </a:r>
                      <a:endParaRPr lang="en-US" sz="16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608614"/>
                  </a:ext>
                </a:extLst>
              </a:tr>
              <a:tr h="2711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285750" marR="0" indent="-28575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600" dirty="0">
                          <a:effectLst/>
                          <a:cs typeface="B Nazanin" panose="00000400000000000000" pitchFamily="2" charset="-78"/>
                        </a:rPr>
                        <a:t>سادگی و آسانی استفاده</a:t>
                      </a:r>
                      <a:endParaRPr lang="en-US" sz="1600" dirty="0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285750" marR="0" indent="-28575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600" dirty="0">
                          <a:effectLst/>
                          <a:cs typeface="B Nazanin" panose="00000400000000000000" pitchFamily="2" charset="-78"/>
                        </a:rPr>
                        <a:t>مقیاس‌پذیری</a:t>
                      </a:r>
                      <a:endParaRPr lang="en-US" sz="16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285750" marR="0" indent="-28575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600" dirty="0">
                          <a:effectLst/>
                          <a:cs typeface="B Nazanin" panose="00000400000000000000" pitchFamily="2" charset="-78"/>
                        </a:rPr>
                        <a:t>محدودیت پروتکل</a:t>
                      </a:r>
                      <a:r>
                        <a:rPr lang="en-US" sz="1600" dirty="0">
                          <a:effectLst/>
                          <a:cs typeface="B Nazanin" panose="00000400000000000000" pitchFamily="2" charset="-78"/>
                        </a:rPr>
                        <a:t>‌</a:t>
                      </a:r>
                      <a:r>
                        <a:rPr lang="ar-SA" sz="1600" dirty="0">
                          <a:effectLst/>
                          <a:cs typeface="B Nazanin" panose="00000400000000000000" pitchFamily="2" charset="-78"/>
                        </a:rPr>
                        <a:t>ها</a:t>
                      </a:r>
                      <a:endParaRPr lang="en-US" sz="1600" dirty="0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285750" marR="0" indent="-28575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600" dirty="0">
                          <a:effectLst/>
                          <a:cs typeface="B Nazanin" panose="00000400000000000000" pitchFamily="2" charset="-78"/>
                        </a:rPr>
                        <a:t>پیکربندی پیچیده</a:t>
                      </a:r>
                      <a:endParaRPr lang="en-US" sz="16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285750" marR="0" indent="-28575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effectLst/>
                          <a:cs typeface="B Nazanin" panose="00000400000000000000" pitchFamily="2" charset="-78"/>
                        </a:rPr>
                        <a:t>Python</a:t>
                      </a:r>
                      <a:endParaRPr lang="en-US" sz="16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cs typeface="B Nazanin" panose="00000400000000000000" pitchFamily="2" charset="-78"/>
                        </a:rPr>
                        <a:t>Locust</a:t>
                      </a:r>
                      <a:endParaRPr lang="en-US" sz="16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4564"/>
                  </a:ext>
                </a:extLst>
              </a:tr>
              <a:tr h="5422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285750" marR="0" indent="-28575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fa-IR" sz="1600" dirty="0">
                          <a:effectLst/>
                          <a:cs typeface="B Nazanin" panose="00000400000000000000" pitchFamily="2" charset="-78"/>
                        </a:rPr>
                        <a:t>پشتیبانی از پروتوکل‌های مختلف</a:t>
                      </a:r>
                      <a:endParaRPr lang="en-US" sz="16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285750" marR="0" indent="-28575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fa-IR" sz="1600" dirty="0">
                          <a:effectLst/>
                          <a:cs typeface="B Nazanin" panose="00000400000000000000" pitchFamily="2" charset="-78"/>
                        </a:rPr>
                        <a:t>دارای پیکربندی پیچیده </a:t>
                      </a:r>
                      <a:endParaRPr lang="en-US" sz="1600" dirty="0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285750" marR="0" indent="-28575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fa-IR" sz="1600" dirty="0">
                          <a:effectLst/>
                          <a:cs typeface="B Nazanin" panose="00000400000000000000" pitchFamily="2" charset="-78"/>
                        </a:rPr>
                        <a:t>نیازمند تجربه برنامه‌نویسی با </a:t>
                      </a:r>
                      <a:r>
                        <a:rPr lang="en-US" sz="1600" dirty="0">
                          <a:effectLst/>
                          <a:cs typeface="B Nazanin" panose="00000400000000000000" pitchFamily="2" charset="-78"/>
                        </a:rPr>
                        <a:t>Java</a:t>
                      </a:r>
                      <a:endParaRPr lang="en-US" sz="16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285750" marR="0" indent="-28575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effectLst/>
                          <a:cs typeface="B Nazanin" panose="00000400000000000000" pitchFamily="2" charset="-78"/>
                        </a:rPr>
                        <a:t>Java</a:t>
                      </a:r>
                      <a:endParaRPr lang="en-US" sz="16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cs typeface="B Nazanin" panose="00000400000000000000" pitchFamily="2" charset="-78"/>
                        </a:rPr>
                        <a:t>Jmeter</a:t>
                      </a:r>
                      <a:endParaRPr lang="en-US" sz="16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741721"/>
                  </a:ext>
                </a:extLst>
              </a:tr>
              <a:tr h="2711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285750" marR="0" indent="-28575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600" dirty="0">
                          <a:effectLst/>
                          <a:cs typeface="B Nazanin" panose="00000400000000000000" pitchFamily="2" charset="-78"/>
                        </a:rPr>
                        <a:t>استفاده به‌عنوان سیستم توزیع‌شده </a:t>
                      </a:r>
                      <a:endParaRPr lang="en-US" sz="1600" dirty="0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285750" marR="0" indent="-28575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600" dirty="0">
                          <a:effectLst/>
                          <a:cs typeface="B Nazanin" panose="00000400000000000000" pitchFamily="2" charset="-78"/>
                        </a:rPr>
                        <a:t>قابلیت ضبط و پخش ترافیک</a:t>
                      </a:r>
                      <a:endParaRPr lang="en-US" sz="16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285750" marR="0" indent="-28575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600" dirty="0">
                          <a:effectLst/>
                          <a:cs typeface="B Nazanin" panose="00000400000000000000" pitchFamily="2" charset="-78"/>
                        </a:rPr>
                        <a:t>نیاز به آشنایی با زبان </a:t>
                      </a:r>
                      <a:r>
                        <a:rPr lang="en-US" sz="1600" dirty="0">
                          <a:effectLst/>
                          <a:cs typeface="B Nazanin" panose="00000400000000000000" pitchFamily="2" charset="-78"/>
                        </a:rPr>
                        <a:t>Scala</a:t>
                      </a:r>
                      <a:endParaRPr lang="en-US" sz="16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285750" marR="0" indent="-28575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effectLst/>
                          <a:cs typeface="B Nazanin" panose="00000400000000000000" pitchFamily="2" charset="-78"/>
                        </a:rPr>
                        <a:t>Scala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cs typeface="B Nazanin" panose="00000400000000000000" pitchFamily="2" charset="-78"/>
                        </a:rPr>
                        <a:t>Gatling</a:t>
                      </a:r>
                      <a:endParaRPr lang="en-US" sz="16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732566"/>
                  </a:ext>
                </a:extLst>
              </a:tr>
              <a:tr h="2711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285750" marR="0" indent="-28575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fa-IR" sz="1600" dirty="0">
                          <a:effectLst/>
                          <a:cs typeface="B Nazanin" panose="00000400000000000000" pitchFamily="2" charset="-78"/>
                        </a:rPr>
                        <a:t>مفید برای </a:t>
                      </a:r>
                      <a:r>
                        <a:rPr lang="ar-SA" sz="1600" dirty="0">
                          <a:effectLst/>
                          <a:cs typeface="B Nazanin" panose="00000400000000000000" pitchFamily="2" charset="-78"/>
                        </a:rPr>
                        <a:t>تست‌های ساده و ابتدایی</a:t>
                      </a:r>
                      <a:endParaRPr lang="en-US" sz="1600" dirty="0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285750" marR="0" indent="-28575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600" dirty="0">
                          <a:effectLst/>
                          <a:cs typeface="B Nazanin" panose="00000400000000000000" pitchFamily="2" charset="-78"/>
                        </a:rPr>
                        <a:t>ابزار ساده و سبک</a:t>
                      </a:r>
                      <a:endParaRPr lang="en-US" sz="16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285750" marR="0" indent="-28575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fa-IR" sz="1600" dirty="0">
                          <a:effectLst/>
                          <a:cs typeface="B Nazanin" panose="00000400000000000000" pitchFamily="2" charset="-78"/>
                        </a:rPr>
                        <a:t>برای تست‌های پیچیده مناسب نیست.</a:t>
                      </a:r>
                      <a:endParaRPr lang="en-US" sz="1600" dirty="0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285750" marR="0" indent="-28575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ar-SA" sz="1600" dirty="0">
                          <a:effectLst/>
                          <a:cs typeface="B Nazanin" panose="00000400000000000000" pitchFamily="2" charset="-78"/>
                        </a:rPr>
                        <a:t>دارای قابلیت‌های محدود</a:t>
                      </a:r>
                      <a:endParaRPr lang="en-US" sz="1600" dirty="0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285750" marR="0" lvl="0" indent="-285750" algn="just" defTabSz="9144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ar-SA" sz="1600" dirty="0">
                          <a:effectLst/>
                          <a:cs typeface="B Nazanin" panose="00000400000000000000" pitchFamily="2" charset="-78"/>
                        </a:rPr>
                        <a:t>نیاز به آشنایی با زبان </a:t>
                      </a:r>
                      <a:r>
                        <a:rPr lang="en-US" sz="1600" dirty="0">
                          <a:effectLst/>
                          <a:cs typeface="B Nazanin" panose="00000400000000000000" pitchFamily="2" charset="-78"/>
                        </a:rPr>
                        <a:t>Scala</a:t>
                      </a:r>
                      <a:endParaRPr lang="en-US" sz="16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  <a:p>
                      <a:pPr marL="285750" marR="0" indent="-28575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285750" marR="0" indent="-28575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effectLst/>
                          <a:cs typeface="B Nazanin" panose="00000400000000000000" pitchFamily="2" charset="-78"/>
                        </a:rPr>
                        <a:t>Scala</a:t>
                      </a:r>
                      <a:endParaRPr lang="en-US" sz="16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B Nazanin" panose="00000400000000000000" pitchFamily="2" charset="-78"/>
                        </a:rPr>
                        <a:t>Apache Bench</a:t>
                      </a:r>
                      <a:endParaRPr lang="en-US" sz="16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523131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A6608970-765D-4029-88CB-F07BC96CCB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92" y="3693525"/>
            <a:ext cx="479924" cy="4342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2670D14-C17E-49F8-9C94-8100C53F37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50" y="2790180"/>
            <a:ext cx="523399" cy="5253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9516BFD-F8A8-4B9D-A90E-55BE4B834B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76" y="4808747"/>
            <a:ext cx="582155" cy="4209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3DCAF25-BE13-4F70-A24F-886A6E90B6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01" y="2101264"/>
            <a:ext cx="508015" cy="50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5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2633355" y="351687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 روش پیشنهادی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306F83-60D6-4002-8440-747D4971D767}"/>
              </a:ext>
            </a:extLst>
          </p:cNvPr>
          <p:cNvSpPr/>
          <p:nvPr/>
        </p:nvSpPr>
        <p:spPr>
          <a:xfrm>
            <a:off x="614449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مفاهیم اولیه و کارهای پیشین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4D2D54-398F-4424-BA03-8924E5C68A14}"/>
              </a:ext>
            </a:extLst>
          </p:cNvPr>
          <p:cNvSpPr/>
          <p:nvPr/>
        </p:nvSpPr>
        <p:spPr>
          <a:xfrm>
            <a:off x="438892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مواد و روش‌ها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مقدمه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فهرست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601D7A-3D6D-4578-BA3F-F73A0014F91A}"/>
              </a:ext>
            </a:extLst>
          </p:cNvPr>
          <p:cNvSpPr/>
          <p:nvPr/>
        </p:nvSpPr>
        <p:spPr>
          <a:xfrm>
            <a:off x="615863" y="1301261"/>
            <a:ext cx="10960274" cy="5205052"/>
          </a:xfrm>
          <a:prstGeom prst="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87778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کارهای آینده</a:t>
            </a:r>
          </a:p>
        </p:txBody>
      </p:sp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0562AD7A-8174-4E5F-AA60-1523CDE547E2}"/>
              </a:ext>
            </a:extLst>
          </p:cNvPr>
          <p:cNvSpPr/>
          <p:nvPr/>
        </p:nvSpPr>
        <p:spPr>
          <a:xfrm>
            <a:off x="6144495" y="1691407"/>
            <a:ext cx="3986344" cy="808565"/>
          </a:xfrm>
          <a:prstGeom prst="roundRect">
            <a:avLst/>
          </a:prstGeom>
          <a:gradFill flip="none" rotWithShape="1">
            <a:gsLst>
              <a:gs pos="0">
                <a:srgbClr val="5B1646">
                  <a:shade val="30000"/>
                  <a:satMod val="115000"/>
                </a:srgbClr>
              </a:gs>
              <a:gs pos="50000">
                <a:srgbClr val="5B1646">
                  <a:shade val="67500"/>
                  <a:satMod val="115000"/>
                </a:srgbClr>
              </a:gs>
              <a:gs pos="100000">
                <a:srgbClr val="5B164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5B1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b="1" dirty="0">
                <a:cs typeface="B Nazanin" panose="00000400000000000000" pitchFamily="2" charset="-78"/>
              </a:rPr>
              <a:t>روش پیشنهادی و ارزیابی نتایج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F31E6B-F0C1-4CDA-85DC-A78BB94EFF68}"/>
              </a:ext>
            </a:extLst>
          </p:cNvPr>
          <p:cNvGrpSpPr/>
          <p:nvPr/>
        </p:nvGrpSpPr>
        <p:grpSpPr>
          <a:xfrm>
            <a:off x="10396822" y="1670423"/>
            <a:ext cx="723241" cy="829549"/>
            <a:chOff x="3610185" y="2527749"/>
            <a:chExt cx="843248" cy="843248"/>
          </a:xfrm>
          <a:gradFill flip="none" rotWithShape="1">
            <a:gsLst>
              <a:gs pos="0">
                <a:srgbClr val="5B1646">
                  <a:shade val="30000"/>
                  <a:satMod val="115000"/>
                </a:srgbClr>
              </a:gs>
              <a:gs pos="50000">
                <a:srgbClr val="5B1646">
                  <a:shade val="67500"/>
                  <a:satMod val="115000"/>
                </a:srgbClr>
              </a:gs>
              <a:gs pos="100000">
                <a:srgbClr val="5B1646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EE8110E-F67D-40F1-8988-2825603F245B}"/>
                </a:ext>
              </a:extLst>
            </p:cNvPr>
            <p:cNvSpPr/>
            <p:nvPr/>
          </p:nvSpPr>
          <p:spPr>
            <a:xfrm>
              <a:off x="3610185" y="2527749"/>
              <a:ext cx="843248" cy="84324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24" name="Group 552">
              <a:extLst>
                <a:ext uri="{FF2B5EF4-FFF2-40B4-BE49-F238E27FC236}">
                  <a16:creationId xmlns:a16="http://schemas.microsoft.com/office/drawing/2014/main" id="{F440829E-3BBA-4354-AE56-EAB15B007119}"/>
                </a:ext>
              </a:extLst>
            </p:cNvPr>
            <p:cNvGrpSpPr/>
            <p:nvPr/>
          </p:nvGrpSpPr>
          <p:grpSpPr>
            <a:xfrm>
              <a:off x="3776974" y="2765872"/>
              <a:ext cx="504627" cy="367004"/>
              <a:chOff x="6238876" y="2390775"/>
              <a:chExt cx="576262" cy="419101"/>
            </a:xfrm>
            <a:grpFill/>
          </p:grpSpPr>
          <p:sp>
            <p:nvSpPr>
              <p:cNvPr id="26" name="Rectangle 89">
                <a:extLst>
                  <a:ext uri="{FF2B5EF4-FFF2-40B4-BE49-F238E27FC236}">
                    <a16:creationId xmlns:a16="http://schemas.microsoft.com/office/drawing/2014/main" id="{E8CD032C-9B09-42A1-8109-DEA072B3B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8576" y="2528888"/>
                <a:ext cx="179388" cy="17463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7" name="Rectangle 90">
                <a:extLst>
                  <a:ext uri="{FF2B5EF4-FFF2-40B4-BE49-F238E27FC236}">
                    <a16:creationId xmlns:a16="http://schemas.microsoft.com/office/drawing/2014/main" id="{DC074259-CC0E-44F8-A75E-8FE869419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0163" y="2571750"/>
                <a:ext cx="179388" cy="1587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8" name="Freeform 91">
                <a:extLst>
                  <a:ext uri="{FF2B5EF4-FFF2-40B4-BE49-F238E27FC236}">
                    <a16:creationId xmlns:a16="http://schemas.microsoft.com/office/drawing/2014/main" id="{42155DCA-D79F-4700-9DC8-62BFF9929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2063" y="2484438"/>
                <a:ext cx="254000" cy="30321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5" y="42"/>
                  </a:cxn>
                  <a:cxn ang="0">
                    <a:pos x="15" y="15"/>
                  </a:cxn>
                  <a:cxn ang="0">
                    <a:pos x="146" y="15"/>
                  </a:cxn>
                  <a:cxn ang="0">
                    <a:pos x="146" y="176"/>
                  </a:cxn>
                  <a:cxn ang="0">
                    <a:pos x="44" y="176"/>
                  </a:cxn>
                  <a:cxn ang="0">
                    <a:pos x="44" y="177"/>
                  </a:cxn>
                  <a:cxn ang="0">
                    <a:pos x="43" y="176"/>
                  </a:cxn>
                  <a:cxn ang="0">
                    <a:pos x="15" y="176"/>
                  </a:cxn>
                  <a:cxn ang="0">
                    <a:pos x="15" y="149"/>
                  </a:cxn>
                  <a:cxn ang="0">
                    <a:pos x="3" y="138"/>
                  </a:cxn>
                  <a:cxn ang="0">
                    <a:pos x="2" y="138"/>
                  </a:cxn>
                  <a:cxn ang="0">
                    <a:pos x="2" y="137"/>
                  </a:cxn>
                  <a:cxn ang="0">
                    <a:pos x="0" y="135"/>
                  </a:cxn>
                  <a:cxn ang="0">
                    <a:pos x="0" y="191"/>
                  </a:cxn>
                  <a:cxn ang="0">
                    <a:pos x="160" y="191"/>
                  </a:cxn>
                  <a:cxn ang="0">
                    <a:pos x="160" y="0"/>
                  </a:cxn>
                  <a:cxn ang="0">
                    <a:pos x="0" y="0"/>
                  </a:cxn>
                  <a:cxn ang="0">
                    <a:pos x="0" y="6"/>
                  </a:cxn>
                </a:cxnLst>
                <a:rect l="0" t="0" r="r" b="b"/>
                <a:pathLst>
                  <a:path w="160" h="191">
                    <a:moveTo>
                      <a:pt x="0" y="6"/>
                    </a:moveTo>
                    <a:lnTo>
                      <a:pt x="15" y="42"/>
                    </a:lnTo>
                    <a:lnTo>
                      <a:pt x="15" y="15"/>
                    </a:lnTo>
                    <a:lnTo>
                      <a:pt x="146" y="15"/>
                    </a:lnTo>
                    <a:lnTo>
                      <a:pt x="146" y="176"/>
                    </a:lnTo>
                    <a:lnTo>
                      <a:pt x="44" y="176"/>
                    </a:lnTo>
                    <a:lnTo>
                      <a:pt x="44" y="177"/>
                    </a:lnTo>
                    <a:lnTo>
                      <a:pt x="43" y="176"/>
                    </a:lnTo>
                    <a:lnTo>
                      <a:pt x="15" y="176"/>
                    </a:lnTo>
                    <a:lnTo>
                      <a:pt x="15" y="149"/>
                    </a:lnTo>
                    <a:lnTo>
                      <a:pt x="3" y="138"/>
                    </a:lnTo>
                    <a:lnTo>
                      <a:pt x="2" y="138"/>
                    </a:lnTo>
                    <a:lnTo>
                      <a:pt x="2" y="137"/>
                    </a:lnTo>
                    <a:lnTo>
                      <a:pt x="0" y="135"/>
                    </a:lnTo>
                    <a:lnTo>
                      <a:pt x="0" y="191"/>
                    </a:lnTo>
                    <a:lnTo>
                      <a:pt x="160" y="191"/>
                    </a:lnTo>
                    <a:lnTo>
                      <a:pt x="160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9" name="Freeform 92">
                <a:extLst>
                  <a:ext uri="{FF2B5EF4-FFF2-40B4-BE49-F238E27FC236}">
                    <a16:creationId xmlns:a16="http://schemas.microsoft.com/office/drawing/2014/main" id="{8DA3A97B-694A-4CAF-A5B8-84118DFDB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2608263"/>
                <a:ext cx="168275" cy="174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1"/>
                  </a:cxn>
                  <a:cxn ang="0">
                    <a:pos x="106" y="11"/>
                  </a:cxn>
                  <a:cxn ang="0">
                    <a:pos x="106" y="0"/>
                  </a:cxn>
                  <a:cxn ang="0">
                    <a:pos x="0" y="0"/>
                  </a:cxn>
                </a:cxnLst>
                <a:rect l="0" t="0" r="r" b="b"/>
                <a:pathLst>
                  <a:path w="106" h="11">
                    <a:moveTo>
                      <a:pt x="0" y="0"/>
                    </a:moveTo>
                    <a:lnTo>
                      <a:pt x="4" y="11"/>
                    </a:lnTo>
                    <a:lnTo>
                      <a:pt x="106" y="11"/>
                    </a:lnTo>
                    <a:lnTo>
                      <a:pt x="10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0" name="Freeform 93">
                <a:extLst>
                  <a:ext uri="{FF2B5EF4-FFF2-40B4-BE49-F238E27FC236}">
                    <a16:creationId xmlns:a16="http://schemas.microsoft.com/office/drawing/2014/main" id="{B5E97A62-2C36-4060-8831-B0E68DE44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563" y="2651125"/>
                <a:ext cx="153988" cy="15875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97" y="10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6" y="10"/>
                  </a:cxn>
                </a:cxnLst>
                <a:rect l="0" t="0" r="r" b="b"/>
                <a:pathLst>
                  <a:path w="97" h="10">
                    <a:moveTo>
                      <a:pt x="6" y="10"/>
                    </a:moveTo>
                    <a:lnTo>
                      <a:pt x="97" y="10"/>
                    </a:lnTo>
                    <a:lnTo>
                      <a:pt x="97" y="0"/>
                    </a:lnTo>
                    <a:lnTo>
                      <a:pt x="0" y="0"/>
                    </a:lnTo>
                    <a:lnTo>
                      <a:pt x="6" y="1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1" name="Rectangle 94">
                <a:extLst>
                  <a:ext uri="{FF2B5EF4-FFF2-40B4-BE49-F238E27FC236}">
                    <a16:creationId xmlns:a16="http://schemas.microsoft.com/office/drawing/2014/main" id="{C3B0F535-0964-496F-8058-8A67366AB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5088" y="2682875"/>
                <a:ext cx="144463" cy="17463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" name="Freeform 95">
                <a:extLst>
                  <a:ext uri="{FF2B5EF4-FFF2-40B4-BE49-F238E27FC236}">
                    <a16:creationId xmlns:a16="http://schemas.microsoft.com/office/drawing/2014/main" id="{4075C163-D9FA-4686-AE8F-E7E66C01E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1588" y="2673350"/>
                <a:ext cx="55563" cy="76200"/>
              </a:xfrm>
              <a:custGeom>
                <a:avLst/>
                <a:gdLst/>
                <a:ahLst/>
                <a:cxnLst>
                  <a:cxn ang="0">
                    <a:pos x="34" y="48"/>
                  </a:cxn>
                  <a:cxn ang="0">
                    <a:pos x="35" y="0"/>
                  </a:cxn>
                  <a:cxn ang="0">
                    <a:pos x="0" y="15"/>
                  </a:cxn>
                  <a:cxn ang="0">
                    <a:pos x="34" y="48"/>
                  </a:cxn>
                </a:cxnLst>
                <a:rect l="0" t="0" r="r" b="b"/>
                <a:pathLst>
                  <a:path w="35" h="48">
                    <a:moveTo>
                      <a:pt x="34" y="48"/>
                    </a:moveTo>
                    <a:lnTo>
                      <a:pt x="35" y="0"/>
                    </a:lnTo>
                    <a:lnTo>
                      <a:pt x="0" y="15"/>
                    </a:lnTo>
                    <a:lnTo>
                      <a:pt x="34" y="48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" name="Freeform 96">
                <a:extLst>
                  <a:ext uri="{FF2B5EF4-FFF2-40B4-BE49-F238E27FC236}">
                    <a16:creationId xmlns:a16="http://schemas.microsoft.com/office/drawing/2014/main" id="{5910A41F-4D71-4D0B-BAAD-6D9AD8861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8876" y="2390775"/>
                <a:ext cx="71438" cy="68263"/>
              </a:xfrm>
              <a:custGeom>
                <a:avLst/>
                <a:gdLst/>
                <a:ahLst/>
                <a:cxnLst>
                  <a:cxn ang="0">
                    <a:pos x="120" y="35"/>
                  </a:cxn>
                  <a:cxn ang="0">
                    <a:pos x="60" y="10"/>
                  </a:cxn>
                  <a:cxn ang="0">
                    <a:pos x="34" y="20"/>
                  </a:cxn>
                  <a:cxn ang="0">
                    <a:pos x="9" y="79"/>
                  </a:cxn>
                  <a:cxn ang="0">
                    <a:pos x="31" y="133"/>
                  </a:cxn>
                  <a:cxn ang="0">
                    <a:pos x="141" y="88"/>
                  </a:cxn>
                  <a:cxn ang="0">
                    <a:pos x="120" y="35"/>
                  </a:cxn>
                </a:cxnLst>
                <a:rect l="0" t="0" r="r" b="b"/>
                <a:pathLst>
                  <a:path w="141" h="133">
                    <a:moveTo>
                      <a:pt x="120" y="35"/>
                    </a:moveTo>
                    <a:cubicBezTo>
                      <a:pt x="110" y="11"/>
                      <a:pt x="83" y="0"/>
                      <a:pt x="60" y="1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11" y="30"/>
                      <a:pt x="0" y="56"/>
                      <a:pt x="9" y="79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141" y="88"/>
                      <a:pt x="141" y="88"/>
                      <a:pt x="141" y="88"/>
                    </a:cubicBezTo>
                    <a:lnTo>
                      <a:pt x="120" y="35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" name="Rectangle 97">
                <a:extLst>
                  <a:ext uri="{FF2B5EF4-FFF2-40B4-BE49-F238E27FC236}">
                    <a16:creationId xmlns:a16="http://schemas.microsoft.com/office/drawing/2014/main" id="{9B0B6BB4-37AB-415D-B709-734123BE0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3501" y="2725738"/>
                <a:ext cx="147638" cy="1587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" name="Freeform 98">
                <a:extLst>
                  <a:ext uri="{FF2B5EF4-FFF2-40B4-BE49-F238E27FC236}">
                    <a16:creationId xmlns:a16="http://schemas.microsoft.com/office/drawing/2014/main" id="{B0482637-596C-442A-8E9A-A446EE4D0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7176" y="2541588"/>
                <a:ext cx="141288" cy="71438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84" y="45"/>
                  </a:cxn>
                  <a:cxn ang="0">
                    <a:pos x="85" y="45"/>
                  </a:cxn>
                  <a:cxn ang="0">
                    <a:pos x="89" y="36"/>
                  </a:cxn>
                  <a:cxn ang="0">
                    <a:pos x="88" y="35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89" h="45">
                    <a:moveTo>
                      <a:pt x="0" y="11"/>
                    </a:moveTo>
                    <a:lnTo>
                      <a:pt x="84" y="45"/>
                    </a:lnTo>
                    <a:lnTo>
                      <a:pt x="85" y="45"/>
                    </a:lnTo>
                    <a:lnTo>
                      <a:pt x="89" y="36"/>
                    </a:lnTo>
                    <a:lnTo>
                      <a:pt x="88" y="35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" name="Freeform 99">
                <a:extLst>
                  <a:ext uri="{FF2B5EF4-FFF2-40B4-BE49-F238E27FC236}">
                    <a16:creationId xmlns:a16="http://schemas.microsoft.com/office/drawing/2014/main" id="{7C117086-7F06-45D4-AD9E-6533EEB55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7176" y="2581275"/>
                <a:ext cx="127000" cy="66675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76" y="42"/>
                  </a:cxn>
                  <a:cxn ang="0">
                    <a:pos x="80" y="32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80" h="42">
                    <a:moveTo>
                      <a:pt x="0" y="11"/>
                    </a:moveTo>
                    <a:lnTo>
                      <a:pt x="76" y="42"/>
                    </a:lnTo>
                    <a:lnTo>
                      <a:pt x="80" y="32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" name="Freeform 100">
                <a:extLst>
                  <a:ext uri="{FF2B5EF4-FFF2-40B4-BE49-F238E27FC236}">
                    <a16:creationId xmlns:a16="http://schemas.microsoft.com/office/drawing/2014/main" id="{37D3E06F-4C6A-44A0-9272-175556B6BF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7176" y="2497138"/>
                <a:ext cx="157163" cy="77788"/>
              </a:xfrm>
              <a:custGeom>
                <a:avLst/>
                <a:gdLst/>
                <a:ahLst/>
                <a:cxnLst>
                  <a:cxn ang="0">
                    <a:pos x="95" y="49"/>
                  </a:cxn>
                  <a:cxn ang="0">
                    <a:pos x="99" y="40"/>
                  </a:cxn>
                  <a:cxn ang="0">
                    <a:pos x="98" y="4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94" y="49"/>
                  </a:cxn>
                  <a:cxn ang="0">
                    <a:pos x="95" y="49"/>
                  </a:cxn>
                </a:cxnLst>
                <a:rect l="0" t="0" r="r" b="b"/>
                <a:pathLst>
                  <a:path w="99" h="49">
                    <a:moveTo>
                      <a:pt x="95" y="49"/>
                    </a:moveTo>
                    <a:lnTo>
                      <a:pt x="99" y="40"/>
                    </a:lnTo>
                    <a:lnTo>
                      <a:pt x="98" y="4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94" y="49"/>
                    </a:lnTo>
                    <a:lnTo>
                      <a:pt x="95" y="49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" name="Freeform 101">
                <a:extLst>
                  <a:ext uri="{FF2B5EF4-FFF2-40B4-BE49-F238E27FC236}">
                    <a16:creationId xmlns:a16="http://schemas.microsoft.com/office/drawing/2014/main" id="{4C416A37-A626-46BE-8CC1-0DBF98E0D5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7176" y="2625725"/>
                <a:ext cx="112713" cy="60325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68" y="38"/>
                  </a:cxn>
                  <a:cxn ang="0">
                    <a:pos x="71" y="29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71" h="38">
                    <a:moveTo>
                      <a:pt x="0" y="11"/>
                    </a:moveTo>
                    <a:lnTo>
                      <a:pt x="68" y="38"/>
                    </a:lnTo>
                    <a:lnTo>
                      <a:pt x="71" y="29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9" name="Freeform 102">
                <a:extLst>
                  <a:ext uri="{FF2B5EF4-FFF2-40B4-BE49-F238E27FC236}">
                    <a16:creationId xmlns:a16="http://schemas.microsoft.com/office/drawing/2014/main" id="{9CBEBE0E-F2E3-409E-BEFB-1A4AF3EC3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7176" y="2705100"/>
                <a:ext cx="85725" cy="49213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51" y="31"/>
                  </a:cxn>
                  <a:cxn ang="0">
                    <a:pos x="54" y="22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54" h="31">
                    <a:moveTo>
                      <a:pt x="0" y="10"/>
                    </a:moveTo>
                    <a:lnTo>
                      <a:pt x="51" y="31"/>
                    </a:lnTo>
                    <a:lnTo>
                      <a:pt x="54" y="22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0" name="Freeform 103">
                <a:extLst>
                  <a:ext uri="{FF2B5EF4-FFF2-40B4-BE49-F238E27FC236}">
                    <a16:creationId xmlns:a16="http://schemas.microsoft.com/office/drawing/2014/main" id="{73A4CB9B-A3A3-43F1-AAAF-7F00AE193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7176" y="2660650"/>
                <a:ext cx="100013" cy="55563"/>
              </a:xfrm>
              <a:custGeom>
                <a:avLst/>
                <a:gdLst/>
                <a:ahLst/>
                <a:cxnLst>
                  <a:cxn ang="0">
                    <a:pos x="63" y="25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59" y="35"/>
                  </a:cxn>
                  <a:cxn ang="0">
                    <a:pos x="63" y="25"/>
                  </a:cxn>
                </a:cxnLst>
                <a:rect l="0" t="0" r="r" b="b"/>
                <a:pathLst>
                  <a:path w="63" h="35">
                    <a:moveTo>
                      <a:pt x="63" y="25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59" y="35"/>
                    </a:lnTo>
                    <a:lnTo>
                      <a:pt x="63" y="25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1" name="Freeform 104">
                <a:extLst>
                  <a:ext uri="{FF2B5EF4-FFF2-40B4-BE49-F238E27FC236}">
                    <a16:creationId xmlns:a16="http://schemas.microsoft.com/office/drawing/2014/main" id="{8330D851-9262-4F0C-942B-D66421B04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7488" y="2439988"/>
                <a:ext cx="247650" cy="369888"/>
              </a:xfrm>
              <a:custGeom>
                <a:avLst/>
                <a:gdLst/>
                <a:ahLst/>
                <a:cxnLst>
                  <a:cxn ang="0">
                    <a:pos x="155" y="59"/>
                  </a:cxn>
                  <a:cxn ang="0">
                    <a:pos x="10" y="0"/>
                  </a:cxn>
                  <a:cxn ang="0">
                    <a:pos x="9" y="0"/>
                  </a:cxn>
                  <a:cxn ang="0">
                    <a:pos x="0" y="22"/>
                  </a:cxn>
                  <a:cxn ang="0">
                    <a:pos x="17" y="22"/>
                  </a:cxn>
                  <a:cxn ang="0">
                    <a:pos x="18" y="19"/>
                  </a:cxn>
                  <a:cxn ang="0">
                    <a:pos x="136" y="67"/>
                  </a:cxn>
                  <a:cxn ang="0">
                    <a:pos x="76" y="214"/>
                  </a:cxn>
                  <a:cxn ang="0">
                    <a:pos x="25" y="193"/>
                  </a:cxn>
                  <a:cxn ang="0">
                    <a:pos x="25" y="208"/>
                  </a:cxn>
                  <a:cxn ang="0">
                    <a:pos x="84" y="233"/>
                  </a:cxn>
                  <a:cxn ang="0">
                    <a:pos x="85" y="233"/>
                  </a:cxn>
                  <a:cxn ang="0">
                    <a:pos x="156" y="59"/>
                  </a:cxn>
                  <a:cxn ang="0">
                    <a:pos x="155" y="59"/>
                  </a:cxn>
                </a:cxnLst>
                <a:rect l="0" t="0" r="r" b="b"/>
                <a:pathLst>
                  <a:path w="156" h="233">
                    <a:moveTo>
                      <a:pt x="155" y="59"/>
                    </a:moveTo>
                    <a:lnTo>
                      <a:pt x="10" y="0"/>
                    </a:lnTo>
                    <a:lnTo>
                      <a:pt x="9" y="0"/>
                    </a:lnTo>
                    <a:lnTo>
                      <a:pt x="0" y="22"/>
                    </a:lnTo>
                    <a:lnTo>
                      <a:pt x="17" y="22"/>
                    </a:lnTo>
                    <a:lnTo>
                      <a:pt x="18" y="19"/>
                    </a:lnTo>
                    <a:lnTo>
                      <a:pt x="136" y="67"/>
                    </a:lnTo>
                    <a:lnTo>
                      <a:pt x="76" y="214"/>
                    </a:lnTo>
                    <a:lnTo>
                      <a:pt x="25" y="193"/>
                    </a:lnTo>
                    <a:lnTo>
                      <a:pt x="25" y="208"/>
                    </a:lnTo>
                    <a:lnTo>
                      <a:pt x="84" y="233"/>
                    </a:lnTo>
                    <a:lnTo>
                      <a:pt x="85" y="233"/>
                    </a:lnTo>
                    <a:lnTo>
                      <a:pt x="156" y="59"/>
                    </a:lnTo>
                    <a:lnTo>
                      <a:pt x="155" y="59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" name="Freeform 105">
                <a:extLst>
                  <a:ext uri="{FF2B5EF4-FFF2-40B4-BE49-F238E27FC236}">
                    <a16:creationId xmlns:a16="http://schemas.microsoft.com/office/drawing/2014/main" id="{1B5472AC-2DB0-4C80-AED1-59BAAF1488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56338" y="2441575"/>
                <a:ext cx="149225" cy="250825"/>
              </a:xfrm>
              <a:custGeom>
                <a:avLst/>
                <a:gdLst/>
                <a:ahLst/>
                <a:cxnLst>
                  <a:cxn ang="0">
                    <a:pos x="292" y="447"/>
                  </a:cxn>
                  <a:cxn ang="0">
                    <a:pos x="110" y="0"/>
                  </a:cxn>
                  <a:cxn ang="0">
                    <a:pos x="0" y="45"/>
                  </a:cxn>
                  <a:cxn ang="0">
                    <a:pos x="182" y="491"/>
                  </a:cxn>
                  <a:cxn ang="0">
                    <a:pos x="292" y="447"/>
                  </a:cxn>
                  <a:cxn ang="0">
                    <a:pos x="99" y="19"/>
                  </a:cxn>
                  <a:cxn ang="0">
                    <a:pos x="220" y="315"/>
                  </a:cxn>
                  <a:cxn ang="0">
                    <a:pos x="215" y="338"/>
                  </a:cxn>
                  <a:cxn ang="0">
                    <a:pos x="195" y="325"/>
                  </a:cxn>
                  <a:cxn ang="0">
                    <a:pos x="75" y="29"/>
                  </a:cxn>
                  <a:cxn ang="0">
                    <a:pos x="99" y="19"/>
                  </a:cxn>
                  <a:cxn ang="0">
                    <a:pos x="165" y="358"/>
                  </a:cxn>
                  <a:cxn ang="0">
                    <a:pos x="146" y="345"/>
                  </a:cxn>
                  <a:cxn ang="0">
                    <a:pos x="25" y="49"/>
                  </a:cxn>
                  <a:cxn ang="0">
                    <a:pos x="50" y="39"/>
                  </a:cxn>
                  <a:cxn ang="0">
                    <a:pos x="170" y="335"/>
                  </a:cxn>
                  <a:cxn ang="0">
                    <a:pos x="165" y="358"/>
                  </a:cxn>
                </a:cxnLst>
                <a:rect l="0" t="0" r="r" b="b"/>
                <a:pathLst>
                  <a:path w="292" h="491">
                    <a:moveTo>
                      <a:pt x="292" y="447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82" y="491"/>
                      <a:pt x="182" y="491"/>
                      <a:pt x="182" y="491"/>
                    </a:cubicBezTo>
                    <a:lnTo>
                      <a:pt x="292" y="447"/>
                    </a:lnTo>
                    <a:close/>
                    <a:moveTo>
                      <a:pt x="99" y="19"/>
                    </a:moveTo>
                    <a:cubicBezTo>
                      <a:pt x="220" y="315"/>
                      <a:pt x="220" y="315"/>
                      <a:pt x="220" y="315"/>
                    </a:cubicBezTo>
                    <a:cubicBezTo>
                      <a:pt x="224" y="325"/>
                      <a:pt x="222" y="335"/>
                      <a:pt x="215" y="338"/>
                    </a:cubicBezTo>
                    <a:cubicBezTo>
                      <a:pt x="208" y="340"/>
                      <a:pt x="199" y="335"/>
                      <a:pt x="195" y="325"/>
                    </a:cubicBezTo>
                    <a:cubicBezTo>
                      <a:pt x="75" y="29"/>
                      <a:pt x="75" y="29"/>
                      <a:pt x="75" y="29"/>
                    </a:cubicBezTo>
                    <a:lnTo>
                      <a:pt x="99" y="19"/>
                    </a:lnTo>
                    <a:close/>
                    <a:moveTo>
                      <a:pt x="165" y="358"/>
                    </a:moveTo>
                    <a:cubicBezTo>
                      <a:pt x="159" y="361"/>
                      <a:pt x="150" y="355"/>
                      <a:pt x="146" y="345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170" y="335"/>
                      <a:pt x="170" y="335"/>
                      <a:pt x="170" y="335"/>
                    </a:cubicBezTo>
                    <a:cubicBezTo>
                      <a:pt x="174" y="345"/>
                      <a:pt x="172" y="355"/>
                      <a:pt x="165" y="35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C354E3E5-C7F4-4E66-BB9A-A7D1D1BA13E1}"/>
              </a:ext>
            </a:extLst>
          </p:cNvPr>
          <p:cNvSpPr/>
          <p:nvPr/>
        </p:nvSpPr>
        <p:spPr>
          <a:xfrm>
            <a:off x="10396823" y="2933741"/>
            <a:ext cx="723240" cy="808565"/>
          </a:xfrm>
          <a:prstGeom prst="rect">
            <a:avLst/>
          </a:prstGeom>
          <a:solidFill>
            <a:srgbClr val="CA0035"/>
          </a:solidFill>
          <a:ln>
            <a:solidFill>
              <a:srgbClr val="CA0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4267" b="1" dirty="0">
                <a:cs typeface="B Yekan" panose="00000400000000000000" pitchFamily="2" charset="-78"/>
              </a:rPr>
              <a:t>1</a:t>
            </a:r>
            <a:endParaRPr lang="en-US" sz="4267" b="1" dirty="0">
              <a:cs typeface="B Yekan" panose="00000400000000000000" pitchFamily="2" charset="-7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7840E-8A53-471C-A2BF-49E09587C6A7}"/>
              </a:ext>
            </a:extLst>
          </p:cNvPr>
          <p:cNvSpPr/>
          <p:nvPr/>
        </p:nvSpPr>
        <p:spPr>
          <a:xfrm>
            <a:off x="10396823" y="4054681"/>
            <a:ext cx="723240" cy="808565"/>
          </a:xfrm>
          <a:prstGeom prst="rect">
            <a:avLst/>
          </a:prstGeom>
          <a:solidFill>
            <a:srgbClr val="F18F01"/>
          </a:solidFill>
          <a:ln>
            <a:solidFill>
              <a:srgbClr val="F18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4267" b="1" dirty="0">
                <a:solidFill>
                  <a:schemeClr val="bg1"/>
                </a:solidFill>
                <a:cs typeface="B Yekan" panose="00000400000000000000" pitchFamily="2" charset="-78"/>
              </a:rPr>
              <a:t>2</a:t>
            </a:r>
            <a:endParaRPr lang="en-US" sz="4267" b="1" dirty="0">
              <a:solidFill>
                <a:schemeClr val="bg1"/>
              </a:solidFill>
              <a:cs typeface="B Yekan" panose="00000400000000000000" pitchFamily="2" charset="-78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F4581B-5A12-470B-A197-917857F8B25D}"/>
              </a:ext>
            </a:extLst>
          </p:cNvPr>
          <p:cNvSpPr/>
          <p:nvPr/>
        </p:nvSpPr>
        <p:spPr>
          <a:xfrm>
            <a:off x="10396823" y="5175621"/>
            <a:ext cx="723240" cy="808565"/>
          </a:xfrm>
          <a:prstGeom prst="rect">
            <a:avLst/>
          </a:prstGeom>
          <a:solidFill>
            <a:srgbClr val="0E5AA4"/>
          </a:solidFill>
          <a:ln>
            <a:solidFill>
              <a:srgbClr val="0E5A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4267" b="1" dirty="0">
                <a:solidFill>
                  <a:schemeClr val="bg1"/>
                </a:solidFill>
                <a:cs typeface="B Yekan" panose="00000400000000000000" pitchFamily="2" charset="-78"/>
              </a:rPr>
              <a:t>3</a:t>
            </a:r>
            <a:endParaRPr lang="en-US" sz="4267" b="1" dirty="0">
              <a:solidFill>
                <a:schemeClr val="bg1"/>
              </a:solidFill>
              <a:cs typeface="B Yekan" panose="00000400000000000000" pitchFamily="2" charset="-78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E5DACB9-EF5A-4CDD-ADF0-E55534A8BF90}"/>
              </a:ext>
            </a:extLst>
          </p:cNvPr>
          <p:cNvGrpSpPr/>
          <p:nvPr/>
        </p:nvGrpSpPr>
        <p:grpSpPr>
          <a:xfrm>
            <a:off x="6144494" y="2912759"/>
            <a:ext cx="3986344" cy="829548"/>
            <a:chOff x="1941604" y="2470278"/>
            <a:chExt cx="4737112" cy="80856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CF8099-0329-4512-ADBD-541EAD8A6711}"/>
                </a:ext>
              </a:extLst>
            </p:cNvPr>
            <p:cNvSpPr/>
            <p:nvPr/>
          </p:nvSpPr>
          <p:spPr>
            <a:xfrm>
              <a:off x="1941604" y="2470278"/>
              <a:ext cx="4737112" cy="808565"/>
            </a:xfrm>
            <a:prstGeom prst="rect">
              <a:avLst/>
            </a:prstGeom>
            <a:ln w="28575">
              <a:solidFill>
                <a:srgbClr val="CA0035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267" b="1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F7B482-F31E-4235-AA9E-6A5BE3C195E9}"/>
                </a:ext>
              </a:extLst>
            </p:cNvPr>
            <p:cNvSpPr/>
            <p:nvPr/>
          </p:nvSpPr>
          <p:spPr>
            <a:xfrm>
              <a:off x="2393639" y="2582172"/>
              <a:ext cx="3833049" cy="50998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a-I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B Nazanin" panose="00000400000000000000" pitchFamily="2" charset="-78"/>
                </a:rPr>
                <a:t>آزمایش 1(آزمون عملکردی)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F2C1307-874B-4C6F-91E6-95CD3B7AAFD4}"/>
              </a:ext>
            </a:extLst>
          </p:cNvPr>
          <p:cNvGrpSpPr/>
          <p:nvPr/>
        </p:nvGrpSpPr>
        <p:grpSpPr>
          <a:xfrm>
            <a:off x="6144494" y="4044189"/>
            <a:ext cx="3986344" cy="829549"/>
            <a:chOff x="1941604" y="3580726"/>
            <a:chExt cx="4737112" cy="8295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1B261DE-AF2F-482D-B7E4-9A3A95A52878}"/>
                </a:ext>
              </a:extLst>
            </p:cNvPr>
            <p:cNvSpPr/>
            <p:nvPr/>
          </p:nvSpPr>
          <p:spPr>
            <a:xfrm>
              <a:off x="1941604" y="3580726"/>
              <a:ext cx="4737112" cy="829549"/>
            </a:xfrm>
            <a:prstGeom prst="rect">
              <a:avLst/>
            </a:prstGeom>
            <a:ln w="28575">
              <a:solidFill>
                <a:srgbClr val="F18F0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267" b="1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E379497-4D74-4E39-827B-221B4A9E0C4E}"/>
                </a:ext>
              </a:extLst>
            </p:cNvPr>
            <p:cNvSpPr/>
            <p:nvPr/>
          </p:nvSpPr>
          <p:spPr>
            <a:xfrm>
              <a:off x="2798432" y="3611395"/>
              <a:ext cx="302346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a-I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B Nazanin" panose="00000400000000000000" pitchFamily="2" charset="-78"/>
                </a:rPr>
                <a:t>آزمایش2 (آزمون بار )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4A25FC6-B1A6-4AD7-8E34-10AF4BC97D6D}"/>
              </a:ext>
            </a:extLst>
          </p:cNvPr>
          <p:cNvGrpSpPr/>
          <p:nvPr/>
        </p:nvGrpSpPr>
        <p:grpSpPr>
          <a:xfrm>
            <a:off x="6096000" y="5175621"/>
            <a:ext cx="4034838" cy="829549"/>
            <a:chOff x="1941604" y="4712158"/>
            <a:chExt cx="4737112" cy="82954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CDEFF1-11CB-444D-B111-6FCC28497679}"/>
                </a:ext>
              </a:extLst>
            </p:cNvPr>
            <p:cNvSpPr/>
            <p:nvPr/>
          </p:nvSpPr>
          <p:spPr>
            <a:xfrm>
              <a:off x="1941604" y="4712158"/>
              <a:ext cx="4737112" cy="829549"/>
            </a:xfrm>
            <a:prstGeom prst="rect">
              <a:avLst/>
            </a:prstGeom>
            <a:ln w="28575">
              <a:solidFill>
                <a:srgbClr val="0E5AA4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267" b="1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6E64514-8533-418D-960B-018E04C28A61}"/>
                </a:ext>
              </a:extLst>
            </p:cNvPr>
            <p:cNvSpPr/>
            <p:nvPr/>
          </p:nvSpPr>
          <p:spPr>
            <a:xfrm>
              <a:off x="3170413" y="4824052"/>
              <a:ext cx="227949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a-I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B Nazanin" panose="00000400000000000000" pitchFamily="2" charset="-78"/>
                </a:rPr>
                <a:t>نتایج آزمایش ها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5FBC0A-C393-4540-8B1F-05B59924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dirty="0">
                <a:cs typeface="B Yekan" panose="00000400000000000000" pitchFamily="2" charset="-78"/>
              </a:rPr>
              <a:t>15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3434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3" grpId="0" animBg="1"/>
      <p:bldP spid="44" grpId="0" animBg="1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DF0EA33F-EB7E-41CC-9DF1-1A00B92CF814}"/>
              </a:ext>
            </a:extLst>
          </p:cNvPr>
          <p:cNvSpPr/>
          <p:nvPr/>
        </p:nvSpPr>
        <p:spPr>
          <a:xfrm>
            <a:off x="526576" y="1247681"/>
            <a:ext cx="10960274" cy="5205052"/>
          </a:xfrm>
          <a:prstGeom prst="rect">
            <a:avLst/>
          </a:prstGeom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2633355" y="351687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 روش پیشنهادی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306F83-60D6-4002-8440-747D4971D767}"/>
              </a:ext>
            </a:extLst>
          </p:cNvPr>
          <p:cNvSpPr/>
          <p:nvPr/>
        </p:nvSpPr>
        <p:spPr>
          <a:xfrm>
            <a:off x="614449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مفاهیم اولیه و کارهای پیشین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4D2D54-398F-4424-BA03-8924E5C68A14}"/>
              </a:ext>
            </a:extLst>
          </p:cNvPr>
          <p:cNvSpPr/>
          <p:nvPr/>
        </p:nvSpPr>
        <p:spPr>
          <a:xfrm>
            <a:off x="438892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 ابزارهای تولید و ارزیابی ترافیک شبکه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مقدمه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فهرست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601D7A-3D6D-4578-BA3F-F73A0014F91A}"/>
              </a:ext>
            </a:extLst>
          </p:cNvPr>
          <p:cNvSpPr/>
          <p:nvPr/>
        </p:nvSpPr>
        <p:spPr>
          <a:xfrm>
            <a:off x="615863" y="1301261"/>
            <a:ext cx="10787861" cy="4907957"/>
          </a:xfrm>
          <a:prstGeom prst="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87778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کارهای آینده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5FBC0A-C393-4540-8B1F-05B59924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dirty="0">
                <a:cs typeface="B Yekan" panose="00000400000000000000" pitchFamily="2" charset="-78"/>
              </a:rPr>
              <a:t>16</a:t>
            </a:r>
            <a:endParaRPr lang="en-US" dirty="0">
              <a:cs typeface="B Yekan" panose="00000400000000000000" pitchFamily="2" charset="-78"/>
            </a:endParaRPr>
          </a:p>
        </p:txBody>
      </p:sp>
      <p:graphicFrame>
        <p:nvGraphicFramePr>
          <p:cNvPr id="48" name="Chart Placeholder 47">
            <a:extLst>
              <a:ext uri="{FF2B5EF4-FFF2-40B4-BE49-F238E27FC236}">
                <a16:creationId xmlns:a16="http://schemas.microsoft.com/office/drawing/2014/main" id="{B844C30F-91FB-46A8-9E71-01AD2BC54D14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3508912214"/>
              </p:ext>
            </p:extLst>
          </p:nvPr>
        </p:nvGraphicFramePr>
        <p:xfrm>
          <a:off x="918577" y="1301261"/>
          <a:ext cx="8350464" cy="46160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2625">
                  <a:extLst>
                    <a:ext uri="{9D8B030D-6E8A-4147-A177-3AD203B41FA5}">
                      <a16:colId xmlns:a16="http://schemas.microsoft.com/office/drawing/2014/main" val="3220779405"/>
                    </a:ext>
                  </a:extLst>
                </a:gridCol>
                <a:gridCol w="1202306">
                  <a:extLst>
                    <a:ext uri="{9D8B030D-6E8A-4147-A177-3AD203B41FA5}">
                      <a16:colId xmlns:a16="http://schemas.microsoft.com/office/drawing/2014/main" val="238840076"/>
                    </a:ext>
                  </a:extLst>
                </a:gridCol>
                <a:gridCol w="1090425">
                  <a:extLst>
                    <a:ext uri="{9D8B030D-6E8A-4147-A177-3AD203B41FA5}">
                      <a16:colId xmlns:a16="http://schemas.microsoft.com/office/drawing/2014/main" val="1643665132"/>
                    </a:ext>
                  </a:extLst>
                </a:gridCol>
                <a:gridCol w="1209600">
                  <a:extLst>
                    <a:ext uri="{9D8B030D-6E8A-4147-A177-3AD203B41FA5}">
                      <a16:colId xmlns:a16="http://schemas.microsoft.com/office/drawing/2014/main" val="2117516909"/>
                    </a:ext>
                  </a:extLst>
                </a:gridCol>
                <a:gridCol w="857748">
                  <a:extLst>
                    <a:ext uri="{9D8B030D-6E8A-4147-A177-3AD203B41FA5}">
                      <a16:colId xmlns:a16="http://schemas.microsoft.com/office/drawing/2014/main" val="1697608407"/>
                    </a:ext>
                  </a:extLst>
                </a:gridCol>
                <a:gridCol w="760458">
                  <a:extLst>
                    <a:ext uri="{9D8B030D-6E8A-4147-A177-3AD203B41FA5}">
                      <a16:colId xmlns:a16="http://schemas.microsoft.com/office/drawing/2014/main" val="1567929337"/>
                    </a:ext>
                  </a:extLst>
                </a:gridCol>
                <a:gridCol w="968816">
                  <a:extLst>
                    <a:ext uri="{9D8B030D-6E8A-4147-A177-3AD203B41FA5}">
                      <a16:colId xmlns:a16="http://schemas.microsoft.com/office/drawing/2014/main" val="3988364817"/>
                    </a:ext>
                  </a:extLst>
                </a:gridCol>
                <a:gridCol w="766945">
                  <a:extLst>
                    <a:ext uri="{9D8B030D-6E8A-4147-A177-3AD203B41FA5}">
                      <a16:colId xmlns:a16="http://schemas.microsoft.com/office/drawing/2014/main" val="2754590453"/>
                    </a:ext>
                  </a:extLst>
                </a:gridCol>
                <a:gridCol w="751541">
                  <a:extLst>
                    <a:ext uri="{9D8B030D-6E8A-4147-A177-3AD203B41FA5}">
                      <a16:colId xmlns:a16="http://schemas.microsoft.com/office/drawing/2014/main" val="2522999204"/>
                    </a:ext>
                  </a:extLst>
                </a:gridCol>
              </a:tblGrid>
              <a:tr h="802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</a:t>
                      </a:r>
                      <a:endParaRPr lang="en-US" sz="20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Response time(ms)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Throughput( MB/s)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Memory usage (MB)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 send time(ms)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Waiting time (TTFB)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Frontend Duration(ms)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Backend Duration (ms)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Load Time (ms)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extLst>
                  <a:ext uri="{0D108BD9-81ED-4DB2-BD59-A6C34878D82A}">
                    <a16:rowId xmlns:a16="http://schemas.microsoft.com/office/drawing/2014/main" val="2299296617"/>
                  </a:ext>
                </a:extLst>
              </a:tr>
              <a:tr h="4010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245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85.54199219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175.8984375</a:t>
                      </a:r>
                      <a:endParaRPr lang="en-US" sz="20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265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244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565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509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965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extLst>
                  <a:ext uri="{0D108BD9-81ED-4DB2-BD59-A6C34878D82A}">
                    <a16:rowId xmlns:a16="http://schemas.microsoft.com/office/drawing/2014/main" val="1056780109"/>
                  </a:ext>
                </a:extLst>
              </a:tr>
              <a:tr h="4010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89.81542969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361.640625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399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383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817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782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7071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extLst>
                  <a:ext uri="{0D108BD9-81ED-4DB2-BD59-A6C34878D82A}">
                    <a16:rowId xmlns:a16="http://schemas.microsoft.com/office/drawing/2014/main" val="2129262787"/>
                  </a:ext>
                </a:extLst>
              </a:tr>
              <a:tr h="4010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252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88.62792969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908.203125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1682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359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2117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821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16921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extLst>
                  <a:ext uri="{0D108BD9-81ED-4DB2-BD59-A6C34878D82A}">
                    <a16:rowId xmlns:a16="http://schemas.microsoft.com/office/drawing/2014/main" val="365175018"/>
                  </a:ext>
                </a:extLst>
              </a:tr>
              <a:tr h="4010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258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84.41933594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941.171875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279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237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1979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958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19794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extLst>
                  <a:ext uri="{0D108BD9-81ED-4DB2-BD59-A6C34878D82A}">
                    <a16:rowId xmlns:a16="http://schemas.microsoft.com/office/drawing/2014/main" val="347391819"/>
                  </a:ext>
                </a:extLst>
              </a:tr>
              <a:tr h="4010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280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82.68232422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1346.484375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814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231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2052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1045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20530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extLst>
                  <a:ext uri="{0D108BD9-81ED-4DB2-BD59-A6C34878D82A}">
                    <a16:rowId xmlns:a16="http://schemas.microsoft.com/office/drawing/2014/main" val="4048851474"/>
                  </a:ext>
                </a:extLst>
              </a:tr>
              <a:tr h="4010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305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82.43789063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1615.3125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319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303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2001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1875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20022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extLst>
                  <a:ext uri="{0D108BD9-81ED-4DB2-BD59-A6C34878D82A}">
                    <a16:rowId xmlns:a16="http://schemas.microsoft.com/office/drawing/2014/main" val="2167990227"/>
                  </a:ext>
                </a:extLst>
              </a:tr>
              <a:tr h="4010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150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324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76.41503906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2012.109375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2330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231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2852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2561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28528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extLst>
                  <a:ext uri="{0D108BD9-81ED-4DB2-BD59-A6C34878D82A}">
                    <a16:rowId xmlns:a16="http://schemas.microsoft.com/office/drawing/2014/main" val="1348917725"/>
                  </a:ext>
                </a:extLst>
              </a:tr>
              <a:tr h="2044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170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356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72.578125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2289.6875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1045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252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3093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2768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30935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extLst>
                  <a:ext uri="{0D108BD9-81ED-4DB2-BD59-A6C34878D82A}">
                    <a16:rowId xmlns:a16="http://schemas.microsoft.com/office/drawing/2014/main" val="2622170807"/>
                  </a:ext>
                </a:extLst>
              </a:tr>
              <a:tr h="4010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384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56.43759766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3635.9375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1508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249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5289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3562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31182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extLst>
                  <a:ext uri="{0D108BD9-81ED-4DB2-BD59-A6C34878D82A}">
                    <a16:rowId xmlns:a16="http://schemas.microsoft.com/office/drawing/2014/main" val="2315575254"/>
                  </a:ext>
                </a:extLst>
              </a:tr>
              <a:tr h="4010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250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398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49.60058594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4529.296875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1860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397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5901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5842</a:t>
                      </a:r>
                      <a:endParaRPr lang="en-US" sz="20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56957</a:t>
                      </a:r>
                      <a:endParaRPr lang="en-US" sz="20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56368" marR="56368" marT="0" marB="0" anchor="b"/>
                </a:tc>
                <a:extLst>
                  <a:ext uri="{0D108BD9-81ED-4DB2-BD59-A6C34878D82A}">
                    <a16:rowId xmlns:a16="http://schemas.microsoft.com/office/drawing/2014/main" val="3066351139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EB6A39DD-2BFC-4BAE-A30B-0A1B57641234}"/>
              </a:ext>
            </a:extLst>
          </p:cNvPr>
          <p:cNvSpPr txBox="1"/>
          <p:nvPr/>
        </p:nvSpPr>
        <p:spPr>
          <a:xfrm>
            <a:off x="9269043" y="1543235"/>
            <a:ext cx="2004380" cy="73866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285750" indent="-285750" algn="r" rtl="1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a-IR" sz="1600" b="1" dirty="0">
                <a:solidFill>
                  <a:srgbClr val="F87A08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rPr>
              <a:t>شرح آزمایش اول</a:t>
            </a:r>
          </a:p>
          <a:p>
            <a:pPr marL="285750" indent="-285750" algn="r" rtl="1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a-IR" sz="1600" b="1" dirty="0">
                <a:solidFill>
                  <a:srgbClr val="F87A08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rPr>
              <a:t>ابزار های مورد استفاده </a:t>
            </a:r>
          </a:p>
          <a:p>
            <a:pPr marL="285750" indent="-285750" algn="r" rtl="1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a-IR" sz="1600" b="1" dirty="0">
                <a:solidFill>
                  <a:srgbClr val="F87A08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rPr>
              <a:t>نتایج آزمایش اول</a:t>
            </a:r>
            <a:endParaRPr lang="fa-IR" sz="16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6567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139BB16F-8A91-4133-9879-1A68C007C1CA}"/>
              </a:ext>
            </a:extLst>
          </p:cNvPr>
          <p:cNvSpPr/>
          <p:nvPr/>
        </p:nvSpPr>
        <p:spPr>
          <a:xfrm>
            <a:off x="526576" y="1247681"/>
            <a:ext cx="10960274" cy="5205052"/>
          </a:xfrm>
          <a:prstGeom prst="rect">
            <a:avLst/>
          </a:prstGeom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2633355" y="351687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 روش پیشنهادی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306F83-60D6-4002-8440-747D4971D767}"/>
              </a:ext>
            </a:extLst>
          </p:cNvPr>
          <p:cNvSpPr/>
          <p:nvPr/>
        </p:nvSpPr>
        <p:spPr>
          <a:xfrm>
            <a:off x="614449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مفاهیم اولیه و کارهای پیشین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4D2D54-398F-4424-BA03-8924E5C68A14}"/>
              </a:ext>
            </a:extLst>
          </p:cNvPr>
          <p:cNvSpPr/>
          <p:nvPr/>
        </p:nvSpPr>
        <p:spPr>
          <a:xfrm>
            <a:off x="438892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 ابزارهای تولید و ارزیابی ترافیک شبکه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مقدمه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فهرست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87778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کارهای آینده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5FBC0A-C393-4540-8B1F-05B59924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dirty="0">
                <a:cs typeface="B Yekan" panose="00000400000000000000" pitchFamily="2" charset="-78"/>
              </a:rPr>
              <a:t>17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48" name="Picture 47" descr="Chart, line chart&#10;&#10;Description automatically generated">
            <a:extLst>
              <a:ext uri="{FF2B5EF4-FFF2-40B4-BE49-F238E27FC236}">
                <a16:creationId xmlns:a16="http://schemas.microsoft.com/office/drawing/2014/main" id="{6FEB7E3E-5C5B-4B11-ABF6-F7905A853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90" y="1302208"/>
            <a:ext cx="3798317" cy="203159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B7D65A8-7611-400E-B355-36F7F2E92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495" y="2230271"/>
            <a:ext cx="5017491" cy="325381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F1B0EB6-9695-4CE4-A8A1-ADA8AB28C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190" y="3741564"/>
            <a:ext cx="3599087" cy="222544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710B32F-CA02-4E92-941F-573D37AFB08B}"/>
              </a:ext>
            </a:extLst>
          </p:cNvPr>
          <p:cNvSpPr txBox="1"/>
          <p:nvPr/>
        </p:nvSpPr>
        <p:spPr>
          <a:xfrm>
            <a:off x="9655635" y="1585645"/>
            <a:ext cx="1112444" cy="24622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fa-IR" sz="1600" b="1" dirty="0">
                <a:solidFill>
                  <a:srgbClr val="F87A08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rPr>
              <a:t>تحلیل نتایج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E93DDE-323E-A683-9E29-A5381484C802}"/>
              </a:ext>
            </a:extLst>
          </p:cNvPr>
          <p:cNvSpPr txBox="1"/>
          <p:nvPr/>
        </p:nvSpPr>
        <p:spPr>
          <a:xfrm>
            <a:off x="2135248" y="3368237"/>
            <a:ext cx="30480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1600" dirty="0">
                <a:ea typeface="Calibri" panose="020F0502020204030204" pitchFamily="34" charset="0"/>
                <a:cs typeface="B Nazanin" panose="00000400000000000000" pitchFamily="2" charset="-78"/>
              </a:rPr>
              <a:t>نمودار </a:t>
            </a:r>
            <a:r>
              <a:rPr lang="fa-IR" sz="1600" dirty="0" err="1">
                <a:ea typeface="Calibri" panose="020F0502020204030204" pitchFamily="34" charset="0"/>
                <a:cs typeface="B Nazanin" panose="00000400000000000000" pitchFamily="2" charset="-78"/>
              </a:rPr>
              <a:t>پاسخدهی</a:t>
            </a:r>
            <a:r>
              <a:rPr lang="fa-IR" sz="1600" dirty="0">
                <a:ea typeface="Calibri" panose="020F0502020204030204" pitchFamily="34" charset="0"/>
                <a:cs typeface="B Nazanin" panose="00000400000000000000" pitchFamily="2" charset="-78"/>
              </a:rPr>
              <a:t> بر حسب تعداد کاربران</a:t>
            </a:r>
            <a:endParaRPr lang="fa-I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CE7A8-1B8B-BF74-1D49-41F927CA7CAC}"/>
              </a:ext>
            </a:extLst>
          </p:cNvPr>
          <p:cNvSpPr txBox="1"/>
          <p:nvPr/>
        </p:nvSpPr>
        <p:spPr>
          <a:xfrm>
            <a:off x="1918249" y="6001786"/>
            <a:ext cx="30480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1600" dirty="0">
                <a:ea typeface="Calibri" panose="020F0502020204030204" pitchFamily="34" charset="0"/>
                <a:cs typeface="B Nazanin" panose="00000400000000000000" pitchFamily="2" charset="-78"/>
              </a:rPr>
              <a:t>نمودار حافظه مصرفی بر حسب تعداد کاربران</a:t>
            </a:r>
            <a:endParaRPr lang="fa-I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370E08-E366-3ED5-E2A5-24B555BB4635}"/>
              </a:ext>
            </a:extLst>
          </p:cNvPr>
          <p:cNvSpPr txBox="1"/>
          <p:nvPr/>
        </p:nvSpPr>
        <p:spPr>
          <a:xfrm>
            <a:off x="7306959" y="5610259"/>
            <a:ext cx="30480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1600" dirty="0">
                <a:ea typeface="Calibri" panose="020F0502020204030204" pitchFamily="34" charset="0"/>
                <a:cs typeface="B Nazanin" panose="00000400000000000000" pitchFamily="2" charset="-78"/>
              </a:rPr>
              <a:t>نمودار </a:t>
            </a:r>
            <a:r>
              <a:rPr lang="fa-IR" sz="1600" dirty="0" err="1">
                <a:ea typeface="Calibri" panose="020F0502020204030204" pitchFamily="34" charset="0"/>
                <a:cs typeface="B Nazanin" panose="00000400000000000000" pitchFamily="2" charset="-78"/>
              </a:rPr>
              <a:t>گذردهی</a:t>
            </a:r>
            <a:r>
              <a:rPr lang="fa-IR" sz="1600" dirty="0">
                <a:ea typeface="Calibri" panose="020F0502020204030204" pitchFamily="34" charset="0"/>
                <a:cs typeface="B Nazanin" panose="00000400000000000000" pitchFamily="2" charset="-78"/>
              </a:rPr>
              <a:t> بر حسب تعداد کاربران</a:t>
            </a:r>
            <a:endParaRPr lang="fa-IR" sz="1600" dirty="0"/>
          </a:p>
        </p:txBody>
      </p:sp>
    </p:spTree>
    <p:extLst>
      <p:ext uri="{BB962C8B-B14F-4D97-AF65-F5344CB8AC3E}">
        <p14:creationId xmlns:p14="http://schemas.microsoft.com/office/powerpoint/2010/main" val="1370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257D63B-3B74-4AEB-951C-24B3335EB499}"/>
              </a:ext>
            </a:extLst>
          </p:cNvPr>
          <p:cNvSpPr/>
          <p:nvPr/>
        </p:nvSpPr>
        <p:spPr>
          <a:xfrm>
            <a:off x="537086" y="1247681"/>
            <a:ext cx="10960274" cy="5205052"/>
          </a:xfrm>
          <a:prstGeom prst="rect">
            <a:avLst/>
          </a:prstGeom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2633355" y="351687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 روش پیشنهادی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306F83-60D6-4002-8440-747D4971D767}"/>
              </a:ext>
            </a:extLst>
          </p:cNvPr>
          <p:cNvSpPr/>
          <p:nvPr/>
        </p:nvSpPr>
        <p:spPr>
          <a:xfrm>
            <a:off x="614449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مفاهیم اولیه و کارهای پیشین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4D2D54-398F-4424-BA03-8924E5C68A14}"/>
              </a:ext>
            </a:extLst>
          </p:cNvPr>
          <p:cNvSpPr/>
          <p:nvPr/>
        </p:nvSpPr>
        <p:spPr>
          <a:xfrm>
            <a:off x="438892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 ابزارهای تولید و ارزیابی ترافیک شبکه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مقدمه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فهرست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87778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کارهای آینده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5FBC0A-C393-4540-8B1F-05B59924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dirty="0">
                <a:cs typeface="B Yekan" panose="00000400000000000000" pitchFamily="2" charset="-78"/>
              </a:rPr>
              <a:t>18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C460BF8-8A0B-4C3B-97AB-4F7066445A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26" y="2405621"/>
            <a:ext cx="3273739" cy="339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8994338-9635-4B16-9AF1-171BD95876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097" y="2402670"/>
            <a:ext cx="3452112" cy="3400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DA80852-5001-48F7-877B-423ED93402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597" y="2427287"/>
            <a:ext cx="3421031" cy="3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B764CF2-09F9-4BC3-BFCE-7D2387990DF1}"/>
              </a:ext>
            </a:extLst>
          </p:cNvPr>
          <p:cNvSpPr txBox="1"/>
          <p:nvPr/>
        </p:nvSpPr>
        <p:spPr>
          <a:xfrm>
            <a:off x="7182007" y="1413167"/>
            <a:ext cx="3672408" cy="984885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285750" indent="-285750" algn="r" rtl="1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a-IR" sz="1600" b="1" dirty="0">
                <a:solidFill>
                  <a:srgbClr val="F87A08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rPr>
              <a:t>شرح آزمایش دوم</a:t>
            </a:r>
          </a:p>
          <a:p>
            <a:pPr marL="285750" indent="-285750" algn="r" rtl="1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a-IR" sz="1600" b="1" dirty="0">
                <a:solidFill>
                  <a:srgbClr val="F87A08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rPr>
              <a:t>ابزار های مورد استفاده </a:t>
            </a:r>
          </a:p>
          <a:p>
            <a:pPr marL="285750" indent="-285750" algn="r" rtl="1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a-IR" sz="1600" b="1" dirty="0">
                <a:solidFill>
                  <a:srgbClr val="F87A08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rPr>
              <a:t>نتایج آزمایش دوم</a:t>
            </a:r>
          </a:p>
          <a:p>
            <a:pPr marL="285750" indent="-285750" algn="r" rtl="1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a-IR" sz="1600" b="1" dirty="0">
                <a:solidFill>
                  <a:srgbClr val="F87A08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rPr>
              <a:t>تحلیل نتایج آزمایش دوم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1A674C-BEBC-B394-6CB0-87C0BDED7F6B}"/>
              </a:ext>
            </a:extLst>
          </p:cNvPr>
          <p:cNvSpPr txBox="1"/>
          <p:nvPr/>
        </p:nvSpPr>
        <p:spPr>
          <a:xfrm>
            <a:off x="714703" y="5917324"/>
            <a:ext cx="317406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1600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هجوم 100</a:t>
            </a:r>
            <a:r>
              <a:rPr lang="fa-IR" sz="1600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0</a:t>
            </a:r>
            <a:r>
              <a:rPr lang="ar-SA" sz="1600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0 کاربر با نرخ 10</a:t>
            </a:r>
            <a:r>
              <a:rPr lang="fa-IR" sz="1600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0</a:t>
            </a:r>
            <a:r>
              <a:rPr lang="ar-SA" sz="1600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0 کاربر بر ثانیه</a:t>
            </a:r>
            <a:endParaRPr lang="fa-I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909B3C-7EFD-78D8-0047-CB0B5FD0E8AF}"/>
              </a:ext>
            </a:extLst>
          </p:cNvPr>
          <p:cNvSpPr txBox="1"/>
          <p:nvPr/>
        </p:nvSpPr>
        <p:spPr>
          <a:xfrm>
            <a:off x="8131635" y="5897415"/>
            <a:ext cx="334566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1600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هجوم 1000</a:t>
            </a:r>
            <a:r>
              <a:rPr lang="fa-IR" sz="1600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000</a:t>
            </a:r>
            <a:r>
              <a:rPr lang="ar-SA" sz="1600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 کاربر با نرخ 10</a:t>
            </a:r>
            <a:r>
              <a:rPr lang="fa-IR" sz="1600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00</a:t>
            </a:r>
            <a:r>
              <a:rPr lang="ar-SA" sz="1600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0 کاربر بر ثانیه</a:t>
            </a:r>
            <a:endParaRPr lang="fa-I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E72380-6793-4890-B85C-8BC79246AACB}"/>
              </a:ext>
            </a:extLst>
          </p:cNvPr>
          <p:cNvSpPr txBox="1"/>
          <p:nvPr/>
        </p:nvSpPr>
        <p:spPr>
          <a:xfrm>
            <a:off x="4364153" y="5894897"/>
            <a:ext cx="339813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1600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هجوم 10</a:t>
            </a:r>
            <a:r>
              <a:rPr lang="fa-IR" sz="1600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00</a:t>
            </a:r>
            <a:r>
              <a:rPr lang="ar-SA" sz="1600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00 کاربر با نرخ 10</a:t>
            </a:r>
            <a:r>
              <a:rPr lang="fa-IR" sz="1600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00</a:t>
            </a:r>
            <a:r>
              <a:rPr lang="ar-SA" sz="1600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0 کاربر بر ثانیه</a:t>
            </a:r>
            <a:endParaRPr lang="fa-IR" sz="1600" dirty="0"/>
          </a:p>
        </p:txBody>
      </p:sp>
    </p:spTree>
    <p:extLst>
      <p:ext uri="{BB962C8B-B14F-4D97-AF65-F5344CB8AC3E}">
        <p14:creationId xmlns:p14="http://schemas.microsoft.com/office/powerpoint/2010/main" val="355329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263335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 روش پیشنهادی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306F83-60D6-4002-8440-747D4971D767}"/>
              </a:ext>
            </a:extLst>
          </p:cNvPr>
          <p:cNvSpPr/>
          <p:nvPr/>
        </p:nvSpPr>
        <p:spPr>
          <a:xfrm>
            <a:off x="614449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مفاهیم اولیه و کارهای پیشین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4D2D54-398F-4424-BA03-8924E5C68A14}"/>
              </a:ext>
            </a:extLst>
          </p:cNvPr>
          <p:cNvSpPr/>
          <p:nvPr/>
        </p:nvSpPr>
        <p:spPr>
          <a:xfrm>
            <a:off x="438892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 ابزارهای تولید و ارزیابی ترافیک شبکه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مقدمه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فهرست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601D7A-3D6D-4578-BA3F-F73A0014F91A}"/>
              </a:ext>
            </a:extLst>
          </p:cNvPr>
          <p:cNvSpPr/>
          <p:nvPr/>
        </p:nvSpPr>
        <p:spPr>
          <a:xfrm>
            <a:off x="615863" y="1301261"/>
            <a:ext cx="10960274" cy="5205052"/>
          </a:xfrm>
          <a:prstGeom prst="rect">
            <a:avLst/>
          </a:prstGeom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877785" y="351687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کارهای آینده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DE0859-D13E-4EC8-ADA0-65EA112712AC}"/>
              </a:ext>
            </a:extLst>
          </p:cNvPr>
          <p:cNvSpPr/>
          <p:nvPr/>
        </p:nvSpPr>
        <p:spPr>
          <a:xfrm>
            <a:off x="1892577" y="1950100"/>
            <a:ext cx="8503835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07000"/>
              </a:lnSpc>
              <a:spcAft>
                <a:spcPts val="0"/>
              </a:spcAft>
            </a:pPr>
            <a:r>
              <a:rPr lang="fa-IR" sz="2000" b="1" dirty="0">
                <a:cs typeface="B Nazanin" panose="00000400000000000000" pitchFamily="2" charset="-78"/>
              </a:rPr>
              <a:t>کشف گلوگاه  </a:t>
            </a:r>
          </a:p>
          <a:p>
            <a:pPr algn="just" rtl="1">
              <a:lnSpc>
                <a:spcPct val="107000"/>
              </a:lnSpc>
              <a:spcAft>
                <a:spcPts val="0"/>
              </a:spcAft>
            </a:pPr>
            <a:endParaRPr lang="fa-IR" sz="2000" b="1" dirty="0">
              <a:cs typeface="B Nazanin" panose="00000400000000000000" pitchFamily="2" charset="-78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98E9D3-EC96-45D0-B4E0-AF76F1CFB483}"/>
              </a:ext>
            </a:extLst>
          </p:cNvPr>
          <p:cNvSpPr/>
          <p:nvPr/>
        </p:nvSpPr>
        <p:spPr>
          <a:xfrm>
            <a:off x="1892577" y="2698210"/>
            <a:ext cx="8503835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07000"/>
              </a:lnSpc>
              <a:spcAft>
                <a:spcPts val="0"/>
              </a:spcAft>
            </a:pPr>
            <a:r>
              <a:rPr lang="fa-IR" sz="2000" b="1" dirty="0">
                <a:cs typeface="B Nazanin" panose="00000400000000000000" pitchFamily="2" charset="-78"/>
              </a:rPr>
              <a:t>تولید ترافیک شبکه به کمک هوش مصنوعی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0B2FDE-D242-4143-BB35-B3C4C4B99E00}"/>
              </a:ext>
            </a:extLst>
          </p:cNvPr>
          <p:cNvGrpSpPr/>
          <p:nvPr/>
        </p:nvGrpSpPr>
        <p:grpSpPr>
          <a:xfrm>
            <a:off x="10413831" y="1950101"/>
            <a:ext cx="457200" cy="421654"/>
            <a:chOff x="8728064" y="2073168"/>
            <a:chExt cx="914400" cy="89713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97DE9F4-9CBE-47B5-B4EF-D6A2970356BD}"/>
                </a:ext>
              </a:extLst>
            </p:cNvPr>
            <p:cNvSpPr/>
            <p:nvPr/>
          </p:nvSpPr>
          <p:spPr>
            <a:xfrm>
              <a:off x="8728064" y="2073168"/>
              <a:ext cx="914400" cy="894945"/>
            </a:xfrm>
            <a:prstGeom prst="ellipse">
              <a:avLst/>
            </a:prstGeom>
            <a:solidFill>
              <a:srgbClr val="5B1646"/>
            </a:solidFill>
            <a:ln>
              <a:solidFill>
                <a:srgbClr val="5B1646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endParaRPr>
            </a:p>
          </p:txBody>
        </p:sp>
        <p:sp>
          <p:nvSpPr>
            <p:cNvPr id="42" name="Google Shape;695;p41">
              <a:extLst>
                <a:ext uri="{FF2B5EF4-FFF2-40B4-BE49-F238E27FC236}">
                  <a16:creationId xmlns:a16="http://schemas.microsoft.com/office/drawing/2014/main" id="{540719C2-61BD-4800-AF38-863B0C80D9B7}"/>
                </a:ext>
              </a:extLst>
            </p:cNvPr>
            <p:cNvSpPr/>
            <p:nvPr/>
          </p:nvSpPr>
          <p:spPr>
            <a:xfrm>
              <a:off x="8728064" y="2075359"/>
              <a:ext cx="914400" cy="894945"/>
            </a:xfrm>
            <a:custGeom>
              <a:avLst/>
              <a:gdLst/>
              <a:ahLst/>
              <a:cxnLst/>
              <a:rect l="l" t="t" r="r" b="b"/>
              <a:pathLst>
                <a:path w="16221" h="16222" fill="none" extrusionOk="0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solidFill>
              <a:schemeClr val="bg1"/>
            </a:solidFill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2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B5458B-B504-4612-B460-305576C5350A}"/>
              </a:ext>
            </a:extLst>
          </p:cNvPr>
          <p:cNvGrpSpPr/>
          <p:nvPr/>
        </p:nvGrpSpPr>
        <p:grpSpPr>
          <a:xfrm>
            <a:off x="10414198" y="2697699"/>
            <a:ext cx="459884" cy="422168"/>
            <a:chOff x="8722696" y="2072074"/>
            <a:chExt cx="919768" cy="89823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21436F4-F06E-4279-82EE-0FBD3C9C8055}"/>
                </a:ext>
              </a:extLst>
            </p:cNvPr>
            <p:cNvSpPr/>
            <p:nvPr/>
          </p:nvSpPr>
          <p:spPr>
            <a:xfrm>
              <a:off x="8722696" y="2072074"/>
              <a:ext cx="914400" cy="894945"/>
            </a:xfrm>
            <a:prstGeom prst="ellipse">
              <a:avLst/>
            </a:prstGeom>
            <a:solidFill>
              <a:srgbClr val="CA0035"/>
            </a:solidFill>
            <a:ln>
              <a:solidFill>
                <a:srgbClr val="CA0035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endParaRPr>
            </a:p>
          </p:txBody>
        </p:sp>
        <p:sp>
          <p:nvSpPr>
            <p:cNvPr id="46" name="Google Shape;695;p41">
              <a:extLst>
                <a:ext uri="{FF2B5EF4-FFF2-40B4-BE49-F238E27FC236}">
                  <a16:creationId xmlns:a16="http://schemas.microsoft.com/office/drawing/2014/main" id="{F99F479C-6C2B-4027-A21E-7F931B3D289A}"/>
                </a:ext>
              </a:extLst>
            </p:cNvPr>
            <p:cNvSpPr/>
            <p:nvPr/>
          </p:nvSpPr>
          <p:spPr>
            <a:xfrm>
              <a:off x="8728064" y="2075359"/>
              <a:ext cx="914400" cy="894945"/>
            </a:xfrm>
            <a:custGeom>
              <a:avLst/>
              <a:gdLst/>
              <a:ahLst/>
              <a:cxnLst/>
              <a:rect l="l" t="t" r="r" b="b"/>
              <a:pathLst>
                <a:path w="16221" h="16222" fill="none" extrusionOk="0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solidFill>
              <a:schemeClr val="bg1"/>
            </a:solidFill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2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AF0052-9A9B-4064-B546-1B88A79D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dirty="0">
                <a:cs typeface="B Yekan" panose="00000400000000000000" pitchFamily="2" charset="-78"/>
              </a:rPr>
              <a:t>19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4636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2633355" y="351687"/>
            <a:ext cx="1617788" cy="691668"/>
          </a:xfrm>
          <a:prstGeom prst="roundRect">
            <a:avLst/>
          </a:prstGeom>
          <a:solidFill>
            <a:srgbClr val="E7EB58"/>
          </a:solidFill>
          <a:ln>
            <a:solidFill>
              <a:srgbClr val="E7EB5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 روش پیشنهادی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306F83-60D6-4002-8440-747D4971D767}"/>
              </a:ext>
            </a:extLst>
          </p:cNvPr>
          <p:cNvSpPr/>
          <p:nvPr/>
        </p:nvSpPr>
        <p:spPr>
          <a:xfrm>
            <a:off x="6144495" y="351687"/>
            <a:ext cx="1617788" cy="691668"/>
          </a:xfrm>
          <a:prstGeom prst="roundRect">
            <a:avLst/>
          </a:prstGeom>
          <a:solidFill>
            <a:srgbClr val="E7EB58"/>
          </a:solidFill>
          <a:ln>
            <a:solidFill>
              <a:srgbClr val="E7EB5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مفاهیم اولیه و کارهای پیشین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4D2D54-398F-4424-BA03-8924E5C68A14}"/>
              </a:ext>
            </a:extLst>
          </p:cNvPr>
          <p:cNvSpPr/>
          <p:nvPr/>
        </p:nvSpPr>
        <p:spPr>
          <a:xfrm>
            <a:off x="4388925" y="351687"/>
            <a:ext cx="1617788" cy="691668"/>
          </a:xfrm>
          <a:prstGeom prst="roundRect">
            <a:avLst/>
          </a:prstGeom>
          <a:solidFill>
            <a:srgbClr val="E7EB58"/>
          </a:solidFill>
          <a:ln>
            <a:solidFill>
              <a:srgbClr val="E7EB5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 ابزارهای تولید و ارزیابی ترافیک شبکه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7EB58"/>
          </a:solidFill>
          <a:ln>
            <a:solidFill>
              <a:srgbClr val="E7EB5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مقدمه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F18F01"/>
          </a:solidFill>
          <a:ln>
            <a:solidFill>
              <a:srgbClr val="F18F0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فهرست</a:t>
            </a:r>
            <a:endParaRPr lang="en-US" dirty="0">
              <a:solidFill>
                <a:prstClr val="black"/>
              </a:solidFill>
              <a:latin typeface="Calibri" panose="020F0502020204030204"/>
              <a:cs typeface="B Yekan" panose="00000400000000000000" pitchFamily="2" charset="-7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601D7A-3D6D-4578-BA3F-F73A0014F91A}"/>
              </a:ext>
            </a:extLst>
          </p:cNvPr>
          <p:cNvSpPr/>
          <p:nvPr/>
        </p:nvSpPr>
        <p:spPr>
          <a:xfrm>
            <a:off x="615863" y="1301261"/>
            <a:ext cx="10960274" cy="5205052"/>
          </a:xfrm>
          <a:prstGeom prst="rect">
            <a:avLst/>
          </a:prstGeom>
          <a:ln>
            <a:solidFill>
              <a:srgbClr val="E7EB5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877785" y="351687"/>
            <a:ext cx="1617788" cy="691668"/>
          </a:xfrm>
          <a:prstGeom prst="roundRect">
            <a:avLst/>
          </a:prstGeom>
          <a:solidFill>
            <a:srgbClr val="E7EB58"/>
          </a:solidFill>
          <a:ln>
            <a:solidFill>
              <a:srgbClr val="E7EB5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کارهای آینده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BA5751-DEE4-4FCC-B88F-8D5446359C36}"/>
              </a:ext>
            </a:extLst>
          </p:cNvPr>
          <p:cNvGrpSpPr/>
          <p:nvPr/>
        </p:nvGrpSpPr>
        <p:grpSpPr>
          <a:xfrm>
            <a:off x="8217075" y="1616565"/>
            <a:ext cx="2648748" cy="499326"/>
            <a:chOff x="8217075" y="1804322"/>
            <a:chExt cx="2648748" cy="499326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7BB1370-EF48-4E53-8DB1-B8E5DF4A54B0}"/>
                </a:ext>
              </a:extLst>
            </p:cNvPr>
            <p:cNvGrpSpPr/>
            <p:nvPr/>
          </p:nvGrpSpPr>
          <p:grpSpPr>
            <a:xfrm>
              <a:off x="10366497" y="1804322"/>
              <a:ext cx="499326" cy="499326"/>
              <a:chOff x="6538714" y="1603273"/>
              <a:chExt cx="1132116" cy="1132116"/>
            </a:xfrm>
            <a:solidFill>
              <a:schemeClr val="accent3"/>
            </a:solidFill>
          </p:grpSpPr>
          <p:sp>
            <p:nvSpPr>
              <p:cNvPr id="150" name="Freeform: Shape 13">
                <a:extLst>
                  <a:ext uri="{FF2B5EF4-FFF2-40B4-BE49-F238E27FC236}">
                    <a16:creationId xmlns:a16="http://schemas.microsoft.com/office/drawing/2014/main" id="{018462FC-82C5-40E9-B30D-1EB60FA615E9}"/>
                  </a:ext>
                </a:extLst>
              </p:cNvPr>
              <p:cNvSpPr/>
              <p:nvPr/>
            </p:nvSpPr>
            <p:spPr>
              <a:xfrm>
                <a:off x="6538714" y="1603273"/>
                <a:ext cx="1132116" cy="1132116"/>
              </a:xfrm>
              <a:custGeom>
                <a:avLst/>
                <a:gdLst>
                  <a:gd name="connsiteX0" fmla="*/ 566058 w 1132116"/>
                  <a:gd name="connsiteY0" fmla="*/ 0 h 1132116"/>
                  <a:gd name="connsiteX1" fmla="*/ 1132116 w 1132116"/>
                  <a:gd name="connsiteY1" fmla="*/ 566058 h 1132116"/>
                  <a:gd name="connsiteX2" fmla="*/ 566058 w 1132116"/>
                  <a:gd name="connsiteY2" fmla="*/ 1132116 h 1132116"/>
                  <a:gd name="connsiteX3" fmla="*/ 0 w 1132116"/>
                  <a:gd name="connsiteY3" fmla="*/ 566058 h 1132116"/>
                  <a:gd name="connsiteX4" fmla="*/ 566058 w 1132116"/>
                  <a:gd name="connsiteY4" fmla="*/ 0 h 1132116"/>
                  <a:gd name="connsiteX5" fmla="*/ 566053 w 1132116"/>
                  <a:gd name="connsiteY5" fmla="*/ 76795 h 1132116"/>
                  <a:gd name="connsiteX6" fmla="*/ 76791 w 1132116"/>
                  <a:gd name="connsiteY6" fmla="*/ 566057 h 1132116"/>
                  <a:gd name="connsiteX7" fmla="*/ 566053 w 1132116"/>
                  <a:gd name="connsiteY7" fmla="*/ 1055319 h 1132116"/>
                  <a:gd name="connsiteX8" fmla="*/ 1055315 w 1132116"/>
                  <a:gd name="connsiteY8" fmla="*/ 566057 h 1132116"/>
                  <a:gd name="connsiteX9" fmla="*/ 566053 w 1132116"/>
                  <a:gd name="connsiteY9" fmla="*/ 76795 h 113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2116" h="1132116">
                    <a:moveTo>
                      <a:pt x="566058" y="0"/>
                    </a:moveTo>
                    <a:cubicBezTo>
                      <a:pt x="878683" y="0"/>
                      <a:pt x="1132116" y="253433"/>
                      <a:pt x="1132116" y="566058"/>
                    </a:cubicBezTo>
                    <a:cubicBezTo>
                      <a:pt x="1132116" y="878683"/>
                      <a:pt x="878683" y="1132116"/>
                      <a:pt x="566058" y="1132116"/>
                    </a:cubicBezTo>
                    <a:cubicBezTo>
                      <a:pt x="253433" y="1132116"/>
                      <a:pt x="0" y="878683"/>
                      <a:pt x="0" y="566058"/>
                    </a:cubicBezTo>
                    <a:cubicBezTo>
                      <a:pt x="0" y="253433"/>
                      <a:pt x="253433" y="0"/>
                      <a:pt x="566058" y="0"/>
                    </a:cubicBezTo>
                    <a:close/>
                    <a:moveTo>
                      <a:pt x="566053" y="76795"/>
                    </a:moveTo>
                    <a:cubicBezTo>
                      <a:pt x="295841" y="76795"/>
                      <a:pt x="76791" y="295845"/>
                      <a:pt x="76791" y="566057"/>
                    </a:cubicBezTo>
                    <a:cubicBezTo>
                      <a:pt x="76791" y="836269"/>
                      <a:pt x="295841" y="1055319"/>
                      <a:pt x="566053" y="1055319"/>
                    </a:cubicBezTo>
                    <a:cubicBezTo>
                      <a:pt x="836265" y="1055319"/>
                      <a:pt x="1055315" y="836269"/>
                      <a:pt x="1055315" y="566057"/>
                    </a:cubicBezTo>
                    <a:cubicBezTo>
                      <a:pt x="1055315" y="295845"/>
                      <a:pt x="836265" y="76795"/>
                      <a:pt x="566053" y="76795"/>
                    </a:cubicBezTo>
                    <a:close/>
                  </a:path>
                </a:pathLst>
              </a:custGeom>
              <a:solidFill>
                <a:srgbClr val="5B1646"/>
              </a:solidFill>
              <a:ln>
                <a:solidFill>
                  <a:srgbClr val="5B1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3EF275B-3A36-4387-91A8-FBE7215388C3}"/>
                  </a:ext>
                </a:extLst>
              </p:cNvPr>
              <p:cNvSpPr/>
              <p:nvPr/>
            </p:nvSpPr>
            <p:spPr>
              <a:xfrm>
                <a:off x="6681562" y="1746121"/>
                <a:ext cx="846417" cy="846417"/>
              </a:xfrm>
              <a:prstGeom prst="ellipse">
                <a:avLst/>
              </a:prstGeom>
              <a:solidFill>
                <a:srgbClr val="5B1646"/>
              </a:solidFill>
              <a:ln>
                <a:solidFill>
                  <a:srgbClr val="5B1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dirty="0">
                    <a:cs typeface="B Yekan" panose="00000400000000000000" pitchFamily="2" charset="-78"/>
                  </a:rPr>
                  <a:t>1</a:t>
                </a:r>
                <a:endParaRPr lang="id-ID" dirty="0">
                  <a:cs typeface="B Yekan" panose="00000400000000000000" pitchFamily="2" charset="-78"/>
                </a:endParaRP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9DB444E-F296-46CF-9A52-A0FA7F9E1463}"/>
                </a:ext>
              </a:extLst>
            </p:cNvPr>
            <p:cNvSpPr/>
            <p:nvPr/>
          </p:nvSpPr>
          <p:spPr>
            <a:xfrm>
              <a:off x="8217075" y="1927080"/>
              <a:ext cx="20631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fa-IR" sz="1600" b="1" dirty="0">
                  <a:solidFill>
                    <a:srgbClr val="5B1646"/>
                  </a:solidFill>
                  <a:latin typeface="Raleway" panose="020B0503030101060003" pitchFamily="34" charset="0"/>
                  <a:ea typeface="Times New Roman" panose="02020603050405020304" pitchFamily="18" charset="0"/>
                  <a:cs typeface="B Yekan" panose="00000400000000000000" pitchFamily="2" charset="-78"/>
                </a:rPr>
                <a:t>مقدمه</a:t>
              </a:r>
              <a:endParaRPr lang="id-ID" sz="1600" b="1" dirty="0">
                <a:solidFill>
                  <a:srgbClr val="5B1646"/>
                </a:solidFill>
                <a:latin typeface="Raleway" panose="020B0503030101060003" pitchFamily="34" charset="0"/>
                <a:cs typeface="B Yekan" panose="00000400000000000000" pitchFamily="2" charset="-78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269E4F0-B4D0-47F2-9B2A-F0E9537A979D}"/>
              </a:ext>
            </a:extLst>
          </p:cNvPr>
          <p:cNvGrpSpPr/>
          <p:nvPr/>
        </p:nvGrpSpPr>
        <p:grpSpPr>
          <a:xfrm>
            <a:off x="7900065" y="2570059"/>
            <a:ext cx="2965758" cy="499326"/>
            <a:chOff x="7900065" y="1804322"/>
            <a:chExt cx="2965758" cy="499326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26C733D-BEBB-4DC6-A32F-3CE4342D25FF}"/>
                </a:ext>
              </a:extLst>
            </p:cNvPr>
            <p:cNvGrpSpPr/>
            <p:nvPr/>
          </p:nvGrpSpPr>
          <p:grpSpPr>
            <a:xfrm>
              <a:off x="10366497" y="1804322"/>
              <a:ext cx="499326" cy="499326"/>
              <a:chOff x="6538714" y="1603273"/>
              <a:chExt cx="1132116" cy="1132116"/>
            </a:xfrm>
            <a:solidFill>
              <a:schemeClr val="accent3"/>
            </a:solidFill>
          </p:grpSpPr>
          <p:sp>
            <p:nvSpPr>
              <p:cNvPr id="156" name="Freeform: Shape 13">
                <a:extLst>
                  <a:ext uri="{FF2B5EF4-FFF2-40B4-BE49-F238E27FC236}">
                    <a16:creationId xmlns:a16="http://schemas.microsoft.com/office/drawing/2014/main" id="{67F23F91-8E66-4D29-9418-E3F9341E12B5}"/>
                  </a:ext>
                </a:extLst>
              </p:cNvPr>
              <p:cNvSpPr/>
              <p:nvPr/>
            </p:nvSpPr>
            <p:spPr>
              <a:xfrm>
                <a:off x="6538714" y="1603273"/>
                <a:ext cx="1132116" cy="1132116"/>
              </a:xfrm>
              <a:custGeom>
                <a:avLst/>
                <a:gdLst>
                  <a:gd name="connsiteX0" fmla="*/ 566058 w 1132116"/>
                  <a:gd name="connsiteY0" fmla="*/ 0 h 1132116"/>
                  <a:gd name="connsiteX1" fmla="*/ 1132116 w 1132116"/>
                  <a:gd name="connsiteY1" fmla="*/ 566058 h 1132116"/>
                  <a:gd name="connsiteX2" fmla="*/ 566058 w 1132116"/>
                  <a:gd name="connsiteY2" fmla="*/ 1132116 h 1132116"/>
                  <a:gd name="connsiteX3" fmla="*/ 0 w 1132116"/>
                  <a:gd name="connsiteY3" fmla="*/ 566058 h 1132116"/>
                  <a:gd name="connsiteX4" fmla="*/ 566058 w 1132116"/>
                  <a:gd name="connsiteY4" fmla="*/ 0 h 1132116"/>
                  <a:gd name="connsiteX5" fmla="*/ 566053 w 1132116"/>
                  <a:gd name="connsiteY5" fmla="*/ 76795 h 1132116"/>
                  <a:gd name="connsiteX6" fmla="*/ 76791 w 1132116"/>
                  <a:gd name="connsiteY6" fmla="*/ 566057 h 1132116"/>
                  <a:gd name="connsiteX7" fmla="*/ 566053 w 1132116"/>
                  <a:gd name="connsiteY7" fmla="*/ 1055319 h 1132116"/>
                  <a:gd name="connsiteX8" fmla="*/ 1055315 w 1132116"/>
                  <a:gd name="connsiteY8" fmla="*/ 566057 h 1132116"/>
                  <a:gd name="connsiteX9" fmla="*/ 566053 w 1132116"/>
                  <a:gd name="connsiteY9" fmla="*/ 76795 h 113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2116" h="1132116">
                    <a:moveTo>
                      <a:pt x="566058" y="0"/>
                    </a:moveTo>
                    <a:cubicBezTo>
                      <a:pt x="878683" y="0"/>
                      <a:pt x="1132116" y="253433"/>
                      <a:pt x="1132116" y="566058"/>
                    </a:cubicBezTo>
                    <a:cubicBezTo>
                      <a:pt x="1132116" y="878683"/>
                      <a:pt x="878683" y="1132116"/>
                      <a:pt x="566058" y="1132116"/>
                    </a:cubicBezTo>
                    <a:cubicBezTo>
                      <a:pt x="253433" y="1132116"/>
                      <a:pt x="0" y="878683"/>
                      <a:pt x="0" y="566058"/>
                    </a:cubicBezTo>
                    <a:cubicBezTo>
                      <a:pt x="0" y="253433"/>
                      <a:pt x="253433" y="0"/>
                      <a:pt x="566058" y="0"/>
                    </a:cubicBezTo>
                    <a:close/>
                    <a:moveTo>
                      <a:pt x="566053" y="76795"/>
                    </a:moveTo>
                    <a:cubicBezTo>
                      <a:pt x="295841" y="76795"/>
                      <a:pt x="76791" y="295845"/>
                      <a:pt x="76791" y="566057"/>
                    </a:cubicBezTo>
                    <a:cubicBezTo>
                      <a:pt x="76791" y="836269"/>
                      <a:pt x="295841" y="1055319"/>
                      <a:pt x="566053" y="1055319"/>
                    </a:cubicBezTo>
                    <a:cubicBezTo>
                      <a:pt x="836265" y="1055319"/>
                      <a:pt x="1055315" y="836269"/>
                      <a:pt x="1055315" y="566057"/>
                    </a:cubicBezTo>
                    <a:cubicBezTo>
                      <a:pt x="1055315" y="295845"/>
                      <a:pt x="836265" y="76795"/>
                      <a:pt x="566053" y="76795"/>
                    </a:cubicBezTo>
                    <a:close/>
                  </a:path>
                </a:pathLst>
              </a:custGeom>
              <a:solidFill>
                <a:srgbClr val="CA0035"/>
              </a:solidFill>
              <a:ln>
                <a:solidFill>
                  <a:srgbClr val="CA00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760FD0BD-0A6A-40A1-9476-C6613426114D}"/>
                  </a:ext>
                </a:extLst>
              </p:cNvPr>
              <p:cNvSpPr/>
              <p:nvPr/>
            </p:nvSpPr>
            <p:spPr>
              <a:xfrm>
                <a:off x="6681562" y="1746121"/>
                <a:ext cx="846417" cy="846417"/>
              </a:xfrm>
              <a:prstGeom prst="ellipse">
                <a:avLst/>
              </a:prstGeom>
              <a:solidFill>
                <a:srgbClr val="CA0035"/>
              </a:solidFill>
              <a:ln>
                <a:solidFill>
                  <a:srgbClr val="CA00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dirty="0">
                    <a:cs typeface="B Yekan" panose="00000400000000000000" pitchFamily="2" charset="-78"/>
                  </a:rPr>
                  <a:t>2</a:t>
                </a:r>
                <a:endParaRPr lang="id-ID" dirty="0">
                  <a:cs typeface="B Yekan" panose="00000400000000000000" pitchFamily="2" charset="-78"/>
                </a:endParaRPr>
              </a:p>
            </p:txBody>
          </p:sp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89EC8A9-8B7A-4CD1-814B-8184426F3E2E}"/>
                </a:ext>
              </a:extLst>
            </p:cNvPr>
            <p:cNvSpPr/>
            <p:nvPr/>
          </p:nvSpPr>
          <p:spPr>
            <a:xfrm>
              <a:off x="7900065" y="1898051"/>
              <a:ext cx="238017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fa-IR" sz="1600" b="1" dirty="0">
                  <a:solidFill>
                    <a:srgbClr val="CA0035"/>
                  </a:solidFill>
                  <a:latin typeface="Raleway" panose="020B0503030101060003" pitchFamily="34" charset="0"/>
                  <a:ea typeface="Times New Roman" panose="02020603050405020304" pitchFamily="18" charset="0"/>
                  <a:cs typeface="B Yekan" panose="00000400000000000000" pitchFamily="2" charset="-78"/>
                </a:rPr>
                <a:t>مفاهیم اولیه و کارهای پیشین</a:t>
              </a:r>
              <a:endParaRPr lang="id-ID" sz="1600" b="1" dirty="0">
                <a:solidFill>
                  <a:srgbClr val="CA0035"/>
                </a:solidFill>
                <a:latin typeface="Raleway" panose="020B0503030101060003" pitchFamily="34" charset="0"/>
                <a:cs typeface="B Yekan" panose="00000400000000000000" pitchFamily="2" charset="-78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56408C7-5AD1-49A7-AD69-AC1258836590}"/>
              </a:ext>
            </a:extLst>
          </p:cNvPr>
          <p:cNvGrpSpPr/>
          <p:nvPr/>
        </p:nvGrpSpPr>
        <p:grpSpPr>
          <a:xfrm>
            <a:off x="7114478" y="3495629"/>
            <a:ext cx="3751345" cy="499326"/>
            <a:chOff x="7114478" y="1804322"/>
            <a:chExt cx="3751345" cy="499326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424CB05-C743-48AB-8718-66E7ADF5EECB}"/>
                </a:ext>
              </a:extLst>
            </p:cNvPr>
            <p:cNvGrpSpPr/>
            <p:nvPr/>
          </p:nvGrpSpPr>
          <p:grpSpPr>
            <a:xfrm>
              <a:off x="10366497" y="1804322"/>
              <a:ext cx="499326" cy="499326"/>
              <a:chOff x="6538714" y="1603273"/>
              <a:chExt cx="1132116" cy="1132116"/>
            </a:xfrm>
            <a:solidFill>
              <a:schemeClr val="accent3"/>
            </a:solidFill>
          </p:grpSpPr>
          <p:sp>
            <p:nvSpPr>
              <p:cNvPr id="162" name="Freeform: Shape 13">
                <a:extLst>
                  <a:ext uri="{FF2B5EF4-FFF2-40B4-BE49-F238E27FC236}">
                    <a16:creationId xmlns:a16="http://schemas.microsoft.com/office/drawing/2014/main" id="{F56CF617-2CA8-4276-94AC-4DEDDC848904}"/>
                  </a:ext>
                </a:extLst>
              </p:cNvPr>
              <p:cNvSpPr/>
              <p:nvPr/>
            </p:nvSpPr>
            <p:spPr>
              <a:xfrm>
                <a:off x="6538714" y="1603273"/>
                <a:ext cx="1132116" cy="1132116"/>
              </a:xfrm>
              <a:custGeom>
                <a:avLst/>
                <a:gdLst>
                  <a:gd name="connsiteX0" fmla="*/ 566058 w 1132116"/>
                  <a:gd name="connsiteY0" fmla="*/ 0 h 1132116"/>
                  <a:gd name="connsiteX1" fmla="*/ 1132116 w 1132116"/>
                  <a:gd name="connsiteY1" fmla="*/ 566058 h 1132116"/>
                  <a:gd name="connsiteX2" fmla="*/ 566058 w 1132116"/>
                  <a:gd name="connsiteY2" fmla="*/ 1132116 h 1132116"/>
                  <a:gd name="connsiteX3" fmla="*/ 0 w 1132116"/>
                  <a:gd name="connsiteY3" fmla="*/ 566058 h 1132116"/>
                  <a:gd name="connsiteX4" fmla="*/ 566058 w 1132116"/>
                  <a:gd name="connsiteY4" fmla="*/ 0 h 1132116"/>
                  <a:gd name="connsiteX5" fmla="*/ 566053 w 1132116"/>
                  <a:gd name="connsiteY5" fmla="*/ 76795 h 1132116"/>
                  <a:gd name="connsiteX6" fmla="*/ 76791 w 1132116"/>
                  <a:gd name="connsiteY6" fmla="*/ 566057 h 1132116"/>
                  <a:gd name="connsiteX7" fmla="*/ 566053 w 1132116"/>
                  <a:gd name="connsiteY7" fmla="*/ 1055319 h 1132116"/>
                  <a:gd name="connsiteX8" fmla="*/ 1055315 w 1132116"/>
                  <a:gd name="connsiteY8" fmla="*/ 566057 h 1132116"/>
                  <a:gd name="connsiteX9" fmla="*/ 566053 w 1132116"/>
                  <a:gd name="connsiteY9" fmla="*/ 76795 h 113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2116" h="1132116">
                    <a:moveTo>
                      <a:pt x="566058" y="0"/>
                    </a:moveTo>
                    <a:cubicBezTo>
                      <a:pt x="878683" y="0"/>
                      <a:pt x="1132116" y="253433"/>
                      <a:pt x="1132116" y="566058"/>
                    </a:cubicBezTo>
                    <a:cubicBezTo>
                      <a:pt x="1132116" y="878683"/>
                      <a:pt x="878683" y="1132116"/>
                      <a:pt x="566058" y="1132116"/>
                    </a:cubicBezTo>
                    <a:cubicBezTo>
                      <a:pt x="253433" y="1132116"/>
                      <a:pt x="0" y="878683"/>
                      <a:pt x="0" y="566058"/>
                    </a:cubicBezTo>
                    <a:cubicBezTo>
                      <a:pt x="0" y="253433"/>
                      <a:pt x="253433" y="0"/>
                      <a:pt x="566058" y="0"/>
                    </a:cubicBezTo>
                    <a:close/>
                    <a:moveTo>
                      <a:pt x="566053" y="76795"/>
                    </a:moveTo>
                    <a:cubicBezTo>
                      <a:pt x="295841" y="76795"/>
                      <a:pt x="76791" y="295845"/>
                      <a:pt x="76791" y="566057"/>
                    </a:cubicBezTo>
                    <a:cubicBezTo>
                      <a:pt x="76791" y="836269"/>
                      <a:pt x="295841" y="1055319"/>
                      <a:pt x="566053" y="1055319"/>
                    </a:cubicBezTo>
                    <a:cubicBezTo>
                      <a:pt x="836265" y="1055319"/>
                      <a:pt x="1055315" y="836269"/>
                      <a:pt x="1055315" y="566057"/>
                    </a:cubicBezTo>
                    <a:cubicBezTo>
                      <a:pt x="1055315" y="295845"/>
                      <a:pt x="836265" y="76795"/>
                      <a:pt x="566053" y="76795"/>
                    </a:cubicBezTo>
                    <a:close/>
                  </a:path>
                </a:pathLst>
              </a:custGeom>
              <a:solidFill>
                <a:srgbClr val="F18F01"/>
              </a:solidFill>
              <a:ln>
                <a:solidFill>
                  <a:srgbClr val="F18F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2243CCB-1609-4730-BBA1-2512A34DD8E4}"/>
                  </a:ext>
                </a:extLst>
              </p:cNvPr>
              <p:cNvSpPr/>
              <p:nvPr/>
            </p:nvSpPr>
            <p:spPr>
              <a:xfrm>
                <a:off x="6681562" y="1746121"/>
                <a:ext cx="846417" cy="846417"/>
              </a:xfrm>
              <a:prstGeom prst="ellipse">
                <a:avLst/>
              </a:prstGeom>
              <a:solidFill>
                <a:srgbClr val="F18F01"/>
              </a:solidFill>
              <a:ln>
                <a:solidFill>
                  <a:srgbClr val="F18F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dirty="0">
                    <a:cs typeface="B Yekan" panose="00000400000000000000" pitchFamily="2" charset="-78"/>
                  </a:rPr>
                  <a:t>3</a:t>
                </a:r>
                <a:endParaRPr lang="id-ID" dirty="0">
                  <a:cs typeface="B Yekan" panose="00000400000000000000" pitchFamily="2" charset="-78"/>
                </a:endParaRPr>
              </a:p>
            </p:txBody>
          </p:sp>
        </p:grp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8266B2DF-461B-43BE-BBAF-1E6CDD19591C}"/>
                </a:ext>
              </a:extLst>
            </p:cNvPr>
            <p:cNvSpPr/>
            <p:nvPr/>
          </p:nvSpPr>
          <p:spPr>
            <a:xfrm>
              <a:off x="7114478" y="1898051"/>
              <a:ext cx="316576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fa-IR" sz="1600" b="1" dirty="0">
                  <a:solidFill>
                    <a:srgbClr val="F18F01"/>
                  </a:solidFill>
                  <a:latin typeface="Raleway" panose="020B0503030101060003" pitchFamily="34" charset="0"/>
                  <a:ea typeface="Times New Roman" panose="02020603050405020304" pitchFamily="18" charset="0"/>
                  <a:cs typeface="B Yekan" panose="00000400000000000000" pitchFamily="2" charset="-78"/>
                </a:rPr>
                <a:t> ابزارهای تولید و ارزیابی ترافیک شبکه</a:t>
              </a:r>
              <a:endParaRPr lang="id-ID" sz="1600" b="1" dirty="0">
                <a:solidFill>
                  <a:srgbClr val="F18F01"/>
                </a:solidFill>
                <a:latin typeface="Raleway" panose="020B0503030101060003" pitchFamily="34" charset="0"/>
                <a:cs typeface="B Yekan" panose="00000400000000000000" pitchFamily="2" charset="-78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3010C9F-DED8-40A9-A488-938AC3BB896E}"/>
              </a:ext>
            </a:extLst>
          </p:cNvPr>
          <p:cNvGrpSpPr/>
          <p:nvPr/>
        </p:nvGrpSpPr>
        <p:grpSpPr>
          <a:xfrm>
            <a:off x="7286171" y="4443686"/>
            <a:ext cx="3579652" cy="634959"/>
            <a:chOff x="7286171" y="1804322"/>
            <a:chExt cx="3579652" cy="634959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9DA8EA8-7A4D-4EF6-8DD4-C23B7DED0F8D}"/>
                </a:ext>
              </a:extLst>
            </p:cNvPr>
            <p:cNvGrpSpPr/>
            <p:nvPr/>
          </p:nvGrpSpPr>
          <p:grpSpPr>
            <a:xfrm>
              <a:off x="10366497" y="1804322"/>
              <a:ext cx="499326" cy="499326"/>
              <a:chOff x="6538714" y="1603273"/>
              <a:chExt cx="1132116" cy="1132116"/>
            </a:xfrm>
            <a:solidFill>
              <a:schemeClr val="accent3"/>
            </a:solidFill>
          </p:grpSpPr>
          <p:sp>
            <p:nvSpPr>
              <p:cNvPr id="168" name="Freeform: Shape 13">
                <a:extLst>
                  <a:ext uri="{FF2B5EF4-FFF2-40B4-BE49-F238E27FC236}">
                    <a16:creationId xmlns:a16="http://schemas.microsoft.com/office/drawing/2014/main" id="{32F50590-D476-4A77-AC1A-213D49FAF2BF}"/>
                  </a:ext>
                </a:extLst>
              </p:cNvPr>
              <p:cNvSpPr/>
              <p:nvPr/>
            </p:nvSpPr>
            <p:spPr>
              <a:xfrm>
                <a:off x="6538714" y="1603273"/>
                <a:ext cx="1132116" cy="1132116"/>
              </a:xfrm>
              <a:custGeom>
                <a:avLst/>
                <a:gdLst>
                  <a:gd name="connsiteX0" fmla="*/ 566058 w 1132116"/>
                  <a:gd name="connsiteY0" fmla="*/ 0 h 1132116"/>
                  <a:gd name="connsiteX1" fmla="*/ 1132116 w 1132116"/>
                  <a:gd name="connsiteY1" fmla="*/ 566058 h 1132116"/>
                  <a:gd name="connsiteX2" fmla="*/ 566058 w 1132116"/>
                  <a:gd name="connsiteY2" fmla="*/ 1132116 h 1132116"/>
                  <a:gd name="connsiteX3" fmla="*/ 0 w 1132116"/>
                  <a:gd name="connsiteY3" fmla="*/ 566058 h 1132116"/>
                  <a:gd name="connsiteX4" fmla="*/ 566058 w 1132116"/>
                  <a:gd name="connsiteY4" fmla="*/ 0 h 1132116"/>
                  <a:gd name="connsiteX5" fmla="*/ 566053 w 1132116"/>
                  <a:gd name="connsiteY5" fmla="*/ 76795 h 1132116"/>
                  <a:gd name="connsiteX6" fmla="*/ 76791 w 1132116"/>
                  <a:gd name="connsiteY6" fmla="*/ 566057 h 1132116"/>
                  <a:gd name="connsiteX7" fmla="*/ 566053 w 1132116"/>
                  <a:gd name="connsiteY7" fmla="*/ 1055319 h 1132116"/>
                  <a:gd name="connsiteX8" fmla="*/ 1055315 w 1132116"/>
                  <a:gd name="connsiteY8" fmla="*/ 566057 h 1132116"/>
                  <a:gd name="connsiteX9" fmla="*/ 566053 w 1132116"/>
                  <a:gd name="connsiteY9" fmla="*/ 76795 h 113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2116" h="1132116">
                    <a:moveTo>
                      <a:pt x="566058" y="0"/>
                    </a:moveTo>
                    <a:cubicBezTo>
                      <a:pt x="878683" y="0"/>
                      <a:pt x="1132116" y="253433"/>
                      <a:pt x="1132116" y="566058"/>
                    </a:cubicBezTo>
                    <a:cubicBezTo>
                      <a:pt x="1132116" y="878683"/>
                      <a:pt x="878683" y="1132116"/>
                      <a:pt x="566058" y="1132116"/>
                    </a:cubicBezTo>
                    <a:cubicBezTo>
                      <a:pt x="253433" y="1132116"/>
                      <a:pt x="0" y="878683"/>
                      <a:pt x="0" y="566058"/>
                    </a:cubicBezTo>
                    <a:cubicBezTo>
                      <a:pt x="0" y="253433"/>
                      <a:pt x="253433" y="0"/>
                      <a:pt x="566058" y="0"/>
                    </a:cubicBezTo>
                    <a:close/>
                    <a:moveTo>
                      <a:pt x="566053" y="76795"/>
                    </a:moveTo>
                    <a:cubicBezTo>
                      <a:pt x="295841" y="76795"/>
                      <a:pt x="76791" y="295845"/>
                      <a:pt x="76791" y="566057"/>
                    </a:cubicBezTo>
                    <a:cubicBezTo>
                      <a:pt x="76791" y="836269"/>
                      <a:pt x="295841" y="1055319"/>
                      <a:pt x="566053" y="1055319"/>
                    </a:cubicBezTo>
                    <a:cubicBezTo>
                      <a:pt x="836265" y="1055319"/>
                      <a:pt x="1055315" y="836269"/>
                      <a:pt x="1055315" y="566057"/>
                    </a:cubicBezTo>
                    <a:cubicBezTo>
                      <a:pt x="1055315" y="295845"/>
                      <a:pt x="836265" y="76795"/>
                      <a:pt x="566053" y="76795"/>
                    </a:cubicBezTo>
                    <a:close/>
                  </a:path>
                </a:pathLst>
              </a:custGeom>
              <a:solidFill>
                <a:srgbClr val="0E5AA4"/>
              </a:solidFill>
              <a:ln>
                <a:solidFill>
                  <a:srgbClr val="0E5A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09ABFA69-117A-4D1B-8FAE-DDB79F6503F5}"/>
                  </a:ext>
                </a:extLst>
              </p:cNvPr>
              <p:cNvSpPr/>
              <p:nvPr/>
            </p:nvSpPr>
            <p:spPr>
              <a:xfrm>
                <a:off x="6681562" y="1746121"/>
                <a:ext cx="846417" cy="846417"/>
              </a:xfrm>
              <a:prstGeom prst="ellipse">
                <a:avLst/>
              </a:prstGeom>
              <a:solidFill>
                <a:srgbClr val="0E5AA4"/>
              </a:solidFill>
              <a:ln>
                <a:solidFill>
                  <a:srgbClr val="0E5A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dirty="0">
                    <a:cs typeface="B Yekan" panose="00000400000000000000" pitchFamily="2" charset="-78"/>
                  </a:rPr>
                  <a:t>4</a:t>
                </a:r>
                <a:endParaRPr lang="id-ID" dirty="0">
                  <a:cs typeface="B Yekan" panose="00000400000000000000" pitchFamily="2" charset="-78"/>
                </a:endParaRPr>
              </a:p>
            </p:txBody>
          </p:sp>
        </p:grp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5418332-9D45-4B24-9DDE-AA46F489D3C0}"/>
                </a:ext>
              </a:extLst>
            </p:cNvPr>
            <p:cNvSpPr/>
            <p:nvPr/>
          </p:nvSpPr>
          <p:spPr>
            <a:xfrm>
              <a:off x="7286171" y="1854506"/>
              <a:ext cx="299407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fa-IR" sz="1600" b="1" dirty="0">
                  <a:solidFill>
                    <a:srgbClr val="0E5AA4"/>
                  </a:solidFill>
                  <a:latin typeface="Raleway" panose="020B0503030101060003" pitchFamily="34" charset="0"/>
                  <a:ea typeface="Times New Roman" panose="02020603050405020304" pitchFamily="18" charset="0"/>
                  <a:cs typeface="B Yekan" panose="00000400000000000000" pitchFamily="2" charset="-78"/>
                </a:rPr>
                <a:t> روش پیشنهادی، ارزیابی نتایج و نتیجه گیری </a:t>
              </a:r>
              <a:endParaRPr lang="id-ID" sz="1600" b="1" dirty="0">
                <a:solidFill>
                  <a:srgbClr val="0E5AA4"/>
                </a:solidFill>
                <a:latin typeface="Raleway" panose="020B0503030101060003" pitchFamily="34" charset="0"/>
                <a:cs typeface="B Yekan" panose="00000400000000000000" pitchFamily="2" charset="-78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D7310DA-76A8-4536-9FC8-0B65BFA8E5E9}"/>
              </a:ext>
            </a:extLst>
          </p:cNvPr>
          <p:cNvGrpSpPr/>
          <p:nvPr/>
        </p:nvGrpSpPr>
        <p:grpSpPr>
          <a:xfrm>
            <a:off x="8317283" y="5433244"/>
            <a:ext cx="2548540" cy="499326"/>
            <a:chOff x="8317283" y="1804322"/>
            <a:chExt cx="2548540" cy="49932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C00A834-48C7-4896-91D4-B2E9D978CFC1}"/>
                </a:ext>
              </a:extLst>
            </p:cNvPr>
            <p:cNvGrpSpPr/>
            <p:nvPr/>
          </p:nvGrpSpPr>
          <p:grpSpPr>
            <a:xfrm>
              <a:off x="10366497" y="1804322"/>
              <a:ext cx="499326" cy="499326"/>
              <a:chOff x="6538714" y="1603273"/>
              <a:chExt cx="1132116" cy="1132116"/>
            </a:xfrm>
            <a:solidFill>
              <a:schemeClr val="accent3"/>
            </a:solidFill>
          </p:grpSpPr>
          <p:sp>
            <p:nvSpPr>
              <p:cNvPr id="174" name="Freeform: Shape 13">
                <a:extLst>
                  <a:ext uri="{FF2B5EF4-FFF2-40B4-BE49-F238E27FC236}">
                    <a16:creationId xmlns:a16="http://schemas.microsoft.com/office/drawing/2014/main" id="{82B03017-A315-465B-8C7F-9911E4ADE640}"/>
                  </a:ext>
                </a:extLst>
              </p:cNvPr>
              <p:cNvSpPr/>
              <p:nvPr/>
            </p:nvSpPr>
            <p:spPr>
              <a:xfrm>
                <a:off x="6538714" y="1603273"/>
                <a:ext cx="1132116" cy="1132116"/>
              </a:xfrm>
              <a:custGeom>
                <a:avLst/>
                <a:gdLst>
                  <a:gd name="connsiteX0" fmla="*/ 566058 w 1132116"/>
                  <a:gd name="connsiteY0" fmla="*/ 0 h 1132116"/>
                  <a:gd name="connsiteX1" fmla="*/ 1132116 w 1132116"/>
                  <a:gd name="connsiteY1" fmla="*/ 566058 h 1132116"/>
                  <a:gd name="connsiteX2" fmla="*/ 566058 w 1132116"/>
                  <a:gd name="connsiteY2" fmla="*/ 1132116 h 1132116"/>
                  <a:gd name="connsiteX3" fmla="*/ 0 w 1132116"/>
                  <a:gd name="connsiteY3" fmla="*/ 566058 h 1132116"/>
                  <a:gd name="connsiteX4" fmla="*/ 566058 w 1132116"/>
                  <a:gd name="connsiteY4" fmla="*/ 0 h 1132116"/>
                  <a:gd name="connsiteX5" fmla="*/ 566053 w 1132116"/>
                  <a:gd name="connsiteY5" fmla="*/ 76795 h 1132116"/>
                  <a:gd name="connsiteX6" fmla="*/ 76791 w 1132116"/>
                  <a:gd name="connsiteY6" fmla="*/ 566057 h 1132116"/>
                  <a:gd name="connsiteX7" fmla="*/ 566053 w 1132116"/>
                  <a:gd name="connsiteY7" fmla="*/ 1055319 h 1132116"/>
                  <a:gd name="connsiteX8" fmla="*/ 1055315 w 1132116"/>
                  <a:gd name="connsiteY8" fmla="*/ 566057 h 1132116"/>
                  <a:gd name="connsiteX9" fmla="*/ 566053 w 1132116"/>
                  <a:gd name="connsiteY9" fmla="*/ 76795 h 113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2116" h="1132116">
                    <a:moveTo>
                      <a:pt x="566058" y="0"/>
                    </a:moveTo>
                    <a:cubicBezTo>
                      <a:pt x="878683" y="0"/>
                      <a:pt x="1132116" y="253433"/>
                      <a:pt x="1132116" y="566058"/>
                    </a:cubicBezTo>
                    <a:cubicBezTo>
                      <a:pt x="1132116" y="878683"/>
                      <a:pt x="878683" y="1132116"/>
                      <a:pt x="566058" y="1132116"/>
                    </a:cubicBezTo>
                    <a:cubicBezTo>
                      <a:pt x="253433" y="1132116"/>
                      <a:pt x="0" y="878683"/>
                      <a:pt x="0" y="566058"/>
                    </a:cubicBezTo>
                    <a:cubicBezTo>
                      <a:pt x="0" y="253433"/>
                      <a:pt x="253433" y="0"/>
                      <a:pt x="566058" y="0"/>
                    </a:cubicBezTo>
                    <a:close/>
                    <a:moveTo>
                      <a:pt x="566053" y="76795"/>
                    </a:moveTo>
                    <a:cubicBezTo>
                      <a:pt x="295841" y="76795"/>
                      <a:pt x="76791" y="295845"/>
                      <a:pt x="76791" y="566057"/>
                    </a:cubicBezTo>
                    <a:cubicBezTo>
                      <a:pt x="76791" y="836269"/>
                      <a:pt x="295841" y="1055319"/>
                      <a:pt x="566053" y="1055319"/>
                    </a:cubicBezTo>
                    <a:cubicBezTo>
                      <a:pt x="836265" y="1055319"/>
                      <a:pt x="1055315" y="836269"/>
                      <a:pt x="1055315" y="566057"/>
                    </a:cubicBezTo>
                    <a:cubicBezTo>
                      <a:pt x="1055315" y="295845"/>
                      <a:pt x="836265" y="76795"/>
                      <a:pt x="566053" y="76795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4327C34-1A68-47BF-9543-37EFF73369BE}"/>
                  </a:ext>
                </a:extLst>
              </p:cNvPr>
              <p:cNvSpPr/>
              <p:nvPr/>
            </p:nvSpPr>
            <p:spPr>
              <a:xfrm>
                <a:off x="6681562" y="1746121"/>
                <a:ext cx="846417" cy="84641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dirty="0">
                    <a:cs typeface="B Yekan" panose="00000400000000000000" pitchFamily="2" charset="-78"/>
                  </a:rPr>
                  <a:t>5</a:t>
                </a:r>
                <a:endParaRPr lang="id-ID" dirty="0">
                  <a:cs typeface="B Yekan" panose="00000400000000000000" pitchFamily="2" charset="-78"/>
                </a:endParaRPr>
              </a:p>
            </p:txBody>
          </p:sp>
        </p:grp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D0158CB5-6224-49F4-B192-3AD0BE65A841}"/>
                </a:ext>
              </a:extLst>
            </p:cNvPr>
            <p:cNvSpPr/>
            <p:nvPr/>
          </p:nvSpPr>
          <p:spPr>
            <a:xfrm>
              <a:off x="8317283" y="1825481"/>
              <a:ext cx="196296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fa-IR" sz="1600" b="1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Times New Roman" panose="02020603050405020304" pitchFamily="18" charset="0"/>
                  <a:cs typeface="B Yekan" panose="00000400000000000000" pitchFamily="2" charset="-78"/>
                </a:rPr>
                <a:t>کارهای آینده</a:t>
              </a:r>
              <a:endParaRPr lang="id-ID" sz="1600" b="1" dirty="0">
                <a:solidFill>
                  <a:schemeClr val="bg2">
                    <a:lumMod val="50000"/>
                  </a:schemeClr>
                </a:solidFill>
                <a:latin typeface="Raleway" panose="020B0503030101060003" pitchFamily="34" charset="0"/>
                <a:cs typeface="B Yekan" panose="00000400000000000000" pitchFamily="2" charset="-78"/>
              </a:endParaRP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095AF6-8730-4391-B559-46B44AB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b="1" dirty="0">
                <a:cs typeface="B Yekan" panose="00000400000000000000" pitchFamily="2" charset="-78"/>
              </a:rPr>
              <a:t>2</a:t>
            </a:r>
            <a:endParaRPr lang="en-US" b="1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5844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7DC511C-1719-4013-872F-7DE592245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9694985" y="-82061"/>
            <a:ext cx="2414954" cy="25790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81E01D1-84C5-4EA8-A132-00B2225F6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2061" y="4360985"/>
            <a:ext cx="2414954" cy="25790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8F3363-74C5-422F-98A4-24D3BB1E94A2}"/>
              </a:ext>
            </a:extLst>
          </p:cNvPr>
          <p:cNvSpPr/>
          <p:nvPr/>
        </p:nvSpPr>
        <p:spPr>
          <a:xfrm>
            <a:off x="3583560" y="1953289"/>
            <a:ext cx="4834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Koodak" panose="00000700000000000000" pitchFamily="2" charset="-78"/>
              </a:rPr>
              <a:t>با تشکر از توجه شما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6503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263335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 روش پیشنهادی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306F83-60D6-4002-8440-747D4971D767}"/>
              </a:ext>
            </a:extLst>
          </p:cNvPr>
          <p:cNvSpPr/>
          <p:nvPr/>
        </p:nvSpPr>
        <p:spPr>
          <a:xfrm>
            <a:off x="614449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مفاهیم اولیه و کارهای پیشین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4D2D54-398F-4424-BA03-8924E5C68A14}"/>
              </a:ext>
            </a:extLst>
          </p:cNvPr>
          <p:cNvSpPr/>
          <p:nvPr/>
        </p:nvSpPr>
        <p:spPr>
          <a:xfrm>
            <a:off x="438892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 ابزارهای تولید و ارزیابی ترافیک شبکه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مقدمه </a:t>
            </a:r>
            <a:endParaRPr lang="en-US" dirty="0">
              <a:solidFill>
                <a:prstClr val="black"/>
              </a:solidFill>
              <a:latin typeface="Calibri" panose="020F0502020204030204"/>
              <a:cs typeface="B Yekan" panose="00000400000000000000" pitchFamily="2" charset="-7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فهرست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601D7A-3D6D-4578-BA3F-F73A0014F91A}"/>
              </a:ext>
            </a:extLst>
          </p:cNvPr>
          <p:cNvSpPr/>
          <p:nvPr/>
        </p:nvSpPr>
        <p:spPr>
          <a:xfrm>
            <a:off x="664358" y="1208492"/>
            <a:ext cx="10960274" cy="5205052"/>
          </a:xfrm>
          <a:prstGeom prst="rect">
            <a:avLst/>
          </a:prstGeom>
          <a:solidFill>
            <a:schemeClr val="bg1"/>
          </a:solidFill>
          <a:ln w="19050"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87778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کارهای آینده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FBB3E37-34ED-4B8A-AD7F-13FF8DF8D91A}"/>
              </a:ext>
            </a:extLst>
          </p:cNvPr>
          <p:cNvGrpSpPr/>
          <p:nvPr/>
        </p:nvGrpSpPr>
        <p:grpSpPr>
          <a:xfrm>
            <a:off x="2096429" y="1489441"/>
            <a:ext cx="8919499" cy="979461"/>
            <a:chOff x="6340025" y="675249"/>
            <a:chExt cx="4564597" cy="979461"/>
          </a:xfrm>
          <a:noFill/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2A9CD42-57BC-4392-8CD4-D4862CCE07B2}"/>
                </a:ext>
              </a:extLst>
            </p:cNvPr>
            <p:cNvSpPr/>
            <p:nvPr/>
          </p:nvSpPr>
          <p:spPr>
            <a:xfrm>
              <a:off x="6340025" y="675249"/>
              <a:ext cx="4564597" cy="979461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94F2D21-FC11-41F5-8E74-FC8CE1CCED55}"/>
                </a:ext>
              </a:extLst>
            </p:cNvPr>
            <p:cNvSpPr/>
            <p:nvPr/>
          </p:nvSpPr>
          <p:spPr>
            <a:xfrm>
              <a:off x="6690327" y="865578"/>
              <a:ext cx="3723420" cy="584775"/>
            </a:xfrm>
            <a:prstGeom prst="rect">
              <a:avLst/>
            </a:prstGeom>
            <a:grpFill/>
            <a:ln>
              <a:noFill/>
              <a:prstDash val="dash"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a-IR" sz="3200" b="1" dirty="0">
                  <a:cs typeface="B Yekan" panose="00000400000000000000" pitchFamily="2" charset="-78"/>
                </a:rPr>
                <a:t>چکیده</a:t>
              </a:r>
              <a:endParaRPr lang="en-US" sz="3200" b="1" dirty="0">
                <a:cs typeface="B Yekan" panose="00000400000000000000" pitchFamily="2" charset="-78"/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437B3AA1-F9E6-4B1F-974A-030998D3CBF8}"/>
              </a:ext>
            </a:extLst>
          </p:cNvPr>
          <p:cNvSpPr/>
          <p:nvPr/>
        </p:nvSpPr>
        <p:spPr>
          <a:xfrm>
            <a:off x="1828800" y="2461887"/>
            <a:ext cx="9187128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200000"/>
              </a:lnSpc>
            </a:pPr>
            <a:r>
              <a:rPr lang="fa-IR" dirty="0">
                <a:cs typeface="B Yekan" panose="00000400000000000000" pitchFamily="2" charset="-78"/>
              </a:rPr>
              <a:t>هدف از این پژوهش تولید یک جریان ترافیک است که سالم باشد (از نوع حمله منع سرویس نباشد) و طبیعی به نظر برسد به طوری که بتواند رفتار یک گروه از کاربران را شبیه سازی کند تا امکان ارزیابی سامانه‌ها و سرور‌های موجود، پیش از قرار گرفتن زیر بار فراهم گردد.</a:t>
            </a:r>
          </a:p>
          <a:p>
            <a:pPr algn="just" rtl="1">
              <a:lnSpc>
                <a:spcPct val="200000"/>
              </a:lnSpc>
            </a:pPr>
            <a:r>
              <a:rPr lang="fa-IR" dirty="0">
                <a:cs typeface="B Yekan" panose="00000400000000000000" pitchFamily="2" charset="-78"/>
              </a:rPr>
              <a:t>این پژوهش ابتدا به بررسی ویژگی‌های ترافیک های حمله و هجوم ناگهانی کاربران می پردازد. سپس یک ترافیک از نوع هجوم ناگهانی کاربران تولید می‌کنیم و ویژگی‌های آماری سرور را مورد ارزیابی قرار می‌دهیم.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C28E7FA-72F9-40F1-A614-05EBCC34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b="1" dirty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1336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263335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 روش پیشنهادی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306F83-60D6-4002-8440-747D4971D767}"/>
              </a:ext>
            </a:extLst>
          </p:cNvPr>
          <p:cNvSpPr/>
          <p:nvPr/>
        </p:nvSpPr>
        <p:spPr>
          <a:xfrm>
            <a:off x="6144495" y="351687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مفاهیم اولیه و کارهای پیشین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4D2D54-398F-4424-BA03-8924E5C68A14}"/>
              </a:ext>
            </a:extLst>
          </p:cNvPr>
          <p:cNvSpPr/>
          <p:nvPr/>
        </p:nvSpPr>
        <p:spPr>
          <a:xfrm>
            <a:off x="438892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 </a:t>
            </a:r>
            <a:r>
              <a:rPr kumimoji="0" lang="fa-I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ابزارهای تولید و ارزیابی ترافیک شبکه</a:t>
            </a:r>
            <a:endParaRPr kumimoji="0" lang="fa-I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B Yeka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مقدمه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ف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هرست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601D7A-3D6D-4578-BA3F-F73A0014F91A}"/>
              </a:ext>
            </a:extLst>
          </p:cNvPr>
          <p:cNvSpPr/>
          <p:nvPr/>
        </p:nvSpPr>
        <p:spPr>
          <a:xfrm>
            <a:off x="615863" y="1266251"/>
            <a:ext cx="10960274" cy="5205052"/>
          </a:xfrm>
          <a:prstGeom prst="rect">
            <a:avLst/>
          </a:prstGeom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87778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کارهای آینده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129F87-5532-4435-8266-E41841596BC2}"/>
              </a:ext>
            </a:extLst>
          </p:cNvPr>
          <p:cNvGrpSpPr/>
          <p:nvPr/>
        </p:nvGrpSpPr>
        <p:grpSpPr>
          <a:xfrm>
            <a:off x="4384088" y="2230292"/>
            <a:ext cx="6080441" cy="3226870"/>
            <a:chOff x="2654955" y="2142658"/>
            <a:chExt cx="2734837" cy="322687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A5E8761-6147-4D04-98E3-FB0E3A56236A}"/>
                </a:ext>
              </a:extLst>
            </p:cNvPr>
            <p:cNvGrpSpPr/>
            <p:nvPr/>
          </p:nvGrpSpPr>
          <p:grpSpPr>
            <a:xfrm>
              <a:off x="4890466" y="2142658"/>
              <a:ext cx="499326" cy="499326"/>
              <a:chOff x="6538714" y="1603273"/>
              <a:chExt cx="1132116" cy="1132116"/>
            </a:xfrm>
            <a:solidFill>
              <a:schemeClr val="accent3"/>
            </a:solidFill>
          </p:grpSpPr>
          <p:sp>
            <p:nvSpPr>
              <p:cNvPr id="70" name="Freeform: Shape 13">
                <a:extLst>
                  <a:ext uri="{FF2B5EF4-FFF2-40B4-BE49-F238E27FC236}">
                    <a16:creationId xmlns:a16="http://schemas.microsoft.com/office/drawing/2014/main" id="{0C9524FB-186E-4F1E-9F76-0989245FEE52}"/>
                  </a:ext>
                </a:extLst>
              </p:cNvPr>
              <p:cNvSpPr/>
              <p:nvPr/>
            </p:nvSpPr>
            <p:spPr>
              <a:xfrm>
                <a:off x="6538714" y="1603273"/>
                <a:ext cx="1132116" cy="1132116"/>
              </a:xfrm>
              <a:custGeom>
                <a:avLst/>
                <a:gdLst>
                  <a:gd name="connsiteX0" fmla="*/ 566058 w 1132116"/>
                  <a:gd name="connsiteY0" fmla="*/ 0 h 1132116"/>
                  <a:gd name="connsiteX1" fmla="*/ 1132116 w 1132116"/>
                  <a:gd name="connsiteY1" fmla="*/ 566058 h 1132116"/>
                  <a:gd name="connsiteX2" fmla="*/ 566058 w 1132116"/>
                  <a:gd name="connsiteY2" fmla="*/ 1132116 h 1132116"/>
                  <a:gd name="connsiteX3" fmla="*/ 0 w 1132116"/>
                  <a:gd name="connsiteY3" fmla="*/ 566058 h 1132116"/>
                  <a:gd name="connsiteX4" fmla="*/ 566058 w 1132116"/>
                  <a:gd name="connsiteY4" fmla="*/ 0 h 1132116"/>
                  <a:gd name="connsiteX5" fmla="*/ 566053 w 1132116"/>
                  <a:gd name="connsiteY5" fmla="*/ 76795 h 1132116"/>
                  <a:gd name="connsiteX6" fmla="*/ 76791 w 1132116"/>
                  <a:gd name="connsiteY6" fmla="*/ 566057 h 1132116"/>
                  <a:gd name="connsiteX7" fmla="*/ 566053 w 1132116"/>
                  <a:gd name="connsiteY7" fmla="*/ 1055319 h 1132116"/>
                  <a:gd name="connsiteX8" fmla="*/ 1055315 w 1132116"/>
                  <a:gd name="connsiteY8" fmla="*/ 566057 h 1132116"/>
                  <a:gd name="connsiteX9" fmla="*/ 566053 w 1132116"/>
                  <a:gd name="connsiteY9" fmla="*/ 76795 h 113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2116" h="1132116">
                    <a:moveTo>
                      <a:pt x="566058" y="0"/>
                    </a:moveTo>
                    <a:cubicBezTo>
                      <a:pt x="878683" y="0"/>
                      <a:pt x="1132116" y="253433"/>
                      <a:pt x="1132116" y="566058"/>
                    </a:cubicBezTo>
                    <a:cubicBezTo>
                      <a:pt x="1132116" y="878683"/>
                      <a:pt x="878683" y="1132116"/>
                      <a:pt x="566058" y="1132116"/>
                    </a:cubicBezTo>
                    <a:cubicBezTo>
                      <a:pt x="253433" y="1132116"/>
                      <a:pt x="0" y="878683"/>
                      <a:pt x="0" y="566058"/>
                    </a:cubicBezTo>
                    <a:cubicBezTo>
                      <a:pt x="0" y="253433"/>
                      <a:pt x="253433" y="0"/>
                      <a:pt x="566058" y="0"/>
                    </a:cubicBezTo>
                    <a:close/>
                    <a:moveTo>
                      <a:pt x="566053" y="76795"/>
                    </a:moveTo>
                    <a:cubicBezTo>
                      <a:pt x="295841" y="76795"/>
                      <a:pt x="76791" y="295845"/>
                      <a:pt x="76791" y="566057"/>
                    </a:cubicBezTo>
                    <a:cubicBezTo>
                      <a:pt x="76791" y="836269"/>
                      <a:pt x="295841" y="1055319"/>
                      <a:pt x="566053" y="1055319"/>
                    </a:cubicBezTo>
                    <a:cubicBezTo>
                      <a:pt x="836265" y="1055319"/>
                      <a:pt x="1055315" y="836269"/>
                      <a:pt x="1055315" y="566057"/>
                    </a:cubicBezTo>
                    <a:cubicBezTo>
                      <a:pt x="1055315" y="295845"/>
                      <a:pt x="836265" y="76795"/>
                      <a:pt x="566053" y="76795"/>
                    </a:cubicBezTo>
                    <a:close/>
                  </a:path>
                </a:pathLst>
              </a:custGeom>
              <a:solidFill>
                <a:srgbClr val="5B1646"/>
              </a:solidFill>
              <a:ln>
                <a:solidFill>
                  <a:srgbClr val="5B1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54FCF76D-8FD7-4FB4-8B67-B282C6EB1548}"/>
                  </a:ext>
                </a:extLst>
              </p:cNvPr>
              <p:cNvSpPr/>
              <p:nvPr/>
            </p:nvSpPr>
            <p:spPr>
              <a:xfrm>
                <a:off x="6681562" y="1746121"/>
                <a:ext cx="846417" cy="846417"/>
              </a:xfrm>
              <a:prstGeom prst="ellipse">
                <a:avLst/>
              </a:prstGeom>
              <a:solidFill>
                <a:srgbClr val="5B1646"/>
              </a:solidFill>
              <a:ln>
                <a:solidFill>
                  <a:srgbClr val="5B1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cs typeface="B Yekan" panose="00000400000000000000" pitchFamily="2" charset="-78"/>
                  </a:rPr>
                  <a:t>1</a:t>
                </a: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B Yekan" panose="00000400000000000000" pitchFamily="2" charset="-78"/>
                </a:endParaRPr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61B579B-04F6-4869-8CAE-D83BB315492E}"/>
                </a:ext>
              </a:extLst>
            </p:cNvPr>
            <p:cNvSpPr/>
            <p:nvPr/>
          </p:nvSpPr>
          <p:spPr>
            <a:xfrm>
              <a:off x="2843408" y="2193343"/>
              <a:ext cx="196080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a-I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5B1646"/>
                  </a:solidFill>
                  <a:effectLst/>
                  <a:uLnTx/>
                  <a:uFillTx/>
                  <a:latin typeface="Raleway" panose="020B0503030101060003" pitchFamily="34" charset="0"/>
                  <a:ea typeface="Times New Roman" panose="02020603050405020304" pitchFamily="18" charset="0"/>
                  <a:cs typeface="B Yekan" panose="00000400000000000000" pitchFamily="2" charset="-78"/>
                </a:rPr>
                <a:t>تعریف هجوم ناگهانی</a:t>
              </a:r>
              <a:endPara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5B1646"/>
                </a:solidFill>
                <a:effectLst/>
                <a:uLnTx/>
                <a:uFillTx/>
                <a:latin typeface="Raleway" panose="020B0503030101060003" pitchFamily="34" charset="0"/>
                <a:cs typeface="B Yekan" panose="00000400000000000000" pitchFamily="2" charset="-78"/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8531ACD-0819-4E12-B9CE-8C4E6C8B05E7}"/>
                </a:ext>
              </a:extLst>
            </p:cNvPr>
            <p:cNvGrpSpPr/>
            <p:nvPr/>
          </p:nvGrpSpPr>
          <p:grpSpPr>
            <a:xfrm>
              <a:off x="4853512" y="3096152"/>
              <a:ext cx="536280" cy="499326"/>
              <a:chOff x="6538714" y="1603273"/>
              <a:chExt cx="1132116" cy="1132116"/>
            </a:xfrm>
            <a:solidFill>
              <a:schemeClr val="accent3"/>
            </a:solidFill>
          </p:grpSpPr>
          <p:sp>
            <p:nvSpPr>
              <p:cNvPr id="76" name="Freeform: Shape 13">
                <a:extLst>
                  <a:ext uri="{FF2B5EF4-FFF2-40B4-BE49-F238E27FC236}">
                    <a16:creationId xmlns:a16="http://schemas.microsoft.com/office/drawing/2014/main" id="{5242EB4B-C9F2-48BE-B770-12960501C2A6}"/>
                  </a:ext>
                </a:extLst>
              </p:cNvPr>
              <p:cNvSpPr/>
              <p:nvPr/>
            </p:nvSpPr>
            <p:spPr>
              <a:xfrm>
                <a:off x="6538714" y="1603273"/>
                <a:ext cx="1132116" cy="1132116"/>
              </a:xfrm>
              <a:custGeom>
                <a:avLst/>
                <a:gdLst>
                  <a:gd name="connsiteX0" fmla="*/ 566058 w 1132116"/>
                  <a:gd name="connsiteY0" fmla="*/ 0 h 1132116"/>
                  <a:gd name="connsiteX1" fmla="*/ 1132116 w 1132116"/>
                  <a:gd name="connsiteY1" fmla="*/ 566058 h 1132116"/>
                  <a:gd name="connsiteX2" fmla="*/ 566058 w 1132116"/>
                  <a:gd name="connsiteY2" fmla="*/ 1132116 h 1132116"/>
                  <a:gd name="connsiteX3" fmla="*/ 0 w 1132116"/>
                  <a:gd name="connsiteY3" fmla="*/ 566058 h 1132116"/>
                  <a:gd name="connsiteX4" fmla="*/ 566058 w 1132116"/>
                  <a:gd name="connsiteY4" fmla="*/ 0 h 1132116"/>
                  <a:gd name="connsiteX5" fmla="*/ 566053 w 1132116"/>
                  <a:gd name="connsiteY5" fmla="*/ 76795 h 1132116"/>
                  <a:gd name="connsiteX6" fmla="*/ 76791 w 1132116"/>
                  <a:gd name="connsiteY6" fmla="*/ 566057 h 1132116"/>
                  <a:gd name="connsiteX7" fmla="*/ 566053 w 1132116"/>
                  <a:gd name="connsiteY7" fmla="*/ 1055319 h 1132116"/>
                  <a:gd name="connsiteX8" fmla="*/ 1055315 w 1132116"/>
                  <a:gd name="connsiteY8" fmla="*/ 566057 h 1132116"/>
                  <a:gd name="connsiteX9" fmla="*/ 566053 w 1132116"/>
                  <a:gd name="connsiteY9" fmla="*/ 76795 h 113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2116" h="1132116">
                    <a:moveTo>
                      <a:pt x="566058" y="0"/>
                    </a:moveTo>
                    <a:cubicBezTo>
                      <a:pt x="878683" y="0"/>
                      <a:pt x="1132116" y="253433"/>
                      <a:pt x="1132116" y="566058"/>
                    </a:cubicBezTo>
                    <a:cubicBezTo>
                      <a:pt x="1132116" y="878683"/>
                      <a:pt x="878683" y="1132116"/>
                      <a:pt x="566058" y="1132116"/>
                    </a:cubicBezTo>
                    <a:cubicBezTo>
                      <a:pt x="253433" y="1132116"/>
                      <a:pt x="0" y="878683"/>
                      <a:pt x="0" y="566058"/>
                    </a:cubicBezTo>
                    <a:cubicBezTo>
                      <a:pt x="0" y="253433"/>
                      <a:pt x="253433" y="0"/>
                      <a:pt x="566058" y="0"/>
                    </a:cubicBezTo>
                    <a:close/>
                    <a:moveTo>
                      <a:pt x="566053" y="76795"/>
                    </a:moveTo>
                    <a:cubicBezTo>
                      <a:pt x="295841" y="76795"/>
                      <a:pt x="76791" y="295845"/>
                      <a:pt x="76791" y="566057"/>
                    </a:cubicBezTo>
                    <a:cubicBezTo>
                      <a:pt x="76791" y="836269"/>
                      <a:pt x="295841" y="1055319"/>
                      <a:pt x="566053" y="1055319"/>
                    </a:cubicBezTo>
                    <a:cubicBezTo>
                      <a:pt x="836265" y="1055319"/>
                      <a:pt x="1055315" y="836269"/>
                      <a:pt x="1055315" y="566057"/>
                    </a:cubicBezTo>
                    <a:cubicBezTo>
                      <a:pt x="1055315" y="295845"/>
                      <a:pt x="836265" y="76795"/>
                      <a:pt x="566053" y="76795"/>
                    </a:cubicBezTo>
                    <a:close/>
                  </a:path>
                </a:pathLst>
              </a:custGeom>
              <a:solidFill>
                <a:srgbClr val="CA0035"/>
              </a:solidFill>
              <a:ln>
                <a:solidFill>
                  <a:srgbClr val="CA00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864D52D7-5440-45CD-AB42-9BF7702FF4C7}"/>
                  </a:ext>
                </a:extLst>
              </p:cNvPr>
              <p:cNvSpPr/>
              <p:nvPr/>
            </p:nvSpPr>
            <p:spPr>
              <a:xfrm>
                <a:off x="6681562" y="1746121"/>
                <a:ext cx="846417" cy="846417"/>
              </a:xfrm>
              <a:prstGeom prst="ellipse">
                <a:avLst/>
              </a:prstGeom>
              <a:solidFill>
                <a:srgbClr val="CA0035"/>
              </a:solidFill>
              <a:ln>
                <a:solidFill>
                  <a:srgbClr val="CA00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a-I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cs typeface="B Yekan" panose="00000400000000000000" pitchFamily="2" charset="-78"/>
                  </a:rPr>
                  <a:t>2</a:t>
                </a: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B Yekan" panose="00000400000000000000" pitchFamily="2" charset="-78"/>
                </a:endParaRP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288818B-1F0E-41B9-892C-BCA2E9CB5DF8}"/>
                </a:ext>
              </a:extLst>
            </p:cNvPr>
            <p:cNvSpPr/>
            <p:nvPr/>
          </p:nvSpPr>
          <p:spPr>
            <a:xfrm>
              <a:off x="2654955" y="3125817"/>
              <a:ext cx="21059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a-I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A0035"/>
                  </a:solidFill>
                  <a:effectLst/>
                  <a:uLnTx/>
                  <a:uFillTx/>
                  <a:latin typeface="Raleway" panose="020B0503030101060003" pitchFamily="34" charset="0"/>
                  <a:ea typeface="Times New Roman" panose="02020603050405020304" pitchFamily="18" charset="0"/>
                  <a:cs typeface="B Yekan" panose="00000400000000000000" pitchFamily="2" charset="-78"/>
                </a:rPr>
                <a:t>دسته بندی های مختلف انواع هجوم ناگهانی 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EDA9E75-5F5E-42DF-944C-3B6A07235F60}"/>
                </a:ext>
              </a:extLst>
            </p:cNvPr>
            <p:cNvGrpSpPr/>
            <p:nvPr/>
          </p:nvGrpSpPr>
          <p:grpSpPr>
            <a:xfrm>
              <a:off x="4890466" y="4021722"/>
              <a:ext cx="499326" cy="499326"/>
              <a:chOff x="6538714" y="1603273"/>
              <a:chExt cx="1132116" cy="1132116"/>
            </a:xfrm>
            <a:solidFill>
              <a:schemeClr val="accent3"/>
            </a:solidFill>
          </p:grpSpPr>
          <p:sp>
            <p:nvSpPr>
              <p:cNvPr id="82" name="Freeform: Shape 13">
                <a:extLst>
                  <a:ext uri="{FF2B5EF4-FFF2-40B4-BE49-F238E27FC236}">
                    <a16:creationId xmlns:a16="http://schemas.microsoft.com/office/drawing/2014/main" id="{780B60E8-7537-441B-A9EA-F24BB0AFEEE6}"/>
                  </a:ext>
                </a:extLst>
              </p:cNvPr>
              <p:cNvSpPr/>
              <p:nvPr/>
            </p:nvSpPr>
            <p:spPr>
              <a:xfrm>
                <a:off x="6538714" y="1603273"/>
                <a:ext cx="1132116" cy="1132116"/>
              </a:xfrm>
              <a:custGeom>
                <a:avLst/>
                <a:gdLst>
                  <a:gd name="connsiteX0" fmla="*/ 566058 w 1132116"/>
                  <a:gd name="connsiteY0" fmla="*/ 0 h 1132116"/>
                  <a:gd name="connsiteX1" fmla="*/ 1132116 w 1132116"/>
                  <a:gd name="connsiteY1" fmla="*/ 566058 h 1132116"/>
                  <a:gd name="connsiteX2" fmla="*/ 566058 w 1132116"/>
                  <a:gd name="connsiteY2" fmla="*/ 1132116 h 1132116"/>
                  <a:gd name="connsiteX3" fmla="*/ 0 w 1132116"/>
                  <a:gd name="connsiteY3" fmla="*/ 566058 h 1132116"/>
                  <a:gd name="connsiteX4" fmla="*/ 566058 w 1132116"/>
                  <a:gd name="connsiteY4" fmla="*/ 0 h 1132116"/>
                  <a:gd name="connsiteX5" fmla="*/ 566053 w 1132116"/>
                  <a:gd name="connsiteY5" fmla="*/ 76795 h 1132116"/>
                  <a:gd name="connsiteX6" fmla="*/ 76791 w 1132116"/>
                  <a:gd name="connsiteY6" fmla="*/ 566057 h 1132116"/>
                  <a:gd name="connsiteX7" fmla="*/ 566053 w 1132116"/>
                  <a:gd name="connsiteY7" fmla="*/ 1055319 h 1132116"/>
                  <a:gd name="connsiteX8" fmla="*/ 1055315 w 1132116"/>
                  <a:gd name="connsiteY8" fmla="*/ 566057 h 1132116"/>
                  <a:gd name="connsiteX9" fmla="*/ 566053 w 1132116"/>
                  <a:gd name="connsiteY9" fmla="*/ 76795 h 113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2116" h="1132116">
                    <a:moveTo>
                      <a:pt x="566058" y="0"/>
                    </a:moveTo>
                    <a:cubicBezTo>
                      <a:pt x="878683" y="0"/>
                      <a:pt x="1132116" y="253433"/>
                      <a:pt x="1132116" y="566058"/>
                    </a:cubicBezTo>
                    <a:cubicBezTo>
                      <a:pt x="1132116" y="878683"/>
                      <a:pt x="878683" y="1132116"/>
                      <a:pt x="566058" y="1132116"/>
                    </a:cubicBezTo>
                    <a:cubicBezTo>
                      <a:pt x="253433" y="1132116"/>
                      <a:pt x="0" y="878683"/>
                      <a:pt x="0" y="566058"/>
                    </a:cubicBezTo>
                    <a:cubicBezTo>
                      <a:pt x="0" y="253433"/>
                      <a:pt x="253433" y="0"/>
                      <a:pt x="566058" y="0"/>
                    </a:cubicBezTo>
                    <a:close/>
                    <a:moveTo>
                      <a:pt x="566053" y="76795"/>
                    </a:moveTo>
                    <a:cubicBezTo>
                      <a:pt x="295841" y="76795"/>
                      <a:pt x="76791" y="295845"/>
                      <a:pt x="76791" y="566057"/>
                    </a:cubicBezTo>
                    <a:cubicBezTo>
                      <a:pt x="76791" y="836269"/>
                      <a:pt x="295841" y="1055319"/>
                      <a:pt x="566053" y="1055319"/>
                    </a:cubicBezTo>
                    <a:cubicBezTo>
                      <a:pt x="836265" y="1055319"/>
                      <a:pt x="1055315" y="836269"/>
                      <a:pt x="1055315" y="566057"/>
                    </a:cubicBezTo>
                    <a:cubicBezTo>
                      <a:pt x="1055315" y="295845"/>
                      <a:pt x="836265" y="76795"/>
                      <a:pt x="566053" y="76795"/>
                    </a:cubicBezTo>
                    <a:close/>
                  </a:path>
                </a:pathLst>
              </a:custGeom>
              <a:solidFill>
                <a:srgbClr val="F18F01"/>
              </a:solidFill>
              <a:ln>
                <a:solidFill>
                  <a:srgbClr val="F18F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0335EA3-6D58-4C60-A6F8-C5FB0B092AF1}"/>
                  </a:ext>
                </a:extLst>
              </p:cNvPr>
              <p:cNvSpPr/>
              <p:nvPr/>
            </p:nvSpPr>
            <p:spPr>
              <a:xfrm>
                <a:off x="6681562" y="1746121"/>
                <a:ext cx="846417" cy="846417"/>
              </a:xfrm>
              <a:prstGeom prst="ellipse">
                <a:avLst/>
              </a:prstGeom>
              <a:solidFill>
                <a:srgbClr val="F18F01"/>
              </a:solidFill>
              <a:ln>
                <a:solidFill>
                  <a:srgbClr val="F18F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a-I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cs typeface="B Yekan" panose="00000400000000000000" pitchFamily="2" charset="-78"/>
                  </a:rPr>
                  <a:t>3</a:t>
                </a: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B Yekan" panose="00000400000000000000" pitchFamily="2" charset="-78"/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C565F5-59FB-4A8A-866C-F2B2CEC146DC}"/>
                </a:ext>
              </a:extLst>
            </p:cNvPr>
            <p:cNvSpPr/>
            <p:nvPr/>
          </p:nvSpPr>
          <p:spPr>
            <a:xfrm>
              <a:off x="2931090" y="4124959"/>
              <a:ext cx="187312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a-IR" sz="1600" b="1" dirty="0" err="1">
                  <a:solidFill>
                    <a:srgbClr val="F18F01"/>
                  </a:solidFill>
                  <a:latin typeface="Raleway" panose="020B0503030101060003" pitchFamily="34" charset="0"/>
                  <a:cs typeface="B Yekan" panose="00000400000000000000" pitchFamily="2" charset="-78"/>
                </a:rPr>
                <a:t>نمونه‌هایی</a:t>
              </a:r>
              <a:r>
                <a:rPr lang="fa-IR" sz="1600" b="1" dirty="0">
                  <a:solidFill>
                    <a:srgbClr val="F18F01"/>
                  </a:solidFill>
                  <a:latin typeface="Raleway" panose="020B0503030101060003" pitchFamily="34" charset="0"/>
                  <a:cs typeface="B Yekan" panose="00000400000000000000" pitchFamily="2" charset="-78"/>
                </a:rPr>
                <a:t> از هجوم ناگهانی کاربران در </a:t>
              </a:r>
              <a:r>
                <a:rPr lang="fa-IR" sz="1600" b="1" dirty="0" err="1">
                  <a:solidFill>
                    <a:srgbClr val="F18F01"/>
                  </a:solidFill>
                  <a:latin typeface="Raleway" panose="020B0503030101060003" pitchFamily="34" charset="0"/>
                  <a:cs typeface="B Yekan" panose="00000400000000000000" pitchFamily="2" charset="-78"/>
                </a:rPr>
                <a:t>سال‌های</a:t>
              </a:r>
              <a:r>
                <a:rPr lang="fa-IR" sz="1600" b="1" dirty="0">
                  <a:solidFill>
                    <a:srgbClr val="F18F01"/>
                  </a:solidFill>
                  <a:latin typeface="Raleway" panose="020B0503030101060003" pitchFamily="34" charset="0"/>
                  <a:cs typeface="B Yekan" panose="00000400000000000000" pitchFamily="2" charset="-78"/>
                </a:rPr>
                <a:t> اخیر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CC6430F-FBAF-4375-8598-B5E8306FB8C6}"/>
                </a:ext>
              </a:extLst>
            </p:cNvPr>
            <p:cNvSpPr/>
            <p:nvPr/>
          </p:nvSpPr>
          <p:spPr>
            <a:xfrm>
              <a:off x="2843408" y="5030974"/>
              <a:ext cx="196080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0E5AA4"/>
                </a:solidFill>
                <a:effectLst/>
                <a:uLnTx/>
                <a:uFillTx/>
                <a:latin typeface="Raleway" panose="020B0503030101060003" pitchFamily="34" charset="0"/>
                <a:cs typeface="B Yekan" panose="00000400000000000000" pitchFamily="2" charset="-78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A38C13-A8F2-4832-AD41-04E2E38E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b="1" dirty="0">
                <a:cs typeface="B Yekan" panose="00000400000000000000" pitchFamily="2" charset="-78"/>
              </a:rPr>
              <a:t>4</a:t>
            </a:r>
            <a:endParaRPr lang="en-US" b="1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309616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CE9D0190-F0C1-47FD-A33A-61CCC0696E5F}"/>
              </a:ext>
            </a:extLst>
          </p:cNvPr>
          <p:cNvSpPr/>
          <p:nvPr/>
        </p:nvSpPr>
        <p:spPr>
          <a:xfrm>
            <a:off x="526576" y="1247681"/>
            <a:ext cx="10960274" cy="5205052"/>
          </a:xfrm>
          <a:prstGeom prst="rect">
            <a:avLst/>
          </a:prstGeom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263335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 روش پیشنهادی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306F83-60D6-4002-8440-747D4971D767}"/>
              </a:ext>
            </a:extLst>
          </p:cNvPr>
          <p:cNvSpPr/>
          <p:nvPr/>
        </p:nvSpPr>
        <p:spPr>
          <a:xfrm>
            <a:off x="6144495" y="351687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مفاهیم اولیه و کارهای پیشین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4D2D54-398F-4424-BA03-8924E5C68A14}"/>
              </a:ext>
            </a:extLst>
          </p:cNvPr>
          <p:cNvSpPr/>
          <p:nvPr/>
        </p:nvSpPr>
        <p:spPr>
          <a:xfrm>
            <a:off x="438892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 ابزارهای تولید و ارزیابی ترافیک شبکه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مقدمه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ف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هرست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87778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کارهای آینده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A38C13-A8F2-4832-AD41-04E2E38E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b="1" dirty="0">
                <a:cs typeface="B Yekan" panose="00000400000000000000" pitchFamily="2" charset="-78"/>
              </a:rPr>
              <a:t>5</a:t>
            </a:r>
            <a:endParaRPr lang="en-US" b="1" dirty="0">
              <a:cs typeface="B Yekan" panose="00000400000000000000" pitchFamily="2" charset="-78"/>
            </a:endParaRPr>
          </a:p>
        </p:txBody>
      </p:sp>
      <p:grpSp>
        <p:nvGrpSpPr>
          <p:cNvPr id="84" name="组合 51">
            <a:extLst>
              <a:ext uri="{FF2B5EF4-FFF2-40B4-BE49-F238E27FC236}">
                <a16:creationId xmlns:a16="http://schemas.microsoft.com/office/drawing/2014/main" id="{67AF0F85-0399-4909-AEC1-9CBC587EB139}"/>
              </a:ext>
            </a:extLst>
          </p:cNvPr>
          <p:cNvGrpSpPr/>
          <p:nvPr/>
        </p:nvGrpSpPr>
        <p:grpSpPr>
          <a:xfrm>
            <a:off x="2916392" y="3075267"/>
            <a:ext cx="3503612" cy="1309688"/>
            <a:chOff x="1042988" y="2273002"/>
            <a:chExt cx="3503612" cy="1309688"/>
          </a:xfrm>
        </p:grpSpPr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2B828FD9-2994-4A17-BBF6-0FA2E16F8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988" y="2273002"/>
              <a:ext cx="3503612" cy="1309688"/>
            </a:xfrm>
            <a:custGeom>
              <a:avLst/>
              <a:gdLst>
                <a:gd name="T0" fmla="*/ 987 w 9385"/>
                <a:gd name="T1" fmla="*/ 1974 h 3491"/>
                <a:gd name="T2" fmla="*/ 6935 w 9385"/>
                <a:gd name="T3" fmla="*/ 1974 h 3491"/>
                <a:gd name="T4" fmla="*/ 9212 w 9385"/>
                <a:gd name="T5" fmla="*/ 3194 h 3491"/>
                <a:gd name="T6" fmla="*/ 9385 w 9385"/>
                <a:gd name="T7" fmla="*/ 3491 h 3491"/>
                <a:gd name="T8" fmla="*/ 9385 w 9385"/>
                <a:gd name="T9" fmla="*/ 2623 h 3491"/>
                <a:gd name="T10" fmla="*/ 6386 w 9385"/>
                <a:gd name="T11" fmla="*/ 0 h 3491"/>
                <a:gd name="T12" fmla="*/ 987 w 9385"/>
                <a:gd name="T13" fmla="*/ 0 h 3491"/>
                <a:gd name="T14" fmla="*/ 0 w 9385"/>
                <a:gd name="T15" fmla="*/ 987 h 3491"/>
                <a:gd name="T16" fmla="*/ 0 w 9385"/>
                <a:gd name="T17" fmla="*/ 987 h 3491"/>
                <a:gd name="T18" fmla="*/ 987 w 9385"/>
                <a:gd name="T19" fmla="*/ 1974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5" h="3491">
                  <a:moveTo>
                    <a:pt x="987" y="1974"/>
                  </a:moveTo>
                  <a:lnTo>
                    <a:pt x="6935" y="1974"/>
                  </a:lnTo>
                  <a:cubicBezTo>
                    <a:pt x="8046" y="1974"/>
                    <a:pt x="8807" y="2498"/>
                    <a:pt x="9212" y="3194"/>
                  </a:cubicBezTo>
                  <a:lnTo>
                    <a:pt x="9385" y="3491"/>
                  </a:lnTo>
                  <a:lnTo>
                    <a:pt x="9385" y="2623"/>
                  </a:lnTo>
                  <a:cubicBezTo>
                    <a:pt x="9385" y="1089"/>
                    <a:pt x="8339" y="0"/>
                    <a:pt x="6386" y="0"/>
                  </a:cubicBezTo>
                  <a:lnTo>
                    <a:pt x="987" y="0"/>
                  </a:lnTo>
                  <a:cubicBezTo>
                    <a:pt x="444" y="0"/>
                    <a:pt x="0" y="444"/>
                    <a:pt x="0" y="987"/>
                  </a:cubicBezTo>
                  <a:lnTo>
                    <a:pt x="0" y="987"/>
                  </a:lnTo>
                  <a:cubicBezTo>
                    <a:pt x="0" y="1530"/>
                    <a:pt x="444" y="1974"/>
                    <a:pt x="987" y="19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5CA80D8-1992-45F8-8B43-D8902782B801}"/>
                </a:ext>
              </a:extLst>
            </p:cNvPr>
            <p:cNvSpPr txBox="1"/>
            <p:nvPr/>
          </p:nvSpPr>
          <p:spPr>
            <a:xfrm>
              <a:off x="1750677" y="2307478"/>
              <a:ext cx="20882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1"/>
              <a:r>
                <a:rPr lang="fa-IR" sz="1600" b="1" dirty="0">
                  <a:solidFill>
                    <a:schemeClr val="bg1"/>
                  </a:solidFill>
                  <a:cs typeface="B Nazanin" panose="00000400000000000000" pitchFamily="2" charset="-78"/>
                </a:rPr>
                <a:t>عرضه سیستم عامل ویندوز 10</a:t>
              </a:r>
              <a:r>
                <a:rPr lang="en-US" sz="1600" b="1" dirty="0">
                  <a:solidFill>
                    <a:schemeClr val="bg1"/>
                  </a:solidFill>
                  <a:cs typeface="B Nazanin" panose="00000400000000000000" pitchFamily="2" charset="-78"/>
                </a:rPr>
                <a:t> </a:t>
              </a:r>
              <a:r>
                <a:rPr lang="fa-IR" sz="1600" b="1" dirty="0">
                  <a:solidFill>
                    <a:schemeClr val="bg1"/>
                  </a:solidFill>
                  <a:cs typeface="B Nazanin" panose="00000400000000000000" pitchFamily="2" charset="-78"/>
                </a:rPr>
                <a:t>در سال 2015</a:t>
              </a:r>
            </a:p>
            <a:p>
              <a:pPr algn="just"/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endParaRPr>
            </a:p>
          </p:txBody>
        </p:sp>
        <p:sp>
          <p:nvSpPr>
            <p:cNvPr id="142" name="矩形 54">
              <a:extLst>
                <a:ext uri="{FF2B5EF4-FFF2-40B4-BE49-F238E27FC236}">
                  <a16:creationId xmlns:a16="http://schemas.microsoft.com/office/drawing/2014/main" id="{1D4701DE-FDE2-4AC4-964A-9EAE143E7548}"/>
                </a:ext>
              </a:extLst>
            </p:cNvPr>
            <p:cNvSpPr/>
            <p:nvPr/>
          </p:nvSpPr>
          <p:spPr>
            <a:xfrm>
              <a:off x="1151814" y="2393960"/>
              <a:ext cx="42672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a-IR" altLang="zh-CN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B Yekan" panose="00000400000000000000" pitchFamily="2" charset="-78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endParaRPr>
            </a:p>
          </p:txBody>
        </p:sp>
      </p:grpSp>
      <p:grpSp>
        <p:nvGrpSpPr>
          <p:cNvPr id="143" name="组合 55">
            <a:extLst>
              <a:ext uri="{FF2B5EF4-FFF2-40B4-BE49-F238E27FC236}">
                <a16:creationId xmlns:a16="http://schemas.microsoft.com/office/drawing/2014/main" id="{B8E8F33E-C36D-4EDC-9D64-345B166ADECE}"/>
              </a:ext>
            </a:extLst>
          </p:cNvPr>
          <p:cNvGrpSpPr/>
          <p:nvPr/>
        </p:nvGrpSpPr>
        <p:grpSpPr>
          <a:xfrm>
            <a:off x="2960842" y="4112055"/>
            <a:ext cx="3503612" cy="1309688"/>
            <a:chOff x="1087438" y="3309790"/>
            <a:chExt cx="3503612" cy="1309688"/>
          </a:xfrm>
        </p:grpSpPr>
        <p:sp>
          <p:nvSpPr>
            <p:cNvPr id="144" name="Freeform 8">
              <a:extLst>
                <a:ext uri="{FF2B5EF4-FFF2-40B4-BE49-F238E27FC236}">
                  <a16:creationId xmlns:a16="http://schemas.microsoft.com/office/drawing/2014/main" id="{190EEDB3-EBED-46B9-BD9F-C87FE8EBF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438" y="3309790"/>
              <a:ext cx="3503612" cy="1309688"/>
            </a:xfrm>
            <a:custGeom>
              <a:avLst/>
              <a:gdLst>
                <a:gd name="T0" fmla="*/ 987 w 9385"/>
                <a:gd name="T1" fmla="*/ 1973 h 3491"/>
                <a:gd name="T2" fmla="*/ 6935 w 9385"/>
                <a:gd name="T3" fmla="*/ 1973 h 3491"/>
                <a:gd name="T4" fmla="*/ 9212 w 9385"/>
                <a:gd name="T5" fmla="*/ 3193 h 3491"/>
                <a:gd name="T6" fmla="*/ 9385 w 9385"/>
                <a:gd name="T7" fmla="*/ 3491 h 3491"/>
                <a:gd name="T8" fmla="*/ 9385 w 9385"/>
                <a:gd name="T9" fmla="*/ 2623 h 3491"/>
                <a:gd name="T10" fmla="*/ 6386 w 9385"/>
                <a:gd name="T11" fmla="*/ 0 h 3491"/>
                <a:gd name="T12" fmla="*/ 987 w 9385"/>
                <a:gd name="T13" fmla="*/ 0 h 3491"/>
                <a:gd name="T14" fmla="*/ 0 w 9385"/>
                <a:gd name="T15" fmla="*/ 986 h 3491"/>
                <a:gd name="T16" fmla="*/ 0 w 9385"/>
                <a:gd name="T17" fmla="*/ 986 h 3491"/>
                <a:gd name="T18" fmla="*/ 987 w 9385"/>
                <a:gd name="T19" fmla="*/ 1973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5" h="3491">
                  <a:moveTo>
                    <a:pt x="987" y="1973"/>
                  </a:moveTo>
                  <a:lnTo>
                    <a:pt x="6935" y="1973"/>
                  </a:lnTo>
                  <a:cubicBezTo>
                    <a:pt x="8046" y="1973"/>
                    <a:pt x="8807" y="2497"/>
                    <a:pt x="9212" y="3193"/>
                  </a:cubicBezTo>
                  <a:lnTo>
                    <a:pt x="9385" y="3491"/>
                  </a:lnTo>
                  <a:lnTo>
                    <a:pt x="9385" y="2623"/>
                  </a:lnTo>
                  <a:cubicBezTo>
                    <a:pt x="9385" y="1089"/>
                    <a:pt x="8339" y="0"/>
                    <a:pt x="6386" y="0"/>
                  </a:cubicBezTo>
                  <a:lnTo>
                    <a:pt x="987" y="0"/>
                  </a:lnTo>
                  <a:cubicBezTo>
                    <a:pt x="444" y="0"/>
                    <a:pt x="0" y="444"/>
                    <a:pt x="0" y="986"/>
                  </a:cubicBezTo>
                  <a:lnTo>
                    <a:pt x="0" y="986"/>
                  </a:lnTo>
                  <a:cubicBezTo>
                    <a:pt x="0" y="1529"/>
                    <a:pt x="444" y="1973"/>
                    <a:pt x="987" y="19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FCA3B10-E2DC-4F4F-8BAA-8AF78F246668}"/>
                </a:ext>
              </a:extLst>
            </p:cNvPr>
            <p:cNvSpPr txBox="1"/>
            <p:nvPr/>
          </p:nvSpPr>
          <p:spPr>
            <a:xfrm>
              <a:off x="1750677" y="3355039"/>
              <a:ext cx="2088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r" rtl="1"/>
              <a:r>
                <a:rPr lang="fa-IR" sz="1600" b="1" dirty="0">
                  <a:cs typeface="B Nazanin" panose="00000400000000000000" pitchFamily="2" charset="-78"/>
                </a:rPr>
                <a:t>طوفان سندی در سال 2015</a:t>
              </a:r>
            </a:p>
          </p:txBody>
        </p:sp>
      </p:grpSp>
      <p:grpSp>
        <p:nvGrpSpPr>
          <p:cNvPr id="147" name="组合 59">
            <a:extLst>
              <a:ext uri="{FF2B5EF4-FFF2-40B4-BE49-F238E27FC236}">
                <a16:creationId xmlns:a16="http://schemas.microsoft.com/office/drawing/2014/main" id="{9D57A66D-E371-4729-BD89-1A1BFE670CF8}"/>
              </a:ext>
            </a:extLst>
          </p:cNvPr>
          <p:cNvGrpSpPr/>
          <p:nvPr/>
        </p:nvGrpSpPr>
        <p:grpSpPr>
          <a:xfrm>
            <a:off x="6508904" y="2522817"/>
            <a:ext cx="3503612" cy="1309688"/>
            <a:chOff x="4635500" y="1720552"/>
            <a:chExt cx="3503612" cy="1309688"/>
          </a:xfrm>
        </p:grpSpPr>
        <p:sp>
          <p:nvSpPr>
            <p:cNvPr id="148" name="Freeform 5">
              <a:extLst>
                <a:ext uri="{FF2B5EF4-FFF2-40B4-BE49-F238E27FC236}">
                  <a16:creationId xmlns:a16="http://schemas.microsoft.com/office/drawing/2014/main" id="{38585D35-8432-47DE-8B1E-98CC608A6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5500" y="1720552"/>
              <a:ext cx="3503612" cy="1309688"/>
            </a:xfrm>
            <a:custGeom>
              <a:avLst/>
              <a:gdLst>
                <a:gd name="T0" fmla="*/ 8398 w 9385"/>
                <a:gd name="T1" fmla="*/ 1974 h 3491"/>
                <a:gd name="T2" fmla="*/ 2450 w 9385"/>
                <a:gd name="T3" fmla="*/ 1974 h 3491"/>
                <a:gd name="T4" fmla="*/ 173 w 9385"/>
                <a:gd name="T5" fmla="*/ 3194 h 3491"/>
                <a:gd name="T6" fmla="*/ 0 w 9385"/>
                <a:gd name="T7" fmla="*/ 3491 h 3491"/>
                <a:gd name="T8" fmla="*/ 0 w 9385"/>
                <a:gd name="T9" fmla="*/ 2623 h 3491"/>
                <a:gd name="T10" fmla="*/ 2999 w 9385"/>
                <a:gd name="T11" fmla="*/ 0 h 3491"/>
                <a:gd name="T12" fmla="*/ 8398 w 9385"/>
                <a:gd name="T13" fmla="*/ 0 h 3491"/>
                <a:gd name="T14" fmla="*/ 9385 w 9385"/>
                <a:gd name="T15" fmla="*/ 987 h 3491"/>
                <a:gd name="T16" fmla="*/ 9385 w 9385"/>
                <a:gd name="T17" fmla="*/ 987 h 3491"/>
                <a:gd name="T18" fmla="*/ 8398 w 9385"/>
                <a:gd name="T19" fmla="*/ 1974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5" h="3491">
                  <a:moveTo>
                    <a:pt x="8398" y="1974"/>
                  </a:moveTo>
                  <a:lnTo>
                    <a:pt x="2450" y="1974"/>
                  </a:lnTo>
                  <a:cubicBezTo>
                    <a:pt x="1339" y="1974"/>
                    <a:pt x="578" y="2498"/>
                    <a:pt x="173" y="3194"/>
                  </a:cubicBezTo>
                  <a:lnTo>
                    <a:pt x="0" y="3491"/>
                  </a:lnTo>
                  <a:lnTo>
                    <a:pt x="0" y="2623"/>
                  </a:lnTo>
                  <a:cubicBezTo>
                    <a:pt x="0" y="1089"/>
                    <a:pt x="1046" y="0"/>
                    <a:pt x="2999" y="0"/>
                  </a:cubicBezTo>
                  <a:lnTo>
                    <a:pt x="8398" y="0"/>
                  </a:lnTo>
                  <a:cubicBezTo>
                    <a:pt x="8941" y="0"/>
                    <a:pt x="9385" y="444"/>
                    <a:pt x="9385" y="987"/>
                  </a:cubicBezTo>
                  <a:lnTo>
                    <a:pt x="9385" y="987"/>
                  </a:lnTo>
                  <a:cubicBezTo>
                    <a:pt x="9385" y="1530"/>
                    <a:pt x="8941" y="1974"/>
                    <a:pt x="8398" y="19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D1FCB53-2A65-48AB-95C5-F8A7DF154B5B}"/>
                </a:ext>
              </a:extLst>
            </p:cNvPr>
            <p:cNvSpPr txBox="1"/>
            <p:nvPr/>
          </p:nvSpPr>
          <p:spPr>
            <a:xfrm>
              <a:off x="5780227" y="1736061"/>
              <a:ext cx="2088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r" rtl="1"/>
              <a:r>
                <a:rPr lang="fa-IR" sz="1600" b="1" dirty="0">
                  <a:cs typeface="B Nazanin" panose="00000400000000000000" pitchFamily="2" charset="-78"/>
                </a:rPr>
                <a:t>جام جهانی 2010 و 1998</a:t>
              </a:r>
            </a:p>
          </p:txBody>
        </p:sp>
      </p:grpSp>
      <p:grpSp>
        <p:nvGrpSpPr>
          <p:cNvPr id="151" name="组合 63">
            <a:extLst>
              <a:ext uri="{FF2B5EF4-FFF2-40B4-BE49-F238E27FC236}">
                <a16:creationId xmlns:a16="http://schemas.microsoft.com/office/drawing/2014/main" id="{C0F38ED6-EF40-46D6-900F-73EE95DDED46}"/>
              </a:ext>
            </a:extLst>
          </p:cNvPr>
          <p:cNvGrpSpPr/>
          <p:nvPr/>
        </p:nvGrpSpPr>
        <p:grpSpPr>
          <a:xfrm>
            <a:off x="6508904" y="3583267"/>
            <a:ext cx="3503612" cy="1309688"/>
            <a:chOff x="4635500" y="2781002"/>
            <a:chExt cx="3503612" cy="1309688"/>
          </a:xfrm>
        </p:grpSpPr>
        <p:sp>
          <p:nvSpPr>
            <p:cNvPr id="152" name="Freeform 6">
              <a:extLst>
                <a:ext uri="{FF2B5EF4-FFF2-40B4-BE49-F238E27FC236}">
                  <a16:creationId xmlns:a16="http://schemas.microsoft.com/office/drawing/2014/main" id="{58AFDCB7-B4D6-4202-9EBC-BA4670425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5500" y="2781002"/>
              <a:ext cx="3503612" cy="1309688"/>
            </a:xfrm>
            <a:custGeom>
              <a:avLst/>
              <a:gdLst>
                <a:gd name="T0" fmla="*/ 8398 w 9385"/>
                <a:gd name="T1" fmla="*/ 1973 h 3491"/>
                <a:gd name="T2" fmla="*/ 2450 w 9385"/>
                <a:gd name="T3" fmla="*/ 1973 h 3491"/>
                <a:gd name="T4" fmla="*/ 173 w 9385"/>
                <a:gd name="T5" fmla="*/ 3194 h 3491"/>
                <a:gd name="T6" fmla="*/ 0 w 9385"/>
                <a:gd name="T7" fmla="*/ 3491 h 3491"/>
                <a:gd name="T8" fmla="*/ 0 w 9385"/>
                <a:gd name="T9" fmla="*/ 2623 h 3491"/>
                <a:gd name="T10" fmla="*/ 2999 w 9385"/>
                <a:gd name="T11" fmla="*/ 0 h 3491"/>
                <a:gd name="T12" fmla="*/ 8398 w 9385"/>
                <a:gd name="T13" fmla="*/ 0 h 3491"/>
                <a:gd name="T14" fmla="*/ 9385 w 9385"/>
                <a:gd name="T15" fmla="*/ 987 h 3491"/>
                <a:gd name="T16" fmla="*/ 9385 w 9385"/>
                <a:gd name="T17" fmla="*/ 987 h 3491"/>
                <a:gd name="T18" fmla="*/ 8398 w 9385"/>
                <a:gd name="T19" fmla="*/ 1973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5" h="3491">
                  <a:moveTo>
                    <a:pt x="8398" y="1973"/>
                  </a:moveTo>
                  <a:lnTo>
                    <a:pt x="2450" y="1973"/>
                  </a:lnTo>
                  <a:cubicBezTo>
                    <a:pt x="1339" y="1973"/>
                    <a:pt x="578" y="2497"/>
                    <a:pt x="173" y="3194"/>
                  </a:cubicBezTo>
                  <a:lnTo>
                    <a:pt x="0" y="3491"/>
                  </a:lnTo>
                  <a:lnTo>
                    <a:pt x="0" y="2623"/>
                  </a:lnTo>
                  <a:cubicBezTo>
                    <a:pt x="0" y="1089"/>
                    <a:pt x="1046" y="0"/>
                    <a:pt x="2999" y="0"/>
                  </a:cubicBezTo>
                  <a:lnTo>
                    <a:pt x="8398" y="0"/>
                  </a:lnTo>
                  <a:cubicBezTo>
                    <a:pt x="8941" y="0"/>
                    <a:pt x="9385" y="444"/>
                    <a:pt x="9385" y="987"/>
                  </a:cubicBezTo>
                  <a:lnTo>
                    <a:pt x="9385" y="987"/>
                  </a:lnTo>
                  <a:cubicBezTo>
                    <a:pt x="9385" y="1529"/>
                    <a:pt x="8941" y="1973"/>
                    <a:pt x="8398" y="19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096E08F-5391-474D-A0D7-E77678DEF719}"/>
                </a:ext>
              </a:extLst>
            </p:cNvPr>
            <p:cNvSpPr txBox="1"/>
            <p:nvPr/>
          </p:nvSpPr>
          <p:spPr>
            <a:xfrm>
              <a:off x="5780226" y="2808517"/>
              <a:ext cx="20882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r" rtl="1"/>
              <a:r>
                <a:rPr lang="fa-IR" sz="1600" b="1" dirty="0">
                  <a:cs typeface="B Nazanin" panose="00000400000000000000" pitchFamily="2" charset="-78"/>
                </a:rPr>
                <a:t>عرضه سیستم عامل </a:t>
              </a:r>
              <a:r>
                <a:rPr lang="en-US" sz="1600" b="1" dirty="0">
                  <a:cs typeface="B Nazanin" panose="00000400000000000000" pitchFamily="2" charset="-78"/>
                </a:rPr>
                <a:t>iOS</a:t>
              </a:r>
              <a:r>
                <a:rPr lang="fa-IR" sz="1600" b="1" dirty="0">
                  <a:cs typeface="B Nazanin" panose="00000400000000000000" pitchFamily="2" charset="-78"/>
                </a:rPr>
                <a:t> در سال 2013</a:t>
              </a:r>
            </a:p>
          </p:txBody>
        </p:sp>
      </p:grpSp>
      <p:sp>
        <p:nvSpPr>
          <p:cNvPr id="10" name="矩形 54">
            <a:extLst>
              <a:ext uri="{FF2B5EF4-FFF2-40B4-BE49-F238E27FC236}">
                <a16:creationId xmlns:a16="http://schemas.microsoft.com/office/drawing/2014/main" id="{9A2C29C2-B69C-7B8C-5BD1-57297935FC9D}"/>
              </a:ext>
            </a:extLst>
          </p:cNvPr>
          <p:cNvSpPr/>
          <p:nvPr/>
        </p:nvSpPr>
        <p:spPr>
          <a:xfrm>
            <a:off x="3072106" y="4203471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B Yekan" panose="00000400000000000000" pitchFamily="2" charset="-78"/>
              </a:rPr>
              <a:t>2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B Nazanin" panose="00000400000000000000" pitchFamily="2" charset="-78"/>
            </a:endParaRPr>
          </a:p>
        </p:txBody>
      </p:sp>
      <p:sp>
        <p:nvSpPr>
          <p:cNvPr id="11" name="矩形 54">
            <a:extLst>
              <a:ext uri="{FF2B5EF4-FFF2-40B4-BE49-F238E27FC236}">
                <a16:creationId xmlns:a16="http://schemas.microsoft.com/office/drawing/2014/main" id="{821E1C65-2C36-F4B7-A85C-3590F7644B8E}"/>
              </a:ext>
            </a:extLst>
          </p:cNvPr>
          <p:cNvSpPr/>
          <p:nvPr/>
        </p:nvSpPr>
        <p:spPr>
          <a:xfrm>
            <a:off x="6961416" y="3705993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B Yekan" panose="00000400000000000000" pitchFamily="2" charset="-78"/>
              </a:rPr>
              <a:t>4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B Nazanin" panose="00000400000000000000" pitchFamily="2" charset="-78"/>
            </a:endParaRPr>
          </a:p>
        </p:txBody>
      </p:sp>
      <p:sp>
        <p:nvSpPr>
          <p:cNvPr id="12" name="矩形 54">
            <a:extLst>
              <a:ext uri="{FF2B5EF4-FFF2-40B4-BE49-F238E27FC236}">
                <a16:creationId xmlns:a16="http://schemas.microsoft.com/office/drawing/2014/main" id="{17FFFB13-A9FF-2083-3884-8E17CADAB435}"/>
              </a:ext>
            </a:extLst>
          </p:cNvPr>
          <p:cNvSpPr/>
          <p:nvPr/>
        </p:nvSpPr>
        <p:spPr>
          <a:xfrm>
            <a:off x="6988682" y="2684089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B Yekan" panose="00000400000000000000" pitchFamily="2" charset="-78"/>
              </a:rPr>
              <a:t>3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B Nazanin" panose="000004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34C4A2-101A-3F62-9719-845EFCAE1398}"/>
              </a:ext>
            </a:extLst>
          </p:cNvPr>
          <p:cNvSpPr txBox="1"/>
          <p:nvPr/>
        </p:nvSpPr>
        <p:spPr>
          <a:xfrm>
            <a:off x="7241628" y="1524000"/>
            <a:ext cx="35036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 err="1">
                <a:cs typeface="B Nazanin" panose="00000400000000000000" pitchFamily="2" charset="-78"/>
              </a:rPr>
              <a:t>نمونه‌هایی</a:t>
            </a:r>
            <a:r>
              <a:rPr lang="fa-IR" b="1" dirty="0">
                <a:cs typeface="B Nazanin" panose="00000400000000000000" pitchFamily="2" charset="-78"/>
              </a:rPr>
              <a:t> از هجوم کاربران </a:t>
            </a:r>
          </a:p>
        </p:txBody>
      </p:sp>
    </p:spTree>
    <p:extLst>
      <p:ext uri="{BB962C8B-B14F-4D97-AF65-F5344CB8AC3E}">
        <p14:creationId xmlns:p14="http://schemas.microsoft.com/office/powerpoint/2010/main" val="363800787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C4517A26-DFF1-4DD1-9247-76006B3637E4}"/>
              </a:ext>
            </a:extLst>
          </p:cNvPr>
          <p:cNvSpPr/>
          <p:nvPr/>
        </p:nvSpPr>
        <p:spPr>
          <a:xfrm>
            <a:off x="526576" y="1247681"/>
            <a:ext cx="10960274" cy="5205052"/>
          </a:xfrm>
          <a:prstGeom prst="rect">
            <a:avLst/>
          </a:prstGeom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263335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 روش پیشنهادی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306F83-60D6-4002-8440-747D4971D767}"/>
              </a:ext>
            </a:extLst>
          </p:cNvPr>
          <p:cNvSpPr/>
          <p:nvPr/>
        </p:nvSpPr>
        <p:spPr>
          <a:xfrm>
            <a:off x="6144495" y="351687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مفاهیم اولیه و کارهای پیشین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4D2D54-398F-4424-BA03-8924E5C68A14}"/>
              </a:ext>
            </a:extLst>
          </p:cNvPr>
          <p:cNvSpPr/>
          <p:nvPr/>
        </p:nvSpPr>
        <p:spPr>
          <a:xfrm>
            <a:off x="438892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 </a:t>
            </a:r>
            <a:r>
              <a:rPr kumimoji="0" lang="fa-I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ابزارهای تولید و ارزیابی ترافیک شبکه</a:t>
            </a:r>
            <a:endParaRPr kumimoji="0" lang="fa-I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B Yeka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مقدمه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ف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هرست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87778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کارهای آینده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A38C13-A8F2-4832-AD41-04E2E38E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b="1" dirty="0">
                <a:cs typeface="B Yekan" panose="00000400000000000000" pitchFamily="2" charset="-78"/>
              </a:rPr>
              <a:t>6</a:t>
            </a:r>
            <a:endParaRPr lang="en-US" b="1" dirty="0">
              <a:cs typeface="B Yekan" panose="000004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63FFEC-B907-4B94-94B1-B59077BA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548" y="2069607"/>
            <a:ext cx="4407790" cy="646232"/>
          </a:xfrm>
          <a:prstGeom prst="rect">
            <a:avLst/>
          </a:prstGeom>
        </p:spPr>
      </p:pic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A242DA22-84A6-4E27-89D1-B8261EE30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88831"/>
              </p:ext>
            </p:extLst>
          </p:nvPr>
        </p:nvGraphicFramePr>
        <p:xfrm>
          <a:off x="3541417" y="3072560"/>
          <a:ext cx="6923112" cy="2811761"/>
        </p:xfrm>
        <a:graphic>
          <a:graphicData uri="http://schemas.openxmlformats.org/drawingml/2006/table">
            <a:tbl>
              <a:tblPr rtl="1" firstRow="1" firstCol="1" bandRow="1"/>
              <a:tblGrid>
                <a:gridCol w="3461556">
                  <a:extLst>
                    <a:ext uri="{9D8B030D-6E8A-4147-A177-3AD203B41FA5}">
                      <a16:colId xmlns:a16="http://schemas.microsoft.com/office/drawing/2014/main" val="3517672348"/>
                    </a:ext>
                  </a:extLst>
                </a:gridCol>
                <a:gridCol w="3461556">
                  <a:extLst>
                    <a:ext uri="{9D8B030D-6E8A-4147-A177-3AD203B41FA5}">
                      <a16:colId xmlns:a16="http://schemas.microsoft.com/office/drawing/2014/main" val="2538947488"/>
                    </a:ext>
                  </a:extLst>
                </a:gridCol>
              </a:tblGrid>
              <a:tr h="3514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  <a:cs typeface="B Nazanin" panose="00000400000000000000" pitchFamily="2" charset="-78"/>
                        </a:rPr>
                        <a:t>هجوم ناگهانی کاربران</a:t>
                      </a:r>
                      <a:endParaRPr lang="en-US" sz="14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  <a:cs typeface="B Nazanin" panose="00000400000000000000" pitchFamily="2" charset="-78"/>
                        </a:rPr>
                        <a:t>حمله منع سرویس</a:t>
                      </a:r>
                      <a:endParaRPr lang="en-US" sz="14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053107"/>
                  </a:ext>
                </a:extLst>
              </a:tr>
              <a:tr h="7029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  <a:cs typeface="B Nazanin" panose="00000400000000000000" pitchFamily="2" charset="-78"/>
                        </a:rPr>
                        <a:t>سرویس‌دهنده و شبکه با حجم زیادی از ترافیک دریافتی اشباع می‌شوند.</a:t>
                      </a: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  <a:cs typeface="B Nazanin" panose="00000400000000000000" pitchFamily="2" charset="-78"/>
                        </a:rPr>
                        <a:t>سرویس‌دهنده و شبکه با حجم زیادی از ترافیک دریافتی اشباع می‌شوند.</a:t>
                      </a:r>
                      <a:endParaRPr lang="en-US" sz="14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68543"/>
                  </a:ext>
                </a:extLst>
              </a:tr>
              <a:tr h="7029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  <a:cs typeface="B Nazanin" panose="00000400000000000000" pitchFamily="2" charset="-78"/>
                        </a:rPr>
                        <a:t>ترافیک به‌وسیله کاربران مجاز ارسال می‌شود و پاسخ‌دهی به آن ضروری است.</a:t>
                      </a: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  <a:cs typeface="B Nazanin" panose="00000400000000000000" pitchFamily="2" charset="-78"/>
                        </a:rPr>
                        <a:t>ترافیک به‌وسیله کاربران غیرمجاز ارسال می‌شود و نیازی نیست به آن پاسخ داده شود.</a:t>
                      </a: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8243"/>
                  </a:ext>
                </a:extLst>
              </a:tr>
              <a:tr h="10544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  <a:cs typeface="B Nazanin" panose="00000400000000000000" pitchFamily="2" charset="-78"/>
                        </a:rPr>
                        <a:t>به دو دسته قابل پیش‌بینی و غیرقابل پیش‌بینی تقسیم میشود و در پی علاقه کاربران در مورد رویدادی خاص رخ می‌دهد.</a:t>
                      </a: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  <a:cs typeface="B Nazanin" panose="00000400000000000000" pitchFamily="2" charset="-78"/>
                        </a:rPr>
                        <a:t>غیرقابل پیش‌بینی است و به‌واسطه استفاده مهاجم از سیستم آلوده به ربات که به آن زامبی گفته‌ می‌شود ، حمله رخ می‌دهد.</a:t>
                      </a:r>
                      <a:endParaRPr lang="en-US" sz="14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647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34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889428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5F293C57-6CB0-4F0B-8268-E3EE5E29C10D}"/>
              </a:ext>
            </a:extLst>
          </p:cNvPr>
          <p:cNvSpPr/>
          <p:nvPr/>
        </p:nvSpPr>
        <p:spPr>
          <a:xfrm>
            <a:off x="472966" y="1247681"/>
            <a:ext cx="11013884" cy="4617091"/>
          </a:xfrm>
          <a:prstGeom prst="rect">
            <a:avLst/>
          </a:prstGeom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263335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 روش پیشنهادی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306F83-60D6-4002-8440-747D4971D767}"/>
              </a:ext>
            </a:extLst>
          </p:cNvPr>
          <p:cNvSpPr/>
          <p:nvPr/>
        </p:nvSpPr>
        <p:spPr>
          <a:xfrm>
            <a:off x="6144495" y="351687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مفاهیم اولیه و کارهای پیشین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4D2D54-398F-4424-BA03-8924E5C68A14}"/>
              </a:ext>
            </a:extLst>
          </p:cNvPr>
          <p:cNvSpPr/>
          <p:nvPr/>
        </p:nvSpPr>
        <p:spPr>
          <a:xfrm>
            <a:off x="438892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 </a:t>
            </a:r>
            <a:r>
              <a:rPr kumimoji="0" lang="fa-I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ابزارهای تولید و ارزیابی ترافیک شبکه</a:t>
            </a:r>
            <a:endParaRPr kumimoji="0" lang="fa-I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B Yeka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مقدمه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ف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هرست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87778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کارهای آینده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A38C13-A8F2-4832-AD41-04E2E38E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b="1" dirty="0">
                <a:cs typeface="B Yekan" panose="00000400000000000000" pitchFamily="2" charset="-78"/>
              </a:rPr>
              <a:t>7</a:t>
            </a:r>
            <a:endParaRPr lang="en-US" b="1" dirty="0">
              <a:cs typeface="B Yekan" panose="00000400000000000000" pitchFamily="2" charset="-78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97FCBF3C-E7D9-4C76-A97E-7B4326303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215" y="1688715"/>
            <a:ext cx="5454187" cy="322931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744A575-AC40-4388-B019-D187FEC8C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45" y="1606219"/>
            <a:ext cx="5432587" cy="322931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C471FFB-AE2C-4DC3-BC8B-92F949B8E1C8}"/>
              </a:ext>
            </a:extLst>
          </p:cNvPr>
          <p:cNvSpPr txBox="1"/>
          <p:nvPr/>
        </p:nvSpPr>
        <p:spPr>
          <a:xfrm>
            <a:off x="1900543" y="5142401"/>
            <a:ext cx="826160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ar-SA" b="1" dirty="0">
                <a:solidFill>
                  <a:prstClr val="black"/>
                </a:solidFill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شکل 1-2 نرخ ترافیک در واحد ثانیه برای هجوم ناگهانی کاربران (راست) و حمله منع سرویس (چپ</a:t>
            </a:r>
            <a:r>
              <a:rPr lang="en-US" b="1" dirty="0">
                <a:solidFill>
                  <a:prstClr val="black"/>
                </a:solidFill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(</a:t>
            </a:r>
          </a:p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F87A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F8F0A-6C5D-D53D-F54C-91A6C99D9597}"/>
              </a:ext>
            </a:extLst>
          </p:cNvPr>
          <p:cNvSpPr txBox="1"/>
          <p:nvPr/>
        </p:nvSpPr>
        <p:spPr>
          <a:xfrm>
            <a:off x="636047" y="6132338"/>
            <a:ext cx="965198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A. Dhingra and M. Sachdeva, "Recent Flash Events: A Study," in International Conference on Communication, Computing &amp; Systems, Firozpur, Punjab, India, August 2014</a:t>
            </a:r>
            <a:endParaRPr lang="en-US" sz="1200" dirty="0">
              <a:effectLst/>
              <a:latin typeface="B Nazanin" panose="00000400000000000000" pitchFamily="2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endParaRPr lang="fa-IR" sz="1200" dirty="0"/>
          </a:p>
        </p:txBody>
      </p:sp>
    </p:spTree>
    <p:extLst>
      <p:ext uri="{BB962C8B-B14F-4D97-AF65-F5344CB8AC3E}">
        <p14:creationId xmlns:p14="http://schemas.microsoft.com/office/powerpoint/2010/main" val="3563227154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95A6F32B-CA37-4847-B555-D622E4FD47E9}"/>
              </a:ext>
            </a:extLst>
          </p:cNvPr>
          <p:cNvSpPr/>
          <p:nvPr/>
        </p:nvSpPr>
        <p:spPr>
          <a:xfrm>
            <a:off x="526576" y="1247681"/>
            <a:ext cx="10960274" cy="5205052"/>
          </a:xfrm>
          <a:prstGeom prst="rect">
            <a:avLst/>
          </a:prstGeom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263335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 روش پیشنهادی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306F83-60D6-4002-8440-747D4971D767}"/>
              </a:ext>
            </a:extLst>
          </p:cNvPr>
          <p:cNvSpPr/>
          <p:nvPr/>
        </p:nvSpPr>
        <p:spPr>
          <a:xfrm>
            <a:off x="6144495" y="351687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مفاهیم اولیه و کارهای پیشین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4D2D54-398F-4424-BA03-8924E5C68A14}"/>
              </a:ext>
            </a:extLst>
          </p:cNvPr>
          <p:cNvSpPr/>
          <p:nvPr/>
        </p:nvSpPr>
        <p:spPr>
          <a:xfrm>
            <a:off x="438892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 ابزارهای تولید و ارزیابی ترافیک شبکه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مقدمه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ف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هرست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87778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کارهای آینده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A38C13-A8F2-4832-AD41-04E2E38E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b="1" dirty="0">
                <a:cs typeface="B Yekan" panose="00000400000000000000" pitchFamily="2" charset="-78"/>
              </a:rPr>
              <a:t>8</a:t>
            </a:r>
            <a:endParaRPr lang="en-US" b="1" dirty="0">
              <a:cs typeface="B Yekan" panose="00000400000000000000" pitchFamily="2" charset="-78"/>
            </a:endParaRPr>
          </a:p>
        </p:txBody>
      </p:sp>
      <p:sp>
        <p:nvSpPr>
          <p:cNvPr id="78" name="标题 1">
            <a:extLst>
              <a:ext uri="{FF2B5EF4-FFF2-40B4-BE49-F238E27FC236}">
                <a16:creationId xmlns:a16="http://schemas.microsoft.com/office/drawing/2014/main" id="{5D432073-5C54-4C58-ABC7-15DEFEC8CD14}"/>
              </a:ext>
            </a:extLst>
          </p:cNvPr>
          <p:cNvSpPr txBox="1">
            <a:spLocks/>
          </p:cNvSpPr>
          <p:nvPr/>
        </p:nvSpPr>
        <p:spPr>
          <a:xfrm>
            <a:off x="7098626" y="1506846"/>
            <a:ext cx="4174797" cy="2771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altLang="zh-CN" sz="3200" dirty="0">
                <a:cs typeface="B Nazanin" panose="00000400000000000000" pitchFamily="2" charset="-78"/>
              </a:rPr>
              <a:t>انواع ترافیک</a:t>
            </a:r>
            <a:endParaRPr lang="zh-CN" altLang="en-US" sz="3200" dirty="0">
              <a:cs typeface="B Nazanin" panose="00000400000000000000" pitchFamily="2" charset="-78"/>
            </a:endParaRPr>
          </a:p>
        </p:txBody>
      </p:sp>
      <p:grpSp>
        <p:nvGrpSpPr>
          <p:cNvPr id="79" name="组合 520">
            <a:extLst>
              <a:ext uri="{FF2B5EF4-FFF2-40B4-BE49-F238E27FC236}">
                <a16:creationId xmlns:a16="http://schemas.microsoft.com/office/drawing/2014/main" id="{8EE2D8CE-76A1-4649-8212-B15270EF51A2}"/>
              </a:ext>
            </a:extLst>
          </p:cNvPr>
          <p:cNvGrpSpPr/>
          <p:nvPr/>
        </p:nvGrpSpPr>
        <p:grpSpPr>
          <a:xfrm rot="5400000">
            <a:off x="4538150" y="2483784"/>
            <a:ext cx="1820863" cy="280987"/>
            <a:chOff x="1768475" y="1989139"/>
            <a:chExt cx="1820863" cy="280987"/>
          </a:xfrm>
        </p:grpSpPr>
        <p:sp>
          <p:nvSpPr>
            <p:cNvPr id="80" name="Line 364">
              <a:extLst>
                <a:ext uri="{FF2B5EF4-FFF2-40B4-BE49-F238E27FC236}">
                  <a16:creationId xmlns:a16="http://schemas.microsoft.com/office/drawing/2014/main" id="{278A720A-8877-4FB0-AD52-ACA8444D4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9688" y="1989139"/>
              <a:ext cx="0" cy="139699"/>
            </a:xfrm>
            <a:prstGeom prst="line">
              <a:avLst/>
            </a:prstGeom>
            <a:noFill/>
            <a:ln w="5" cap="flat">
              <a:solidFill>
                <a:srgbClr val="2421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zh-CN" altLang="en-US">
                <a:cs typeface="B Nazanin" panose="00000400000000000000" pitchFamily="2" charset="-78"/>
              </a:endParaRPr>
            </a:p>
          </p:txBody>
        </p:sp>
        <p:sp>
          <p:nvSpPr>
            <p:cNvPr id="81" name="Line 367">
              <a:extLst>
                <a:ext uri="{FF2B5EF4-FFF2-40B4-BE49-F238E27FC236}">
                  <a16:creationId xmlns:a16="http://schemas.microsoft.com/office/drawing/2014/main" id="{1C8D24B0-B1EA-434D-B2BF-B68EC7720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8475" y="2128838"/>
              <a:ext cx="1816100" cy="0"/>
            </a:xfrm>
            <a:prstGeom prst="line">
              <a:avLst/>
            </a:prstGeom>
            <a:noFill/>
            <a:ln w="5" cap="flat">
              <a:solidFill>
                <a:srgbClr val="2421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zh-CN" altLang="en-US">
                <a:cs typeface="B Nazanin" panose="00000400000000000000" pitchFamily="2" charset="-78"/>
              </a:endParaRPr>
            </a:p>
          </p:txBody>
        </p:sp>
        <p:sp>
          <p:nvSpPr>
            <p:cNvPr id="82" name="Line 368">
              <a:extLst>
                <a:ext uri="{FF2B5EF4-FFF2-40B4-BE49-F238E27FC236}">
                  <a16:creationId xmlns:a16="http://schemas.microsoft.com/office/drawing/2014/main" id="{114062D2-BBE0-4C67-9C83-A066EB372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8475" y="2128838"/>
              <a:ext cx="0" cy="141288"/>
            </a:xfrm>
            <a:prstGeom prst="line">
              <a:avLst/>
            </a:prstGeom>
            <a:noFill/>
            <a:ln w="5" cap="flat">
              <a:solidFill>
                <a:srgbClr val="2421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zh-CN" altLang="en-US">
                <a:cs typeface="B Nazanin" panose="00000400000000000000" pitchFamily="2" charset="-78"/>
              </a:endParaRPr>
            </a:p>
          </p:txBody>
        </p:sp>
        <p:sp>
          <p:nvSpPr>
            <p:cNvPr id="83" name="Line 369">
              <a:extLst>
                <a:ext uri="{FF2B5EF4-FFF2-40B4-BE49-F238E27FC236}">
                  <a16:creationId xmlns:a16="http://schemas.microsoft.com/office/drawing/2014/main" id="{C64D0A49-AEC8-44C1-957D-BDBB9C1A4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7263" y="2128838"/>
              <a:ext cx="0" cy="141288"/>
            </a:xfrm>
            <a:prstGeom prst="line">
              <a:avLst/>
            </a:prstGeom>
            <a:noFill/>
            <a:ln w="5" cap="flat">
              <a:solidFill>
                <a:srgbClr val="2421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zh-CN" altLang="en-US">
                <a:cs typeface="B Nazanin" panose="00000400000000000000" pitchFamily="2" charset="-78"/>
              </a:endParaRPr>
            </a:p>
          </p:txBody>
        </p:sp>
        <p:sp>
          <p:nvSpPr>
            <p:cNvPr id="85" name="Line 370">
              <a:extLst>
                <a:ext uri="{FF2B5EF4-FFF2-40B4-BE49-F238E27FC236}">
                  <a16:creationId xmlns:a16="http://schemas.microsoft.com/office/drawing/2014/main" id="{9DB501B4-1190-47C9-AA07-67743A70D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2128838"/>
              <a:ext cx="0" cy="141288"/>
            </a:xfrm>
            <a:prstGeom prst="line">
              <a:avLst/>
            </a:prstGeom>
            <a:noFill/>
            <a:ln w="5" cap="flat">
              <a:solidFill>
                <a:srgbClr val="2421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zh-CN" altLang="en-US">
                <a:cs typeface="B Nazanin" panose="00000400000000000000" pitchFamily="2" charset="-78"/>
              </a:endParaRPr>
            </a:p>
          </p:txBody>
        </p:sp>
        <p:sp>
          <p:nvSpPr>
            <p:cNvPr id="86" name="Line 371">
              <a:extLst>
                <a:ext uri="{FF2B5EF4-FFF2-40B4-BE49-F238E27FC236}">
                  <a16:creationId xmlns:a16="http://schemas.microsoft.com/office/drawing/2014/main" id="{42AB2586-759F-4874-A69D-3DB88ED63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338" y="2128838"/>
              <a:ext cx="0" cy="141288"/>
            </a:xfrm>
            <a:prstGeom prst="line">
              <a:avLst/>
            </a:prstGeom>
            <a:noFill/>
            <a:ln w="5" cap="flat">
              <a:solidFill>
                <a:srgbClr val="2421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zh-CN" altLang="en-US">
                <a:cs typeface="B Nazanin" panose="00000400000000000000" pitchFamily="2" charset="-78"/>
              </a:endParaRPr>
            </a:p>
          </p:txBody>
        </p:sp>
      </p:grpSp>
      <p:grpSp>
        <p:nvGrpSpPr>
          <p:cNvPr id="87" name="组合 522">
            <a:extLst>
              <a:ext uri="{FF2B5EF4-FFF2-40B4-BE49-F238E27FC236}">
                <a16:creationId xmlns:a16="http://schemas.microsoft.com/office/drawing/2014/main" id="{D4CB0E8C-63F2-4774-B314-5D9168449DB6}"/>
              </a:ext>
            </a:extLst>
          </p:cNvPr>
          <p:cNvGrpSpPr/>
          <p:nvPr/>
        </p:nvGrpSpPr>
        <p:grpSpPr>
          <a:xfrm rot="5400000">
            <a:off x="4494457" y="4806844"/>
            <a:ext cx="1952625" cy="280988"/>
            <a:chOff x="5556250" y="1989138"/>
            <a:chExt cx="1952625" cy="280988"/>
          </a:xfrm>
        </p:grpSpPr>
        <p:sp>
          <p:nvSpPr>
            <p:cNvPr id="88" name="Line 365">
              <a:extLst>
                <a:ext uri="{FF2B5EF4-FFF2-40B4-BE49-F238E27FC236}">
                  <a16:creationId xmlns:a16="http://schemas.microsoft.com/office/drawing/2014/main" id="{85CE60F6-BBC3-4A50-B454-0A84981C4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3025" y="1989138"/>
              <a:ext cx="0" cy="139699"/>
            </a:xfrm>
            <a:prstGeom prst="line">
              <a:avLst/>
            </a:prstGeom>
            <a:noFill/>
            <a:ln w="5" cap="flat">
              <a:solidFill>
                <a:srgbClr val="2421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zh-CN" altLang="en-US">
                <a:cs typeface="B Nazanin" panose="00000400000000000000" pitchFamily="2" charset="-78"/>
              </a:endParaRPr>
            </a:p>
          </p:txBody>
        </p:sp>
        <p:sp>
          <p:nvSpPr>
            <p:cNvPr id="89" name="Line 374">
              <a:extLst>
                <a:ext uri="{FF2B5EF4-FFF2-40B4-BE49-F238E27FC236}">
                  <a16:creationId xmlns:a16="http://schemas.microsoft.com/office/drawing/2014/main" id="{DCCA98D4-2965-49E4-AFDF-72417D1BE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7838" y="2128838"/>
              <a:ext cx="0" cy="141288"/>
            </a:xfrm>
            <a:prstGeom prst="line">
              <a:avLst/>
            </a:prstGeom>
            <a:noFill/>
            <a:ln w="5" cap="flat">
              <a:solidFill>
                <a:srgbClr val="2421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zh-CN" altLang="en-US">
                <a:cs typeface="B Nazanin" panose="00000400000000000000" pitchFamily="2" charset="-78"/>
              </a:endParaRPr>
            </a:p>
          </p:txBody>
        </p:sp>
        <p:sp>
          <p:nvSpPr>
            <p:cNvPr id="155" name="Line 375">
              <a:extLst>
                <a:ext uri="{FF2B5EF4-FFF2-40B4-BE49-F238E27FC236}">
                  <a16:creationId xmlns:a16="http://schemas.microsoft.com/office/drawing/2014/main" id="{972C7D89-A2FF-4546-8917-761832BD5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1400" y="2128838"/>
              <a:ext cx="0" cy="141288"/>
            </a:xfrm>
            <a:prstGeom prst="line">
              <a:avLst/>
            </a:prstGeom>
            <a:noFill/>
            <a:ln w="5" cap="flat">
              <a:solidFill>
                <a:srgbClr val="2421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zh-CN" altLang="en-US">
                <a:cs typeface="B Nazanin" panose="00000400000000000000" pitchFamily="2" charset="-78"/>
              </a:endParaRPr>
            </a:p>
          </p:txBody>
        </p:sp>
        <p:sp>
          <p:nvSpPr>
            <p:cNvPr id="156" name="Line 376">
              <a:extLst>
                <a:ext uri="{FF2B5EF4-FFF2-40B4-BE49-F238E27FC236}">
                  <a16:creationId xmlns:a16="http://schemas.microsoft.com/office/drawing/2014/main" id="{D20A156A-C424-42B9-98DA-B74279A56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9900" y="2128838"/>
              <a:ext cx="0" cy="141288"/>
            </a:xfrm>
            <a:prstGeom prst="line">
              <a:avLst/>
            </a:prstGeom>
            <a:noFill/>
            <a:ln w="5" cap="flat">
              <a:solidFill>
                <a:srgbClr val="2421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zh-CN" altLang="en-US">
                <a:cs typeface="B Nazanin" panose="00000400000000000000" pitchFamily="2" charset="-78"/>
              </a:endParaRPr>
            </a:p>
          </p:txBody>
        </p:sp>
        <p:sp>
          <p:nvSpPr>
            <p:cNvPr id="157" name="Line 377">
              <a:extLst>
                <a:ext uri="{FF2B5EF4-FFF2-40B4-BE49-F238E27FC236}">
                  <a16:creationId xmlns:a16="http://schemas.microsoft.com/office/drawing/2014/main" id="{6A4D3834-DC25-4A75-9D27-EF7577AB8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5700" y="2128838"/>
              <a:ext cx="0" cy="141288"/>
            </a:xfrm>
            <a:prstGeom prst="line">
              <a:avLst/>
            </a:prstGeom>
            <a:noFill/>
            <a:ln w="5" cap="flat">
              <a:solidFill>
                <a:srgbClr val="2421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zh-CN" altLang="en-US">
                <a:cs typeface="B Nazanin" panose="00000400000000000000" pitchFamily="2" charset="-78"/>
              </a:endParaRPr>
            </a:p>
          </p:txBody>
        </p:sp>
        <p:sp>
          <p:nvSpPr>
            <p:cNvPr id="158" name="Line 379">
              <a:extLst>
                <a:ext uri="{FF2B5EF4-FFF2-40B4-BE49-F238E27FC236}">
                  <a16:creationId xmlns:a16="http://schemas.microsoft.com/office/drawing/2014/main" id="{2EF2C1E1-61CD-4917-B109-508D851CD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250" y="2128838"/>
              <a:ext cx="1952625" cy="0"/>
            </a:xfrm>
            <a:prstGeom prst="line">
              <a:avLst/>
            </a:prstGeom>
            <a:noFill/>
            <a:ln w="5" cap="flat">
              <a:solidFill>
                <a:srgbClr val="2421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zh-CN" altLang="en-US">
                <a:cs typeface="B Nazanin" panose="00000400000000000000" pitchFamily="2" charset="-78"/>
              </a:endParaRPr>
            </a:p>
          </p:txBody>
        </p: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976F1EE-B7B9-4F6F-866D-5FA5B110C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211" y="3500387"/>
            <a:ext cx="1366402" cy="276999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rPr>
              <a:t>انواع ترافیک</a:t>
            </a:r>
            <a:endParaRPr lang="zh-CN" alt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B Nazanin" panose="00000400000000000000" pitchFamily="2" charset="-78"/>
            </a:endParaRPr>
          </a:p>
        </p:txBody>
      </p:sp>
      <p:grpSp>
        <p:nvGrpSpPr>
          <p:cNvPr id="160" name="组合 476">
            <a:extLst>
              <a:ext uri="{FF2B5EF4-FFF2-40B4-BE49-F238E27FC236}">
                <a16:creationId xmlns:a16="http://schemas.microsoft.com/office/drawing/2014/main" id="{39ECFDC3-BE23-44E4-BEC8-9F2A1746A72E}"/>
              </a:ext>
            </a:extLst>
          </p:cNvPr>
          <p:cNvGrpSpPr/>
          <p:nvPr/>
        </p:nvGrpSpPr>
        <p:grpSpPr>
          <a:xfrm>
            <a:off x="5629314" y="4674534"/>
            <a:ext cx="1769953" cy="578891"/>
            <a:chOff x="5891213" y="1784351"/>
            <a:chExt cx="1062038" cy="204788"/>
          </a:xfrm>
          <a:solidFill>
            <a:srgbClr val="FF0000"/>
          </a:solidFill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3C5838B-5D96-494B-A122-95F746287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213" y="1784351"/>
              <a:ext cx="1062038" cy="2047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zh-CN" altLang="en-US">
                <a:cs typeface="B Nazanin" panose="00000400000000000000" pitchFamily="2" charset="-78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67D0DAF-43D3-4841-ADC8-62D0D08D0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3758" y="1802107"/>
              <a:ext cx="889742" cy="1780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a-IR" altLang="zh-CN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B Nazanin" panose="00000400000000000000" pitchFamily="2" charset="-78"/>
                </a:rPr>
                <a:t>ترافیک غیرطبیعی</a:t>
              </a:r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endParaRPr>
            </a:p>
          </p:txBody>
        </p:sp>
      </p:grpSp>
      <p:grpSp>
        <p:nvGrpSpPr>
          <p:cNvPr id="163" name="组合 474">
            <a:extLst>
              <a:ext uri="{FF2B5EF4-FFF2-40B4-BE49-F238E27FC236}">
                <a16:creationId xmlns:a16="http://schemas.microsoft.com/office/drawing/2014/main" id="{C937D956-1C42-4258-BE71-345494D79162}"/>
              </a:ext>
            </a:extLst>
          </p:cNvPr>
          <p:cNvGrpSpPr/>
          <p:nvPr/>
        </p:nvGrpSpPr>
        <p:grpSpPr>
          <a:xfrm>
            <a:off x="5605176" y="2421425"/>
            <a:ext cx="1568415" cy="578891"/>
            <a:chOff x="2049463" y="1784351"/>
            <a:chExt cx="1060450" cy="412889"/>
          </a:xfrm>
          <a:solidFill>
            <a:srgbClr val="92D050"/>
          </a:solidFill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5FF77AE-65EF-4751-BE60-87B153D73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463" y="1784351"/>
              <a:ext cx="1060450" cy="4128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zh-CN" altLang="en-US">
                <a:cs typeface="B Nazanin" panose="00000400000000000000" pitchFamily="2" charset="-78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A783C90-D209-4788-9DB8-75868F557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304" y="1850275"/>
              <a:ext cx="783989" cy="19756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a-IR" altLang="zh-CN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B Nazanin" panose="00000400000000000000" pitchFamily="2" charset="-78"/>
                </a:rPr>
                <a:t>ترافیک طبیعی</a:t>
              </a:r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endParaRPr>
            </a:p>
          </p:txBody>
        </p:sp>
      </p:grpSp>
      <p:grpSp>
        <p:nvGrpSpPr>
          <p:cNvPr id="166" name="组合 477">
            <a:extLst>
              <a:ext uri="{FF2B5EF4-FFF2-40B4-BE49-F238E27FC236}">
                <a16:creationId xmlns:a16="http://schemas.microsoft.com/office/drawing/2014/main" id="{F8768870-3120-4967-9B93-93560F1F9DA4}"/>
              </a:ext>
            </a:extLst>
          </p:cNvPr>
          <p:cNvGrpSpPr/>
          <p:nvPr/>
        </p:nvGrpSpPr>
        <p:grpSpPr>
          <a:xfrm rot="16200000">
            <a:off x="4172842" y="912235"/>
            <a:ext cx="444670" cy="1856276"/>
            <a:chOff x="1630977" y="2270126"/>
            <a:chExt cx="215286" cy="1065213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AB884C6-18F6-41E3-B9EB-C7C8661DB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475" y="2270126"/>
              <a:ext cx="204788" cy="1065213"/>
            </a:xfrm>
            <a:prstGeom prst="rect">
              <a:avLst/>
            </a:prstGeom>
            <a:solidFill>
              <a:srgbClr val="006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zh-CN" altLang="en-US">
                <a:cs typeface="B Nazanin" panose="00000400000000000000" pitchFamily="2" charset="-78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2F141AC-8D81-4BD6-9582-AD42F3833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77" y="2314649"/>
              <a:ext cx="179617" cy="976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a-IR" altLang="zh-CN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B Nazanin" panose="00000400000000000000" pitchFamily="2" charset="-78"/>
                </a:rPr>
                <a:t>فعالیت معمول کاربران</a:t>
              </a:r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endParaRPr>
            </a:p>
          </p:txBody>
        </p:sp>
      </p:grpSp>
      <p:grpSp>
        <p:nvGrpSpPr>
          <p:cNvPr id="169" name="组合 478">
            <a:extLst>
              <a:ext uri="{FF2B5EF4-FFF2-40B4-BE49-F238E27FC236}">
                <a16:creationId xmlns:a16="http://schemas.microsoft.com/office/drawing/2014/main" id="{00BB6C96-2907-486F-BA28-B5D2C1999249}"/>
              </a:ext>
            </a:extLst>
          </p:cNvPr>
          <p:cNvGrpSpPr/>
          <p:nvPr/>
        </p:nvGrpSpPr>
        <p:grpSpPr>
          <a:xfrm rot="16200000">
            <a:off x="4198304" y="1426867"/>
            <a:ext cx="370994" cy="1833518"/>
            <a:chOff x="2093513" y="2270126"/>
            <a:chExt cx="222650" cy="1065213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C40201D-BC90-4E3F-A49C-503337180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75" y="2270126"/>
              <a:ext cx="204788" cy="1065213"/>
            </a:xfrm>
            <a:prstGeom prst="rect">
              <a:avLst/>
            </a:prstGeom>
            <a:solidFill>
              <a:srgbClr val="006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zh-CN" altLang="en-US" dirty="0">
                <a:cs typeface="B Nazanin" panose="00000400000000000000" pitchFamily="2" charset="-78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4ED2A3E-02AC-4EED-9A95-14A2BDA85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513" y="2411037"/>
              <a:ext cx="194346" cy="78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a-IR" altLang="zh-CN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B Nazanin" panose="00000400000000000000" pitchFamily="2" charset="-78"/>
                </a:rPr>
                <a:t>استفاده از اینترنت</a:t>
              </a:r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endParaRPr>
            </a:p>
          </p:txBody>
        </p:sp>
      </p:grpSp>
      <p:grpSp>
        <p:nvGrpSpPr>
          <p:cNvPr id="172" name="组合 479">
            <a:extLst>
              <a:ext uri="{FF2B5EF4-FFF2-40B4-BE49-F238E27FC236}">
                <a16:creationId xmlns:a16="http://schemas.microsoft.com/office/drawing/2014/main" id="{1EAD48BE-44E9-4108-895D-D458B7E39C4F}"/>
              </a:ext>
            </a:extLst>
          </p:cNvPr>
          <p:cNvGrpSpPr/>
          <p:nvPr/>
        </p:nvGrpSpPr>
        <p:grpSpPr>
          <a:xfrm rot="16200000">
            <a:off x="4155745" y="2020535"/>
            <a:ext cx="433353" cy="1856275"/>
            <a:chOff x="2773026" y="2270126"/>
            <a:chExt cx="236875" cy="1065213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431E5C0-90EE-4EA1-B07F-DA3E6A5B2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113" y="2270126"/>
              <a:ext cx="204788" cy="1065213"/>
            </a:xfrm>
            <a:prstGeom prst="rect">
              <a:avLst/>
            </a:prstGeom>
            <a:solidFill>
              <a:srgbClr val="006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zh-CN" altLang="en-US">
                <a:cs typeface="B Nazanin" panose="00000400000000000000" pitchFamily="2" charset="-78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01ADF0F-C007-48F6-A6ED-D8D590430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026" y="2521373"/>
              <a:ext cx="222799" cy="562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a-IR" altLang="zh-CN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B Nazanin" panose="00000400000000000000" pitchFamily="2" charset="-78"/>
                </a:rPr>
                <a:t>ترافیک سرور</a:t>
              </a:r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endParaRPr>
            </a:p>
          </p:txBody>
        </p:sp>
      </p:grpSp>
      <p:grpSp>
        <p:nvGrpSpPr>
          <p:cNvPr id="175" name="组合 480">
            <a:extLst>
              <a:ext uri="{FF2B5EF4-FFF2-40B4-BE49-F238E27FC236}">
                <a16:creationId xmlns:a16="http://schemas.microsoft.com/office/drawing/2014/main" id="{DE14B62E-9DC5-4B83-B3E0-924ECFE6284E}"/>
              </a:ext>
            </a:extLst>
          </p:cNvPr>
          <p:cNvGrpSpPr/>
          <p:nvPr/>
        </p:nvGrpSpPr>
        <p:grpSpPr>
          <a:xfrm rot="16200000">
            <a:off x="4172589" y="2696085"/>
            <a:ext cx="415438" cy="1826538"/>
            <a:chOff x="3440500" y="2270126"/>
            <a:chExt cx="247263" cy="1065213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EAC0BF-089E-4984-85D5-7309098F8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388" y="2270126"/>
              <a:ext cx="206375" cy="1065213"/>
            </a:xfrm>
            <a:prstGeom prst="rect">
              <a:avLst/>
            </a:prstGeom>
            <a:solidFill>
              <a:srgbClr val="006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zh-CN" altLang="en-US">
                <a:cs typeface="B Nazanin" panose="00000400000000000000" pitchFamily="2" charset="-78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31DC92C-79CC-4E66-B795-E2E1D1595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500" y="2445178"/>
              <a:ext cx="241984" cy="715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a-IR" altLang="zh-CN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B Nazanin" panose="00000400000000000000" pitchFamily="2" charset="-78"/>
                </a:rPr>
                <a:t>ترافیک مدیریتی</a:t>
              </a:r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endParaRPr>
            </a:p>
          </p:txBody>
        </p:sp>
      </p:grpSp>
      <p:grpSp>
        <p:nvGrpSpPr>
          <p:cNvPr id="178" name="组合 483">
            <a:extLst>
              <a:ext uri="{FF2B5EF4-FFF2-40B4-BE49-F238E27FC236}">
                <a16:creationId xmlns:a16="http://schemas.microsoft.com/office/drawing/2014/main" id="{1E6879B9-0C7B-434C-8ECB-6F453DD6AA71}"/>
              </a:ext>
            </a:extLst>
          </p:cNvPr>
          <p:cNvGrpSpPr/>
          <p:nvPr/>
        </p:nvGrpSpPr>
        <p:grpSpPr>
          <a:xfrm rot="16200000">
            <a:off x="4192197" y="3195685"/>
            <a:ext cx="431637" cy="1894272"/>
            <a:chOff x="5449888" y="2270126"/>
            <a:chExt cx="204788" cy="1065213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010B05-CBC3-451D-8668-F215EFFA7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9888" y="2270126"/>
              <a:ext cx="204788" cy="1065213"/>
            </a:xfrm>
            <a:prstGeom prst="rect">
              <a:avLst/>
            </a:prstGeom>
            <a:solidFill>
              <a:srgbClr val="006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zh-CN" altLang="en-US">
                <a:cs typeface="B Nazanin" panose="00000400000000000000" pitchFamily="2" charset="-78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78C54FB1-47F3-4261-BAD3-FF28A478C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3783" y="2513592"/>
              <a:ext cx="150831" cy="578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a-IR" altLang="zh-CN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B Nazanin" panose="00000400000000000000" pitchFamily="2" charset="-78"/>
                </a:rPr>
                <a:t>حمله سایبری</a:t>
              </a:r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endParaRPr>
            </a:p>
          </p:txBody>
        </p:sp>
      </p:grpSp>
      <p:grpSp>
        <p:nvGrpSpPr>
          <p:cNvPr id="181" name="组合 484">
            <a:extLst>
              <a:ext uri="{FF2B5EF4-FFF2-40B4-BE49-F238E27FC236}">
                <a16:creationId xmlns:a16="http://schemas.microsoft.com/office/drawing/2014/main" id="{C544E388-7F56-45D4-9C21-9F769CC5C390}"/>
              </a:ext>
            </a:extLst>
          </p:cNvPr>
          <p:cNvGrpSpPr/>
          <p:nvPr/>
        </p:nvGrpSpPr>
        <p:grpSpPr>
          <a:xfrm rot="16200000">
            <a:off x="4191781" y="3682928"/>
            <a:ext cx="456881" cy="1951871"/>
            <a:chOff x="6011863" y="2270126"/>
            <a:chExt cx="204788" cy="1065213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80B224B1-90E0-48A2-A33C-E7CABEBFC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1863" y="2270126"/>
              <a:ext cx="204788" cy="1065213"/>
            </a:xfrm>
            <a:prstGeom prst="rect">
              <a:avLst/>
            </a:prstGeom>
            <a:solidFill>
              <a:srgbClr val="006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zh-CN" altLang="en-US">
                <a:cs typeface="B Nazanin" panose="00000400000000000000" pitchFamily="2" charset="-78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DA40136-198F-4B6B-84E8-5B3F8C079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4268" y="2413371"/>
              <a:ext cx="173258" cy="775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rtl="1"/>
              <a:r>
                <a:rPr lang="fa-IR" altLang="zh-CN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B Nazanin" panose="00000400000000000000" pitchFamily="2" charset="-78"/>
                </a:rPr>
                <a:t>ویروسها و بدافزارها</a:t>
              </a:r>
              <a:endPara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B Nazanin" panose="00000400000000000000" pitchFamily="2" charset="-78"/>
              </a:endParaRPr>
            </a:p>
          </p:txBody>
        </p:sp>
      </p:grpSp>
      <p:grpSp>
        <p:nvGrpSpPr>
          <p:cNvPr id="184" name="组合 485">
            <a:extLst>
              <a:ext uri="{FF2B5EF4-FFF2-40B4-BE49-F238E27FC236}">
                <a16:creationId xmlns:a16="http://schemas.microsoft.com/office/drawing/2014/main" id="{BF7EDD03-8C1E-4012-94D8-2393B77B6161}"/>
              </a:ext>
            </a:extLst>
          </p:cNvPr>
          <p:cNvGrpSpPr/>
          <p:nvPr/>
        </p:nvGrpSpPr>
        <p:grpSpPr>
          <a:xfrm rot="16200000">
            <a:off x="4186017" y="4281728"/>
            <a:ext cx="427403" cy="1910869"/>
            <a:chOff x="6712800" y="2270126"/>
            <a:chExt cx="211876" cy="1065213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F703D15-E910-4A74-85A0-3CD9A4493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9888" y="2270126"/>
              <a:ext cx="204788" cy="1065213"/>
            </a:xfrm>
            <a:prstGeom prst="rect">
              <a:avLst/>
            </a:prstGeom>
            <a:solidFill>
              <a:srgbClr val="006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zh-CN" altLang="en-US">
                <a:cs typeface="B Nazanin" panose="00000400000000000000" pitchFamily="2" charset="-78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450AE8F6-ADDC-4BB2-85A7-E385D2952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2800" y="2543723"/>
              <a:ext cx="172798" cy="51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a-IR" altLang="zh-CN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B Nazanin" panose="00000400000000000000" pitchFamily="2" charset="-78"/>
                </a:rPr>
                <a:t>حملات نفوذ</a:t>
              </a:r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endParaRPr>
            </a:p>
          </p:txBody>
        </p:sp>
      </p:grp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6A478816-0BB7-46D4-995A-1FD9ECA28470}"/>
              </a:ext>
            </a:extLst>
          </p:cNvPr>
          <p:cNvCxnSpPr>
            <a:stCxn id="164" idx="3"/>
            <a:endCxn id="159" idx="1"/>
          </p:cNvCxnSpPr>
          <p:nvPr/>
        </p:nvCxnSpPr>
        <p:spPr>
          <a:xfrm>
            <a:off x="7173591" y="2710871"/>
            <a:ext cx="1234620" cy="92801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A327F60C-47CF-4388-BF63-6748C163EE58}"/>
              </a:ext>
            </a:extLst>
          </p:cNvPr>
          <p:cNvCxnSpPr>
            <a:cxnSpLocks/>
            <a:stCxn id="161" idx="3"/>
          </p:cNvCxnSpPr>
          <p:nvPr/>
        </p:nvCxnSpPr>
        <p:spPr>
          <a:xfrm flipV="1">
            <a:off x="7399267" y="3631385"/>
            <a:ext cx="477589" cy="133259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9" name="组合 486">
            <a:extLst>
              <a:ext uri="{FF2B5EF4-FFF2-40B4-BE49-F238E27FC236}">
                <a16:creationId xmlns:a16="http://schemas.microsoft.com/office/drawing/2014/main" id="{CE3AEDF0-46F5-4F7C-A0B6-78E706D37D44}"/>
              </a:ext>
            </a:extLst>
          </p:cNvPr>
          <p:cNvGrpSpPr/>
          <p:nvPr/>
        </p:nvGrpSpPr>
        <p:grpSpPr>
          <a:xfrm rot="16200000">
            <a:off x="4138331" y="4999745"/>
            <a:ext cx="509786" cy="1852358"/>
            <a:chOff x="7303710" y="2270126"/>
            <a:chExt cx="297243" cy="1065213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89373D2-7FCA-471D-A16C-24208C7F3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6165" y="2270126"/>
              <a:ext cx="204788" cy="1065213"/>
            </a:xfrm>
            <a:prstGeom prst="rect">
              <a:avLst/>
            </a:prstGeom>
            <a:solidFill>
              <a:srgbClr val="006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zh-CN" altLang="en-US" dirty="0">
                <a:cs typeface="B Nazanin" panose="00000400000000000000" pitchFamily="2" charset="-78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D3630D1-B277-4B23-8158-FEF6F858C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3710" y="2287064"/>
              <a:ext cx="287131" cy="1003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a-IR" altLang="zh-CN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B Nazanin" panose="00000400000000000000" pitchFamily="2" charset="-78"/>
                </a:rPr>
                <a:t>ناشی از خطاها و اشتباهات</a:t>
              </a:r>
            </a:p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CN" altLang="zh-CN" sz="1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48796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263335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 روش پیشنهادی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306F83-60D6-4002-8440-747D4971D767}"/>
              </a:ext>
            </a:extLst>
          </p:cNvPr>
          <p:cNvSpPr/>
          <p:nvPr/>
        </p:nvSpPr>
        <p:spPr>
          <a:xfrm>
            <a:off x="614449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مفاهیم اولیه و کارهای پیشین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4D2D54-398F-4424-BA03-8924E5C68A14}"/>
              </a:ext>
            </a:extLst>
          </p:cNvPr>
          <p:cNvSpPr/>
          <p:nvPr/>
        </p:nvSpPr>
        <p:spPr>
          <a:xfrm>
            <a:off x="4388925" y="351687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 ابزارهای تولید و ارزیابی ترافیک شبکه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مقدمه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فهرست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601D7A-3D6D-4578-BA3F-F73A0014F91A}"/>
              </a:ext>
            </a:extLst>
          </p:cNvPr>
          <p:cNvSpPr/>
          <p:nvPr/>
        </p:nvSpPr>
        <p:spPr>
          <a:xfrm>
            <a:off x="615863" y="1301261"/>
            <a:ext cx="10960274" cy="5205052"/>
          </a:xfrm>
          <a:prstGeom prst="rect">
            <a:avLst/>
          </a:prstGeom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87778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کارهای آینده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F17F1D-3C7C-4583-BB5B-D4941AB9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dirty="0">
                <a:cs typeface="B Yekan" panose="00000400000000000000" pitchFamily="2" charset="-78"/>
              </a:rPr>
              <a:t>9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281D5C-B73D-4155-B0AD-D217F23D797D}"/>
              </a:ext>
            </a:extLst>
          </p:cNvPr>
          <p:cNvSpPr/>
          <p:nvPr/>
        </p:nvSpPr>
        <p:spPr>
          <a:xfrm>
            <a:off x="6243281" y="1953617"/>
            <a:ext cx="47634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sz="2400" b="1" dirty="0">
                <a:solidFill>
                  <a:srgbClr val="5B1646"/>
                </a:solidFill>
                <a:latin typeface="Raleway" panose="020B0503030101060003" pitchFamily="34" charset="0"/>
                <a:ea typeface="Times New Roman" panose="02020603050405020304" pitchFamily="18" charset="0"/>
                <a:cs typeface="B Yekan" panose="00000400000000000000" pitchFamily="2" charset="-78"/>
              </a:rPr>
              <a:t>ابزارهای تولید و ارزیابی ترافیک شبکه </a:t>
            </a:r>
            <a:endParaRPr lang="id-ID" sz="2400" b="1" dirty="0">
              <a:solidFill>
                <a:srgbClr val="5B1646"/>
              </a:solidFill>
              <a:latin typeface="Raleway" panose="020B0503030101060003" pitchFamily="34" charset="0"/>
              <a:cs typeface="B Yekan" panose="00000400000000000000" pitchFamily="2" charset="-78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EEEF7DC-A005-45F4-B0EB-7AC5959D5A38}"/>
              </a:ext>
            </a:extLst>
          </p:cNvPr>
          <p:cNvSpPr/>
          <p:nvPr/>
        </p:nvSpPr>
        <p:spPr>
          <a:xfrm>
            <a:off x="10506106" y="2718934"/>
            <a:ext cx="548640" cy="548640"/>
          </a:xfrm>
          <a:prstGeom prst="ellipse">
            <a:avLst/>
          </a:prstGeom>
          <a:solidFill>
            <a:srgbClr val="CA0035"/>
          </a:solidFill>
          <a:ln>
            <a:solidFill>
              <a:srgbClr val="CA0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cs typeface="B Yekan" panose="00000400000000000000" pitchFamily="2" charset="-78"/>
              </a:rPr>
              <a:t>1</a:t>
            </a:r>
            <a:endParaRPr lang="en-US" b="1" dirty="0">
              <a:cs typeface="B Yekan" panose="00000400000000000000" pitchFamily="2" charset="-78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1A37AD-70DA-48CF-8FF8-634C1E4D8775}"/>
              </a:ext>
            </a:extLst>
          </p:cNvPr>
          <p:cNvSpPr/>
          <p:nvPr/>
        </p:nvSpPr>
        <p:spPr>
          <a:xfrm>
            <a:off x="9170513" y="2852746"/>
            <a:ext cx="13355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1400" b="1" dirty="0">
                <a:solidFill>
                  <a:srgbClr val="CA0035"/>
                </a:solidFill>
                <a:latin typeface="Raleway" panose="020B0503030101060003" pitchFamily="34" charset="0"/>
                <a:ea typeface="Times New Roman" panose="02020603050405020304" pitchFamily="18" charset="0"/>
                <a:cs typeface="B Yekan" panose="00000400000000000000" pitchFamily="2" charset="-78"/>
              </a:rPr>
              <a:t>Selenium</a:t>
            </a:r>
            <a:endParaRPr lang="id-ID" sz="1400" b="1" dirty="0">
              <a:solidFill>
                <a:srgbClr val="CA0035"/>
              </a:solidFill>
              <a:latin typeface="Raleway" panose="020B0503030101060003" pitchFamily="34" charset="0"/>
              <a:cs typeface="B Yekan" panose="00000400000000000000" pitchFamily="2" charset="-78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01380FF-4671-4F38-85D5-07C4868320EF}"/>
              </a:ext>
            </a:extLst>
          </p:cNvPr>
          <p:cNvSpPr/>
          <p:nvPr/>
        </p:nvSpPr>
        <p:spPr>
          <a:xfrm>
            <a:off x="10506310" y="3900010"/>
            <a:ext cx="548640" cy="548640"/>
          </a:xfrm>
          <a:prstGeom prst="ellipse">
            <a:avLst/>
          </a:prstGeom>
          <a:solidFill>
            <a:srgbClr val="F18F01"/>
          </a:solidFill>
          <a:ln>
            <a:solidFill>
              <a:srgbClr val="F18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cs typeface="B Yekan" panose="00000400000000000000" pitchFamily="2" charset="-78"/>
              </a:rPr>
              <a:t>2</a:t>
            </a:r>
            <a:endParaRPr lang="en-US" b="1" dirty="0">
              <a:cs typeface="B Yekan" panose="00000400000000000000" pitchFamily="2" charset="-78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647D6A-C78B-436E-85A7-BA318114B041}"/>
              </a:ext>
            </a:extLst>
          </p:cNvPr>
          <p:cNvSpPr/>
          <p:nvPr/>
        </p:nvSpPr>
        <p:spPr>
          <a:xfrm>
            <a:off x="9170717" y="3900010"/>
            <a:ext cx="13355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1400" b="1" dirty="0">
                <a:solidFill>
                  <a:srgbClr val="F18F01"/>
                </a:solidFill>
                <a:latin typeface="Raleway" panose="020B0503030101060003" pitchFamily="34" charset="0"/>
                <a:ea typeface="Times New Roman" panose="02020603050405020304" pitchFamily="18" charset="0"/>
                <a:cs typeface="B Yekan" panose="00000400000000000000" pitchFamily="2" charset="-78"/>
              </a:rPr>
              <a:t>Wireshark</a:t>
            </a:r>
            <a:endParaRPr lang="id-ID" sz="1400" b="1" dirty="0">
              <a:solidFill>
                <a:srgbClr val="F18F01"/>
              </a:solidFill>
              <a:latin typeface="Raleway" panose="020B0503030101060003" pitchFamily="34" charset="0"/>
              <a:cs typeface="B Yekan" panose="00000400000000000000" pitchFamily="2" charset="-78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D51144-D387-49B0-A08A-A0A6BA04C300}"/>
              </a:ext>
            </a:extLst>
          </p:cNvPr>
          <p:cNvSpPr/>
          <p:nvPr/>
        </p:nvSpPr>
        <p:spPr>
          <a:xfrm>
            <a:off x="10524898" y="4766086"/>
            <a:ext cx="548640" cy="5486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cs typeface="B Yekan" panose="00000400000000000000" pitchFamily="2" charset="-78"/>
              </a:rPr>
              <a:t>3</a:t>
            </a:r>
            <a:endParaRPr lang="en-US" b="1" dirty="0">
              <a:cs typeface="B Yekan" panose="00000400000000000000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DB817D-9AAF-4AB9-B2B0-5349F9F09FE5}"/>
              </a:ext>
            </a:extLst>
          </p:cNvPr>
          <p:cNvSpPr/>
          <p:nvPr/>
        </p:nvSpPr>
        <p:spPr>
          <a:xfrm>
            <a:off x="9144701" y="4877597"/>
            <a:ext cx="13355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1400" b="1" dirty="0">
                <a:solidFill>
                  <a:schemeClr val="accent1"/>
                </a:solidFill>
                <a:latin typeface="Raleway" panose="020B0503030101060003" pitchFamily="34" charset="0"/>
                <a:ea typeface="Times New Roman" panose="02020603050405020304" pitchFamily="18" charset="0"/>
                <a:cs typeface="B Yekan" panose="00000400000000000000" pitchFamily="2" charset="-78"/>
              </a:rPr>
              <a:t>Locust</a:t>
            </a:r>
            <a:endParaRPr lang="id-ID" sz="1400" b="1" dirty="0">
              <a:solidFill>
                <a:schemeClr val="accent1"/>
              </a:solidFill>
              <a:latin typeface="Raleway" panose="020B0503030101060003" pitchFamily="34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242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 animBg="1"/>
      <p:bldP spid="49" grpId="0"/>
      <p:bldP spid="57" grpId="0" animBg="1"/>
      <p:bldP spid="58" grpId="0"/>
      <p:bldP spid="21" grpId="0" animBg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1435</Words>
  <Application>Microsoft Office PowerPoint</Application>
  <PresentationFormat>Widescreen</PresentationFormat>
  <Paragraphs>442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微软雅黑</vt:lpstr>
      <vt:lpstr>Arial</vt:lpstr>
      <vt:lpstr>B Nazanin</vt:lpstr>
      <vt:lpstr>Calibri</vt:lpstr>
      <vt:lpstr>Calibri Light</vt:lpstr>
      <vt:lpstr>Raleway</vt:lpstr>
      <vt:lpstr>Segoe UI Semilight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Alireza Hasanpour</cp:lastModifiedBy>
  <cp:revision>70</cp:revision>
  <dcterms:created xsi:type="dcterms:W3CDTF">2019-11-20T06:34:23Z</dcterms:created>
  <dcterms:modified xsi:type="dcterms:W3CDTF">2023-07-02T18:02:59Z</dcterms:modified>
</cp:coreProperties>
</file>