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Sea against sky at sunset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s://colab.research.google.com/drive/1SOmHaybNtX7drMblwmzpjo-ANS8RWRxK?usp=sharing" TargetMode="Externa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lireza Toghyiani - 20/01/2022"/>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Alireza Toghyiani - 20/01/2022</a:t>
            </a:r>
          </a:p>
        </p:txBody>
      </p:sp>
      <p:sp>
        <p:nvSpPr>
          <p:cNvPr id="152" name="Presentation 1"/>
          <p:cNvSpPr txBox="1"/>
          <p:nvPr>
            <p:ph type="ctrTitle"/>
          </p:nvPr>
        </p:nvSpPr>
        <p:spPr>
          <a:prstGeom prst="rect">
            <a:avLst/>
          </a:prstGeom>
        </p:spPr>
        <p:txBody>
          <a:bodyPr/>
          <a:lstStyle/>
          <a:p>
            <a:pPr/>
            <a:r>
              <a:t>Presentation 1</a:t>
            </a:r>
          </a:p>
        </p:txBody>
      </p:sp>
      <p:sp>
        <p:nvSpPr>
          <p:cNvPr id="153" name="Phase I: Machine Learning"/>
          <p:cNvSpPr txBox="1"/>
          <p:nvPr>
            <p:ph type="subTitle" sz="quarter" idx="1"/>
          </p:nvPr>
        </p:nvSpPr>
        <p:spPr>
          <a:prstGeom prst="rect">
            <a:avLst/>
          </a:prstGeom>
        </p:spPr>
        <p:txBody>
          <a:bodyPr/>
          <a:lstStyle/>
          <a:p>
            <a:pPr/>
            <a:r>
              <a:t>Phase I: Machine Learning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Convert to Numerical Values"/>
          <p:cNvSpPr txBox="1"/>
          <p:nvPr>
            <p:ph type="title"/>
          </p:nvPr>
        </p:nvSpPr>
        <p:spPr>
          <a:prstGeom prst="rect">
            <a:avLst/>
          </a:prstGeom>
        </p:spPr>
        <p:txBody>
          <a:bodyPr/>
          <a:lstStyle>
            <a:lvl1pPr defTabSz="1755648">
              <a:defRPr spc="-60" sz="6048"/>
            </a:lvl1pPr>
          </a:lstStyle>
          <a:p>
            <a:pPr/>
            <a:r>
              <a:t>Convert to Numerical Values</a:t>
            </a:r>
          </a:p>
        </p:txBody>
      </p:sp>
      <p:pic>
        <p:nvPicPr>
          <p:cNvPr id="180" name="Sea against sky at sunset" descr="Sea against sky at sunset"/>
          <p:cNvPicPr>
            <a:picLocks noChangeAspect="1"/>
          </p:cNvPicPr>
          <p:nvPr>
            <p:ph type="pic" idx="21"/>
          </p:nvPr>
        </p:nvPicPr>
        <p:blipFill>
          <a:blip r:embed="rId2">
            <a:extLst/>
          </a:blip>
          <a:srcRect l="0" t="0" r="0" b="0"/>
          <a:stretch>
            <a:fillRect/>
          </a:stretch>
        </p:blipFill>
        <p:spPr>
          <a:xfrm>
            <a:off x="12192645" y="3861318"/>
            <a:ext cx="10922000" cy="5993363"/>
          </a:xfrm>
          <a:prstGeom prst="rect">
            <a:avLst/>
          </a:prstGeom>
        </p:spPr>
      </p:pic>
      <p:sp>
        <p:nvSpPr>
          <p:cNvPr id="181" name="Convert “categorical” variables to numbers…"/>
          <p:cNvSpPr txBox="1"/>
          <p:nvPr>
            <p:ph type="body" sz="half" idx="1"/>
          </p:nvPr>
        </p:nvSpPr>
        <p:spPr>
          <a:prstGeom prst="rect">
            <a:avLst/>
          </a:prstGeom>
        </p:spPr>
        <p:txBody>
          <a:bodyPr/>
          <a:lstStyle/>
          <a:p>
            <a:pPr/>
            <a:r>
              <a:t>Convert “categorical” variables to numbers</a:t>
            </a:r>
          </a:p>
          <a:p>
            <a:pPr/>
            <a:r>
              <a:t>Transform Boolean values to 0/1 </a:t>
            </a:r>
          </a:p>
          <a:p>
            <a:pPr/>
            <a:r>
              <a:t>Embedding text into vectors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Handling Categorical Data"/>
          <p:cNvSpPr txBox="1"/>
          <p:nvPr>
            <p:ph type="body" sz="half" idx="1"/>
          </p:nvPr>
        </p:nvSpPr>
        <p:spPr>
          <a:prstGeom prst="rect">
            <a:avLst/>
          </a:prstGeom>
        </p:spPr>
        <p:txBody>
          <a:bodyPr/>
          <a:lstStyle>
            <a:lvl1pPr>
              <a:defRPr b="1" spc="-119" sz="12000">
                <a:latin typeface="Times Roman"/>
                <a:ea typeface="Times Roman"/>
                <a:cs typeface="Times Roman"/>
                <a:sym typeface="Times Roman"/>
              </a:defRPr>
            </a:lvl1pPr>
          </a:lstStyle>
          <a:p>
            <a:pPr/>
            <a:r>
              <a:t>Handling Categorical Data</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Categorical Encoding"/>
          <p:cNvSpPr txBox="1"/>
          <p:nvPr>
            <p:ph type="title"/>
          </p:nvPr>
        </p:nvSpPr>
        <p:spPr>
          <a:prstGeom prst="rect">
            <a:avLst/>
          </a:prstGeom>
        </p:spPr>
        <p:txBody>
          <a:bodyPr/>
          <a:lstStyle/>
          <a:p>
            <a:pPr>
              <a:defRPr b="1">
                <a:latin typeface="Times Roman"/>
                <a:ea typeface="Times Roman"/>
                <a:cs typeface="Times Roman"/>
                <a:sym typeface="Times Roman"/>
              </a:defRPr>
            </a:pPr>
            <a:r>
              <a:t>Categorical</a:t>
            </a:r>
            <a:r>
              <a:t> </a:t>
            </a:r>
            <a:r>
              <a:t>Encoding</a:t>
            </a:r>
          </a:p>
        </p:txBody>
      </p:sp>
      <p:sp>
        <p:nvSpPr>
          <p:cNvPr id="186" name="Arrow"/>
          <p:cNvSpPr/>
          <p:nvPr/>
        </p:nvSpPr>
        <p:spPr>
          <a:xfrm>
            <a:off x="12680308" y="9206420"/>
            <a:ext cx="1270001"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pic>
        <p:nvPicPr>
          <p:cNvPr id="187" name="image-28.png" descr="image-28.png"/>
          <p:cNvPicPr>
            <a:picLocks noChangeAspect="1"/>
          </p:cNvPicPr>
          <p:nvPr/>
        </p:nvPicPr>
        <p:blipFill>
          <a:blip r:embed="rId2">
            <a:extLst/>
          </a:blip>
          <a:stretch>
            <a:fillRect/>
          </a:stretch>
        </p:blipFill>
        <p:spPr>
          <a:xfrm>
            <a:off x="5161705" y="7108367"/>
            <a:ext cx="6034835" cy="5466107"/>
          </a:xfrm>
          <a:prstGeom prst="rect">
            <a:avLst/>
          </a:prstGeom>
          <a:ln w="12700">
            <a:miter lim="400000"/>
          </a:ln>
        </p:spPr>
      </p:pic>
      <p:pic>
        <p:nvPicPr>
          <p:cNvPr id="188" name="image-27.png" descr="image-27.png"/>
          <p:cNvPicPr>
            <a:picLocks noChangeAspect="1"/>
          </p:cNvPicPr>
          <p:nvPr/>
        </p:nvPicPr>
        <p:blipFill>
          <a:blip r:embed="rId3">
            <a:extLst/>
          </a:blip>
          <a:stretch>
            <a:fillRect/>
          </a:stretch>
        </p:blipFill>
        <p:spPr>
          <a:xfrm>
            <a:off x="15740795" y="6909427"/>
            <a:ext cx="3100500" cy="5863988"/>
          </a:xfrm>
          <a:prstGeom prst="rect">
            <a:avLst/>
          </a:prstGeom>
          <a:ln w="12700">
            <a:miter lim="400000"/>
          </a:ln>
        </p:spPr>
      </p:pic>
      <p:sp>
        <p:nvSpPr>
          <p:cNvPr id="189" name="This type of encoding is used when the variables in the data are ordinal, ordinal encoding converts each label into integer values and the encoded data represents the sequence of labels."/>
          <p:cNvSpPr txBox="1"/>
          <p:nvPr>
            <p:ph type="body" sz="quarter" idx="1"/>
          </p:nvPr>
        </p:nvSpPr>
        <p:spPr>
          <a:xfrm>
            <a:off x="912483" y="3438790"/>
            <a:ext cx="21948577" cy="2732688"/>
          </a:xfrm>
          <a:prstGeom prst="rect">
            <a:avLst/>
          </a:prstGeom>
        </p:spPr>
        <p:txBody>
          <a:bodyPr/>
          <a:lstStyle>
            <a:lvl1pPr marL="0" indent="0">
              <a:buSzTx/>
              <a:buNone/>
              <a:defRPr>
                <a:latin typeface="Times Roman"/>
                <a:ea typeface="Times Roman"/>
                <a:cs typeface="Times Roman"/>
                <a:sym typeface="Times Roman"/>
              </a:defRPr>
            </a:lvl1pPr>
          </a:lstStyle>
          <a:p>
            <a:pPr/>
            <a:r>
              <a:t>This type of encoding is used when the variables in the data are ordinal, ordinal encoding converts each label into integer values and the encoded data represents the sequence of labels.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One-Hot Encoding"/>
          <p:cNvSpPr txBox="1"/>
          <p:nvPr>
            <p:ph type="title"/>
          </p:nvPr>
        </p:nvSpPr>
        <p:spPr>
          <a:prstGeom prst="rect">
            <a:avLst/>
          </a:prstGeom>
        </p:spPr>
        <p:txBody>
          <a:bodyPr/>
          <a:lstStyle>
            <a:lvl1pPr>
              <a:defRPr b="1">
                <a:latin typeface="Times Roman"/>
                <a:ea typeface="Times Roman"/>
                <a:cs typeface="Times Roman"/>
                <a:sym typeface="Times Roman"/>
              </a:defRPr>
            </a:lvl1pPr>
          </a:lstStyle>
          <a:p>
            <a:pPr/>
            <a:r>
              <a:t>One-Hot Encoding</a:t>
            </a:r>
          </a:p>
        </p:txBody>
      </p:sp>
      <p:sp>
        <p:nvSpPr>
          <p:cNvPr id="192" name="Arrow"/>
          <p:cNvSpPr/>
          <p:nvPr/>
        </p:nvSpPr>
        <p:spPr>
          <a:xfrm>
            <a:off x="8320130" y="8976303"/>
            <a:ext cx="1270001"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pic>
        <p:nvPicPr>
          <p:cNvPr id="193" name="image-29.png" descr="image-29.png"/>
          <p:cNvPicPr>
            <a:picLocks noChangeAspect="1"/>
          </p:cNvPicPr>
          <p:nvPr/>
        </p:nvPicPr>
        <p:blipFill>
          <a:blip r:embed="rId2">
            <a:extLst/>
          </a:blip>
          <a:srcRect l="0" t="758" r="0" b="758"/>
          <a:stretch>
            <a:fillRect/>
          </a:stretch>
        </p:blipFill>
        <p:spPr>
          <a:xfrm>
            <a:off x="2657083" y="6411498"/>
            <a:ext cx="3733991" cy="6399511"/>
          </a:xfrm>
          <a:prstGeom prst="rect">
            <a:avLst/>
          </a:prstGeom>
          <a:ln w="12700">
            <a:miter lim="400000"/>
          </a:ln>
        </p:spPr>
      </p:pic>
      <p:pic>
        <p:nvPicPr>
          <p:cNvPr id="194" name="image-30.png" descr="image-30.png"/>
          <p:cNvPicPr>
            <a:picLocks noChangeAspect="1"/>
          </p:cNvPicPr>
          <p:nvPr/>
        </p:nvPicPr>
        <p:blipFill>
          <a:blip r:embed="rId3">
            <a:extLst/>
          </a:blip>
          <a:srcRect l="0" t="0" r="4601" b="0"/>
          <a:stretch>
            <a:fillRect/>
          </a:stretch>
        </p:blipFill>
        <p:spPr>
          <a:xfrm>
            <a:off x="10752180" y="7745147"/>
            <a:ext cx="13109969" cy="3732473"/>
          </a:xfrm>
          <a:prstGeom prst="rect">
            <a:avLst/>
          </a:prstGeom>
          <a:ln w="12700">
            <a:miter lim="400000"/>
          </a:ln>
        </p:spPr>
      </p:pic>
      <p:sp>
        <p:nvSpPr>
          <p:cNvPr id="195" name="Each category of any categorical variable gets a new variable. It maps each category with binary numbers (0 or 1). This type of encoding is used when the data is nominal."/>
          <p:cNvSpPr txBox="1"/>
          <p:nvPr>
            <p:ph type="body" sz="quarter" idx="1"/>
          </p:nvPr>
        </p:nvSpPr>
        <p:spPr>
          <a:xfrm>
            <a:off x="912483" y="3438790"/>
            <a:ext cx="21948577" cy="2732688"/>
          </a:xfrm>
          <a:prstGeom prst="rect">
            <a:avLst/>
          </a:prstGeom>
        </p:spPr>
        <p:txBody>
          <a:bodyPr/>
          <a:lstStyle>
            <a:lvl1pPr marL="0" indent="0">
              <a:buSzTx/>
              <a:buNone/>
              <a:defRPr>
                <a:latin typeface="Times Roman"/>
                <a:ea typeface="Times Roman"/>
                <a:cs typeface="Times Roman"/>
                <a:sym typeface="Times Roman"/>
              </a:defRPr>
            </a:lvl1pPr>
          </a:lstStyle>
          <a:p>
            <a:pPr/>
            <a:r>
              <a:t>Each category of any categorical variable gets a new variable. It maps each category with binary numbers (0 or 1). This type of encoding is used when the data is nominal.</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Normalization"/>
          <p:cNvSpPr txBox="1"/>
          <p:nvPr>
            <p:ph type="title"/>
          </p:nvPr>
        </p:nvSpPr>
        <p:spPr>
          <a:prstGeom prst="rect">
            <a:avLst/>
          </a:prstGeom>
        </p:spPr>
        <p:txBody>
          <a:bodyPr/>
          <a:lstStyle>
            <a:lvl1pPr defTabSz="2170176">
              <a:defRPr b="1" spc="-106" sz="10680">
                <a:latin typeface="Times Roman"/>
                <a:ea typeface="Times Roman"/>
                <a:cs typeface="Times Roman"/>
                <a:sym typeface="Times Roman"/>
              </a:defRPr>
            </a:lvl1pPr>
          </a:lstStyle>
          <a:p>
            <a:pPr/>
            <a:r>
              <a:t>Normalization</a:t>
            </a:r>
          </a:p>
        </p:txBody>
      </p:sp>
      <p:sp>
        <p:nvSpPr>
          <p:cNvPr id="198" name="We need to make sure that all columns have a &quot;similar&quot; range.…"/>
          <p:cNvSpPr txBox="1"/>
          <p:nvPr>
            <p:ph type="body" idx="1"/>
          </p:nvPr>
        </p:nvSpPr>
        <p:spPr>
          <a:prstGeom prst="rect">
            <a:avLst/>
          </a:prstGeom>
        </p:spPr>
        <p:txBody>
          <a:bodyPr/>
          <a:lstStyle/>
          <a:p>
            <a:pPr marL="0" indent="0" defTabSz="2438400">
              <a:lnSpc>
                <a:spcPct val="100000"/>
              </a:lnSpc>
              <a:spcBef>
                <a:spcPts val="0"/>
              </a:spcBef>
              <a:buSzTx/>
              <a:buNone/>
              <a:defRPr spc="-44">
                <a:latin typeface="Times Roman"/>
                <a:ea typeface="Times Roman"/>
                <a:cs typeface="Times Roman"/>
                <a:sym typeface="Times Roman"/>
              </a:defRPr>
            </a:pPr>
            <a:r>
              <a:t>We need to make sure that all columns have a "similar" range.</a:t>
            </a:r>
          </a:p>
          <a:p>
            <a:pPr lvl="1" defTabSz="2438400">
              <a:lnSpc>
                <a:spcPct val="100000"/>
              </a:lnSpc>
              <a:spcBef>
                <a:spcPts val="0"/>
              </a:spcBef>
              <a:defRPr spc="-44">
                <a:latin typeface="Times Roman"/>
                <a:ea typeface="Times Roman"/>
                <a:cs typeface="Times Roman"/>
                <a:sym typeface="Times Roman"/>
              </a:defRPr>
            </a:pPr>
            <a:r>
              <a:t> There are several ways of accomplishing this step. Two of the most popular options are:</a:t>
            </a:r>
          </a:p>
          <a:p>
            <a:pPr lvl="1" defTabSz="2438400">
              <a:lnSpc>
                <a:spcPct val="100000"/>
              </a:lnSpc>
              <a:spcBef>
                <a:spcPts val="0"/>
              </a:spcBef>
              <a:defRPr spc="-44">
                <a:latin typeface="Times Roman"/>
                <a:ea typeface="Times Roman"/>
                <a:cs typeface="Times Roman"/>
                <a:sym typeface="Times Roman"/>
              </a:defRPr>
            </a:pPr>
            <a:r>
              <a:rPr b="1"/>
              <a:t>SatandardScaler</a:t>
            </a:r>
            <a:r>
              <a:t>: converts the data in a column so that it has a 0-mean and standard deviation of 1.</a:t>
            </a:r>
          </a:p>
          <a:p>
            <a:pPr lvl="1" defTabSz="2438400">
              <a:lnSpc>
                <a:spcPct val="100000"/>
              </a:lnSpc>
              <a:spcBef>
                <a:spcPts val="0"/>
              </a:spcBef>
              <a:defRPr spc="-44">
                <a:latin typeface="Times Roman"/>
                <a:ea typeface="Times Roman"/>
                <a:cs typeface="Times Roman"/>
                <a:sym typeface="Times Roman"/>
              </a:defRPr>
            </a:pPr>
            <a:r>
              <a:rPr b="1"/>
              <a:t>MinMaxScaler</a:t>
            </a:r>
            <a:r>
              <a:t>: simply scales the data in a column so that maximum value is 1 and the minimum value is 0.</a:t>
            </a:r>
          </a:p>
          <a:p>
            <a:pPr lvl="1" defTabSz="2438400">
              <a:lnSpc>
                <a:spcPct val="100000"/>
              </a:lnSpc>
              <a:spcBef>
                <a:spcPts val="0"/>
              </a:spcBef>
              <a:defRPr spc="-44">
                <a:latin typeface="Times Roman"/>
                <a:ea typeface="Times Roman"/>
                <a:cs typeface="Times Roman"/>
                <a:sym typeface="Times Roman"/>
              </a:defRPr>
            </a:pPr>
            <a:r>
              <a:t>Other scaling methods are also available.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Correlation Analysis"/>
          <p:cNvSpPr txBox="1"/>
          <p:nvPr>
            <p:ph type="title"/>
          </p:nvPr>
        </p:nvSpPr>
        <p:spPr>
          <a:prstGeom prst="rect">
            <a:avLst/>
          </a:prstGeom>
        </p:spPr>
        <p:txBody>
          <a:bodyPr/>
          <a:lstStyle/>
          <a:p>
            <a:pPr/>
            <a:r>
              <a:t>Correlation Analysis</a:t>
            </a:r>
          </a:p>
        </p:txBody>
      </p:sp>
      <p:sp>
        <p:nvSpPr>
          <p:cNvPr id="201" name="Identify columns that behave very similarly and drop all but one of them.…"/>
          <p:cNvSpPr txBox="1"/>
          <p:nvPr>
            <p:ph type="body" idx="1"/>
          </p:nvPr>
        </p:nvSpPr>
        <p:spPr>
          <a:prstGeom prst="rect">
            <a:avLst/>
          </a:prstGeom>
        </p:spPr>
        <p:txBody>
          <a:bodyPr/>
          <a:lstStyle/>
          <a:p>
            <a:pPr/>
            <a:r>
              <a:t>Identify columns that behave very similarly and drop all but one of them.</a:t>
            </a:r>
          </a:p>
          <a:p>
            <a:pPr/>
            <a:r>
              <a:t>Ensures that we do not over-emphasize similar features.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Feature Selection"/>
          <p:cNvSpPr txBox="1"/>
          <p:nvPr>
            <p:ph type="title"/>
          </p:nvPr>
        </p:nvSpPr>
        <p:spPr>
          <a:prstGeom prst="rect">
            <a:avLst/>
          </a:prstGeom>
        </p:spPr>
        <p:txBody>
          <a:bodyPr/>
          <a:lstStyle/>
          <a:p>
            <a:pPr/>
            <a:r>
              <a:t>Feature Selection</a:t>
            </a:r>
          </a:p>
        </p:txBody>
      </p:sp>
      <p:sp>
        <p:nvSpPr>
          <p:cNvPr id="204" name="Remove unnecessary data…"/>
          <p:cNvSpPr txBox="1"/>
          <p:nvPr>
            <p:ph type="body" idx="1"/>
          </p:nvPr>
        </p:nvSpPr>
        <p:spPr>
          <a:prstGeom prst="rect">
            <a:avLst/>
          </a:prstGeom>
        </p:spPr>
        <p:txBody>
          <a:bodyPr/>
          <a:lstStyle/>
          <a:p>
            <a:pPr/>
            <a:r>
              <a:t>Remove unnecessary data</a:t>
            </a:r>
          </a:p>
          <a:p>
            <a:pPr lvl="1"/>
            <a:r>
              <a:t>Improved Accuracy</a:t>
            </a:r>
          </a:p>
          <a:p>
            <a:pPr lvl="1"/>
            <a:r>
              <a:t>Prevent learning model from noise(Overfitting)</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Feature Selection Methods"/>
          <p:cNvSpPr txBox="1"/>
          <p:nvPr>
            <p:ph type="title"/>
          </p:nvPr>
        </p:nvSpPr>
        <p:spPr>
          <a:prstGeom prst="rect">
            <a:avLst/>
          </a:prstGeom>
        </p:spPr>
        <p:txBody>
          <a:bodyPr/>
          <a:lstStyle/>
          <a:p>
            <a:pPr/>
            <a:r>
              <a:t>Feature Selection Methods</a:t>
            </a:r>
          </a:p>
        </p:txBody>
      </p:sp>
      <p:sp>
        <p:nvSpPr>
          <p:cNvPr id="207" name="Filter Method…"/>
          <p:cNvSpPr txBox="1"/>
          <p:nvPr>
            <p:ph type="body" idx="1"/>
          </p:nvPr>
        </p:nvSpPr>
        <p:spPr>
          <a:prstGeom prst="rect">
            <a:avLst/>
          </a:prstGeom>
        </p:spPr>
        <p:txBody>
          <a:bodyPr/>
          <a:lstStyle/>
          <a:p>
            <a:pPr/>
            <a:r>
              <a:t>Filter Method</a:t>
            </a:r>
          </a:p>
          <a:p>
            <a:pPr lvl="1"/>
            <a:r>
              <a:t>Drop based on their relation or how they are correlating to the output</a:t>
            </a:r>
          </a:p>
          <a:p>
            <a:pPr/>
            <a:r>
              <a:t>Wrapper Method</a:t>
            </a:r>
          </a:p>
          <a:p>
            <a:pPr lvl="1"/>
            <a:r>
              <a:t>Split data into subsets and train a model using this, based on the output of the model add and subtract the features again.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Feature Selection Methods"/>
          <p:cNvSpPr txBox="1"/>
          <p:nvPr>
            <p:ph type="title"/>
          </p:nvPr>
        </p:nvSpPr>
        <p:spPr>
          <a:prstGeom prst="rect">
            <a:avLst/>
          </a:prstGeom>
        </p:spPr>
        <p:txBody>
          <a:bodyPr/>
          <a:lstStyle/>
          <a:p>
            <a:pPr/>
            <a:r>
              <a:t>Feature Selection Methods</a:t>
            </a:r>
          </a:p>
        </p:txBody>
      </p:sp>
      <p:sp>
        <p:nvSpPr>
          <p:cNvPr id="210" name="Some of the common feature selection methods:…"/>
          <p:cNvSpPr txBox="1"/>
          <p:nvPr>
            <p:ph type="body" idx="1"/>
          </p:nvPr>
        </p:nvSpPr>
        <p:spPr>
          <a:prstGeom prst="rect">
            <a:avLst/>
          </a:prstGeom>
        </p:spPr>
        <p:txBody>
          <a:bodyPr/>
          <a:lstStyle/>
          <a:p>
            <a:pPr/>
            <a:r>
              <a:t>Some of the common feature selection methods:</a:t>
            </a:r>
          </a:p>
          <a:p>
            <a:pPr lvl="1"/>
            <a:r>
              <a:t>Lasso Regularization</a:t>
            </a:r>
          </a:p>
          <a:p>
            <a:pPr lvl="1"/>
            <a:r>
              <a:t>Chi Squared</a:t>
            </a:r>
          </a:p>
          <a:p>
            <a:pPr lvl="1"/>
            <a:r>
              <a:t>Genetic Algorithms</a:t>
            </a:r>
          </a:p>
          <a:p>
            <a:pPr lvl="1"/>
            <a:r>
              <a:t>Pearson’s Coefficient</a:t>
            </a:r>
          </a:p>
          <a:p>
            <a:pPr lvl="1"/>
            <a:r>
              <a:t>ANOVA Coefficient</a:t>
            </a:r>
          </a:p>
          <a:p>
            <a:pPr lvl="1"/>
            <a:r>
              <a:t>Recursive feature elimination</a:t>
            </a:r>
          </a:p>
          <a:p>
            <a:pPr lvl="1"/>
            <a:r>
              <a:t>Decision Trees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Exploratory Data Analysis (EDA)"/>
          <p:cNvSpPr txBox="1"/>
          <p:nvPr>
            <p:ph type="title"/>
          </p:nvPr>
        </p:nvSpPr>
        <p:spPr>
          <a:prstGeom prst="rect">
            <a:avLst/>
          </a:prstGeom>
        </p:spPr>
        <p:txBody>
          <a:bodyPr/>
          <a:lstStyle>
            <a:lvl1pPr>
              <a:defRPr b="1">
                <a:latin typeface="Times Roman"/>
                <a:ea typeface="Times Roman"/>
                <a:cs typeface="Times Roman"/>
                <a:sym typeface="Times Roman"/>
              </a:defRPr>
            </a:lvl1pPr>
          </a:lstStyle>
          <a:p>
            <a:pPr/>
            <a:r>
              <a:t>Exploratory Data Analysis (EDA)</a:t>
            </a:r>
          </a:p>
        </p:txBody>
      </p:sp>
      <p:sp>
        <p:nvSpPr>
          <p:cNvPr id="213" name="In essence, EDA mean to get to know your data and the problem better by:…"/>
          <p:cNvSpPr txBox="1"/>
          <p:nvPr>
            <p:ph type="body" idx="4294967295"/>
          </p:nvPr>
        </p:nvSpPr>
        <p:spPr>
          <a:xfrm>
            <a:off x="1219200" y="4013200"/>
            <a:ext cx="21945600" cy="8483600"/>
          </a:xfrm>
          <a:prstGeom prst="rect">
            <a:avLst/>
          </a:prstGeom>
        </p:spPr>
        <p:txBody>
          <a:bodyPr/>
          <a:lstStyle/>
          <a:p>
            <a:pPr marL="546100" indent="-546100">
              <a:lnSpc>
                <a:spcPct val="80000"/>
              </a:lnSpc>
              <a:defRPr>
                <a:latin typeface="Times Roman"/>
                <a:ea typeface="Times Roman"/>
                <a:cs typeface="Times Roman"/>
                <a:sym typeface="Times Roman"/>
              </a:defRPr>
            </a:pPr>
            <a:r>
              <a:t>In essence, EDA mean to get to know your data and the problem better by:</a:t>
            </a:r>
          </a:p>
          <a:p>
            <a:pPr lvl="1">
              <a:lnSpc>
                <a:spcPct val="80000"/>
              </a:lnSpc>
              <a:defRPr>
                <a:latin typeface="Times Roman"/>
                <a:ea typeface="Times Roman"/>
                <a:cs typeface="Times Roman"/>
                <a:sym typeface="Times Roman"/>
              </a:defRPr>
            </a:pPr>
            <a:r>
              <a:t>Summarizing it</a:t>
            </a:r>
          </a:p>
          <a:p>
            <a:pPr lvl="1">
              <a:lnSpc>
                <a:spcPct val="80000"/>
              </a:lnSpc>
              <a:defRPr>
                <a:latin typeface="Times Roman"/>
                <a:ea typeface="Times Roman"/>
                <a:cs typeface="Times Roman"/>
                <a:sym typeface="Times Roman"/>
              </a:defRPr>
            </a:pPr>
            <a:r>
              <a:t>Visualizing it</a:t>
            </a:r>
          </a:p>
          <a:p>
            <a:pPr lvl="1">
              <a:lnSpc>
                <a:spcPct val="80000"/>
              </a:lnSpc>
              <a:defRPr>
                <a:latin typeface="Times Roman"/>
                <a:ea typeface="Times Roman"/>
                <a:cs typeface="Times Roman"/>
                <a:sym typeface="Times Roman"/>
              </a:defRPr>
            </a:pPr>
            <a:r>
              <a:t>Looking for patterns</a:t>
            </a:r>
          </a:p>
          <a:p>
            <a:pPr lvl="1">
              <a:lnSpc>
                <a:spcPct val="80000"/>
              </a:lnSpc>
              <a:defRPr>
                <a:latin typeface="Times Roman"/>
                <a:ea typeface="Times Roman"/>
                <a:cs typeface="Times Roman"/>
                <a:sym typeface="Times Roman"/>
              </a:defRPr>
            </a:pPr>
            <a:r>
              <a:t>&amp; …</a:t>
            </a:r>
          </a:p>
          <a:p>
            <a:pPr marL="546100" indent="-546100">
              <a:lnSpc>
                <a:spcPct val="80000"/>
              </a:lnSpc>
              <a:defRPr>
                <a:latin typeface="Times Roman"/>
                <a:ea typeface="Times Roman"/>
                <a:cs typeface="Times Roman"/>
                <a:sym typeface="Times Roman"/>
              </a:defRPr>
            </a:pPr>
            <a:r>
              <a:t> A great part of EDA is to get more familiar with our data, check for any obvious patterns and get inspired on what we can do with the data.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Cleaning Data"/>
          <p:cNvSpPr txBox="1"/>
          <p:nvPr>
            <p:ph type="title"/>
          </p:nvPr>
        </p:nvSpPr>
        <p:spPr>
          <a:prstGeom prst="rect">
            <a:avLst/>
          </a:prstGeom>
        </p:spPr>
        <p:txBody>
          <a:bodyPr/>
          <a:lstStyle>
            <a:lvl1pPr>
              <a:defRPr b="1">
                <a:latin typeface="Times Roman"/>
                <a:ea typeface="Times Roman"/>
                <a:cs typeface="Times Roman"/>
                <a:sym typeface="Times Roman"/>
              </a:defRPr>
            </a:lvl1pPr>
          </a:lstStyle>
          <a:p>
            <a:pPr/>
            <a:r>
              <a:t>Cleaning Data</a:t>
            </a:r>
          </a:p>
        </p:txBody>
      </p:sp>
      <p:sp>
        <p:nvSpPr>
          <p:cNvPr id="156" name="Handling incomplete or missing data…"/>
          <p:cNvSpPr txBox="1"/>
          <p:nvPr>
            <p:ph type="body" idx="4294967295"/>
          </p:nvPr>
        </p:nvSpPr>
        <p:spPr>
          <a:xfrm>
            <a:off x="1219200" y="4013200"/>
            <a:ext cx="21945600" cy="8483600"/>
          </a:xfrm>
          <a:prstGeom prst="rect">
            <a:avLst/>
          </a:prstGeom>
        </p:spPr>
        <p:txBody>
          <a:bodyPr/>
          <a:lstStyle/>
          <a:p>
            <a:pPr>
              <a:defRPr>
                <a:latin typeface="Times Roman"/>
                <a:ea typeface="Times Roman"/>
                <a:cs typeface="Times Roman"/>
                <a:sym typeface="Times Roman"/>
              </a:defRPr>
            </a:pPr>
            <a:r>
              <a:t>Handling incomplete or missing data </a:t>
            </a:r>
          </a:p>
          <a:p>
            <a:pPr>
              <a:defRPr>
                <a:latin typeface="Times Roman"/>
                <a:ea typeface="Times Roman"/>
                <a:cs typeface="Times Roman"/>
                <a:sym typeface="Times Roman"/>
              </a:defRPr>
            </a:pPr>
            <a:r>
              <a:t>Handling invalid data </a:t>
            </a:r>
          </a:p>
          <a:p>
            <a:pPr>
              <a:defRPr>
                <a:latin typeface="Times Roman"/>
                <a:ea typeface="Times Roman"/>
                <a:cs typeface="Times Roman"/>
                <a:sym typeface="Times Roman"/>
              </a:defRPr>
            </a:pPr>
            <a:r>
              <a:t>Handling outliers data </a:t>
            </a:r>
          </a:p>
          <a:p>
            <a:pPr>
              <a:defRPr>
                <a:latin typeface="Times Roman"/>
                <a:ea typeface="Times Roman"/>
                <a:cs typeface="Times Roman"/>
                <a:sym typeface="Times Roman"/>
              </a:defRPr>
            </a:pPr>
            <a:r>
              <a:t>Handling duplicate or inconsistent data</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Colab Link">
            <a:hlinkClick r:id="rId2" invalidUrl="" action="" tgtFrame="" tooltip="" history="1" highlightClick="0" endSnd="0"/>
          </p:cNvPr>
          <p:cNvSpPr txBox="1"/>
          <p:nvPr>
            <p:ph type="body" sz="half" idx="1"/>
          </p:nvPr>
        </p:nvSpPr>
        <p:spPr>
          <a:prstGeom prst="rect">
            <a:avLst/>
          </a:prstGeom>
        </p:spPr>
        <p:txBody>
          <a:bodyPr/>
          <a:lstStyle>
            <a:lvl1pPr>
              <a:defRPr b="1" spc="-119" sz="12000" u="sng">
                <a:solidFill>
                  <a:schemeClr val="accent1"/>
                </a:solidFill>
                <a:latin typeface="Times Roman"/>
                <a:ea typeface="Times Roman"/>
                <a:cs typeface="Times Roman"/>
                <a:sym typeface="Times Roman"/>
              </a:defRPr>
            </a:lvl1pPr>
          </a:lstStyle>
          <a:p>
            <a:pPr>
              <a:defRPr u="none"/>
            </a:pPr>
            <a:r>
              <a:rPr u="sng"/>
              <a:t>Colab Link</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Q &amp; A"/>
          <p:cNvSpPr txBox="1"/>
          <p:nvPr>
            <p:ph type="body" sz="half" idx="1"/>
          </p:nvPr>
        </p:nvSpPr>
        <p:spPr>
          <a:prstGeom prst="rect">
            <a:avLst/>
          </a:prstGeom>
        </p:spPr>
        <p:txBody>
          <a:bodyPr/>
          <a:lstStyle>
            <a:lvl1pPr>
              <a:defRPr b="1" spc="-119" sz="12000">
                <a:latin typeface="Times Roman"/>
                <a:ea typeface="Times Roman"/>
                <a:cs typeface="Times Roman"/>
                <a:sym typeface="Times Roman"/>
              </a:defRPr>
            </a:lvl1pPr>
          </a:lstStyle>
          <a:p>
            <a:pPr/>
            <a:r>
              <a:t>Q &amp; A</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The End"/>
          <p:cNvSpPr txBox="1"/>
          <p:nvPr>
            <p:ph type="body" sz="half" idx="1"/>
          </p:nvPr>
        </p:nvSpPr>
        <p:spPr>
          <a:prstGeom prst="rect">
            <a:avLst/>
          </a:prstGeom>
        </p:spPr>
        <p:txBody>
          <a:bodyPr/>
          <a:lstStyle>
            <a:lvl1pPr>
              <a:defRPr b="1" spc="-119" sz="12000">
                <a:latin typeface="Times Roman"/>
                <a:ea typeface="Times Roman"/>
                <a:cs typeface="Times Roman"/>
                <a:sym typeface="Times Roman"/>
              </a:defRPr>
            </a:lvl1pPr>
          </a:lstStyle>
          <a:p>
            <a:pPr/>
            <a:r>
              <a:t>The End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Handling Incomplete/Missing Data"/>
          <p:cNvSpPr txBox="1"/>
          <p:nvPr>
            <p:ph type="title"/>
          </p:nvPr>
        </p:nvSpPr>
        <p:spPr>
          <a:prstGeom prst="rect">
            <a:avLst/>
          </a:prstGeom>
        </p:spPr>
        <p:txBody>
          <a:bodyPr/>
          <a:lstStyle>
            <a:lvl1pPr>
              <a:defRPr b="1">
                <a:latin typeface="Times Roman"/>
                <a:ea typeface="Times Roman"/>
                <a:cs typeface="Times Roman"/>
                <a:sym typeface="Times Roman"/>
              </a:defRPr>
            </a:lvl1pPr>
          </a:lstStyle>
          <a:p>
            <a:pPr/>
            <a:r>
              <a:t>Handling Incomplete/Missing Data</a:t>
            </a:r>
            <a:endParaRPr spc="-12" sz="1200"/>
          </a:p>
        </p:txBody>
      </p:sp>
      <p:sp>
        <p:nvSpPr>
          <p:cNvPr id="159" name="Preserve data points…"/>
          <p:cNvSpPr txBox="1"/>
          <p:nvPr>
            <p:ph type="body" idx="4294967295"/>
          </p:nvPr>
        </p:nvSpPr>
        <p:spPr>
          <a:xfrm>
            <a:off x="1219200" y="4013200"/>
            <a:ext cx="21945600" cy="8483600"/>
          </a:xfrm>
          <a:prstGeom prst="rect">
            <a:avLst/>
          </a:prstGeom>
        </p:spPr>
        <p:txBody>
          <a:bodyPr/>
          <a:lstStyle/>
          <a:p>
            <a:pPr>
              <a:defRPr>
                <a:latin typeface="Times Roman"/>
                <a:ea typeface="Times Roman"/>
                <a:cs typeface="Times Roman"/>
                <a:sym typeface="Times Roman"/>
              </a:defRPr>
            </a:pPr>
            <a:r>
              <a:t>Preserve data points</a:t>
            </a:r>
          </a:p>
          <a:p>
            <a:pPr lvl="2">
              <a:defRPr>
                <a:latin typeface="Times Roman"/>
                <a:ea typeface="Times Roman"/>
                <a:cs typeface="Times Roman"/>
                <a:sym typeface="Times Roman"/>
              </a:defRPr>
            </a:pPr>
            <a:r>
              <a:t>Find accurate values for missing data</a:t>
            </a:r>
          </a:p>
          <a:p>
            <a:pPr lvl="2">
              <a:defRPr>
                <a:latin typeface="Times Roman"/>
                <a:ea typeface="Times Roman"/>
                <a:cs typeface="Times Roman"/>
                <a:sym typeface="Times Roman"/>
              </a:defRPr>
            </a:pPr>
            <a:r>
              <a:rPr i="1"/>
              <a:t>Guess/Estimate</a:t>
            </a:r>
            <a:r>
              <a:t> missing values</a:t>
            </a:r>
          </a:p>
          <a:p>
            <a:pPr lvl="2">
              <a:defRPr>
                <a:latin typeface="Times Roman"/>
                <a:ea typeface="Times Roman"/>
                <a:cs typeface="Times Roman"/>
                <a:sym typeface="Times Roman"/>
              </a:defRPr>
            </a:pPr>
            <a:r>
              <a:t>Use data in similar rows</a:t>
            </a:r>
          </a:p>
          <a:p>
            <a:pPr>
              <a:defRPr>
                <a:latin typeface="Times Roman"/>
                <a:ea typeface="Times Roman"/>
                <a:cs typeface="Times Roman"/>
                <a:sym typeface="Times Roman"/>
              </a:defRPr>
            </a:pPr>
            <a:r>
              <a:t>Ignore missing data</a:t>
            </a:r>
          </a:p>
          <a:p>
            <a:pPr lvl="2">
              <a:defRPr>
                <a:latin typeface="Times Roman"/>
                <a:ea typeface="Times Roman"/>
                <a:cs typeface="Times Roman"/>
                <a:sym typeface="Times Roman"/>
              </a:defRPr>
            </a:pPr>
            <a:r>
              <a:t>Drop the column(s) with most missing values</a:t>
            </a:r>
          </a:p>
          <a:p>
            <a:pPr lvl="2">
              <a:defRPr>
                <a:latin typeface="Times Roman"/>
                <a:ea typeface="Times Roman"/>
                <a:cs typeface="Times Roman"/>
                <a:sym typeface="Times Roman"/>
              </a:defRPr>
            </a:pPr>
            <a:r>
              <a:t>Drop the rows containing missing data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Handling Invalid Data"/>
          <p:cNvSpPr txBox="1"/>
          <p:nvPr>
            <p:ph type="title"/>
          </p:nvPr>
        </p:nvSpPr>
        <p:spPr>
          <a:prstGeom prst="rect">
            <a:avLst/>
          </a:prstGeom>
        </p:spPr>
        <p:txBody>
          <a:bodyPr/>
          <a:lstStyle>
            <a:lvl1pPr>
              <a:defRPr b="1">
                <a:latin typeface="Times Roman"/>
                <a:ea typeface="Times Roman"/>
                <a:cs typeface="Times Roman"/>
                <a:sym typeface="Times Roman"/>
              </a:defRPr>
            </a:lvl1pPr>
          </a:lstStyle>
          <a:p>
            <a:pPr/>
            <a:r>
              <a:t>Handling Invalid Data</a:t>
            </a:r>
          </a:p>
        </p:txBody>
      </p:sp>
      <p:sp>
        <p:nvSpPr>
          <p:cNvPr id="162" name="Data-Type Constraints…"/>
          <p:cNvSpPr txBox="1"/>
          <p:nvPr>
            <p:ph type="body" idx="4294967295"/>
          </p:nvPr>
        </p:nvSpPr>
        <p:spPr>
          <a:xfrm>
            <a:off x="1219200" y="4013200"/>
            <a:ext cx="21945600" cy="8483600"/>
          </a:xfrm>
          <a:prstGeom prst="rect">
            <a:avLst/>
          </a:prstGeom>
        </p:spPr>
        <p:txBody>
          <a:bodyPr/>
          <a:lstStyle/>
          <a:p>
            <a:pPr>
              <a:defRPr>
                <a:latin typeface="Times Roman"/>
                <a:ea typeface="Times Roman"/>
                <a:cs typeface="Times Roman"/>
                <a:sym typeface="Times Roman"/>
              </a:defRPr>
            </a:pPr>
            <a:r>
              <a:t>Data-Type Constraints</a:t>
            </a:r>
          </a:p>
          <a:p>
            <a:pPr>
              <a:defRPr>
                <a:latin typeface="Times Roman"/>
                <a:ea typeface="Times Roman"/>
                <a:cs typeface="Times Roman"/>
                <a:sym typeface="Times Roman"/>
              </a:defRPr>
            </a:pPr>
            <a:r>
              <a:t>Range Constraints</a:t>
            </a:r>
            <a:endParaRPr i="1"/>
          </a:p>
          <a:p>
            <a:pPr>
              <a:defRPr>
                <a:latin typeface="Times Roman"/>
                <a:ea typeface="Times Roman"/>
                <a:cs typeface="Times Roman"/>
                <a:sym typeface="Times Roman"/>
              </a:defRPr>
            </a:pPr>
            <a:r>
              <a:t>Unique Constraints</a:t>
            </a:r>
            <a:endParaRPr i="1"/>
          </a:p>
          <a:p>
            <a:pPr>
              <a:defRPr>
                <a:latin typeface="Times Roman"/>
                <a:ea typeface="Times Roman"/>
                <a:cs typeface="Times Roman"/>
                <a:sym typeface="Times Roman"/>
              </a:defRPr>
            </a:pPr>
            <a:r>
              <a:t>Regular expression patterns</a:t>
            </a:r>
          </a:p>
          <a:p>
            <a:pPr>
              <a:defRPr>
                <a:latin typeface="Times Roman"/>
                <a:ea typeface="Times Roman"/>
                <a:cs typeface="Times Roman"/>
                <a:sym typeface="Times Roman"/>
              </a:defRPr>
            </a:pPr>
            <a:r>
              <a:t>Inconsistent/Duplicate Data</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Handling Outliers Data"/>
          <p:cNvSpPr txBox="1"/>
          <p:nvPr>
            <p:ph type="title"/>
          </p:nvPr>
        </p:nvSpPr>
        <p:spPr>
          <a:prstGeom prst="rect">
            <a:avLst/>
          </a:prstGeom>
        </p:spPr>
        <p:txBody>
          <a:bodyPr/>
          <a:lstStyle>
            <a:lvl1pPr>
              <a:defRPr b="1" sz="12000">
                <a:latin typeface="Times Roman"/>
                <a:ea typeface="Times Roman"/>
                <a:cs typeface="Times Roman"/>
                <a:sym typeface="Times Roman"/>
              </a:defRPr>
            </a:lvl1pPr>
          </a:lstStyle>
          <a:p>
            <a:pPr/>
            <a:r>
              <a:t>Handling Outliers Data</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Handling Outliers Data"/>
          <p:cNvSpPr txBox="1"/>
          <p:nvPr>
            <p:ph type="title"/>
          </p:nvPr>
        </p:nvSpPr>
        <p:spPr>
          <a:prstGeom prst="rect">
            <a:avLst/>
          </a:prstGeom>
        </p:spPr>
        <p:txBody>
          <a:bodyPr/>
          <a:lstStyle>
            <a:lvl1pPr>
              <a:defRPr b="1">
                <a:latin typeface="Times Roman"/>
                <a:ea typeface="Times Roman"/>
                <a:cs typeface="Times Roman"/>
                <a:sym typeface="Times Roman"/>
              </a:defRPr>
            </a:lvl1pPr>
          </a:lstStyle>
          <a:p>
            <a:pPr/>
            <a:r>
              <a:t>Handling Outliers Data</a:t>
            </a:r>
          </a:p>
        </p:txBody>
      </p:sp>
      <p:sp>
        <p:nvSpPr>
          <p:cNvPr id="167" name="What is Outlier data?…"/>
          <p:cNvSpPr txBox="1"/>
          <p:nvPr>
            <p:ph type="body" idx="4294967295"/>
          </p:nvPr>
        </p:nvSpPr>
        <p:spPr>
          <a:xfrm>
            <a:off x="1219200" y="4013200"/>
            <a:ext cx="21945600" cy="8483600"/>
          </a:xfrm>
          <a:prstGeom prst="rect">
            <a:avLst/>
          </a:prstGeom>
        </p:spPr>
        <p:txBody>
          <a:bodyPr/>
          <a:lstStyle/>
          <a:p>
            <a:pPr marL="0" indent="0">
              <a:buSzTx/>
              <a:buNone/>
              <a:defRPr>
                <a:latin typeface="Times Roman"/>
                <a:ea typeface="Times Roman"/>
                <a:cs typeface="Times Roman"/>
                <a:sym typeface="Times Roman"/>
              </a:defRPr>
            </a:pPr>
            <a:r>
              <a:rPr b="1"/>
              <a:t>What is Outlier data?</a:t>
            </a:r>
            <a:endParaRPr b="1"/>
          </a:p>
          <a:p>
            <a:pPr lvl="1">
              <a:defRPr>
                <a:latin typeface="Times Roman"/>
                <a:ea typeface="Times Roman"/>
                <a:cs typeface="Times Roman"/>
                <a:sym typeface="Times Roman"/>
              </a:defRPr>
            </a:pPr>
            <a:r>
              <a:t>An outlier is an observation that lies an abnormal distance from other values in a random sample from a population.</a:t>
            </a:r>
          </a:p>
          <a:p>
            <a:pPr marL="0" indent="0">
              <a:buSzTx/>
              <a:buNone/>
              <a:defRPr>
                <a:latin typeface="Times Roman"/>
                <a:ea typeface="Times Roman"/>
                <a:cs typeface="Times Roman"/>
                <a:sym typeface="Times Roman"/>
              </a:defRPr>
            </a:pPr>
            <a:r>
              <a:rPr b="1"/>
              <a:t>How find them?</a:t>
            </a:r>
            <a:endParaRPr b="1"/>
          </a:p>
          <a:p>
            <a:pPr lvl="1">
              <a:defRPr>
                <a:latin typeface="Times Roman"/>
                <a:ea typeface="Times Roman"/>
                <a:cs typeface="Times Roman"/>
                <a:sym typeface="Times Roman"/>
              </a:defRPr>
            </a:pPr>
            <a:r>
              <a:t>Visualization using scatterplot or box-plot</a:t>
            </a:r>
          </a:p>
          <a:p>
            <a:pPr lvl="1">
              <a:defRPr>
                <a:latin typeface="Times Roman"/>
                <a:ea typeface="Times Roman"/>
                <a:cs typeface="Times Roman"/>
                <a:sym typeface="Times Roman"/>
              </a:defRPr>
            </a:pPr>
            <a:r>
              <a:t>Statistical analyzing data</a:t>
            </a:r>
          </a:p>
          <a:p>
            <a:pPr lvl="1">
              <a:defRPr>
                <a:latin typeface="Times Roman"/>
                <a:ea typeface="Times Roman"/>
                <a:cs typeface="Times Roman"/>
                <a:sym typeface="Times Roman"/>
              </a:defRPr>
            </a:pPr>
            <a:r>
              <a:t>Z-score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Handling Outliers Data"/>
          <p:cNvSpPr txBox="1"/>
          <p:nvPr>
            <p:ph type="title"/>
          </p:nvPr>
        </p:nvSpPr>
        <p:spPr>
          <a:prstGeom prst="rect">
            <a:avLst/>
          </a:prstGeom>
        </p:spPr>
        <p:txBody>
          <a:bodyPr/>
          <a:lstStyle>
            <a:lvl1pPr>
              <a:defRPr b="1">
                <a:latin typeface="Times Roman"/>
                <a:ea typeface="Times Roman"/>
                <a:cs typeface="Times Roman"/>
                <a:sym typeface="Times Roman"/>
              </a:defRPr>
            </a:lvl1pPr>
          </a:lstStyle>
          <a:p>
            <a:pPr/>
            <a:r>
              <a:t>Handling Outliers Data</a:t>
            </a:r>
          </a:p>
        </p:txBody>
      </p:sp>
      <p:pic>
        <p:nvPicPr>
          <p:cNvPr id="170" name="Screen Shot 2022-01-20 at 4.05.45 PM.png" descr="Screen Shot 2022-01-20 at 4.05.45 PM.png"/>
          <p:cNvPicPr>
            <a:picLocks noChangeAspect="1"/>
          </p:cNvPicPr>
          <p:nvPr/>
        </p:nvPicPr>
        <p:blipFill>
          <a:blip r:embed="rId2">
            <a:extLst/>
          </a:blip>
          <a:stretch>
            <a:fillRect/>
          </a:stretch>
        </p:blipFill>
        <p:spPr>
          <a:xfrm>
            <a:off x="12020221" y="4746575"/>
            <a:ext cx="10147292" cy="6466927"/>
          </a:xfrm>
          <a:prstGeom prst="rect">
            <a:avLst/>
          </a:prstGeom>
          <a:ln w="12700">
            <a:miter lim="400000"/>
          </a:ln>
        </p:spPr>
      </p:pic>
      <p:pic>
        <p:nvPicPr>
          <p:cNvPr id="171" name="Screen Shot 2022-01-20 at 4.05.58 PM.png" descr="Screen Shot 2022-01-20 at 4.05.58 PM.png"/>
          <p:cNvPicPr>
            <a:picLocks noChangeAspect="1"/>
          </p:cNvPicPr>
          <p:nvPr/>
        </p:nvPicPr>
        <p:blipFill>
          <a:blip r:embed="rId3">
            <a:extLst/>
          </a:blip>
          <a:stretch>
            <a:fillRect/>
          </a:stretch>
        </p:blipFill>
        <p:spPr>
          <a:xfrm>
            <a:off x="1310750" y="4650995"/>
            <a:ext cx="9675032" cy="6658087"/>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Handling Duplicate/Inconsistent Data"/>
          <p:cNvSpPr txBox="1"/>
          <p:nvPr>
            <p:ph type="title"/>
          </p:nvPr>
        </p:nvSpPr>
        <p:spPr>
          <a:prstGeom prst="rect">
            <a:avLst/>
          </a:prstGeom>
        </p:spPr>
        <p:txBody>
          <a:bodyPr/>
          <a:lstStyle>
            <a:lvl1pPr>
              <a:defRPr b="1">
                <a:latin typeface="Times Roman"/>
                <a:ea typeface="Times Roman"/>
                <a:cs typeface="Times Roman"/>
                <a:sym typeface="Times Roman"/>
              </a:defRPr>
            </a:lvl1pPr>
          </a:lstStyle>
          <a:p>
            <a:pPr/>
            <a:r>
              <a:t>Handling Duplicate/Inconsistent Data</a:t>
            </a:r>
          </a:p>
        </p:txBody>
      </p:sp>
      <p:pic>
        <p:nvPicPr>
          <p:cNvPr id="174" name="Screen Shot 2022-01-20 at 4.01.16 PM.png" descr="Screen Shot 2022-01-20 at 4.01.16 PM.png"/>
          <p:cNvPicPr>
            <a:picLocks noChangeAspect="1"/>
          </p:cNvPicPr>
          <p:nvPr/>
        </p:nvPicPr>
        <p:blipFill>
          <a:blip r:embed="rId2">
            <a:extLst/>
          </a:blip>
          <a:stretch>
            <a:fillRect/>
          </a:stretch>
        </p:blipFill>
        <p:spPr>
          <a:xfrm>
            <a:off x="619483" y="4727218"/>
            <a:ext cx="12254248" cy="5162957"/>
          </a:xfrm>
          <a:prstGeom prst="rect">
            <a:avLst/>
          </a:prstGeom>
          <a:ln w="12700">
            <a:miter lim="400000"/>
          </a:ln>
        </p:spPr>
      </p:pic>
      <p:pic>
        <p:nvPicPr>
          <p:cNvPr id="175" name="Screen Shot 2022-01-20 at 4.01.29 PM.png" descr="Screen Shot 2022-01-20 at 4.01.29 PM.png"/>
          <p:cNvPicPr>
            <a:picLocks noChangeAspect="1"/>
          </p:cNvPicPr>
          <p:nvPr/>
        </p:nvPicPr>
        <p:blipFill>
          <a:blip r:embed="rId3">
            <a:extLst/>
          </a:blip>
          <a:stretch>
            <a:fillRect/>
          </a:stretch>
        </p:blipFill>
        <p:spPr>
          <a:xfrm>
            <a:off x="12704581" y="4792438"/>
            <a:ext cx="10727206" cy="503251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Pre-Processing Data"/>
          <p:cNvSpPr txBox="1"/>
          <p:nvPr>
            <p:ph type="body" sz="half" idx="1"/>
          </p:nvPr>
        </p:nvSpPr>
        <p:spPr>
          <a:prstGeom prst="rect">
            <a:avLst/>
          </a:prstGeom>
        </p:spPr>
        <p:txBody>
          <a:bodyPr/>
          <a:lstStyle>
            <a:lvl1pPr>
              <a:defRPr b="1" spc="-119" sz="12000">
                <a:latin typeface="Times Roman"/>
                <a:ea typeface="Times Roman"/>
                <a:cs typeface="Times Roman"/>
                <a:sym typeface="Times Roman"/>
              </a:defRPr>
            </a:lvl1pPr>
          </a:lstStyle>
          <a:p>
            <a:pPr/>
            <a:r>
              <a:t>Pre-Processing Data</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