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colab.research.google.com/drive/11R7UjCMTKVhCcMD-bZtqZJ_HOsKK61bJ#scrollTo=ADVmKn2f6eAd"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https://www.analyticsvidhya.com/blog/2020/07/10-techniques-to-deal-with-class-imbalance-in-machine-learning/"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ireza Toghyiani - 20/01/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Alireza Toghyiani - 20/01/2022</a:t>
            </a:r>
          </a:p>
        </p:txBody>
      </p:sp>
      <p:sp>
        <p:nvSpPr>
          <p:cNvPr id="152" name="Presentation 2"/>
          <p:cNvSpPr txBox="1"/>
          <p:nvPr>
            <p:ph type="ctrTitle"/>
          </p:nvPr>
        </p:nvSpPr>
        <p:spPr>
          <a:prstGeom prst="rect">
            <a:avLst/>
          </a:prstGeom>
        </p:spPr>
        <p:txBody>
          <a:bodyPr/>
          <a:lstStyle/>
          <a:p>
            <a:pPr/>
            <a:r>
              <a:t>Presentation 2</a:t>
            </a:r>
          </a:p>
        </p:txBody>
      </p:sp>
      <p:sp>
        <p:nvSpPr>
          <p:cNvPr id="153" name="Phase I: Machine Learning"/>
          <p:cNvSpPr txBox="1"/>
          <p:nvPr>
            <p:ph type="subTitle" sz="quarter" idx="1"/>
          </p:nvPr>
        </p:nvSpPr>
        <p:spPr>
          <a:prstGeom prst="rect">
            <a:avLst/>
          </a:prstGeom>
        </p:spPr>
        <p:txBody>
          <a:bodyPr/>
          <a:lstStyle/>
          <a:p>
            <a:pPr/>
            <a:r>
              <a:t>Phase I: Machine 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omek links"/>
          <p:cNvSpPr txBox="1"/>
          <p:nvPr>
            <p:ph type="title"/>
          </p:nvPr>
        </p:nvSpPr>
        <p:spPr>
          <a:prstGeom prst="rect">
            <a:avLst/>
          </a:prstGeom>
        </p:spPr>
        <p:txBody>
          <a:bodyPr/>
          <a:lstStyle/>
          <a:p>
            <a:pPr/>
            <a:r>
              <a:t>Tomek links</a:t>
            </a:r>
          </a:p>
        </p:txBody>
      </p:sp>
      <p:sp>
        <p:nvSpPr>
          <p:cNvPr id="182" name="It is some kind of Under-sampling.…"/>
          <p:cNvSpPr txBox="1"/>
          <p:nvPr>
            <p:ph type="body" idx="1"/>
          </p:nvPr>
        </p:nvSpPr>
        <p:spPr>
          <a:xfrm>
            <a:off x="1219200" y="2944005"/>
            <a:ext cx="21948577" cy="9552795"/>
          </a:xfrm>
          <a:prstGeom prst="rect">
            <a:avLst/>
          </a:prstGeom>
        </p:spPr>
        <p:txBody>
          <a:bodyPr/>
          <a:lstStyle/>
          <a:p>
            <a:pPr/>
            <a:r>
              <a:t>It is some kind of Under-sampling.</a:t>
            </a:r>
          </a:p>
          <a:p>
            <a:pPr/>
            <a:r>
              <a:t>Tomek links are pairs of very close instances but of opposite classes.</a:t>
            </a:r>
          </a:p>
          <a:p>
            <a:pPr/>
            <a:r>
              <a:t>By removing the majority class instances from links, it increases the space between the two classes, facilitating the classification process.</a:t>
            </a:r>
          </a:p>
        </p:txBody>
      </p:sp>
      <p:pic>
        <p:nvPicPr>
          <p:cNvPr id="183" name="Screen Shot 2022-01-27 at 3.34.21 PM.png" descr="Screen Shot 2022-01-27 at 3.34.21 PM.png"/>
          <p:cNvPicPr>
            <a:picLocks noChangeAspect="1"/>
          </p:cNvPicPr>
          <p:nvPr/>
        </p:nvPicPr>
        <p:blipFill>
          <a:blip r:embed="rId2">
            <a:extLst/>
          </a:blip>
          <a:stretch>
            <a:fillRect/>
          </a:stretch>
        </p:blipFill>
        <p:spPr>
          <a:xfrm>
            <a:off x="5987481" y="7926599"/>
            <a:ext cx="12409038" cy="358950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ynthetic Minority Oversampling Technique (SMOTE)"/>
          <p:cNvSpPr txBox="1"/>
          <p:nvPr>
            <p:ph type="title"/>
          </p:nvPr>
        </p:nvSpPr>
        <p:spPr>
          <a:prstGeom prst="rect">
            <a:avLst/>
          </a:prstGeom>
        </p:spPr>
        <p:txBody>
          <a:bodyPr/>
          <a:lstStyle>
            <a:lvl1pPr defTabSz="2072640">
              <a:defRPr spc="-71" sz="7140"/>
            </a:lvl1pPr>
          </a:lstStyle>
          <a:p>
            <a:pPr/>
            <a:r>
              <a:t>Synthetic Minority Oversampling Technique (SMOTE)</a:t>
            </a:r>
          </a:p>
        </p:txBody>
      </p:sp>
      <p:sp>
        <p:nvSpPr>
          <p:cNvPr id="186" name="Randomly pick a point from the minority class and computing the k-nearest neighbors for this point. The synthetic points are added between the chosen point and its neighbors and it repeats it until the data is balanced."/>
          <p:cNvSpPr txBox="1"/>
          <p:nvPr>
            <p:ph type="body" idx="1"/>
          </p:nvPr>
        </p:nvSpPr>
        <p:spPr>
          <a:xfrm>
            <a:off x="1219200" y="2944005"/>
            <a:ext cx="21948577" cy="9552795"/>
          </a:xfrm>
          <a:prstGeom prst="rect">
            <a:avLst/>
          </a:prstGeom>
        </p:spPr>
        <p:txBody>
          <a:bodyPr/>
          <a:lstStyle/>
          <a:p>
            <a:pPr/>
            <a:r>
              <a:t>Randomly pick a point from the minority class and computing the k-nearest neighbors for this point. The </a:t>
            </a:r>
            <a:r>
              <a:rPr>
                <a:latin typeface="Canela Text Bold"/>
                <a:ea typeface="Canela Text Bold"/>
                <a:cs typeface="Canela Text Bold"/>
                <a:sym typeface="Canela Text Bold"/>
              </a:rPr>
              <a:t>synthetic points are added</a:t>
            </a:r>
            <a:r>
              <a:t> between the chosen point and its neighbors and it repeats it until the data is balanced.</a:t>
            </a:r>
          </a:p>
        </p:txBody>
      </p:sp>
      <p:pic>
        <p:nvPicPr>
          <p:cNvPr id="187" name="Screen Shot 2022-01-27 at 3.44.43 PM.png" descr="Screen Shot 2022-01-27 at 3.44.43 PM.png"/>
          <p:cNvPicPr>
            <a:picLocks noChangeAspect="1"/>
          </p:cNvPicPr>
          <p:nvPr/>
        </p:nvPicPr>
        <p:blipFill>
          <a:blip r:embed="rId2">
            <a:extLst/>
          </a:blip>
          <a:stretch>
            <a:fillRect/>
          </a:stretch>
        </p:blipFill>
        <p:spPr>
          <a:xfrm>
            <a:off x="5329284" y="7395615"/>
            <a:ext cx="13725432" cy="388162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NearMiss"/>
          <p:cNvSpPr txBox="1"/>
          <p:nvPr>
            <p:ph type="title"/>
          </p:nvPr>
        </p:nvSpPr>
        <p:spPr>
          <a:prstGeom prst="rect">
            <a:avLst/>
          </a:prstGeom>
        </p:spPr>
        <p:txBody>
          <a:bodyPr/>
          <a:lstStyle/>
          <a:p>
            <a:pPr/>
            <a:r>
              <a:t>NearMiss</a:t>
            </a:r>
          </a:p>
        </p:txBody>
      </p:sp>
      <p:sp>
        <p:nvSpPr>
          <p:cNvPr id="190" name="It is some kind of Under-sampling.…"/>
          <p:cNvSpPr txBox="1"/>
          <p:nvPr>
            <p:ph type="body" idx="1"/>
          </p:nvPr>
        </p:nvSpPr>
        <p:spPr>
          <a:xfrm>
            <a:off x="1219200" y="2944005"/>
            <a:ext cx="21948577" cy="9552795"/>
          </a:xfrm>
          <a:prstGeom prst="rect">
            <a:avLst/>
          </a:prstGeom>
        </p:spPr>
        <p:txBody>
          <a:bodyPr/>
          <a:lstStyle/>
          <a:p>
            <a:pPr/>
            <a:r>
              <a:t>It is some kind of Under-sampling.</a:t>
            </a:r>
          </a:p>
          <a:p>
            <a:pPr/>
            <a:r>
              <a:t>How it works?</a:t>
            </a:r>
          </a:p>
          <a:p>
            <a:pPr lvl="1"/>
            <a:r>
              <a:t>calculates the distance between all the points in the larger class with the points in the smaller class</a:t>
            </a:r>
          </a:p>
          <a:p>
            <a:pPr lvl="1"/>
            <a:r>
              <a:t>Select the shortest distance with the smaller class of larger class instances and store them for elimination.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Dealing with Imbalanced Data"/>
          <p:cNvSpPr txBox="1"/>
          <p:nvPr>
            <p:ph type="title"/>
          </p:nvPr>
        </p:nvSpPr>
        <p:spPr>
          <a:prstGeom prst="rect">
            <a:avLst/>
          </a:prstGeom>
        </p:spPr>
        <p:txBody>
          <a:bodyPr/>
          <a:lstStyle/>
          <a:p>
            <a:pPr/>
            <a:r>
              <a:t>Dealing with Imbalanced Data</a:t>
            </a:r>
          </a:p>
        </p:txBody>
      </p:sp>
      <p:sp>
        <p:nvSpPr>
          <p:cNvPr id="193" name="Maybe it would be better to use other metrics instead of Performance Metric, like:…"/>
          <p:cNvSpPr txBox="1"/>
          <p:nvPr>
            <p:ph type="body" idx="1"/>
          </p:nvPr>
        </p:nvSpPr>
        <p:spPr>
          <a:xfrm>
            <a:off x="1219200" y="2944005"/>
            <a:ext cx="21948577" cy="9552795"/>
          </a:xfrm>
          <a:prstGeom prst="rect">
            <a:avLst/>
          </a:prstGeom>
        </p:spPr>
        <p:txBody>
          <a:bodyPr/>
          <a:lstStyle/>
          <a:p>
            <a:pPr/>
            <a:r>
              <a:t>Maybe it would be better to use other metrics instead of Performance Metric, like:</a:t>
            </a:r>
          </a:p>
          <a:p>
            <a:pPr lvl="1">
              <a:defRPr sz="3000"/>
            </a:pPr>
            <a:r>
              <a:rPr>
                <a:latin typeface="Canela Text Bold"/>
                <a:ea typeface="Canela Text Bold"/>
                <a:cs typeface="Canela Text Bold"/>
                <a:sym typeface="Canela Text Bold"/>
              </a:rPr>
              <a:t>Confusion Matrix:</a:t>
            </a:r>
            <a:r>
              <a:t> a table showing correct predictions and types of incorrect predictions.</a:t>
            </a:r>
          </a:p>
          <a:p>
            <a:pPr lvl="1">
              <a:defRPr sz="3000">
                <a:latin typeface="Canela Text Bold"/>
                <a:ea typeface="Canela Text Bold"/>
                <a:cs typeface="Canela Text Bold"/>
                <a:sym typeface="Canela Text Bold"/>
              </a:defRPr>
            </a:pPr>
            <a:r>
              <a:t>Precision: </a:t>
            </a:r>
            <a:r>
              <a:rPr>
                <a:latin typeface="Canela Text Regular"/>
                <a:ea typeface="Canela Text Regular"/>
                <a:cs typeface="Canela Text Regular"/>
                <a:sym typeface="Canela Text Regular"/>
              </a:rPr>
              <a:t>the number of true positives divided by all positive predictions. Precision is also called Positive Predictive Value. It is a measure of a classifier’s exactness. Low precision indicates a high number of false positives.</a:t>
            </a:r>
            <a:endParaRPr>
              <a:latin typeface="Canela Text Regular"/>
              <a:ea typeface="Canela Text Regular"/>
              <a:cs typeface="Canela Text Regular"/>
              <a:sym typeface="Canela Text Regular"/>
            </a:endParaRPr>
          </a:p>
          <a:p>
            <a:pPr lvl="1">
              <a:defRPr sz="3000"/>
            </a:pPr>
            <a:r>
              <a:rPr>
                <a:latin typeface="Canela Text Bold"/>
                <a:ea typeface="Canela Text Bold"/>
                <a:cs typeface="Canela Text Bold"/>
                <a:sym typeface="Canela Text Bold"/>
              </a:rPr>
              <a:t>Recall:</a:t>
            </a:r>
            <a:r>
              <a:t> the number of true positives divided by the number of positive values in the test data. The recall is also called Sensitivity or the True Positive Rate. It is a measure of a classifier’s completeness. Low recall indicates a high number of false negatives.</a:t>
            </a:r>
          </a:p>
          <a:p>
            <a:pPr lvl="1">
              <a:defRPr sz="3000"/>
            </a:pPr>
            <a:r>
              <a:rPr>
                <a:latin typeface="Canela Text Bold"/>
                <a:ea typeface="Canela Text Bold"/>
                <a:cs typeface="Canela Text Bold"/>
                <a:sym typeface="Canela Text Bold"/>
              </a:rPr>
              <a:t>F1-Score:</a:t>
            </a:r>
            <a:r>
              <a:t> the weighted average of precision and recall.</a:t>
            </a:r>
          </a:p>
          <a:p>
            <a:pPr/>
            <a:r>
              <a:t>Change The Algorithm</a:t>
            </a:r>
          </a:p>
          <a:p>
            <a:pPr lvl="1">
              <a:defRPr sz="3000"/>
            </a:pPr>
            <a:r>
              <a:t>Decision trees and other Tree base algorithms frequently perform well on imbalanced data, because they are learning a hierarchy of if/else questions. This can force both classes to be addressed.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Anomaly Detection Imbalanced Training"/>
          <p:cNvSpPr txBox="1"/>
          <p:nvPr>
            <p:ph type="title"/>
          </p:nvPr>
        </p:nvSpPr>
        <p:spPr>
          <a:prstGeom prst="rect">
            <a:avLst/>
          </a:prstGeom>
        </p:spPr>
        <p:txBody>
          <a:bodyPr/>
          <a:lstStyle/>
          <a:p>
            <a:pPr/>
            <a:r>
              <a:t>Anomaly Detection Imbalanced Training</a:t>
            </a:r>
          </a:p>
        </p:txBody>
      </p:sp>
      <p:sp>
        <p:nvSpPr>
          <p:cNvPr id="196" name="Is it a right way to build anomaly detection from normal data during the training phase?…"/>
          <p:cNvSpPr txBox="1"/>
          <p:nvPr>
            <p:ph type="body" idx="1"/>
          </p:nvPr>
        </p:nvSpPr>
        <p:spPr>
          <a:xfrm>
            <a:off x="1219200" y="2944005"/>
            <a:ext cx="21948577" cy="9552795"/>
          </a:xfrm>
          <a:prstGeom prst="rect">
            <a:avLst/>
          </a:prstGeom>
        </p:spPr>
        <p:txBody>
          <a:bodyPr/>
          <a:lstStyle/>
          <a:p>
            <a:pPr>
              <a:defRPr sz="4000"/>
            </a:pPr>
            <a:r>
              <a:t>Is it a right way to build anomaly detection from normal data during the training phase?</a:t>
            </a:r>
          </a:p>
          <a:p>
            <a:pPr>
              <a:defRPr sz="4000"/>
            </a:pPr>
            <a:r>
              <a:t>It seems to be a common way of training the model but it may cause some challenges:</a:t>
            </a:r>
          </a:p>
          <a:p>
            <a:pPr lvl="2">
              <a:defRPr sz="4000"/>
            </a:pPr>
            <a:r>
              <a:t>High false-alarm rates</a:t>
            </a:r>
          </a:p>
          <a:p>
            <a:pPr lvl="2">
              <a:defRPr sz="4000"/>
            </a:pPr>
            <a:r>
              <a:t>The learning process has to be executed in the real-world environment / network with real traffic, the data packets are not marked as benign or malicious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eature Engineering"/>
          <p:cNvSpPr txBox="1"/>
          <p:nvPr>
            <p:ph type="title"/>
          </p:nvPr>
        </p:nvSpPr>
        <p:spPr>
          <a:prstGeom prst="rect">
            <a:avLst/>
          </a:prstGeom>
        </p:spPr>
        <p:txBody>
          <a:bodyPr/>
          <a:lstStyle/>
          <a:p>
            <a:pPr/>
            <a:r>
              <a:t>Feature Engineering</a:t>
            </a:r>
          </a:p>
        </p:txBody>
      </p:sp>
      <p:sp>
        <p:nvSpPr>
          <p:cNvPr id="199" name="Combining Columns: Constructing features by combining several columns and create a new one.…"/>
          <p:cNvSpPr txBox="1"/>
          <p:nvPr>
            <p:ph type="body" idx="1"/>
          </p:nvPr>
        </p:nvSpPr>
        <p:spPr>
          <a:xfrm>
            <a:off x="1219200" y="2944005"/>
            <a:ext cx="21948577" cy="9552795"/>
          </a:xfrm>
          <a:prstGeom prst="rect">
            <a:avLst/>
          </a:prstGeom>
        </p:spPr>
        <p:txBody>
          <a:bodyPr/>
          <a:lstStyle/>
          <a:p>
            <a:pPr marL="546100" indent="-546100">
              <a:defRPr sz="3500"/>
            </a:pPr>
            <a:r>
              <a:rPr>
                <a:latin typeface="Canela Text Bold"/>
                <a:ea typeface="Canela Text Bold"/>
                <a:cs typeface="Canela Text Bold"/>
                <a:sym typeface="Canela Text Bold"/>
              </a:rPr>
              <a:t>Combining Columns:</a:t>
            </a:r>
            <a:r>
              <a:t> Constructing features by combining several columns and create a new one. </a:t>
            </a:r>
          </a:p>
          <a:p>
            <a:pPr marL="546100" indent="-546100">
              <a:defRPr sz="3500">
                <a:latin typeface="Canela Text Bold"/>
                <a:ea typeface="Canela Text Bold"/>
                <a:cs typeface="Canela Text Bold"/>
                <a:sym typeface="Canela Text Bold"/>
              </a:defRPr>
            </a:pPr>
            <a:r>
              <a:t>Ratio </a:t>
            </a:r>
          </a:p>
          <a:p>
            <a:pPr marL="546100" indent="-546100">
              <a:defRPr sz="3500">
                <a:latin typeface="Canela Text Bold"/>
                <a:ea typeface="Canela Text Bold"/>
                <a:cs typeface="Canela Text Bold"/>
                <a:sym typeface="Canela Text Bold"/>
              </a:defRPr>
            </a:pPr>
            <a:r>
              <a:t>Mathematical Function of a Column : </a:t>
            </a:r>
            <a:r>
              <a:rPr>
                <a:latin typeface="Canela Text Regular"/>
                <a:ea typeface="Canela Text Regular"/>
                <a:cs typeface="Canela Text Regular"/>
                <a:sym typeface="Canela Text Regular"/>
              </a:rPr>
              <a:t>Create a new column, as a mathematical function of another column. This is done when we infer some nonlinear relationship between a column and the target variable.</a:t>
            </a:r>
            <a:endParaRPr>
              <a:latin typeface="Canela Text Regular"/>
              <a:ea typeface="Canela Text Regular"/>
              <a:cs typeface="Canela Text Regular"/>
              <a:sym typeface="Canela Text Regular"/>
            </a:endParaRPr>
          </a:p>
          <a:p>
            <a:pPr marL="546100" indent="-546100">
              <a:defRPr sz="3500">
                <a:latin typeface="Canela Text Bold"/>
                <a:ea typeface="Canela Text Bold"/>
                <a:cs typeface="Canela Text Bold"/>
                <a:sym typeface="Canela Text Bold"/>
              </a:defRPr>
            </a:pPr>
            <a:r>
              <a:t>Splitting Columns: Date-time</a:t>
            </a:r>
          </a:p>
          <a:p>
            <a:pPr marL="546100" indent="-546100">
              <a:defRPr sz="3500">
                <a:latin typeface="Canela Text Bold"/>
                <a:ea typeface="Canela Text Bold"/>
                <a:cs typeface="Canela Text Bold"/>
                <a:sym typeface="Canela Text Bold"/>
              </a:defRPr>
            </a:pPr>
            <a:r>
              <a:t>Count</a:t>
            </a:r>
          </a:p>
          <a:p>
            <a:pPr marL="546100" indent="-546100">
              <a:defRPr sz="3500">
                <a:latin typeface="Canela Text Bold"/>
                <a:ea typeface="Canela Text Bold"/>
                <a:cs typeface="Canela Text Bold"/>
                <a:sym typeface="Canela Text Bold"/>
              </a:defRPr>
            </a:pPr>
            <a:r>
              <a:t>Domain Knowledge: Critical Values</a:t>
            </a:r>
          </a:p>
          <a:p>
            <a:pPr marL="546100" indent="-546100">
              <a:defRPr sz="3500">
                <a:latin typeface="Canela Text Bold"/>
                <a:ea typeface="Canela Text Bold"/>
                <a:cs typeface="Canela Text Bold"/>
                <a:sym typeface="Canela Text Bold"/>
              </a:defRPr>
            </a:pPr>
            <a:r>
              <a:t>Aggregation: </a:t>
            </a:r>
            <a:r>
              <a:rPr>
                <a:latin typeface="Canela Text Regular"/>
                <a:ea typeface="Canela Text Regular"/>
                <a:cs typeface="Canela Text Regular"/>
                <a:sym typeface="Canela Text Regular"/>
              </a:rPr>
              <a:t>It is especially useful for numerical and categorical data, where several categories/segments are repeated in the data records, which helps us calculate </a:t>
            </a:r>
            <a:r>
              <a:rPr i="1">
                <a:latin typeface="Helvetica"/>
                <a:ea typeface="Helvetica"/>
                <a:cs typeface="Helvetica"/>
                <a:sym typeface="Helvetica"/>
              </a:rPr>
              <a:t>mean</a:t>
            </a:r>
            <a:r>
              <a:rPr>
                <a:latin typeface="Canela Text Regular"/>
                <a:ea typeface="Canela Text Regular"/>
                <a:cs typeface="Canela Text Regular"/>
                <a:sym typeface="Canela Text Regular"/>
              </a:rPr>
              <a:t>, </a:t>
            </a:r>
            <a:r>
              <a:rPr i="1">
                <a:latin typeface="Helvetica"/>
                <a:ea typeface="Helvetica"/>
                <a:cs typeface="Helvetica"/>
                <a:sym typeface="Helvetica"/>
              </a:rPr>
              <a:t>median</a:t>
            </a:r>
            <a:r>
              <a:rPr>
                <a:latin typeface="Canela Text Regular"/>
                <a:ea typeface="Canela Text Regular"/>
                <a:cs typeface="Canela Text Regular"/>
                <a:sym typeface="Canela Text Regular"/>
              </a:rPr>
              <a:t>, </a:t>
            </a:r>
            <a:r>
              <a:rPr i="1">
                <a:latin typeface="Helvetica"/>
                <a:ea typeface="Helvetica"/>
                <a:cs typeface="Helvetica"/>
                <a:sym typeface="Helvetica"/>
              </a:rPr>
              <a:t>standard deviation</a:t>
            </a:r>
            <a:r>
              <a:rPr>
                <a:latin typeface="Canela Text Regular"/>
                <a:ea typeface="Canela Text Regular"/>
                <a:cs typeface="Canela Text Regular"/>
                <a:sym typeface="Canela Text Regular"/>
              </a:rPr>
              <a:t>, etc. to compare one group to another.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Next Week"/>
          <p:cNvSpPr txBox="1"/>
          <p:nvPr>
            <p:ph type="title"/>
          </p:nvPr>
        </p:nvSpPr>
        <p:spPr>
          <a:prstGeom prst="rect">
            <a:avLst/>
          </a:prstGeom>
        </p:spPr>
        <p:txBody>
          <a:bodyPr/>
          <a:lstStyle/>
          <a:p>
            <a:pPr/>
            <a:r>
              <a:t>Next Week</a:t>
            </a:r>
          </a:p>
        </p:txBody>
      </p:sp>
      <p:sp>
        <p:nvSpPr>
          <p:cNvPr id="202" name="Outliers:…"/>
          <p:cNvSpPr txBox="1"/>
          <p:nvPr>
            <p:ph type="body" idx="1"/>
          </p:nvPr>
        </p:nvSpPr>
        <p:spPr>
          <a:xfrm>
            <a:off x="1219200" y="2944005"/>
            <a:ext cx="21948577" cy="9552795"/>
          </a:xfrm>
          <a:prstGeom prst="rect">
            <a:avLst/>
          </a:prstGeom>
        </p:spPr>
        <p:txBody>
          <a:bodyPr/>
          <a:lstStyle/>
          <a:p>
            <a:pPr marL="434397" indent="-434397">
              <a:buSzPct val="45000"/>
              <a:buBlip>
                <a:blip r:embed="rId2"/>
              </a:buBlip>
              <a:defRPr sz="3500"/>
            </a:pPr>
            <a:r>
              <a:t>Outliers:</a:t>
            </a:r>
          </a:p>
          <a:p>
            <a:pPr lvl="1" marL="980497" indent="-434397">
              <a:buSzPct val="45000"/>
              <a:buBlip>
                <a:blip r:embed="rId2"/>
              </a:buBlip>
              <a:defRPr sz="3500"/>
            </a:pPr>
            <a:r>
              <a:t>Z-Score</a:t>
            </a:r>
          </a:p>
          <a:p>
            <a:pPr lvl="1" marL="980497" indent="-434397">
              <a:buSzPct val="45000"/>
              <a:buBlip>
                <a:blip r:embed="rId2"/>
              </a:buBlip>
              <a:defRPr sz="3500"/>
            </a:pPr>
            <a:r>
              <a:t>Statistical</a:t>
            </a:r>
          </a:p>
          <a:p>
            <a:pPr lvl="1" marL="980497" indent="-434397">
              <a:buSzPct val="45000"/>
              <a:buBlip>
                <a:blip r:embed="rId2"/>
              </a:buBlip>
              <a:defRPr sz="3500"/>
            </a:pPr>
            <a:r>
              <a:t>Distribution of data</a:t>
            </a:r>
          </a:p>
          <a:p>
            <a:pPr marL="434397" indent="-434397">
              <a:buSzPct val="45000"/>
              <a:buBlip>
                <a:blip r:embed="rId2"/>
              </a:buBlip>
              <a:defRPr sz="3500"/>
            </a:pPr>
            <a:r>
              <a:t>Other Correlations:</a:t>
            </a:r>
          </a:p>
          <a:p>
            <a:pPr lvl="1" marL="980497" indent="-434397">
              <a:buSzPct val="45000"/>
              <a:buBlip>
                <a:blip r:embed="rId2"/>
              </a:buBlip>
              <a:defRPr sz="3500"/>
            </a:pPr>
            <a:r>
              <a:t>Feature Selection</a:t>
            </a:r>
          </a:p>
          <a:p>
            <a:pPr lvl="1" marL="980497" indent="-434397">
              <a:buSzPct val="45000"/>
              <a:buBlip>
                <a:blip r:embed="rId2"/>
              </a:buBlip>
              <a:defRPr sz="3500"/>
            </a:pPr>
            <a:r>
              <a:t>Mutal information </a:t>
            </a:r>
          </a:p>
          <a:p>
            <a:pPr lvl="1" marL="980497" indent="-434397">
              <a:buSzPct val="45000"/>
              <a:buBlip>
                <a:blip r:embed="rId2"/>
              </a:buBlip>
              <a:defRPr sz="3500"/>
            </a:pPr>
            <a:r>
              <a:t>Decision Tree &amp; Random Forest</a:t>
            </a:r>
          </a:p>
          <a:p>
            <a:pPr marL="434397" indent="-434397">
              <a:buSzPct val="45000"/>
              <a:buBlip>
                <a:blip r:embed="rId2"/>
              </a:buBlip>
              <a:defRPr sz="3500"/>
            </a:pPr>
            <a:r>
              <a:t>Data Visualization</a:t>
            </a:r>
          </a:p>
          <a:p>
            <a:pPr marL="434397" indent="-434397">
              <a:buSzPct val="45000"/>
              <a:buBlip>
                <a:blip r:embed="rId2"/>
              </a:buBlip>
              <a:defRPr sz="3500"/>
            </a:pPr>
            <a:r>
              <a:t>Supervised/ Semi-Supervised/Unsupervised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olab Link">
            <a:hlinkClick r:id="rId2" invalidUrl="" action="" tgtFrame="" tooltip="" history="1" highlightClick="0" endSnd="0"/>
          </p:cNvPr>
          <p:cNvSpPr txBox="1"/>
          <p:nvPr>
            <p:ph type="body" sz="half" idx="1"/>
          </p:nvPr>
        </p:nvSpPr>
        <p:spPr>
          <a:prstGeom prst="rect">
            <a:avLst/>
          </a:prstGeom>
        </p:spPr>
        <p:txBody>
          <a:bodyPr/>
          <a:lstStyle>
            <a:lvl1pPr>
              <a:defRPr b="1" spc="-119" sz="12000" u="sng">
                <a:solidFill>
                  <a:schemeClr val="accent1"/>
                </a:solidFill>
                <a:latin typeface="Times Roman"/>
                <a:ea typeface="Times Roman"/>
                <a:cs typeface="Times Roman"/>
                <a:sym typeface="Times Roman"/>
              </a:defRPr>
            </a:lvl1pPr>
          </a:lstStyle>
          <a:p>
            <a:pPr>
              <a:defRPr u="none"/>
            </a:pPr>
            <a:r>
              <a:rPr u="sng"/>
              <a:t>Colab Link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Q &amp; A"/>
          <p:cNvSpPr txBox="1"/>
          <p:nvPr>
            <p:ph type="body" sz="half" idx="1"/>
          </p:nvPr>
        </p:nvSpPr>
        <p:spPr>
          <a:prstGeom prst="rect">
            <a:avLst/>
          </a:prstGeom>
        </p:spPr>
        <p:txBody>
          <a:bodyPr/>
          <a:lstStyle>
            <a:lvl1pPr>
              <a:defRPr b="1" spc="-119" sz="12000">
                <a:latin typeface="Times Roman"/>
                <a:ea typeface="Times Roman"/>
                <a:cs typeface="Times Roman"/>
                <a:sym typeface="Times Roman"/>
              </a:defRPr>
            </a:lvl1pPr>
          </a:lstStyle>
          <a:p>
            <a:pPr/>
            <a:r>
              <a:t>Q &amp; A</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anks for your attention!"/>
          <p:cNvSpPr txBox="1"/>
          <p:nvPr>
            <p:ph type="body" sz="half" idx="1"/>
          </p:nvPr>
        </p:nvSpPr>
        <p:spPr>
          <a:prstGeom prst="rect">
            <a:avLst/>
          </a:prstGeom>
        </p:spPr>
        <p:txBody>
          <a:bodyPr/>
          <a:lstStyle>
            <a:lvl1pPr>
              <a:defRPr b="1" spc="-119" sz="12000">
                <a:latin typeface="Times Roman"/>
                <a:ea typeface="Times Roman"/>
                <a:cs typeface="Times Roman"/>
                <a:sym typeface="Times Roman"/>
              </a:defRPr>
            </a:lvl1pPr>
          </a:lstStyle>
          <a:p>
            <a:pPr/>
            <a:r>
              <a:t>Thanks for your attention!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One-Hot vs Label"/>
          <p:cNvSpPr txBox="1"/>
          <p:nvPr>
            <p:ph type="title"/>
          </p:nvPr>
        </p:nvSpPr>
        <p:spPr>
          <a:prstGeom prst="rect">
            <a:avLst/>
          </a:prstGeom>
        </p:spPr>
        <p:txBody>
          <a:bodyPr/>
          <a:lstStyle>
            <a:lvl1pPr defTabSz="2170176">
              <a:defRPr b="1" spc="-106" sz="10680">
                <a:latin typeface="Times Roman"/>
                <a:ea typeface="Times Roman"/>
                <a:cs typeface="Times Roman"/>
                <a:sym typeface="Times Roman"/>
              </a:defRPr>
            </a:lvl1pPr>
          </a:lstStyle>
          <a:p>
            <a:pPr/>
            <a:r>
              <a:t>One-Hot vs Label</a:t>
            </a:r>
          </a:p>
        </p:txBody>
      </p:sp>
      <p:sp>
        <p:nvSpPr>
          <p:cNvPr id="156" name="If cardinality of categories is large in a small dataset if we use One-Hot Encoding, it may cause overfitting the model.…"/>
          <p:cNvSpPr txBox="1"/>
          <p:nvPr>
            <p:ph type="body" idx="1"/>
          </p:nvPr>
        </p:nvSpPr>
        <p:spPr>
          <a:xfrm>
            <a:off x="1219200" y="3127023"/>
            <a:ext cx="21948577" cy="9369777"/>
          </a:xfrm>
          <a:prstGeom prst="rect">
            <a:avLst/>
          </a:prstGeom>
        </p:spPr>
        <p:txBody>
          <a:bodyPr/>
          <a:lstStyle/>
          <a:p>
            <a:pPr defTabSz="2438400">
              <a:lnSpc>
                <a:spcPct val="100000"/>
              </a:lnSpc>
              <a:spcBef>
                <a:spcPts val="0"/>
              </a:spcBef>
              <a:defRPr spc="-44">
                <a:latin typeface="Times Roman"/>
                <a:ea typeface="Times Roman"/>
                <a:cs typeface="Times Roman"/>
                <a:sym typeface="Times Roman"/>
              </a:defRPr>
            </a:pPr>
            <a:r>
              <a:t>If cardinality of categories is large in a small dataset if we use One-Hot Encoding, it may cause overfitting the model.</a:t>
            </a:r>
          </a:p>
          <a:p>
            <a:pPr defTabSz="2438400">
              <a:lnSpc>
                <a:spcPct val="100000"/>
              </a:lnSpc>
              <a:spcBef>
                <a:spcPts val="0"/>
              </a:spcBef>
              <a:defRPr spc="-44">
                <a:latin typeface="Times Roman"/>
                <a:ea typeface="Times Roman"/>
                <a:cs typeface="Times Roman"/>
                <a:sym typeface="Times Roman"/>
              </a:defRPr>
            </a:pPr>
            <a:r>
              <a:t>One hot encoding makes our training data more useful and expressive, and it can be rescaled easily.</a:t>
            </a:r>
          </a:p>
          <a:p>
            <a:pPr defTabSz="2438400">
              <a:lnSpc>
                <a:spcPct val="100000"/>
              </a:lnSpc>
              <a:spcBef>
                <a:spcPts val="0"/>
              </a:spcBef>
              <a:defRPr spc="-44">
                <a:latin typeface="Times Roman"/>
                <a:ea typeface="Times Roman"/>
                <a:cs typeface="Times Roman"/>
                <a:sym typeface="Times Roman"/>
              </a:defRPr>
            </a:pPr>
            <a:r>
              <a:t>One-Hot-Encoding has the advantage that the result is binary rather than ordinal and that everything sits in an orthogonal vector space:</a:t>
            </a:r>
          </a:p>
          <a:p>
            <a:pPr lvl="1" defTabSz="2438400">
              <a:lnSpc>
                <a:spcPct val="100000"/>
              </a:lnSpc>
              <a:spcBef>
                <a:spcPts val="0"/>
              </a:spcBef>
              <a:defRPr spc="-44">
                <a:latin typeface="Times Roman"/>
                <a:ea typeface="Times Roman"/>
                <a:cs typeface="Times Roman"/>
                <a:sym typeface="Times Roman"/>
              </a:defRPr>
            </a:pPr>
            <a:r>
              <a:t>The Country names do not have an order or rank. But, when label encoding is performed, the country names are ranked based on the alphabets. Due to this, there is a very high probability that the model captures the relationship between countries such as India &lt; Japan &lt; the US.</a:t>
            </a:r>
          </a:p>
          <a:p>
            <a:pPr defTabSz="2438400">
              <a:lnSpc>
                <a:spcPct val="100000"/>
              </a:lnSpc>
              <a:spcBef>
                <a:spcPts val="0"/>
              </a:spcBef>
              <a:defRPr spc="-44">
                <a:latin typeface="Times Roman"/>
                <a:ea typeface="Times Roman"/>
                <a:cs typeface="Times Roman"/>
                <a:sym typeface="Times Roman"/>
              </a:defRPr>
            </a:pPr>
            <a:r>
              <a:t> Dummy Variable Trap is a scenario in which variables are highly correlated to each other.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One-Hot vs Label"/>
          <p:cNvSpPr txBox="1"/>
          <p:nvPr>
            <p:ph type="title"/>
          </p:nvPr>
        </p:nvSpPr>
        <p:spPr>
          <a:prstGeom prst="rect">
            <a:avLst/>
          </a:prstGeom>
        </p:spPr>
        <p:txBody>
          <a:bodyPr/>
          <a:lstStyle>
            <a:lvl1pPr defTabSz="2170176">
              <a:defRPr b="1" spc="-106" sz="10680">
                <a:latin typeface="Times Roman"/>
                <a:ea typeface="Times Roman"/>
                <a:cs typeface="Times Roman"/>
                <a:sym typeface="Times Roman"/>
              </a:defRPr>
            </a:lvl1pPr>
          </a:lstStyle>
          <a:p>
            <a:pPr/>
            <a:r>
              <a:t>One-Hot vs Label</a:t>
            </a:r>
          </a:p>
        </p:txBody>
      </p:sp>
      <p:sp>
        <p:nvSpPr>
          <p:cNvPr id="159" name="We apply One-Hot Encoding when:…"/>
          <p:cNvSpPr txBox="1"/>
          <p:nvPr>
            <p:ph type="body" idx="1"/>
          </p:nvPr>
        </p:nvSpPr>
        <p:spPr>
          <a:xfrm>
            <a:off x="1219200" y="3127023"/>
            <a:ext cx="21948577" cy="9369777"/>
          </a:xfrm>
          <a:prstGeom prst="rect">
            <a:avLst/>
          </a:prstGeom>
        </p:spPr>
        <p:txBody>
          <a:bodyPr/>
          <a:lstStyle/>
          <a:p>
            <a:pPr defTabSz="2438400">
              <a:lnSpc>
                <a:spcPct val="100000"/>
              </a:lnSpc>
              <a:spcBef>
                <a:spcPts val="0"/>
              </a:spcBef>
              <a:defRPr spc="-44">
                <a:latin typeface="Times Roman"/>
                <a:ea typeface="Times Roman"/>
                <a:cs typeface="Times Roman"/>
                <a:sym typeface="Times Roman"/>
              </a:defRPr>
            </a:pPr>
            <a:r>
              <a:t>We apply One-Hot Encoding when:</a:t>
            </a:r>
          </a:p>
          <a:p>
            <a:pPr lvl="1" defTabSz="2438400">
              <a:lnSpc>
                <a:spcPct val="100000"/>
              </a:lnSpc>
              <a:spcBef>
                <a:spcPts val="0"/>
              </a:spcBef>
              <a:defRPr spc="-44">
                <a:latin typeface="Times Roman"/>
                <a:ea typeface="Times Roman"/>
                <a:cs typeface="Times Roman"/>
                <a:sym typeface="Times Roman"/>
              </a:defRPr>
            </a:pPr>
            <a:r>
              <a:t>The categorical feature is</a:t>
            </a:r>
            <a:r>
              <a:rPr b="1"/>
              <a:t> not ordinal </a:t>
            </a:r>
            <a:r>
              <a:t>(like the countries names)</a:t>
            </a:r>
          </a:p>
          <a:p>
            <a:pPr lvl="1" defTabSz="2438400">
              <a:lnSpc>
                <a:spcPct val="100000"/>
              </a:lnSpc>
              <a:spcBef>
                <a:spcPts val="0"/>
              </a:spcBef>
              <a:defRPr spc="-44">
                <a:latin typeface="Times Roman"/>
                <a:ea typeface="Times Roman"/>
                <a:cs typeface="Times Roman"/>
                <a:sym typeface="Times Roman"/>
              </a:defRPr>
            </a:pPr>
            <a:r>
              <a:t>The number of categorical features is less so one-hot encoding can be effectively applied</a:t>
            </a:r>
          </a:p>
          <a:p>
            <a:pPr lvl="1" defTabSz="2438400">
              <a:lnSpc>
                <a:spcPct val="100000"/>
              </a:lnSpc>
              <a:spcBef>
                <a:spcPts val="0"/>
              </a:spcBef>
              <a:defRPr spc="-44">
                <a:latin typeface="Times Roman"/>
                <a:ea typeface="Times Roman"/>
                <a:cs typeface="Times Roman"/>
                <a:sym typeface="Times Roman"/>
              </a:defRPr>
            </a:pPr>
          </a:p>
          <a:p>
            <a:pPr defTabSz="2438400">
              <a:lnSpc>
                <a:spcPct val="100000"/>
              </a:lnSpc>
              <a:spcBef>
                <a:spcPts val="0"/>
              </a:spcBef>
              <a:defRPr spc="-44">
                <a:latin typeface="Times Roman"/>
                <a:ea typeface="Times Roman"/>
                <a:cs typeface="Times Roman"/>
                <a:sym typeface="Times Roman"/>
              </a:defRPr>
            </a:pPr>
            <a:r>
              <a:t>We apply Label Encoding when:</a:t>
            </a:r>
          </a:p>
          <a:p>
            <a:pPr lvl="1" defTabSz="2438400">
              <a:lnSpc>
                <a:spcPct val="100000"/>
              </a:lnSpc>
              <a:spcBef>
                <a:spcPts val="0"/>
              </a:spcBef>
              <a:defRPr spc="-44">
                <a:latin typeface="Times Roman"/>
                <a:ea typeface="Times Roman"/>
                <a:cs typeface="Times Roman"/>
                <a:sym typeface="Times Roman"/>
              </a:defRPr>
            </a:pPr>
            <a:r>
              <a:t>The categorical feature is</a:t>
            </a:r>
            <a:r>
              <a:rPr b="1"/>
              <a:t> ordinal</a:t>
            </a:r>
            <a:r>
              <a:t> (like Jr. kg, Sr. kg, Primary school, high school)</a:t>
            </a:r>
          </a:p>
          <a:p>
            <a:pPr lvl="1" defTabSz="2438400">
              <a:lnSpc>
                <a:spcPct val="100000"/>
              </a:lnSpc>
              <a:spcBef>
                <a:spcPts val="0"/>
              </a:spcBef>
              <a:defRPr spc="-44">
                <a:latin typeface="Times Roman"/>
                <a:ea typeface="Times Roman"/>
                <a:cs typeface="Times Roman"/>
                <a:sym typeface="Times Roman"/>
              </a:defRPr>
            </a:pPr>
            <a:r>
              <a:t>The number of categories is quite large as one-hot encoding can lead to high memory consumption.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Normalize data before or after split of training and testing data?"/>
          <p:cNvSpPr txBox="1"/>
          <p:nvPr>
            <p:ph type="title"/>
          </p:nvPr>
        </p:nvSpPr>
        <p:spPr>
          <a:prstGeom prst="rect">
            <a:avLst/>
          </a:prstGeom>
        </p:spPr>
        <p:txBody>
          <a:bodyPr/>
          <a:lstStyle>
            <a:lvl1pPr>
              <a:defRPr b="1" spc="-59" sz="6000">
                <a:latin typeface="Times Roman"/>
                <a:ea typeface="Times Roman"/>
                <a:cs typeface="Times Roman"/>
                <a:sym typeface="Times Roman"/>
              </a:defRPr>
            </a:lvl1pPr>
          </a:lstStyle>
          <a:p>
            <a:pPr/>
            <a:r>
              <a:t>Normalize data before or after split of training and testing data?</a:t>
            </a:r>
          </a:p>
        </p:txBody>
      </p:sp>
      <p:sp>
        <p:nvSpPr>
          <p:cNvPr id="162" name="Testing data points represent real-world data and in normalization we used a technique which center and normalize the data by subtracting the mean and dividing by the variance. If you take the mean and variance of the whole dataset you'll be introducing "/>
          <p:cNvSpPr txBox="1"/>
          <p:nvPr>
            <p:ph type="body" idx="1"/>
          </p:nvPr>
        </p:nvSpPr>
        <p:spPr>
          <a:xfrm>
            <a:off x="1219200" y="3127023"/>
            <a:ext cx="21948577" cy="9369777"/>
          </a:xfrm>
          <a:prstGeom prst="rect">
            <a:avLst/>
          </a:prstGeom>
        </p:spPr>
        <p:txBody>
          <a:bodyPr/>
          <a:lstStyle/>
          <a:p>
            <a:pPr defTabSz="2438400">
              <a:lnSpc>
                <a:spcPct val="100000"/>
              </a:lnSpc>
              <a:spcBef>
                <a:spcPts val="0"/>
              </a:spcBef>
              <a:defRPr spc="-44">
                <a:latin typeface="Times Roman"/>
                <a:ea typeface="Times Roman"/>
                <a:cs typeface="Times Roman"/>
                <a:sym typeface="Times Roman"/>
              </a:defRPr>
            </a:pPr>
            <a:r>
              <a:t>Testing data points represent real-world data and in normalization we used a technique which center and normalize the data by subtracting the mean and dividing by the variance. If you take the mean and variance of the whole dataset you'll be introducing future information into the training variables.</a:t>
            </a:r>
          </a:p>
          <a:p>
            <a:pPr defTabSz="2438400">
              <a:lnSpc>
                <a:spcPct val="100000"/>
              </a:lnSpc>
              <a:spcBef>
                <a:spcPts val="0"/>
              </a:spcBef>
              <a:defRPr spc="-44">
                <a:latin typeface="Times Roman"/>
                <a:ea typeface="Times Roman"/>
                <a:cs typeface="Times Roman"/>
                <a:sym typeface="Times Roman"/>
              </a:defRPr>
            </a:pPr>
            <a:r>
              <a:t>So the solution is perform feature normalization over the training data. Then perform normalization on testing instances as well, but this time using the mean and variance of training explanatory variables.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Imbalanced Data"/>
          <p:cNvSpPr txBox="1"/>
          <p:nvPr>
            <p:ph type="title"/>
          </p:nvPr>
        </p:nvSpPr>
        <p:spPr>
          <a:prstGeom prst="rect">
            <a:avLst/>
          </a:prstGeom>
        </p:spPr>
        <p:txBody>
          <a:bodyPr/>
          <a:lstStyle/>
          <a:p>
            <a:pPr/>
            <a:r>
              <a:t>Imbalanced Data</a:t>
            </a:r>
          </a:p>
        </p:txBody>
      </p:sp>
      <p:sp>
        <p:nvSpPr>
          <p:cNvPr id="165" name="Imbalanced datasets mean that the number of observations differs for the classes in a classification dataset. This imbalance can lead to inaccurate results.…"/>
          <p:cNvSpPr txBox="1"/>
          <p:nvPr>
            <p:ph type="body" idx="1"/>
          </p:nvPr>
        </p:nvSpPr>
        <p:spPr>
          <a:xfrm>
            <a:off x="1219200" y="2944005"/>
            <a:ext cx="21948577" cy="9552795"/>
          </a:xfrm>
          <a:prstGeom prst="rect">
            <a:avLst/>
          </a:prstGeom>
        </p:spPr>
        <p:txBody>
          <a:bodyPr/>
          <a:lstStyle/>
          <a:p>
            <a:pPr/>
            <a:r>
              <a:t>Imbalanced datasets mean that the number of observations differs for the classes in a classification dataset. This imbalance can lead to inaccurate results.</a:t>
            </a:r>
          </a:p>
          <a:p>
            <a:pPr/>
            <a:r>
              <a:t>Why is imbalance an issue?</a:t>
            </a:r>
          </a:p>
          <a:p>
            <a:pPr lvl="1"/>
            <a:r>
              <a:t>In the absence of a good quality dataset, even the best of algorithms struggles to produce good results.</a:t>
            </a:r>
          </a:p>
          <a:p>
            <a:pPr lvl="1"/>
            <a:r>
              <a:t>The biased dataset makes biased model towards the major class in dataset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Imbalanced Data"/>
          <p:cNvSpPr txBox="1"/>
          <p:nvPr>
            <p:ph type="title"/>
          </p:nvPr>
        </p:nvSpPr>
        <p:spPr>
          <a:prstGeom prst="rect">
            <a:avLst/>
          </a:prstGeom>
        </p:spPr>
        <p:txBody>
          <a:bodyPr/>
          <a:lstStyle/>
          <a:p>
            <a:pPr/>
            <a:r>
              <a:t>Imbalanced Data</a:t>
            </a:r>
          </a:p>
        </p:txBody>
      </p:sp>
      <p:sp>
        <p:nvSpPr>
          <p:cNvPr id="168" name="Imbalanced datasets mean that the number of observations differs for the classes in a classification dataset. This imbalance can lead to inaccurate results.…"/>
          <p:cNvSpPr txBox="1"/>
          <p:nvPr>
            <p:ph type="body" idx="1"/>
          </p:nvPr>
        </p:nvSpPr>
        <p:spPr>
          <a:xfrm>
            <a:off x="1219200" y="2944005"/>
            <a:ext cx="21948577" cy="9552795"/>
          </a:xfrm>
          <a:prstGeom prst="rect">
            <a:avLst/>
          </a:prstGeom>
        </p:spPr>
        <p:txBody>
          <a:bodyPr/>
          <a:lstStyle/>
          <a:p>
            <a:pPr/>
            <a:r>
              <a:t>Imbalanced datasets mean that the number of observations differs for the classes in a classification dataset. This imbalance can lead to inaccurate results.</a:t>
            </a:r>
          </a:p>
          <a:p>
            <a:pPr/>
            <a:r>
              <a:t>Why is imbalance an issue?</a:t>
            </a:r>
          </a:p>
          <a:p>
            <a:pPr lvl="1"/>
            <a:r>
              <a:t>In the absence of a good quality dataset, even the best of algorithms struggles to produce good results.</a:t>
            </a:r>
          </a:p>
          <a:p>
            <a:pPr lvl="1"/>
            <a:r>
              <a:t>The biased dataset makes biased model towards the major class in dataset</a:t>
            </a:r>
          </a:p>
          <a:p>
            <a:pPr/>
            <a:r>
              <a:t>The Metric Trap: </a:t>
            </a:r>
          </a:p>
          <a:p>
            <a:pPr lvl="1"/>
            <a:r>
              <a:t>Even though the model may has high accuracy, it is not a good model.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Dealing with Imbalanced Data"/>
          <p:cNvSpPr txBox="1"/>
          <p:nvPr>
            <p:ph type="title"/>
          </p:nvPr>
        </p:nvSpPr>
        <p:spPr>
          <a:prstGeom prst="rect">
            <a:avLst/>
          </a:prstGeom>
        </p:spPr>
        <p:txBody>
          <a:bodyPr/>
          <a:lstStyle/>
          <a:p>
            <a:pPr/>
            <a:r>
              <a:t>Dealing with Imbalanced Data</a:t>
            </a:r>
          </a:p>
        </p:txBody>
      </p:sp>
      <p:sp>
        <p:nvSpPr>
          <p:cNvPr id="171" name="Resampling Technique…"/>
          <p:cNvSpPr txBox="1"/>
          <p:nvPr>
            <p:ph type="body" idx="1"/>
          </p:nvPr>
        </p:nvSpPr>
        <p:spPr>
          <a:xfrm>
            <a:off x="1219200" y="2944005"/>
            <a:ext cx="21948577" cy="9552795"/>
          </a:xfrm>
          <a:prstGeom prst="rect">
            <a:avLst/>
          </a:prstGeom>
        </p:spPr>
        <p:txBody>
          <a:bodyPr/>
          <a:lstStyle/>
          <a:p>
            <a:pPr/>
            <a:r>
              <a:t>Resampling Technique </a:t>
            </a:r>
          </a:p>
          <a:p>
            <a:pPr lvl="1"/>
            <a:r>
              <a:t>Removing samples from the majority class (under-sampling)</a:t>
            </a:r>
          </a:p>
          <a:p>
            <a:pPr lvl="1"/>
            <a:r>
              <a:t>Adding more examples from the minority class (over-sampling).</a:t>
            </a:r>
          </a:p>
        </p:txBody>
      </p:sp>
      <p:pic>
        <p:nvPicPr>
          <p:cNvPr id="172" name="Screen Shot 2022-01-27 at 2.36.07 PM.png" descr="Screen Shot 2022-01-27 at 2.36.07 PM.png"/>
          <p:cNvPicPr>
            <a:picLocks noChangeAspect="1"/>
          </p:cNvPicPr>
          <p:nvPr/>
        </p:nvPicPr>
        <p:blipFill>
          <a:blip r:embed="rId2">
            <a:extLst/>
          </a:blip>
          <a:stretch>
            <a:fillRect/>
          </a:stretch>
        </p:blipFill>
        <p:spPr>
          <a:xfrm>
            <a:off x="4289498" y="7623061"/>
            <a:ext cx="15805004" cy="4590978"/>
          </a:xfrm>
          <a:prstGeom prst="rect">
            <a:avLst/>
          </a:prstGeom>
          <a:ln w="12700">
            <a:miter lim="400000"/>
          </a:ln>
        </p:spPr>
      </p:pic>
      <p:sp>
        <p:nvSpPr>
          <p:cNvPr id="173" name="From…"/>
          <p:cNvSpPr txBox="1"/>
          <p:nvPr/>
        </p:nvSpPr>
        <p:spPr>
          <a:xfrm>
            <a:off x="332454" y="12542287"/>
            <a:ext cx="15648737" cy="9675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From </a:t>
            </a:r>
          </a:p>
          <a:p>
            <a:pPr algn="l"/>
            <a:r>
              <a:rPr u="sng">
                <a:hlinkClick r:id="rId3" invalidUrl="" action="" tgtFrame="" tooltip="" history="1" highlightClick="0" endSnd="0"/>
              </a:rPr>
              <a:t>https://www.analyticsvidhya.com/blog/2020/07/10-techniques-to-deal-with-class-imbalance-in-machine-learning/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esampling Technique"/>
          <p:cNvSpPr txBox="1"/>
          <p:nvPr>
            <p:ph type="title"/>
          </p:nvPr>
        </p:nvSpPr>
        <p:spPr>
          <a:prstGeom prst="rect">
            <a:avLst/>
          </a:prstGeom>
        </p:spPr>
        <p:txBody>
          <a:bodyPr/>
          <a:lstStyle/>
          <a:p>
            <a:pPr/>
            <a:r>
              <a:t>Resampling Technique</a:t>
            </a:r>
          </a:p>
        </p:txBody>
      </p:sp>
      <p:sp>
        <p:nvSpPr>
          <p:cNvPr id="176" name="Over-sampling:…"/>
          <p:cNvSpPr txBox="1"/>
          <p:nvPr>
            <p:ph type="body" idx="1"/>
          </p:nvPr>
        </p:nvSpPr>
        <p:spPr>
          <a:xfrm>
            <a:off x="1219200" y="2944005"/>
            <a:ext cx="21948577" cy="9552795"/>
          </a:xfrm>
          <a:prstGeom prst="rect">
            <a:avLst/>
          </a:prstGeom>
        </p:spPr>
        <p:txBody>
          <a:bodyPr/>
          <a:lstStyle/>
          <a:p>
            <a:pPr>
              <a:defRPr>
                <a:latin typeface="Canela Text Bold"/>
                <a:ea typeface="Canela Text Bold"/>
                <a:cs typeface="Canela Text Bold"/>
                <a:sym typeface="Canela Text Bold"/>
              </a:defRPr>
            </a:pPr>
            <a:r>
              <a:t>Over-sampling:</a:t>
            </a:r>
          </a:p>
          <a:p>
            <a:pPr lvl="1"/>
            <a:r>
              <a:t>Duplicate random records from the minority class</a:t>
            </a:r>
            <a:endParaRPr>
              <a:solidFill>
                <a:schemeClr val="accent5"/>
              </a:solidFill>
            </a:endParaRPr>
          </a:p>
          <a:p>
            <a:pPr lvl="2">
              <a:defRPr sz="3000"/>
            </a:pPr>
            <a:r>
              <a:t>Cause overfitting</a:t>
            </a:r>
          </a:p>
          <a:p>
            <a:pPr lvl="2">
              <a:defRPr sz="3000"/>
            </a:pPr>
            <a:r>
              <a:t>Poor generalization to test set (means large gap between training and validation loss)</a:t>
            </a:r>
          </a:p>
          <a:p>
            <a:pPr>
              <a:defRPr>
                <a:latin typeface="Canela Text Bold"/>
                <a:ea typeface="Canela Text Bold"/>
                <a:cs typeface="Canela Text Bold"/>
                <a:sym typeface="Canela Text Bold"/>
              </a:defRPr>
            </a:pPr>
            <a:r>
              <a:t>Under-sampling:</a:t>
            </a:r>
          </a:p>
          <a:p>
            <a:pPr lvl="1"/>
            <a:r>
              <a:t>Removing random records from the majority class </a:t>
            </a:r>
          </a:p>
          <a:p>
            <a:pPr lvl="2">
              <a:defRPr sz="3000"/>
            </a:pPr>
            <a:r>
              <a:t>Removing information that may be valuable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Imbalanced-Learn Module"/>
          <p:cNvSpPr txBox="1"/>
          <p:nvPr>
            <p:ph type="title"/>
          </p:nvPr>
        </p:nvSpPr>
        <p:spPr>
          <a:prstGeom prst="rect">
            <a:avLst/>
          </a:prstGeom>
        </p:spPr>
        <p:txBody>
          <a:bodyPr/>
          <a:lstStyle/>
          <a:p>
            <a:pPr/>
            <a:r>
              <a:t>Imbalanced-Learn Module</a:t>
            </a:r>
          </a:p>
        </p:txBody>
      </p:sp>
      <p:sp>
        <p:nvSpPr>
          <p:cNvPr id="179" name="Cluster the records of the majority class, and do the under-sampling by removing records from each cluster, in order to preserve information.…"/>
          <p:cNvSpPr txBox="1"/>
          <p:nvPr>
            <p:ph type="body" idx="1"/>
          </p:nvPr>
        </p:nvSpPr>
        <p:spPr>
          <a:xfrm>
            <a:off x="1219200" y="2944005"/>
            <a:ext cx="21948577" cy="9552795"/>
          </a:xfrm>
          <a:prstGeom prst="rect">
            <a:avLst/>
          </a:prstGeom>
        </p:spPr>
        <p:txBody>
          <a:bodyPr/>
          <a:lstStyle/>
          <a:p>
            <a:pPr/>
            <a:r>
              <a:t>Cluster the records of the majority class, and do the under-sampling by removing records from each cluster, in order to preserve information. </a:t>
            </a:r>
          </a:p>
          <a:p>
            <a:pPr/>
            <a:r>
              <a:t>Instead of creating exact copies of the minority class records, we can introduce small variations into those copies, creating more diverse synthetic samples.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