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arxiv.org/abs/1901.11196" TargetMode="External"/><Relationship Id="rId3" Type="http://schemas.openxmlformats.org/officeDocument/2006/relationships/hyperlink" Target="https://ieeexplore.ieee.org/abstract/document/8388338" TargetMode="External"/><Relationship Id="rId4" Type="http://schemas.openxmlformats.org/officeDocument/2006/relationships/hyperlink" Target="https://arxiv.org/abs/1712.04621" TargetMode="External"/><Relationship Id="rId5" Type="http://schemas.openxmlformats.org/officeDocument/2006/relationships/hyperlink" Target="https://dl.acm.org/doi/abs/10.14778/3476311.3476403" TargetMode="External"/><Relationship Id="rId6" Type="http://schemas.openxmlformats.org/officeDocument/2006/relationships/hyperlink" Target="https://cybersecurity.springeropen.com/articles/10.1186/s42400-020-00063-5" TargetMode="External"/><Relationship Id="rId7" Type="http://schemas.openxmlformats.org/officeDocument/2006/relationships/hyperlink" Target="https://www.researchgate.net/publication/348678206_Data_Augmentation_based_Malware_Detection_Using_Convolutional_Neural_Networks" TargetMode="External"/><Relationship Id="rId8" Type="http://schemas.openxmlformats.org/officeDocument/2006/relationships/hyperlink" Target="https://iopscience.iop.org/article/10.1088/1742-6596/1453/1/012085/meta" TargetMode="External"/><Relationship Id="rId9" Type="http://schemas.openxmlformats.org/officeDocument/2006/relationships/hyperlink" Target="https://www.ncbi.nlm.nih.gov/pmc/articles/PMC8707550/" TargetMode="External"/><Relationship Id="rId10" Type="http://schemas.openxmlformats.org/officeDocument/2006/relationships/hyperlink" Target="https://dl.acm.org/doi/10.14778/3450980.3450989" TargetMode="External"/><Relationship Id="rId11" Type="http://schemas.openxmlformats.org/officeDocument/2006/relationships/hyperlink" Target="https://www.mdpi.com/2079-9292/10/21/2711" TargetMode="External"/><Relationship Id="rId12" Type="http://schemas.openxmlformats.org/officeDocument/2006/relationships/hyperlink" Target="https://www.frontiersin.org/articles/10.3389/fnhum.2021.765525/full" TargetMode="External"/><Relationship Id="rId13" Type="http://schemas.openxmlformats.org/officeDocument/2006/relationships/hyperlink" Target="https://arxiv.org/abs/2109.08128" TargetMode="External"/><Relationship Id="rId14" Type="http://schemas.openxmlformats.org/officeDocument/2006/relationships/hyperlink" Target="https://papers.ssrn.com/sol3/papers.cfm?abstract_id=3814329" TargetMode="External"/><Relationship Id="rId15" Type="http://schemas.openxmlformats.org/officeDocument/2006/relationships/hyperlink" Target="https://www.ncbi.nlm.nih.gov/pmc/articles/PMC2655927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colab.research.google.com/drive/1Ypbx0HMP2SDDzi75iseuLq9vg6HNavu1#scrollTo=VLJGCxPqhCTD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ireza Toghyiani - 10/02/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Alireza Toghyiani - 10/02/2022</a:t>
            </a:r>
          </a:p>
        </p:txBody>
      </p:sp>
      <p:sp>
        <p:nvSpPr>
          <p:cNvPr id="152" name="Presentation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3</a:t>
            </a:r>
          </a:p>
        </p:txBody>
      </p:sp>
      <p:sp>
        <p:nvSpPr>
          <p:cNvPr id="153" name="Phase I: Machine Learn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I: 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ind Papa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Papaers</a:t>
            </a:r>
          </a:p>
        </p:txBody>
      </p:sp>
      <p:sp>
        <p:nvSpPr>
          <p:cNvPr id="185" name="EDA: Easy Data Augmentation Techniques for Boosting Performance on Text Classification Tasks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2" invalidUrl="" action="" tgtFrame="" tooltip="" history="1" highlightClick="0" endSnd="0"/>
              </a:rPr>
              <a:t>EDA: Easy Data Augmentation Techniques for Boosting Performance on Text Classification Tasks  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3" invalidUrl="" action="" tgtFrame="" tooltip="" history="1" highlightClick="0" endSnd="0"/>
              </a:rPr>
              <a:t>Data augmentation for improving deep learning in image classification problem 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4" invalidUrl="" action="" tgtFrame="" tooltip="" history="1" highlightClick="0" endSnd="0"/>
              </a:rPr>
              <a:t>The Effectiveness of Data Augmentation in Image Classification using Deep Learning 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5" invalidUrl="" action="" tgtFrame="" tooltip="" history="1" highlightClick="0" endSnd="0"/>
              </a:rPr>
              <a:t>Data augmentation for ML-driven data preparation and integration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6" invalidUrl="" action="" tgtFrame="" tooltip="" history="1" highlightClick="0" endSnd="0"/>
              </a:rPr>
              <a:t>On the combination of data augmentation method and gated convolution model for building effective and robust intrusion detection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7" invalidUrl="" action="" tgtFrame="" tooltip="" history="1" highlightClick="0" endSnd="0"/>
              </a:rPr>
              <a:t>Data Augmentation based Malware Detection Using Convolutional Neural Networks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8" invalidUrl="" action="" tgtFrame="" tooltip="" history="1" highlightClick="0" endSnd="0"/>
              </a:rPr>
              <a:t>A Comparison on Data Augmentation Methods Based on Deep Learning for Audio Classification 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9" invalidUrl="" action="" tgtFrame="" tooltip="" history="1" highlightClick="0" endSnd="0"/>
              </a:rPr>
              <a:t>Comparison of Different Image Data Augmentation Approaches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10" invalidUrl="" action="" tgtFrame="" tooltip="" history="1" highlightClick="0" endSnd="0"/>
              </a:rPr>
              <a:t>Adaptive data augmentation for supervised learning over missing data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11" invalidUrl="" action="" tgtFrame="" tooltip="" history="1" highlightClick="0" endSnd="0"/>
              </a:rPr>
              <a:t>Dataset Generation for Development of Multi-Node Cyber Threat Detection Systems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12" invalidUrl="" action="" tgtFrame="" tooltip="" history="1" highlightClick="0" endSnd="0"/>
              </a:rPr>
              <a:t>Data Augmentation for Deep Neural Networks Model in EEG Classification Task: A Review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13" invalidUrl="" action="" tgtFrame="" tooltip="" history="1" highlightClick="0" endSnd="0"/>
              </a:rPr>
              <a:t>Conservative Data Sharing for Multi-Task Offline Reinforcement Learning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14" invalidUrl="" action="" tgtFrame="" tooltip="" history="1" highlightClick="0" endSnd="0"/>
              </a:rPr>
              <a:t>Machine Learning and EU Data-Sharing Practices: Legal Aspects of Machine Learning Training Datasets for AI Systems</a:t>
            </a:r>
          </a:p>
          <a:p>
            <a:pPr marL="518794" indent="-518794" defTabSz="2316421">
              <a:spcBef>
                <a:spcPts val="2200"/>
              </a:spcBef>
              <a:defRPr sz="285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>
                <a:hlinkClick r:id="rId15" invalidUrl="" action="" tgtFrame="" tooltip="" history="1" highlightClick="0" endSnd="0"/>
              </a:rPr>
              <a:t>Identifying Data Sharing in Biomedical Literature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Week</a:t>
            </a:r>
          </a:p>
        </p:txBody>
      </p:sp>
      <p:sp>
        <p:nvSpPr>
          <p:cNvPr id="188" name="Correlations: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 marL="434397" indent="-434397">
              <a:buSzPct val="45000"/>
              <a:buBlip>
                <a:blip r:embed="rId2"/>
              </a:buBlip>
              <a:defRPr sz="3500"/>
            </a:pPr>
            <a:r>
              <a:t>Correlations:</a:t>
            </a:r>
          </a:p>
          <a:p>
            <a:pPr lvl="1" marL="980497" indent="-434397">
              <a:buSzPct val="45000"/>
              <a:buBlip>
                <a:blip r:embed="rId2"/>
              </a:buBlip>
              <a:defRPr sz="3500"/>
            </a:pPr>
            <a:r>
              <a:t>Feature Selection</a:t>
            </a:r>
          </a:p>
          <a:p>
            <a:pPr lvl="1" marL="980497" indent="-434397">
              <a:buSzPct val="45000"/>
              <a:buBlip>
                <a:blip r:embed="rId2"/>
              </a:buBlip>
              <a:defRPr sz="3500"/>
            </a:pPr>
            <a:r>
              <a:t>Mutual information </a:t>
            </a:r>
          </a:p>
          <a:p>
            <a:pPr lvl="1" marL="980497" indent="-434397">
              <a:buSzPct val="45000"/>
              <a:buBlip>
                <a:blip r:embed="rId2"/>
              </a:buBlip>
              <a:defRPr sz="3500"/>
            </a:pPr>
            <a:r>
              <a:t>Decision Tree &amp; Random Forest</a:t>
            </a:r>
          </a:p>
          <a:p>
            <a:pPr marL="434397" indent="-434397">
              <a:buSzPct val="45000"/>
              <a:buBlip>
                <a:blip r:embed="rId2"/>
              </a:buBlip>
              <a:defRPr sz="3500"/>
            </a:pPr>
            <a:r>
              <a:t>Supervised/ Semi-Supervised/Unsupervised</a:t>
            </a:r>
          </a:p>
          <a:p>
            <a:pPr marL="434397" indent="-434397">
              <a:buSzPct val="45000"/>
              <a:buBlip>
                <a:blip r:embed="rId2"/>
              </a:buBlip>
              <a:defRPr sz="3500"/>
            </a:pPr>
            <a:r>
              <a:t>Cross-Validation</a:t>
            </a:r>
          </a:p>
          <a:p>
            <a:pPr marL="434397" indent="-434397">
              <a:buSzPct val="45000"/>
              <a:buBlip>
                <a:blip r:embed="rId2"/>
              </a:buBlip>
              <a:defRPr sz="3500"/>
            </a:pPr>
            <a:r>
              <a:t>Accuracy Metrics for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lab Link">
            <a:hlinkClick r:id="rId2" invalidUrl="" action="" tgtFrame="" tooltip="" history="1" highlightClick="0" endSnd="0"/>
          </p:cNvPr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19" sz="12000" u="sng">
                <a:solidFill>
                  <a:schemeClr val="accent1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Colab 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Q &amp; A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19" sz="1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hanks for your attention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19" sz="1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Thanks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ow calculate distance between rows of dat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calculate distance between rows of data?</a:t>
            </a:r>
          </a:p>
        </p:txBody>
      </p:sp>
      <p:sp>
        <p:nvSpPr>
          <p:cNvPr id="156" name="There are many ways of calculating distance but the one used in TomekLink is Euclidean Distance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/>
            <a:r>
              <a:t>There are many ways of calculating distance but the one used in TomekLink is Euclidean Distance</a:t>
            </a:r>
          </a:p>
          <a:p>
            <a:pPr/>
            <a:r>
              <a:t>Numerical values may have different scales and this can impact the calculation so it would be better to normalize the data prior to calculating the distance measure.</a:t>
            </a:r>
          </a:p>
          <a:p>
            <a:pPr/>
            <a:r>
              <a:t>The most commonly used distance measures:</a:t>
            </a:r>
          </a:p>
          <a:p>
            <a:pPr lvl="1"/>
            <a:r>
              <a:t>Hamming Distance </a:t>
            </a:r>
          </a:p>
          <a:p>
            <a:pPr lvl="1"/>
            <a:r>
              <a:t>Euclidean Distance</a:t>
            </a:r>
          </a:p>
          <a:p>
            <a:pPr lvl="1"/>
            <a:r>
              <a:t>Manhattan Distance</a:t>
            </a:r>
          </a:p>
          <a:p>
            <a:pPr lvl="1"/>
            <a:r>
              <a:t>Minkowski Distance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alculate Di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Calculate Distance</a:t>
            </a:r>
          </a:p>
        </p:txBody>
      </p:sp>
      <p:sp>
        <p:nvSpPr>
          <p:cNvPr id="159" name="Hamming Distance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Hamming Distance</a:t>
            </a:r>
          </a:p>
          <a:p>
            <a:pPr lvl="1"/>
            <a:r>
              <a:t>Calculates the distance between two binary vectors</a:t>
            </a:r>
          </a:p>
          <a:p>
            <a:pPr lvl="1"/>
            <a:r>
              <a:t>HammingDistance = (sum for i to N abs(v1[i] – v2[i])) / N</a:t>
            </a:r>
          </a:p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Euclidean Distance</a:t>
            </a:r>
          </a:p>
          <a:p>
            <a:pPr lvl="1"/>
            <a:r>
              <a:t>Calculates the distance between two real-valued vectors.</a:t>
            </a:r>
          </a:p>
          <a:p>
            <a:pPr lvl="1"/>
            <a:r>
              <a:t>EuclideanDistance = sqrt(sum for i to N (v1[i] – v2[i])^2)</a:t>
            </a:r>
          </a:p>
          <a:p>
            <a:pPr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Manhattan Distance</a:t>
            </a:r>
          </a:p>
          <a:p>
            <a:pPr lvl="1"/>
            <a:r>
              <a:t>The shortest path that a taxicab would take between city blocks</a:t>
            </a:r>
          </a:p>
          <a:p>
            <a:pPr lvl="1"/>
            <a:r>
              <a:t>ManhattanDistance = sum for i to N sum |v1[i] – v2[i]|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lculate Di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Calculate Distance</a:t>
            </a:r>
          </a:p>
        </p:txBody>
      </p:sp>
      <p:sp>
        <p:nvSpPr>
          <p:cNvPr id="162" name="Minkowski Distance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Minkowski Distance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 It is a generalization of the Euclidean and Manhattan distance measures and adds a parameter, called the “</a:t>
            </a:r>
            <a:r>
              <a:rPr i="1"/>
              <a:t>order</a:t>
            </a:r>
            <a:r>
              <a:t>”, that allows different distance measures to be calculated.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MinkowskiDistance = (sum for i to N (abs(v1[i] – v2[I]))^p)^(1/p)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Where p is the order:</a:t>
            </a:r>
          </a:p>
          <a:p>
            <a:pPr lvl="2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1"/>
              <a:t>p=1</a:t>
            </a:r>
            <a:r>
              <a:t>: Manhattan distance</a:t>
            </a:r>
          </a:p>
          <a:p>
            <a:pPr lvl="2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1"/>
              <a:t>p=2</a:t>
            </a:r>
            <a:r>
              <a:t>: Euclidean distance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1-Micro VS F1-Mac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F1-Micro VS F1-Macro</a:t>
            </a:r>
          </a:p>
        </p:txBody>
      </p:sp>
      <p:sp>
        <p:nvSpPr>
          <p:cNvPr id="165" name="What is f1-score?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What is f1-score?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It is a measure of a model’s accuracy on a dataset. It is used to evaluate binary classification systems, which classify examples into ‘positive’ or ‘negative’.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F-score is a way of combining the precision and recall of the model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Precision: the quality of a positive prediction made by the model. Precision refers to the number of true positives divided by the total number of positive predictions( true positives + false positives)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Recall: the measure of our model correctly identifying True Positives. Mathematically it means, the number of true positives divided by sum of true positives and false negatives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1-Micro VS F1-Mac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F1-Micro VS F1-Macro</a:t>
            </a:r>
          </a:p>
        </p:txBody>
      </p:sp>
      <p:sp>
        <p:nvSpPr>
          <p:cNvPr id="168" name="The formula for the standard F1-score is the harmonic mean of the precision and recall"/>
          <p:cNvSpPr txBox="1"/>
          <p:nvPr>
            <p:ph type="body" sz="half" idx="1"/>
          </p:nvPr>
        </p:nvSpPr>
        <p:spPr>
          <a:xfrm>
            <a:off x="1219200" y="2944005"/>
            <a:ext cx="21948577" cy="4300155"/>
          </a:xfrm>
          <a:prstGeom prst="rect">
            <a:avLst/>
          </a:prstGeom>
        </p:spPr>
        <p:txBody>
          <a:bodyPr/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The formula for the standard F1-score is the harmonic mean of the precision and recall</a:t>
            </a:r>
          </a:p>
        </p:txBody>
      </p:sp>
      <p:pic>
        <p:nvPicPr>
          <p:cNvPr id="169" name="Screen Shot 2022-02-10 at 7.17.25 AM.png" descr="Screen Shot 2022-02-10 at 7.17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1956" y="4602316"/>
            <a:ext cx="9018774" cy="253219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Plus Mark"/>
          <p:cNvSpPr/>
          <p:nvPr/>
        </p:nvSpPr>
        <p:spPr>
          <a:xfrm>
            <a:off x="9129109" y="5332484"/>
            <a:ext cx="405867" cy="405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b="1"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71" name="Macro-F1 = Arithmetic mean of the per-class F1-scores…"/>
          <p:cNvSpPr txBox="1"/>
          <p:nvPr/>
        </p:nvSpPr>
        <p:spPr>
          <a:xfrm>
            <a:off x="827785" y="7677759"/>
            <a:ext cx="21948577" cy="512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Macro-F1 = Arithmetic mean of the per-class F1-scores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Micro F1 = The harmonic mean of the precision and recall</a:t>
            </a:r>
          </a:p>
          <a:p>
            <a:pPr marL="546100" indent="-546100" algn="l" defTabSz="2438338">
              <a:spcBef>
                <a:spcPts val="2400"/>
              </a:spcBef>
              <a:buSzPct val="150000"/>
              <a:buChar char="•"/>
              <a:defRPr sz="4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Micro F1 is the F1-Score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1-Micro VS F1-Mac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F1-Micro VS F1-Macro</a:t>
            </a:r>
          </a:p>
        </p:txBody>
      </p:sp>
      <p:sp>
        <p:nvSpPr>
          <p:cNvPr id="174" name="Macro-averaged metrics are used when we want to evaluate systems performance across on different classes…"/>
          <p:cNvSpPr txBox="1"/>
          <p:nvPr>
            <p:ph type="body" sz="half" idx="1"/>
          </p:nvPr>
        </p:nvSpPr>
        <p:spPr>
          <a:xfrm>
            <a:off x="1219200" y="2944005"/>
            <a:ext cx="9867666" cy="972578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Macro-averaged metrics are used when we want to evaluate systems performance across on different classes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Micro-averaged metrics should be used when the size of datasets are variable</a:t>
            </a:r>
          </a:p>
        </p:txBody>
      </p:sp>
      <p:pic>
        <p:nvPicPr>
          <p:cNvPr id="175" name="1*DdVtgn3uHgBp3a9qjU9hqg.png" descr="1*DdVtgn3uHgBp3a9qjU9hq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2486" y="3030956"/>
            <a:ext cx="11943142" cy="3586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1*A8-O-bAXAAXPJCri66aMCg.png" descr="1*A8-O-bAXAAXPJCri66aMC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51258" y="7347860"/>
            <a:ext cx="11165599" cy="4159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utl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Outliers</a:t>
            </a:r>
          </a:p>
        </p:txBody>
      </p:sp>
      <p:sp>
        <p:nvSpPr>
          <p:cNvPr id="179" name="In statistics, an outlier is an observation point that is distant from other observations.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 marL="518794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 statistics, an outlier is an observation point that is distant from other observations.</a:t>
            </a:r>
          </a:p>
          <a:p>
            <a:pPr marL="518794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Outliers can either be a mistake or just variance, how would you decide if they are important or not.</a:t>
            </a:r>
          </a:p>
          <a:p>
            <a:pPr marL="518794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How find outliers?</a:t>
            </a:r>
          </a:p>
          <a:p>
            <a:pPr lvl="1" marL="1037589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Scatterplot : could be used for multivariate outlier analysis</a:t>
            </a:r>
          </a:p>
          <a:p>
            <a:pPr lvl="1" marL="1037589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BoxPlot</a:t>
            </a:r>
          </a:p>
          <a:p>
            <a:pPr lvl="1" marL="1037589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Z-Score </a:t>
            </a:r>
          </a:p>
          <a:p>
            <a:pPr lvl="2" marL="1556384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</a:t>
            </a:r>
            <a:r>
              <a:rPr b="1"/>
              <a:t>Z-score</a:t>
            </a:r>
            <a:r>
              <a:t> is the signed number of standard deviations by which the value of an observation or data point is above the mean value of what is being observed or measured</a:t>
            </a:r>
          </a:p>
          <a:p>
            <a:pPr lvl="2" marL="1556384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Find those data which are further than our threshold from zero</a:t>
            </a:r>
          </a:p>
          <a:p>
            <a:pPr lvl="1" marL="1037589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IQR score</a:t>
            </a:r>
          </a:p>
          <a:p>
            <a:pPr lvl="2" marL="1556384" indent="-518794" defTabSz="2316421">
              <a:spcBef>
                <a:spcPts val="2200"/>
              </a:spcBef>
              <a:defRPr sz="418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IQR is the first quartile subtracted from the third quartile; these quartiles can be clearly seen on a box plot on the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eature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Selection</a:t>
            </a:r>
          </a:p>
        </p:txBody>
      </p:sp>
      <p:sp>
        <p:nvSpPr>
          <p:cNvPr id="182" name="A feature is relevant if it has some relation to our label…"/>
          <p:cNvSpPr txBox="1"/>
          <p:nvPr>
            <p:ph type="body" idx="1"/>
          </p:nvPr>
        </p:nvSpPr>
        <p:spPr>
          <a:xfrm>
            <a:off x="1219200" y="2944005"/>
            <a:ext cx="21948577" cy="955279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feature is relevant if it has some </a:t>
            </a:r>
            <a:r>
              <a:rPr i="1"/>
              <a:t>relation</a:t>
            </a:r>
            <a:r>
              <a:t> to our label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Reducing the features helps speed up and improve algorithms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How find these features: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Correlation: linear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Mutual information: non-linear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Tree-based methods </a:t>
            </a:r>
          </a:p>
          <a:p>
            <a:pPr lvl="1"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Trial and error with </a:t>
            </a:r>
            <a:r>
              <a:rPr i="1"/>
              <a:t>combination</a:t>
            </a:r>
            <a:r>
              <a:t> of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