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colab.research.google.com/drive/1Xu_b0DfW_DfOOUCxRRqMT3FsvtC3vWei?usp=sharing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ireza Toghyiani - 17/02/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Alireza Toghyiani - 17/02/2022</a:t>
            </a:r>
          </a:p>
        </p:txBody>
      </p:sp>
      <p:sp>
        <p:nvSpPr>
          <p:cNvPr id="152" name="Presentation 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4</a:t>
            </a:r>
          </a:p>
        </p:txBody>
      </p:sp>
      <p:sp>
        <p:nvSpPr>
          <p:cNvPr id="153" name="Phase I: Machine Learn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I: 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ifferent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Different Problems</a:t>
            </a:r>
          </a:p>
        </p:txBody>
      </p:sp>
      <p:sp>
        <p:nvSpPr>
          <p:cNvPr id="191" name="Unsupervised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Unsupervised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Clustering: Group </a:t>
            </a:r>
            <a:r>
              <a:t>similar</a:t>
            </a:r>
            <a:r>
              <a:t> data records together such as:</a:t>
            </a:r>
          </a:p>
          <a:p>
            <a:pPr lvl="2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Recommendation Engines</a:t>
            </a:r>
          </a:p>
          <a:p>
            <a:pPr lvl="2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Anomaly Detection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Association: Learn by observing the co-occurrence of objects together</a:t>
            </a:r>
          </a:p>
        </p:txBody>
      </p:sp>
      <p:pic>
        <p:nvPicPr>
          <p:cNvPr id="192" name="Screen Shot 2022-02-17 at 6.20.39 PM.png" descr="Screen Shot 2022-02-17 at 6.20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288" y="7784448"/>
            <a:ext cx="8763001" cy="513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redit: https://.simplilearn.com/tutorials/machine-learning-tutorial/supervised-and-unsupervised-learning"/>
          <p:cNvSpPr txBox="1"/>
          <p:nvPr/>
        </p:nvSpPr>
        <p:spPr>
          <a:xfrm>
            <a:off x="10680255" y="11080324"/>
            <a:ext cx="13028845" cy="181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3000">
                <a:solidFill>
                  <a:srgbClr val="999999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Credit: https://.simplilearn.com/tutorials/machine-learning-tutorial/supervised-and-unsupervised-learning 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ccuracy Metrics For Supervi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Accuracy Metrics For Supervised Learning</a:t>
            </a:r>
          </a:p>
        </p:txBody>
      </p:sp>
      <p:sp>
        <p:nvSpPr>
          <p:cNvPr id="197" name="Classification Accuracy: Count the number of correctly classified records divided by the total number of data points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Classification Accuracy: C</a:t>
            </a:r>
            <a:r>
              <a:t>ount the number of correctly classified records divided by the total number of data points</a:t>
            </a:r>
          </a:p>
        </p:txBody>
      </p:sp>
      <p:sp>
        <p:nvSpPr>
          <p:cNvPr id="198" name="Slide Number"/>
          <p:cNvSpPr txBox="1"/>
          <p:nvPr>
            <p:ph type="sldNum" sz="quarter" idx="4294967295"/>
          </p:nvPr>
        </p:nvSpPr>
        <p:spPr>
          <a:xfrm>
            <a:off x="12033503" y="12700000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ccuracy 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Accuracy Metrics</a:t>
            </a:r>
          </a:p>
        </p:txBody>
      </p:sp>
      <p:sp>
        <p:nvSpPr>
          <p:cNvPr id="201" name="Confusion Matrix: The confusion matrix illustrates how the algorithm is performing with regard to distinguishing the classes from each other. In a glance, we can see how well our algorithm is doing classifying one class against another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Confusion Matrix: </a:t>
            </a:r>
            <a:r>
              <a:t>The confusion matrix illustrates how the algorithm is performing with regard to distinguishing the classes from each other. In a glance, we can see how well our algorithm is doing classifying one class against another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It depends on the problem to interpret what we see in the confusion matrix</a:t>
            </a:r>
          </a:p>
        </p:txBody>
      </p:sp>
      <p:pic>
        <p:nvPicPr>
          <p:cNvPr id="202" name="Screen Shot 2022-02-17 at 7.10.44 PM.png" descr="Screen Shot 2022-02-17 at 7.10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0461" y="6752161"/>
            <a:ext cx="7924801" cy="556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2170" y="6945395"/>
            <a:ext cx="7436287" cy="599479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/>
          <p:nvPr>
            <p:ph type="sldNum" sz="quarter" idx="4294967295"/>
          </p:nvPr>
        </p:nvSpPr>
        <p:spPr>
          <a:xfrm>
            <a:off x="12013819" y="12700000"/>
            <a:ext cx="3563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When to use which metrics for evalua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When to use which metrics for evaluation</a:t>
            </a:r>
            <a:r>
              <a:rPr b="0"/>
              <a:t>?</a:t>
            </a:r>
          </a:p>
        </p:txBody>
      </p:sp>
      <p:sp>
        <p:nvSpPr>
          <p:cNvPr id="207" name="Accuracy is the standard metric to go for to evaluate a classification machine learning model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>
                <a:latin typeface="Poppins Bold"/>
                <a:ea typeface="Poppins Bold"/>
                <a:cs typeface="Poppins Bold"/>
                <a:sym typeface="Poppins Bold"/>
              </a:rPr>
              <a:t>Accuracy</a:t>
            </a:r>
            <a:r>
              <a:t> is the standard metric to go for to evaluate a classification machine learning model 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But it’s not reliable all the time because it may gives us wrong interpretation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For example in spam detection:</a:t>
            </a:r>
          </a:p>
          <a:p>
            <a:pPr lvl="2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In the case of Email Spam detection, if an email is predicted as a scam but is not actually a scam then it can cause problems to the user.</a:t>
            </a:r>
          </a:p>
          <a:p>
            <a:pPr lvl="2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In this case, we need to focus on reducing the value of FP (i.e when the mail is falsely predicted as spam) and as a result, increasing the value of Precision.</a:t>
            </a:r>
          </a:p>
          <a:p>
            <a:pPr lvl="2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In some cases of imbalanced data problems, both Precision and Recall are important so we consider the F1 score as an evaluation metric.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2007469" y="12700000"/>
            <a:ext cx="3690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UC-ROC Cur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AUC-ROC Curve</a:t>
            </a:r>
          </a:p>
        </p:txBody>
      </p:sp>
      <p:sp>
        <p:nvSpPr>
          <p:cNvPr id="211" name="Area Under the Curve (AUC) of Receiver Characteristic Operator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Area Under the Curve (AUC) of Receiver Characteristic Operator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Setting different thresholds for classifying positive class for data points will change the Metrics of the model. And one of these thresholds will probably give a better result than the others, depending on whether we are aiming to lower the number of False Negatives or False Positives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The Receiver Operator Characteristic (ROC) curve is an evaluation metric for binary classification problems. It is a probability curve that plots the TPR against FPR at various threshold values. 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The Area Under the Curve (AUC) is the measure of the ability of a classifier to distinguish between classes and is used as a summary of the ROC curve. The higher the AUC, the better the performance of the model at distinguishing between the positive and negative classes.</a:t>
            </a:r>
          </a:p>
        </p:txBody>
      </p:sp>
      <p:sp>
        <p:nvSpPr>
          <p:cNvPr id="212" name="Slide Number"/>
          <p:cNvSpPr txBox="1"/>
          <p:nvPr>
            <p:ph type="sldNum" sz="quarter" idx="4294967295"/>
          </p:nvPr>
        </p:nvSpPr>
        <p:spPr>
          <a:xfrm>
            <a:off x="12051410" y="12700000"/>
            <a:ext cx="2811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Week</a:t>
            </a:r>
          </a:p>
        </p:txBody>
      </p:sp>
      <p:sp>
        <p:nvSpPr>
          <p:cNvPr id="215" name="Complete Data Augmentation sheet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 marL="434397" indent="-434397">
              <a:buSzPct val="45000"/>
              <a:buBlip>
                <a:blip r:embed="rId2"/>
              </a:buBlip>
              <a:defRPr sz="3500"/>
            </a:pPr>
            <a:r>
              <a:t>Complete Data Augmentation sheet</a:t>
            </a:r>
          </a:p>
          <a:p>
            <a:pPr marL="434397" indent="-434397">
              <a:buSzPct val="45000"/>
              <a:buBlip>
                <a:blip r:embed="rId2"/>
              </a:buBlip>
              <a:defRPr sz="3500"/>
            </a:pPr>
            <a:r>
              <a:t>Semi-Supervised Models</a:t>
            </a:r>
          </a:p>
          <a:p>
            <a:pPr marL="434397" indent="-434397">
              <a:buSzPct val="45000"/>
              <a:buBlip>
                <a:blip r:embed="rId2"/>
              </a:buBlip>
              <a:defRPr sz="3500"/>
            </a:pPr>
            <a:r>
              <a:t>Cross-Validation</a:t>
            </a:r>
          </a:p>
          <a:p>
            <a:pPr marL="434397" indent="-434397">
              <a:buSzPct val="45000"/>
              <a:buBlip>
                <a:blip r:embed="rId2"/>
              </a:buBlip>
              <a:defRPr sz="3500"/>
            </a:pPr>
            <a:r>
              <a:t>Learn More about AUC-ROC Curve</a:t>
            </a:r>
          </a:p>
          <a:p>
            <a:pPr marL="434397" indent="-434397">
              <a:buSzPct val="45000"/>
              <a:buBlip>
                <a:blip r:embed="rId2"/>
              </a:buBlip>
              <a:defRPr sz="3500"/>
            </a:pPr>
            <a:r>
              <a:t>Cosine/ Jaccard/ Levenshtein Distances</a:t>
            </a:r>
          </a:p>
        </p:txBody>
      </p:sp>
      <p:sp>
        <p:nvSpPr>
          <p:cNvPr id="216" name="Slide Number"/>
          <p:cNvSpPr txBox="1"/>
          <p:nvPr>
            <p:ph type="sldNum" sz="quarter" idx="4294967295"/>
          </p:nvPr>
        </p:nvSpPr>
        <p:spPr>
          <a:xfrm>
            <a:off x="12008358" y="12700000"/>
            <a:ext cx="36728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lab Link">
            <a:hlinkClick r:id="rId2" invalidUrl="" action="" tgtFrame="" tooltip="" history="1" highlightClick="0" endSnd="0"/>
          </p:cNvPr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19" sz="12000" u="sng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Colab Link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09627" y="12700000"/>
            <a:ext cx="36474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Q &amp; A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19" sz="1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2009373" y="12700000"/>
            <a:ext cx="37287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hanks for your attention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19" sz="1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Thanks for your attention!</a:t>
            </a:r>
          </a:p>
        </p:txBody>
      </p:sp>
      <p:sp>
        <p:nvSpPr>
          <p:cNvPr id="225" name="Slide Number"/>
          <p:cNvSpPr txBox="1"/>
          <p:nvPr>
            <p:ph type="sldNum" sz="quarter" idx="4294967295"/>
          </p:nvPr>
        </p:nvSpPr>
        <p:spPr>
          <a:xfrm>
            <a:off x="12021311" y="12700000"/>
            <a:ext cx="34899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eature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Feature Selection</a:t>
            </a:r>
          </a:p>
        </p:txBody>
      </p:sp>
      <p:sp>
        <p:nvSpPr>
          <p:cNvPr id="156" name="Mutual information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Mutual information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Find any relations between our features and the target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Recursive Feature Elimination (RFE)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Recursive Feature Elimination or RFE is a Feature Selection method utilizing a machine learning model to selecting the features by eliminating the least important feature after recursively training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Feature Selection via SelectFromModel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Like the RFE, SelectFromModel from Scikit-Learn is based on a Machine Learning Model estimation for selecting the features. The differences are that SelectFromModel feature selection is based on the importance attribute threshold (default threshold is the mean)</a:t>
            </a:r>
          </a:p>
        </p:txBody>
      </p:sp>
      <p:sp>
        <p:nvSpPr>
          <p:cNvPr id="157" name="Slide Number"/>
          <p:cNvSpPr txBox="1"/>
          <p:nvPr>
            <p:ph type="sldNum" sz="quarter" idx="4294967295"/>
          </p:nvPr>
        </p:nvSpPr>
        <p:spPr>
          <a:xfrm>
            <a:off x="12064491" y="12700000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verfitting Problem in VA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Overfitting Problem in VAE</a:t>
            </a:r>
          </a:p>
        </p:txBody>
      </p:sp>
      <p:sp>
        <p:nvSpPr>
          <p:cNvPr id="160" name="I had a problem in my vae model, the validation loss was constant in every epochs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I had a problem in my vae model, the validation loss was constant in every epochs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According to my research it seems that my model was overfitting and this was a sign of this problem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I had 2 ideas to fix it: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I was mixing the train and test data and then run Scaling on the data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I put number of epochs randomly on 20 and it may causing the overfitting problem by running more than required epochs</a:t>
            </a:r>
          </a:p>
        </p:txBody>
      </p:sp>
      <p:sp>
        <p:nvSpPr>
          <p:cNvPr id="161" name="Slide Number"/>
          <p:cNvSpPr txBox="1"/>
          <p:nvPr>
            <p:ph type="sldNum" sz="quarter" idx="4294967295"/>
          </p:nvPr>
        </p:nvSpPr>
        <p:spPr>
          <a:xfrm>
            <a:off x="12058141" y="12700000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arly Sto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Early Stopping</a:t>
            </a:r>
          </a:p>
        </p:txBody>
      </p:sp>
      <p:sp>
        <p:nvSpPr>
          <p:cNvPr id="164" name="A problem with training neural networks is in the choice of the number of training epochs to use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 problem with training neural networks is in the choice of the number of training epochs to use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Too many epochs can lead to overfitting of the training dataset, whereas too few may result in an underfit model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Early stopping is a method that allows you to specify an arbitrary large number of training epochs and stop training once the model performance stops improving on a hold out validation dataset.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Set monitor in Keras model and by specifying the performance measure to monitor and stop the training</a:t>
            </a:r>
          </a:p>
        </p:txBody>
      </p:sp>
      <p:sp>
        <p:nvSpPr>
          <p:cNvPr id="165" name="Slide Number"/>
          <p:cNvSpPr txBox="1"/>
          <p:nvPr>
            <p:ph type="sldNum" sz="quarter" idx="4294967295"/>
          </p:nvPr>
        </p:nvSpPr>
        <p:spPr>
          <a:xfrm>
            <a:off x="12056491" y="12700000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arly Sto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Early Stopping</a:t>
            </a:r>
          </a:p>
        </p:txBody>
      </p:sp>
      <p:sp>
        <p:nvSpPr>
          <p:cNvPr id="168" name="The “monitor” allows us to specify the performance measure to monitor in order to end training…"/>
          <p:cNvSpPr txBox="1"/>
          <p:nvPr>
            <p:ph type="body" idx="1"/>
          </p:nvPr>
        </p:nvSpPr>
        <p:spPr>
          <a:xfrm>
            <a:off x="1219200" y="2944005"/>
            <a:ext cx="15169988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The “</a:t>
            </a:r>
            <a:r>
              <a:t>monitor</a:t>
            </a:r>
            <a:r>
              <a:t>” allows us to specify the performance measure to monitor in order to end training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To discover the training epoch on which training was stopped, the “</a:t>
            </a:r>
            <a:r>
              <a:t>verbose</a:t>
            </a:r>
            <a:r>
              <a:t>” argument can be set to 1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Often, the first sign of no further improvement may not be the best time to stop training. This is because the model may coast into a plateau of no improvement or even get slightly worse before getting much better, This can be done by setting the “</a:t>
            </a:r>
            <a:r>
              <a:t>patience</a:t>
            </a:r>
            <a:r>
              <a:t>” argument</a:t>
            </a:r>
          </a:p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Min delta is the amount of changes in performance measure that will considered an improvement</a:t>
            </a:r>
          </a:p>
        </p:txBody>
      </p:sp>
      <p:pic>
        <p:nvPicPr>
          <p:cNvPr id="169" name="Screen Shot 2022-02-17 at 4.52.29 PM.png" descr="Screen Shot 2022-02-17 at 4.5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75597" y="5018891"/>
            <a:ext cx="7118276" cy="367821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lide Number"/>
          <p:cNvSpPr txBox="1"/>
          <p:nvPr>
            <p:ph type="sldNum" sz="quarter" idx="4294967295"/>
          </p:nvPr>
        </p:nvSpPr>
        <p:spPr>
          <a:xfrm>
            <a:off x="12060301" y="12700000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eature Sele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Feature Seletion</a:t>
            </a:r>
          </a:p>
        </p:txBody>
      </p:sp>
      <p:sp>
        <p:nvSpPr>
          <p:cNvPr id="173" name="With [id_orig_p, id_resp_p, missed_bytes, orig_pkts, orig_ip_bytes, resp_pkts, resp_ip_bytes]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lvl1pPr>
            <a:lvl2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lvl2pPr>
          </a:lstStyle>
          <a:p>
            <a:pPr/>
            <a:r>
              <a:t>With [id_orig_p, id_resp_p, missed_bytes, orig_pkts, orig_ip_bytes, resp_pkts, resp_ip_bytes]</a:t>
            </a:r>
          </a:p>
          <a:p>
            <a:pPr lvl="1"/>
            <a:r>
              <a:t>accuracy = 0.9</a:t>
            </a:r>
          </a:p>
        </p:txBody>
      </p:sp>
      <p:sp>
        <p:nvSpPr>
          <p:cNvPr id="174" name="Slide Number"/>
          <p:cNvSpPr txBox="1"/>
          <p:nvPr>
            <p:ph type="sldNum" sz="quarter" idx="4294967295"/>
          </p:nvPr>
        </p:nvSpPr>
        <p:spPr>
          <a:xfrm>
            <a:off x="12056237" y="12700000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eature Sele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Feature Seletion</a:t>
            </a:r>
          </a:p>
        </p:txBody>
      </p:sp>
      <p:sp>
        <p:nvSpPr>
          <p:cNvPr id="177" name="With [id_orig_p, id_resp_p, orig_pkts, orig_ip_bytes, resp_pkts, resp_ip_bytes]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lvl1pPr>
            <a:lvl2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lvl2pPr>
          </a:lstStyle>
          <a:p>
            <a:pPr/>
            <a:r>
              <a:t>With [id_orig_p, id_resp_p, orig_pkts, orig_ip_bytes, resp_pkts, resp_ip_bytes]</a:t>
            </a:r>
          </a:p>
          <a:p>
            <a:pPr lvl="1"/>
            <a:r>
              <a:t>accuracy = 0.92</a:t>
            </a:r>
          </a:p>
        </p:txBody>
      </p:sp>
      <p:pic>
        <p:nvPicPr>
          <p:cNvPr id="178" name="Screen Shot 2022-02-17 at 4.36.34 PM.png" descr="Screen Shot 2022-02-17 at 4.36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0519" y="6329175"/>
            <a:ext cx="12362962" cy="3843947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lide Number"/>
          <p:cNvSpPr txBox="1"/>
          <p:nvPr>
            <p:ph type="sldNum" sz="quarter" idx="4294967295"/>
          </p:nvPr>
        </p:nvSpPr>
        <p:spPr>
          <a:xfrm>
            <a:off x="12068174" y="12700000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eature Sele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Feature Seletion</a:t>
            </a:r>
          </a:p>
        </p:txBody>
      </p:sp>
      <p:sp>
        <p:nvSpPr>
          <p:cNvPr id="182" name="With [id_orig_p, id_resp_p, orig_pkts, orig_ip_bytes, resp_ip_bytes]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lvl1pPr>
            <a:lvl2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lvl2pPr>
          </a:lstStyle>
          <a:p>
            <a:pPr/>
            <a:r>
              <a:t>With [id_orig_p, id_resp_p, orig_pkts, orig_ip_bytes, resp_ip_bytes]</a:t>
            </a:r>
          </a:p>
          <a:p>
            <a:pPr lvl="1"/>
            <a:r>
              <a:t>accuracy = 0.91</a:t>
            </a:r>
          </a:p>
        </p:txBody>
      </p:sp>
      <p:pic>
        <p:nvPicPr>
          <p:cNvPr id="183" name="Screen Shot 2022-02-17 at 4.46.27 PM.png" descr="Screen Shot 2022-02-17 at 4.46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8258" y="6380343"/>
            <a:ext cx="12227484" cy="374161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lide Number"/>
          <p:cNvSpPr txBox="1"/>
          <p:nvPr>
            <p:ph type="sldNum" sz="quarter" idx="4294967295"/>
          </p:nvPr>
        </p:nvSpPr>
        <p:spPr>
          <a:xfrm>
            <a:off x="12057761" y="12700000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ifferent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Different Problems</a:t>
            </a:r>
          </a:p>
        </p:txBody>
      </p:sp>
      <p:sp>
        <p:nvSpPr>
          <p:cNvPr id="187" name="Supervised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Supervised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Classification</a:t>
            </a:r>
          </a:p>
          <a:p>
            <a:pPr lvl="2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Product grading</a:t>
            </a:r>
          </a:p>
          <a:p>
            <a:pPr lvl="2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Object detection</a:t>
            </a:r>
          </a:p>
          <a:p>
            <a:pPr lvl="1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Regression: A regression problem is when the output variable is a real/continuous value, such as “salary” or “weight” such as:</a:t>
            </a:r>
          </a:p>
          <a:p>
            <a:pPr lvl="2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House Price Prediction</a:t>
            </a:r>
          </a:p>
          <a:p>
            <a:pPr lvl="2">
              <a:defRPr sz="40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Ride/Shipment Price Prediction</a:t>
            </a:r>
          </a:p>
        </p:txBody>
      </p:sp>
      <p:sp>
        <p:nvSpPr>
          <p:cNvPr id="188" name="Slide Number"/>
          <p:cNvSpPr txBox="1"/>
          <p:nvPr>
            <p:ph type="sldNum" sz="quarter" idx="4294967295"/>
          </p:nvPr>
        </p:nvSpPr>
        <p:spPr>
          <a:xfrm>
            <a:off x="12056109" y="12700000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