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0" r:id="rId23"/>
    <p:sldId id="273" r:id="rId24"/>
    <p:sldId id="275" r:id="rId25"/>
    <p:sldId id="284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" initials="M" lastIdx="1" clrIdx="0">
    <p:extLst>
      <p:ext uri="{19B8F6BF-5375-455C-9EA6-DF929625EA0E}">
        <p15:presenceInfo xmlns:p15="http://schemas.microsoft.com/office/powerpoint/2012/main" userId="Mah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40323-2776-4A70-ACCC-A4B62E73A14B}" type="doc">
      <dgm:prSet loTypeId="urn:microsoft.com/office/officeart/2005/8/layout/vList5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0200D3-AFD3-4760-A335-7C39C1A664DF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652FC019-815B-43C9-A376-4F52F6698B8E}" type="parTrans" cxnId="{433CF0D0-8080-44A8-A642-D6A9318245F2}">
      <dgm:prSet/>
      <dgm:spPr/>
      <dgm:t>
        <a:bodyPr/>
        <a:lstStyle/>
        <a:p>
          <a:endParaRPr lang="en-US"/>
        </a:p>
      </dgm:t>
    </dgm:pt>
    <dgm:pt modelId="{31B8B366-89C6-45DE-851B-D802CE71F088}" type="sibTrans" cxnId="{433CF0D0-8080-44A8-A642-D6A9318245F2}">
      <dgm:prSet/>
      <dgm:spPr/>
      <dgm:t>
        <a:bodyPr/>
        <a:lstStyle/>
        <a:p>
          <a:endParaRPr lang="en-US"/>
        </a:p>
      </dgm:t>
    </dgm:pt>
    <dgm:pt modelId="{06853311-5917-49F5-88A6-2F1B71B92DB6}">
      <dgm:prSet phldrT="[Text]" custT="1"/>
      <dgm:spPr/>
      <dgm:t>
        <a:bodyPr/>
        <a:lstStyle/>
        <a:p>
          <a:r>
            <a:rPr lang="en-US" sz="2600" dirty="0"/>
            <a:t>Based on paper of Siahpour </a:t>
          </a:r>
          <a:r>
            <a:rPr lang="en-US" sz="2600" b="1" i="0" dirty="0"/>
            <a:t>et al</a:t>
          </a:r>
          <a:endParaRPr lang="en-US" sz="2600" dirty="0"/>
        </a:p>
      </dgm:t>
    </dgm:pt>
    <dgm:pt modelId="{8427EC27-B6F9-4486-B860-C3CC502A7707}" type="parTrans" cxnId="{8ECC25DB-68E1-4E64-8A62-FE4A8F0CE64A}">
      <dgm:prSet/>
      <dgm:spPr/>
      <dgm:t>
        <a:bodyPr/>
        <a:lstStyle/>
        <a:p>
          <a:endParaRPr lang="en-US"/>
        </a:p>
      </dgm:t>
    </dgm:pt>
    <dgm:pt modelId="{9FB6728F-2BD1-4CB4-A5CB-AD968BE396F7}" type="sibTrans" cxnId="{8ECC25DB-68E1-4E64-8A62-FE4A8F0CE64A}">
      <dgm:prSet/>
      <dgm:spPr/>
      <dgm:t>
        <a:bodyPr/>
        <a:lstStyle/>
        <a:p>
          <a:endParaRPr lang="en-US"/>
        </a:p>
      </dgm:t>
    </dgm:pt>
    <dgm:pt modelId="{EA7E9A06-C712-485A-8661-AFD37136C823}">
      <dgm:prSet phldrT="[Text]" custT="1"/>
      <dgm:spPr/>
      <dgm:t>
        <a:bodyPr/>
        <a:lstStyle/>
        <a:p>
          <a:r>
            <a:rPr lang="en-US" sz="2600" dirty="0"/>
            <a:t>Micro cantilever and micro bridge Vibrations Time History and Frequency Domain </a:t>
          </a:r>
        </a:p>
      </dgm:t>
    </dgm:pt>
    <dgm:pt modelId="{7052947E-1ECB-4280-ABA5-FE52BBA8160E}" type="parTrans" cxnId="{6983DBA1-EF92-4149-B4F2-EB14BB4A8EB5}">
      <dgm:prSet/>
      <dgm:spPr/>
      <dgm:t>
        <a:bodyPr/>
        <a:lstStyle/>
        <a:p>
          <a:endParaRPr lang="en-US"/>
        </a:p>
      </dgm:t>
    </dgm:pt>
    <dgm:pt modelId="{E442E572-A8F1-46BB-9ADE-E1C6036327F4}" type="sibTrans" cxnId="{6983DBA1-EF92-4149-B4F2-EB14BB4A8EB5}">
      <dgm:prSet/>
      <dgm:spPr/>
      <dgm:t>
        <a:bodyPr/>
        <a:lstStyle/>
        <a:p>
          <a:endParaRPr lang="en-US"/>
        </a:p>
      </dgm:t>
    </dgm:pt>
    <dgm:pt modelId="{235B5FB9-BDCD-4BE0-9B30-0AA86AAF0393}">
      <dgm:prSet phldrT="[Text]"/>
      <dgm:spPr/>
      <dgm:t>
        <a:bodyPr/>
        <a:lstStyle/>
        <a:p>
          <a:r>
            <a:rPr lang="en-US" dirty="0"/>
            <a:t>New</a:t>
          </a:r>
        </a:p>
      </dgm:t>
    </dgm:pt>
    <dgm:pt modelId="{42E6C3A9-913A-45AD-A190-490DD1015B43}" type="parTrans" cxnId="{0262416E-0EDE-4D70-8A1C-27B197848839}">
      <dgm:prSet/>
      <dgm:spPr/>
      <dgm:t>
        <a:bodyPr/>
        <a:lstStyle/>
        <a:p>
          <a:endParaRPr lang="en-US"/>
        </a:p>
      </dgm:t>
    </dgm:pt>
    <dgm:pt modelId="{70A9D1BB-6B4F-49A4-AA27-A592212FE327}" type="sibTrans" cxnId="{0262416E-0EDE-4D70-8A1C-27B197848839}">
      <dgm:prSet/>
      <dgm:spPr/>
      <dgm:t>
        <a:bodyPr/>
        <a:lstStyle/>
        <a:p>
          <a:endParaRPr lang="en-US"/>
        </a:p>
      </dgm:t>
    </dgm:pt>
    <dgm:pt modelId="{2A0A395B-D6E3-42DE-9B8F-1FE599B445F8}">
      <dgm:prSet phldrT="[Text]" custT="1"/>
      <dgm:spPr/>
      <dgm:t>
        <a:bodyPr/>
        <a:lstStyle/>
        <a:p>
          <a:r>
            <a:rPr lang="en-US" sz="2400" dirty="0"/>
            <a:t>Effect of beam length and gap size on Amplitude of Vibrations</a:t>
          </a:r>
        </a:p>
      </dgm:t>
    </dgm:pt>
    <dgm:pt modelId="{ACBD87A3-0356-44F0-BAA3-EC37EE9D2CAA}" type="parTrans" cxnId="{79693795-3395-459C-B69C-685F2426400D}">
      <dgm:prSet/>
      <dgm:spPr/>
      <dgm:t>
        <a:bodyPr/>
        <a:lstStyle/>
        <a:p>
          <a:endParaRPr lang="en-US"/>
        </a:p>
      </dgm:t>
    </dgm:pt>
    <dgm:pt modelId="{FC877573-F9A9-4DAA-BD5C-71C6B6887727}" type="sibTrans" cxnId="{79693795-3395-459C-B69C-685F2426400D}">
      <dgm:prSet/>
      <dgm:spPr/>
      <dgm:t>
        <a:bodyPr/>
        <a:lstStyle/>
        <a:p>
          <a:endParaRPr lang="en-US"/>
        </a:p>
      </dgm:t>
    </dgm:pt>
    <dgm:pt modelId="{41A260B3-D64B-4A38-8BBF-138706428366}">
      <dgm:prSet phldrT="[Text]" custT="1"/>
      <dgm:spPr/>
      <dgm:t>
        <a:bodyPr/>
        <a:lstStyle/>
        <a:p>
          <a:r>
            <a:rPr lang="en-US" sz="2400" dirty="0"/>
            <a:t>Comparing the results of COMSOOL with results of a lumped Model Solved By MATLAB</a:t>
          </a:r>
        </a:p>
      </dgm:t>
    </dgm:pt>
    <dgm:pt modelId="{FA837111-D611-4EC5-B4F1-AFB7E245F4F6}" type="parTrans" cxnId="{F71BB824-D240-43DE-AF75-DFE3796A07F2}">
      <dgm:prSet/>
      <dgm:spPr/>
      <dgm:t>
        <a:bodyPr/>
        <a:lstStyle/>
        <a:p>
          <a:endParaRPr lang="en-US"/>
        </a:p>
      </dgm:t>
    </dgm:pt>
    <dgm:pt modelId="{71C84F0E-874B-44B6-9978-584F895F7A55}" type="sibTrans" cxnId="{F71BB824-D240-43DE-AF75-DFE3796A07F2}">
      <dgm:prSet/>
      <dgm:spPr/>
      <dgm:t>
        <a:bodyPr/>
        <a:lstStyle/>
        <a:p>
          <a:endParaRPr lang="en-US"/>
        </a:p>
      </dgm:t>
    </dgm:pt>
    <dgm:pt modelId="{F2B01902-382E-410D-BF3F-46C8685A6E6E}" type="pres">
      <dgm:prSet presAssocID="{BAD40323-2776-4A70-ACCC-A4B62E73A14B}" presName="Name0" presStyleCnt="0">
        <dgm:presLayoutVars>
          <dgm:dir/>
          <dgm:animLvl val="lvl"/>
          <dgm:resizeHandles val="exact"/>
        </dgm:presLayoutVars>
      </dgm:prSet>
      <dgm:spPr/>
    </dgm:pt>
    <dgm:pt modelId="{7AF15214-FE19-4B6B-B8E2-AD6A5F648A3B}" type="pres">
      <dgm:prSet presAssocID="{810200D3-AFD3-4760-A335-7C39C1A664DF}" presName="linNode" presStyleCnt="0"/>
      <dgm:spPr/>
    </dgm:pt>
    <dgm:pt modelId="{0DE3138B-8604-49D8-B54C-28D606B933E6}" type="pres">
      <dgm:prSet presAssocID="{810200D3-AFD3-4760-A335-7C39C1A664DF}" presName="parentText" presStyleLbl="node1" presStyleIdx="0" presStyleCnt="2" custScaleX="79498">
        <dgm:presLayoutVars>
          <dgm:chMax val="1"/>
          <dgm:bulletEnabled val="1"/>
        </dgm:presLayoutVars>
      </dgm:prSet>
      <dgm:spPr/>
    </dgm:pt>
    <dgm:pt modelId="{1B9499AF-6DE3-4490-BBDA-C9201FA534A2}" type="pres">
      <dgm:prSet presAssocID="{810200D3-AFD3-4760-A335-7C39C1A664DF}" presName="descendantText" presStyleLbl="alignAccFollowNode1" presStyleIdx="0" presStyleCnt="2" custScaleX="109339" custScaleY="100115">
        <dgm:presLayoutVars>
          <dgm:bulletEnabled val="1"/>
        </dgm:presLayoutVars>
      </dgm:prSet>
      <dgm:spPr/>
    </dgm:pt>
    <dgm:pt modelId="{153743C6-2B38-4C1B-8381-09DDFF4C374F}" type="pres">
      <dgm:prSet presAssocID="{31B8B366-89C6-45DE-851B-D802CE71F088}" presName="sp" presStyleCnt="0"/>
      <dgm:spPr/>
    </dgm:pt>
    <dgm:pt modelId="{A2C17D0F-E50A-4944-9B99-27047338BDC5}" type="pres">
      <dgm:prSet presAssocID="{235B5FB9-BDCD-4BE0-9B30-0AA86AAF0393}" presName="linNode" presStyleCnt="0"/>
      <dgm:spPr/>
    </dgm:pt>
    <dgm:pt modelId="{C7FB4C55-B84E-43E7-A7BB-43B58D07DD7D}" type="pres">
      <dgm:prSet presAssocID="{235B5FB9-BDCD-4BE0-9B30-0AA86AAF0393}" presName="parentText" presStyleLbl="node1" presStyleIdx="1" presStyleCnt="2" custScaleX="90232">
        <dgm:presLayoutVars>
          <dgm:chMax val="1"/>
          <dgm:bulletEnabled val="1"/>
        </dgm:presLayoutVars>
      </dgm:prSet>
      <dgm:spPr/>
    </dgm:pt>
    <dgm:pt modelId="{809FD24B-CF51-41F8-94C1-E7CA075E6C31}" type="pres">
      <dgm:prSet presAssocID="{235B5FB9-BDCD-4BE0-9B30-0AA86AAF0393}" presName="descendantText" presStyleLbl="alignAccFollowNode1" presStyleIdx="1" presStyleCnt="2" custScaleX="126392" custScaleY="115305">
        <dgm:presLayoutVars>
          <dgm:bulletEnabled val="1"/>
        </dgm:presLayoutVars>
      </dgm:prSet>
      <dgm:spPr/>
    </dgm:pt>
  </dgm:ptLst>
  <dgm:cxnLst>
    <dgm:cxn modelId="{39F8E806-0443-4D76-A327-C1BAA844A6DE}" type="presOf" srcId="{2A0A395B-D6E3-42DE-9B8F-1FE599B445F8}" destId="{809FD24B-CF51-41F8-94C1-E7CA075E6C31}" srcOrd="0" destOrd="0" presId="urn:microsoft.com/office/officeart/2005/8/layout/vList5"/>
    <dgm:cxn modelId="{F30B3908-ECCA-4CAC-AA2B-05D4AD7456B6}" type="presOf" srcId="{EA7E9A06-C712-485A-8661-AFD37136C823}" destId="{1B9499AF-6DE3-4490-BBDA-C9201FA534A2}" srcOrd="0" destOrd="1" presId="urn:microsoft.com/office/officeart/2005/8/layout/vList5"/>
    <dgm:cxn modelId="{F71BB824-D240-43DE-AF75-DFE3796A07F2}" srcId="{235B5FB9-BDCD-4BE0-9B30-0AA86AAF0393}" destId="{41A260B3-D64B-4A38-8BBF-138706428366}" srcOrd="1" destOrd="0" parTransId="{FA837111-D611-4EC5-B4F1-AFB7E245F4F6}" sibTransId="{71C84F0E-874B-44B6-9978-584F895F7A55}"/>
    <dgm:cxn modelId="{0262416E-0EDE-4D70-8A1C-27B197848839}" srcId="{BAD40323-2776-4A70-ACCC-A4B62E73A14B}" destId="{235B5FB9-BDCD-4BE0-9B30-0AA86AAF0393}" srcOrd="1" destOrd="0" parTransId="{42E6C3A9-913A-45AD-A190-490DD1015B43}" sibTransId="{70A9D1BB-6B4F-49A4-AA27-A592212FE327}"/>
    <dgm:cxn modelId="{77DBF16E-248E-4855-BD8A-A14F0DEF190F}" type="presOf" srcId="{BAD40323-2776-4A70-ACCC-A4B62E73A14B}" destId="{F2B01902-382E-410D-BF3F-46C8685A6E6E}" srcOrd="0" destOrd="0" presId="urn:microsoft.com/office/officeart/2005/8/layout/vList5"/>
    <dgm:cxn modelId="{EAFA577E-E9CF-4CAB-BB36-5EB68F7132B3}" type="presOf" srcId="{810200D3-AFD3-4760-A335-7C39C1A664DF}" destId="{0DE3138B-8604-49D8-B54C-28D606B933E6}" srcOrd="0" destOrd="0" presId="urn:microsoft.com/office/officeart/2005/8/layout/vList5"/>
    <dgm:cxn modelId="{79693795-3395-459C-B69C-685F2426400D}" srcId="{235B5FB9-BDCD-4BE0-9B30-0AA86AAF0393}" destId="{2A0A395B-D6E3-42DE-9B8F-1FE599B445F8}" srcOrd="0" destOrd="0" parTransId="{ACBD87A3-0356-44F0-BAA3-EC37EE9D2CAA}" sibTransId="{FC877573-F9A9-4DAA-BD5C-71C6B6887727}"/>
    <dgm:cxn modelId="{4583C497-7280-4110-9C32-6A06D38F34AC}" type="presOf" srcId="{235B5FB9-BDCD-4BE0-9B30-0AA86AAF0393}" destId="{C7FB4C55-B84E-43E7-A7BB-43B58D07DD7D}" srcOrd="0" destOrd="0" presId="urn:microsoft.com/office/officeart/2005/8/layout/vList5"/>
    <dgm:cxn modelId="{6983DBA1-EF92-4149-B4F2-EB14BB4A8EB5}" srcId="{810200D3-AFD3-4760-A335-7C39C1A664DF}" destId="{EA7E9A06-C712-485A-8661-AFD37136C823}" srcOrd="1" destOrd="0" parTransId="{7052947E-1ECB-4280-ABA5-FE52BBA8160E}" sibTransId="{E442E572-A8F1-46BB-9ADE-E1C6036327F4}"/>
    <dgm:cxn modelId="{C0523FAE-9401-4AE9-B48C-CAB3E0A4D00B}" type="presOf" srcId="{06853311-5917-49F5-88A6-2F1B71B92DB6}" destId="{1B9499AF-6DE3-4490-BBDA-C9201FA534A2}" srcOrd="0" destOrd="0" presId="urn:microsoft.com/office/officeart/2005/8/layout/vList5"/>
    <dgm:cxn modelId="{433CF0D0-8080-44A8-A642-D6A9318245F2}" srcId="{BAD40323-2776-4A70-ACCC-A4B62E73A14B}" destId="{810200D3-AFD3-4760-A335-7C39C1A664DF}" srcOrd="0" destOrd="0" parTransId="{652FC019-815B-43C9-A376-4F52F6698B8E}" sibTransId="{31B8B366-89C6-45DE-851B-D802CE71F088}"/>
    <dgm:cxn modelId="{8ECC25DB-68E1-4E64-8A62-FE4A8F0CE64A}" srcId="{810200D3-AFD3-4760-A335-7C39C1A664DF}" destId="{06853311-5917-49F5-88A6-2F1B71B92DB6}" srcOrd="0" destOrd="0" parTransId="{8427EC27-B6F9-4486-B860-C3CC502A7707}" sibTransId="{9FB6728F-2BD1-4CB4-A5CB-AD968BE396F7}"/>
    <dgm:cxn modelId="{91F43AF5-B86D-4422-A749-243ABE1090B3}" type="presOf" srcId="{41A260B3-D64B-4A38-8BBF-138706428366}" destId="{809FD24B-CF51-41F8-94C1-E7CA075E6C31}" srcOrd="0" destOrd="1" presId="urn:microsoft.com/office/officeart/2005/8/layout/vList5"/>
    <dgm:cxn modelId="{75A89198-2630-4EBD-A385-0ED597D0AE93}" type="presParOf" srcId="{F2B01902-382E-410D-BF3F-46C8685A6E6E}" destId="{7AF15214-FE19-4B6B-B8E2-AD6A5F648A3B}" srcOrd="0" destOrd="0" presId="urn:microsoft.com/office/officeart/2005/8/layout/vList5"/>
    <dgm:cxn modelId="{D2CDF686-7C11-4D9B-B163-9D9E30FC907E}" type="presParOf" srcId="{7AF15214-FE19-4B6B-B8E2-AD6A5F648A3B}" destId="{0DE3138B-8604-49D8-B54C-28D606B933E6}" srcOrd="0" destOrd="0" presId="urn:microsoft.com/office/officeart/2005/8/layout/vList5"/>
    <dgm:cxn modelId="{ABAA5FD9-693C-415C-996A-C0F3E005276D}" type="presParOf" srcId="{7AF15214-FE19-4B6B-B8E2-AD6A5F648A3B}" destId="{1B9499AF-6DE3-4490-BBDA-C9201FA534A2}" srcOrd="1" destOrd="0" presId="urn:microsoft.com/office/officeart/2005/8/layout/vList5"/>
    <dgm:cxn modelId="{F0F23F5D-DD24-4776-A274-D2EA47F4CB32}" type="presParOf" srcId="{F2B01902-382E-410D-BF3F-46C8685A6E6E}" destId="{153743C6-2B38-4C1B-8381-09DDFF4C374F}" srcOrd="1" destOrd="0" presId="urn:microsoft.com/office/officeart/2005/8/layout/vList5"/>
    <dgm:cxn modelId="{8F55C649-BDF5-41AD-AD00-EFB2E39A1EE7}" type="presParOf" srcId="{F2B01902-382E-410D-BF3F-46C8685A6E6E}" destId="{A2C17D0F-E50A-4944-9B99-27047338BDC5}" srcOrd="2" destOrd="0" presId="urn:microsoft.com/office/officeart/2005/8/layout/vList5"/>
    <dgm:cxn modelId="{B7C54E7A-EFDA-4951-976A-4D4458E6B25E}" type="presParOf" srcId="{A2C17D0F-E50A-4944-9B99-27047338BDC5}" destId="{C7FB4C55-B84E-43E7-A7BB-43B58D07DD7D}" srcOrd="0" destOrd="0" presId="urn:microsoft.com/office/officeart/2005/8/layout/vList5"/>
    <dgm:cxn modelId="{7A12890D-0A85-47EB-B3E6-605DBF399592}" type="presParOf" srcId="{A2C17D0F-E50A-4944-9B99-27047338BDC5}" destId="{809FD24B-CF51-41F8-94C1-E7CA075E6C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499AF-6DE3-4490-BBDA-C9201FA534A2}">
      <dsp:nvSpPr>
        <dsp:cNvPr id="0" name=""/>
        <dsp:cNvSpPr/>
      </dsp:nvSpPr>
      <dsp:spPr>
        <a:xfrm rot="5400000">
          <a:off x="5798422" y="-2626105"/>
          <a:ext cx="1611233" cy="72640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Based on paper of Siahpour </a:t>
          </a:r>
          <a:r>
            <a:rPr lang="en-US" sz="2600" b="1" i="0" kern="1200" dirty="0"/>
            <a:t>et al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Micro cantilever and micro bridge Vibrations Time History and Frequency Domain </a:t>
          </a:r>
        </a:p>
      </dsp:txBody>
      <dsp:txXfrm rot="-5400000">
        <a:off x="2972019" y="278952"/>
        <a:ext cx="7185385" cy="1453925"/>
      </dsp:txXfrm>
    </dsp:sp>
    <dsp:sp modelId="{0DE3138B-8604-49D8-B54C-28D606B933E6}">
      <dsp:nvSpPr>
        <dsp:cNvPr id="0" name=""/>
        <dsp:cNvSpPr/>
      </dsp:nvSpPr>
      <dsp:spPr>
        <a:xfrm>
          <a:off x="1161" y="50"/>
          <a:ext cx="2970857" cy="20117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Validation</a:t>
          </a:r>
        </a:p>
      </dsp:txBody>
      <dsp:txXfrm>
        <a:off x="99365" y="98254"/>
        <a:ext cx="2774449" cy="1815319"/>
      </dsp:txXfrm>
    </dsp:sp>
    <dsp:sp modelId="{809FD24B-CF51-41F8-94C1-E7CA075E6C31}">
      <dsp:nvSpPr>
        <dsp:cNvPr id="0" name=""/>
        <dsp:cNvSpPr/>
      </dsp:nvSpPr>
      <dsp:spPr>
        <a:xfrm rot="5400000">
          <a:off x="5749229" y="-584146"/>
          <a:ext cx="1855698" cy="74047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Effect of beam length and gap size on Amplitude of Vibrations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Comparing the results of COMSOOL with results of a lumped Model Solved By MATLAB</a:t>
          </a:r>
        </a:p>
      </dsp:txBody>
      <dsp:txXfrm rot="-5400000">
        <a:off x="2974703" y="2280968"/>
        <a:ext cx="7314163" cy="1674522"/>
      </dsp:txXfrm>
    </dsp:sp>
    <dsp:sp modelId="{C7FB4C55-B84E-43E7-A7BB-43B58D07DD7D}">
      <dsp:nvSpPr>
        <dsp:cNvPr id="0" name=""/>
        <dsp:cNvSpPr/>
      </dsp:nvSpPr>
      <dsp:spPr>
        <a:xfrm>
          <a:off x="1161" y="2112364"/>
          <a:ext cx="2973541" cy="20117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New</a:t>
          </a:r>
        </a:p>
      </dsp:txBody>
      <dsp:txXfrm>
        <a:off x="99365" y="2210568"/>
        <a:ext cx="2777133" cy="1815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881CB-8239-471C-983A-56669BA707E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C177-6986-4771-AE3E-B4F9BD4B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5996E5-3397-4ADC-9094-4AAA10383D2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9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18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0344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22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38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40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1-657E-4824-A970-DE08E268CF20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8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A8FD-003F-4B20-B9D2-2012C3DDD3D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F10-B86A-4356-B694-4907FA3AFBBC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07DC-EEB3-494D-B825-BCCB3DD11F3E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0EA-4BEF-4CD3-B092-3CD10D231F63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898-631B-4FDA-9D75-11BF78637792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02B8-54A8-4D09-B74D-E6E15F3894C7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9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9E5-C0DA-466B-8F6C-9ED76E0FDEE2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9EF-D571-4F7F-9D3F-9106C7146FA5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3509-9CC4-42B6-B4FE-1E6DFA9CF697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413C-C53A-4740-99A9-4D9976447CAA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2E96-8A75-4FE5-AC3E-26D6C5A3C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journal/54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hyperlink" Target="https://www.sciencedirect.com/science/journal/0093641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394" y="1538687"/>
            <a:ext cx="10749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cs typeface="B Nazanin" panose="00000400000000000000" pitchFamily="2" charset="-78"/>
              </a:rPr>
              <a:t>Vibrations of particle sensing MEMS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5733" y="4387100"/>
            <a:ext cx="3895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>
                <a:cs typeface="B Nazanin" panose="00000400000000000000" pitchFamily="2" charset="-78"/>
              </a:rPr>
              <a:t>Alireza Mostafavi</a:t>
            </a:r>
          </a:p>
          <a:p>
            <a:pPr algn="ctr" rtl="1"/>
            <a:r>
              <a:rPr lang="en-US" sz="2000" dirty="0">
                <a:cs typeface="B Nazanin" panose="00000400000000000000" pitchFamily="2" charset="-78"/>
              </a:rPr>
              <a:t>Seyed Mahdi Hosseini Maasoum</a:t>
            </a:r>
            <a:endParaRPr lang="fa-IR" sz="2000" dirty="0">
              <a:cs typeface="B Nazanin" panose="00000400000000000000" pitchFamily="2" charset="-78"/>
            </a:endParaRPr>
          </a:p>
          <a:p>
            <a:pPr algn="ctr" rtl="1"/>
            <a:endParaRPr lang="fa-IR" sz="2000" dirty="0">
              <a:cs typeface="B Nazanin" panose="00000400000000000000" pitchFamily="2" charset="-78"/>
            </a:endParaRPr>
          </a:p>
          <a:p>
            <a:pPr algn="ctr" rtl="1"/>
            <a:r>
              <a:rPr lang="en-US" sz="2000" dirty="0">
                <a:cs typeface="B Nazanin" panose="00000400000000000000" pitchFamily="2" charset="-78"/>
              </a:rPr>
              <a:t>School of Mechanical Engineering</a:t>
            </a:r>
          </a:p>
          <a:p>
            <a:pPr algn="ctr" rtl="1"/>
            <a:r>
              <a:rPr lang="en-US" sz="2000" dirty="0">
                <a:cs typeface="B Nazanin" panose="00000400000000000000" pitchFamily="2" charset="-78"/>
              </a:rPr>
              <a:t>University of Tehran</a:t>
            </a:r>
            <a:endParaRPr lang="fa-IR" sz="2000" dirty="0">
              <a:cs typeface="B Nazanin" panose="00000400000000000000" pitchFamily="2" charset="-78"/>
            </a:endParaRPr>
          </a:p>
          <a:p>
            <a:pPr algn="ctr" rtl="1"/>
            <a:endParaRPr lang="fa-IR" sz="2000" dirty="0">
              <a:cs typeface="B Nazanin" panose="00000400000000000000" pitchFamily="2" charset="-78"/>
            </a:endParaRPr>
          </a:p>
          <a:p>
            <a:pPr algn="ctr" rtl="1"/>
            <a:r>
              <a:rPr lang="en-US" sz="2000" dirty="0">
                <a:cs typeface="B Nazanin" panose="00000400000000000000" pitchFamily="2" charset="-78"/>
              </a:rPr>
              <a:t>June 2019</a:t>
            </a:r>
          </a:p>
        </p:txBody>
      </p:sp>
      <p:pic>
        <p:nvPicPr>
          <p:cNvPr id="1026" name="Picture 2" descr="Image result for university of tehr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3" y="190544"/>
            <a:ext cx="1349286" cy="13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7903" y="6143530"/>
            <a:ext cx="2743200" cy="365125"/>
          </a:xfrm>
        </p:spPr>
        <p:txBody>
          <a:bodyPr/>
          <a:lstStyle/>
          <a:p>
            <a:fld id="{022E2E96-8A75-4FE5-AC3E-26D6C5A3C323}" type="slidenum">
              <a:rPr lang="en-US" sz="1400" smtClean="0"/>
              <a:t>1</a:t>
            </a:fld>
            <a:endParaRPr lang="en-US" sz="1400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377" y="-21067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8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6810" y="427292"/>
            <a:ext cx="32239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Multyphysics</a:t>
            </a:r>
            <a:r>
              <a:rPr lang="en-US" sz="2800" dirty="0"/>
              <a:t> coupling</a:t>
            </a:r>
            <a:endParaRPr lang="fa-I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08299" y="452932"/>
            <a:ext cx="247379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Damping model</a:t>
            </a:r>
            <a:endParaRPr lang="fa-IR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75" y="1099098"/>
            <a:ext cx="3215640" cy="5615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68" y="1707314"/>
            <a:ext cx="4893674" cy="17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2785" y="128188"/>
            <a:ext cx="36746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Boundary 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430" y="602061"/>
            <a:ext cx="27859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Fixed constraint</a:t>
            </a:r>
            <a:endParaRPr lang="fa-I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7" y="1125281"/>
            <a:ext cx="7467600" cy="308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87" y="4272936"/>
            <a:ext cx="4558435" cy="1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4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736" y="3378443"/>
            <a:ext cx="7173952" cy="2915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5" y="689467"/>
            <a:ext cx="7147560" cy="2688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1331" y="227802"/>
            <a:ext cx="401652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Mesh and validation</a:t>
            </a:r>
            <a:endParaRPr lang="fa-IR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03" y="3107679"/>
            <a:ext cx="6423660" cy="182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371" y="5883274"/>
            <a:ext cx="6527192" cy="2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2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6071" y="495656"/>
            <a:ext cx="25210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Study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66"/>
          <a:stretch/>
        </p:blipFill>
        <p:spPr>
          <a:xfrm>
            <a:off x="1411601" y="1523999"/>
            <a:ext cx="3488871" cy="29771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20" y="1523999"/>
            <a:ext cx="5090486" cy="3343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74760" y="957321"/>
            <a:ext cx="264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1797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4" y="383242"/>
            <a:ext cx="9905998" cy="147857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3648" y="330829"/>
            <a:ext cx="10485708" cy="3541714"/>
          </a:xfrm>
        </p:spPr>
        <p:txBody>
          <a:bodyPr/>
          <a:lstStyle/>
          <a:p>
            <a:r>
              <a:rPr lang="en-US" dirty="0"/>
              <a:t>Section1: Validating</a:t>
            </a:r>
          </a:p>
          <a:p>
            <a:r>
              <a:rPr lang="en-US" dirty="0"/>
              <a:t>Micro cantilever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30" y="144467"/>
            <a:ext cx="5795169" cy="2993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95" y="3491303"/>
            <a:ext cx="6082040" cy="2964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9224" y="2026024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Siahpour et 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624" y="4114800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project</a:t>
            </a:r>
          </a:p>
        </p:txBody>
      </p:sp>
    </p:spTree>
    <p:extLst>
      <p:ext uri="{BB962C8B-B14F-4D97-AF65-F5344CB8AC3E}">
        <p14:creationId xmlns:p14="http://schemas.microsoft.com/office/powerpoint/2010/main" val="161021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658" y="185555"/>
            <a:ext cx="9905999" cy="3541714"/>
          </a:xfrm>
        </p:spPr>
        <p:txBody>
          <a:bodyPr/>
          <a:lstStyle/>
          <a:p>
            <a:r>
              <a:rPr lang="en-US" dirty="0"/>
              <a:t>Section1: Validating</a:t>
            </a:r>
          </a:p>
          <a:p>
            <a:r>
              <a:rPr lang="en-US" dirty="0"/>
              <a:t>Micro cantilever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165" y="815788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Frequency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7" y="2418864"/>
            <a:ext cx="5466508" cy="334446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936594" y="5879067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Siahpour et al.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3271" y="5881170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project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" y="2418864"/>
            <a:ext cx="5935136" cy="33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0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vibrations Time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785" y="448467"/>
            <a:ext cx="2981072" cy="3541714"/>
          </a:xfrm>
        </p:spPr>
        <p:txBody>
          <a:bodyPr/>
          <a:lstStyle/>
          <a:p>
            <a:r>
              <a:rPr lang="en-US" dirty="0"/>
              <a:t>Section2: Comparing</a:t>
            </a:r>
          </a:p>
          <a:p>
            <a:r>
              <a:rPr lang="en-US" dirty="0"/>
              <a:t>Micro Bridge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9" y="2267139"/>
            <a:ext cx="5547402" cy="329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31" y="2277503"/>
            <a:ext cx="6298124" cy="3297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0115" y="5586782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Siahpour et 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288" y="5771448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project</a:t>
            </a:r>
          </a:p>
        </p:txBody>
      </p:sp>
    </p:spTree>
    <p:extLst>
      <p:ext uri="{BB962C8B-B14F-4D97-AF65-F5344CB8AC3E}">
        <p14:creationId xmlns:p14="http://schemas.microsoft.com/office/powerpoint/2010/main" val="394926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790" y="2263285"/>
            <a:ext cx="5537353" cy="3227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0025" y="386557"/>
            <a:ext cx="298107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Section2: Comparing</a:t>
            </a:r>
          </a:p>
          <a:p>
            <a:r>
              <a:rPr lang="en-US" dirty="0"/>
              <a:t>Micro Bridge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5428" y="5696504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Siahpour et 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9072" y="5696504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2256657"/>
            <a:ext cx="6738630" cy="32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52" y="99086"/>
            <a:ext cx="9905998" cy="1478570"/>
          </a:xfrm>
        </p:spPr>
        <p:txBody>
          <a:bodyPr/>
          <a:lstStyle/>
          <a:p>
            <a:r>
              <a:rPr lang="en-US" dirty="0"/>
              <a:t>New investigations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0024" y="386557"/>
            <a:ext cx="48966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Section3: New Parts</a:t>
            </a:r>
          </a:p>
          <a:p>
            <a:r>
              <a:rPr lang="en-US" dirty="0"/>
              <a:t>Effect of Beam Length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" y="1395094"/>
            <a:ext cx="8254964" cy="41807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0126" y="5575811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Deflection for a beam with a Length of 300 micro meters</a:t>
            </a:r>
          </a:p>
        </p:txBody>
      </p:sp>
    </p:spTree>
    <p:extLst>
      <p:ext uri="{BB962C8B-B14F-4D97-AF65-F5344CB8AC3E}">
        <p14:creationId xmlns:p14="http://schemas.microsoft.com/office/powerpoint/2010/main" val="972622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08" y="891861"/>
            <a:ext cx="7099915" cy="43455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6249" y="5361542"/>
            <a:ext cx="575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Tip Deflection for a beam with a Length of 400 micro meters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99083" y="769771"/>
            <a:ext cx="48966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Section3: New Parts</a:t>
            </a:r>
          </a:p>
          <a:p>
            <a:r>
              <a:rPr lang="en-US" dirty="0"/>
              <a:t>Effect of Beam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6001" y="485192"/>
            <a:ext cx="1065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cs typeface="B Nazanin" panose="00000400000000000000" pitchFamily="2" charset="-78"/>
              </a:rPr>
              <a:t>Introduction:</a:t>
            </a:r>
            <a:endParaRPr lang="fa-IR" sz="4800" dirty="0"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078686" y="6161087"/>
            <a:ext cx="2743200" cy="365125"/>
          </a:xfrm>
        </p:spPr>
        <p:txBody>
          <a:bodyPr/>
          <a:lstStyle/>
          <a:p>
            <a:fld id="{022E2E96-8A75-4FE5-AC3E-26D6C5A3C323}" type="slidenum">
              <a:rPr lang="en-US" sz="1400" smtClean="0">
                <a:solidFill>
                  <a:schemeClr val="bg1"/>
                </a:solidFill>
              </a:rPr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001" y="1623527"/>
            <a:ext cx="1036728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Micro-cantilevers and micro-bridges                        MEMS devices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Applications: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scanning microscopy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energy harvesting devices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wafer probes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bio-sensors </a:t>
            </a:r>
          </a:p>
        </p:txBody>
      </p:sp>
    </p:spTree>
    <p:extLst>
      <p:ext uri="{BB962C8B-B14F-4D97-AF65-F5344CB8AC3E}">
        <p14:creationId xmlns:p14="http://schemas.microsoft.com/office/powerpoint/2010/main" val="133457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8" y="303606"/>
            <a:ext cx="7013126" cy="50303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4103" y="5419505"/>
            <a:ext cx="67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Deflection for a beam with a Length of 900 micro meters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05366" y="491865"/>
            <a:ext cx="48966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Section3: New Parts</a:t>
            </a:r>
          </a:p>
          <a:p>
            <a:r>
              <a:rPr lang="en-US" dirty="0"/>
              <a:t>Effect of Beam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0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4900" y="160046"/>
            <a:ext cx="9905998" cy="1478570"/>
          </a:xfrm>
        </p:spPr>
        <p:txBody>
          <a:bodyPr/>
          <a:lstStyle/>
          <a:p>
            <a:r>
              <a:rPr lang="en-US" dirty="0"/>
              <a:t>New investigations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34509" y="219231"/>
            <a:ext cx="48966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Section3: New Parts</a:t>
            </a:r>
          </a:p>
          <a:p>
            <a:r>
              <a:rPr lang="en-US" dirty="0"/>
              <a:t>Effect of Beam Length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370880"/>
            <a:ext cx="10546080" cy="5141215"/>
          </a:xfrm>
        </p:spPr>
      </p:pic>
    </p:spTree>
    <p:extLst>
      <p:ext uri="{BB962C8B-B14F-4D97-AF65-F5344CB8AC3E}">
        <p14:creationId xmlns:p14="http://schemas.microsoft.com/office/powerpoint/2010/main" val="211335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4900" y="160046"/>
            <a:ext cx="9905998" cy="1478570"/>
          </a:xfrm>
        </p:spPr>
        <p:txBody>
          <a:bodyPr/>
          <a:lstStyle/>
          <a:p>
            <a:r>
              <a:rPr lang="en-US" dirty="0"/>
              <a:t>New investigations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2" y="1638616"/>
            <a:ext cx="10405796" cy="46696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05366" y="491865"/>
            <a:ext cx="48966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Section3: New Parts</a:t>
            </a:r>
          </a:p>
          <a:p>
            <a:r>
              <a:rPr lang="en-US" dirty="0"/>
              <a:t>Effect of gap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7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15" y="461764"/>
            <a:ext cx="10707777" cy="1478570"/>
          </a:xfrm>
        </p:spPr>
        <p:txBody>
          <a:bodyPr/>
          <a:lstStyle/>
          <a:p>
            <a:r>
              <a:rPr lang="en-US" dirty="0"/>
              <a:t>Section 4: Lumped model vs distributed model</a:t>
            </a:r>
          </a:p>
        </p:txBody>
      </p:sp>
      <p:pic>
        <p:nvPicPr>
          <p:cNvPr id="1026" name="Picture 2" descr="Image result for lumped model of a mass spr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2" y="1770019"/>
            <a:ext cx="3248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50287" y="3512680"/>
                <a:ext cx="4554583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0287" y="3512680"/>
                <a:ext cx="4554583" cy="1089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4720" y="3719443"/>
                <a:ext cx="273145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20" y="3719443"/>
                <a:ext cx="2731453" cy="384721"/>
              </a:xfrm>
              <a:prstGeom prst="rect">
                <a:avLst/>
              </a:prstGeom>
              <a:blipFill>
                <a:blip r:embed="rId5"/>
                <a:stretch>
                  <a:fillRect l="-893" r="-223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0447" y="2301487"/>
                <a:ext cx="2651175" cy="840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500" b="0" i="1" smtClean="0">
                              <a:latin typeface="Cambria Math" panose="02040503050406030204" pitchFamily="18" charset="0"/>
                            </a:rPr>
                            <m:t>ϵ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47" y="2301487"/>
                <a:ext cx="2651175" cy="840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38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39224" y="130838"/>
            <a:ext cx="10707777" cy="1478570"/>
          </a:xfrm>
        </p:spPr>
        <p:txBody>
          <a:bodyPr/>
          <a:lstStyle/>
          <a:p>
            <a:r>
              <a:rPr lang="en-US" dirty="0"/>
              <a:t>Section 4: Lumped model vs distributed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05" y="1219198"/>
            <a:ext cx="9567333" cy="4664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prospective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4156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1- The Frequency Response Results  for both micro cantilever and micro bridge have great consistency with the results of Siahpour et al.</a:t>
            </a:r>
          </a:p>
          <a:p>
            <a:r>
              <a:rPr lang="en-US" dirty="0"/>
              <a:t>2-Time Domain Response for micro cantilever has an acceptable consistency with the results of Siahpour et al but the steady state response for micro bridge does not damp completely.</a:t>
            </a:r>
          </a:p>
          <a:p>
            <a:r>
              <a:rPr lang="en-US" dirty="0"/>
              <a:t>Future Works: More accurate investigation of micro bridge and revising the time domain results.( including non-linear term of von </a:t>
            </a:r>
            <a:r>
              <a:rPr lang="en-US" dirty="0" err="1"/>
              <a:t>Ka´rma´n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21" y="2219324"/>
            <a:ext cx="10536782" cy="3541714"/>
          </a:xfrm>
        </p:spPr>
        <p:txBody>
          <a:bodyPr>
            <a:normAutofit/>
          </a:bodyPr>
          <a:lstStyle/>
          <a:p>
            <a:r>
              <a:rPr lang="en-US" sz="2000" dirty="0"/>
              <a:t>Dynamics and vibrations of particle-sensing MEMS considering thermal and electrostatic actuation,</a:t>
            </a:r>
            <a:r>
              <a:rPr lang="en-US" sz="2000" dirty="0">
                <a:hlinkClick r:id="rId3" tooltip="Microsystem Technologies"/>
              </a:rPr>
              <a:t> </a:t>
            </a:r>
            <a:r>
              <a:rPr lang="en-US" sz="2000" dirty="0"/>
              <a:t>Micro system Technologies March 2018, Shahin Siahpour • Mahdi Moghimi Zand • Mohammad Mousavi</a:t>
            </a:r>
          </a:p>
          <a:p>
            <a:pPr fontAlgn="ctr"/>
            <a:r>
              <a:rPr lang="en-US" sz="2000" dirty="0"/>
              <a:t>Modelling a micro-cantilever vibrating in vacuum, gas or liquid under thermal base </a:t>
            </a:r>
            <a:r>
              <a:rPr lang="en-US" sz="2000" dirty="0" err="1"/>
              <a:t>excitation,Mojtaba</a:t>
            </a:r>
            <a:r>
              <a:rPr lang="en-US" sz="2000" dirty="0"/>
              <a:t> </a:t>
            </a:r>
            <a:r>
              <a:rPr lang="en-US" sz="2000" dirty="0" err="1"/>
              <a:t>Komeili</a:t>
            </a:r>
            <a:r>
              <a:rPr lang="en-US" sz="2000" dirty="0"/>
              <a:t> et al,</a:t>
            </a:r>
            <a:r>
              <a:rPr lang="en-US" sz="2000" u="sng" dirty="0">
                <a:hlinkClick r:id="rId4" tooltip="Go to Mechanics Research Communications on ScienceDirect"/>
              </a:rPr>
              <a:t> </a:t>
            </a:r>
            <a:r>
              <a:rPr lang="en-US" sz="2000" dirty="0"/>
              <a:t>Mechanics Research Communication, April 2016, Pages 39-46</a:t>
            </a:r>
          </a:p>
          <a:p>
            <a:r>
              <a:rPr lang="en-US" dirty="0"/>
              <a:t>COMSOL® Documentation, Website and Forums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57942"/>
            <a:ext cx="10838405" cy="4693921"/>
          </a:xfrm>
        </p:spPr>
        <p:txBody>
          <a:bodyPr>
            <a:normAutofit fontScale="92500" lnSpcReduction="20000"/>
          </a:bodyPr>
          <a:lstStyle/>
          <a:p>
            <a:r>
              <a:rPr lang="en-US" sz="6600" dirty="0"/>
              <a:t>Thanks for Your Attention!</a:t>
            </a:r>
          </a:p>
          <a:p>
            <a:endParaRPr lang="en-US" sz="4400" dirty="0"/>
          </a:p>
          <a:p>
            <a:r>
              <a:rPr lang="en-US" sz="4400" dirty="0"/>
              <a:t>Questions</a:t>
            </a:r>
            <a:r>
              <a:rPr lang="en-US" sz="5400" dirty="0"/>
              <a:t>  are welcomed.</a:t>
            </a:r>
          </a:p>
          <a:p>
            <a:pPr marL="0" indent="0">
              <a:buNone/>
            </a:pPr>
            <a:endParaRPr lang="en-US" sz="5400" dirty="0"/>
          </a:p>
          <a:p>
            <a:r>
              <a:rPr lang="en-US" dirty="0"/>
              <a:t>                   s.mahdihosseini@ut.ac.ir</a:t>
            </a:r>
          </a:p>
          <a:p>
            <a:r>
              <a:rPr lang="en-US" dirty="0"/>
              <a:t>                   ali.mostafavi@ut.ac.ir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Image result for ema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1" y="4491611"/>
            <a:ext cx="798846" cy="7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6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Dynamics and vibrations of particle-sensing MEMS considering thermal and electrostatic actuation</a:t>
            </a:r>
          </a:p>
          <a:p>
            <a:r>
              <a:rPr lang="en-US" sz="1600" dirty="0"/>
              <a:t>Shahin Siahpour • Mahdi Moghimi Zand • Mohammad Mousavi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00" t="-1797" r="100" b="10304"/>
          <a:stretch/>
        </p:blipFill>
        <p:spPr>
          <a:xfrm>
            <a:off x="1287625" y="3801664"/>
            <a:ext cx="9293192" cy="23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2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4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220685" y="443225"/>
            <a:ext cx="886407" cy="3587600"/>
          </a:xfrm>
          <a:prstGeom prst="leftBrace">
            <a:avLst>
              <a:gd name="adj1" fmla="val 8333"/>
              <a:gd name="adj2" fmla="val 502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9143" y="491395"/>
            <a:ext cx="82731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Tip Vibrations Time History</a:t>
            </a:r>
          </a:p>
          <a:p>
            <a:endParaRPr lang="en-US" sz="3200" dirty="0"/>
          </a:p>
          <a:p>
            <a:r>
              <a:rPr lang="en-US" sz="3200" dirty="0"/>
              <a:t>Frequency Domain</a:t>
            </a:r>
          </a:p>
          <a:p>
            <a:endParaRPr lang="en-US" sz="3200" dirty="0"/>
          </a:p>
          <a:p>
            <a:r>
              <a:rPr lang="en-US" sz="3200" dirty="0"/>
              <a:t>Midpoint Vibrations Time History For a Micro bridge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453951" y="4739951"/>
            <a:ext cx="76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comparison between FEM results and Ansys Results</a:t>
            </a:r>
          </a:p>
        </p:txBody>
      </p:sp>
    </p:spTree>
    <p:extLst>
      <p:ext uri="{BB962C8B-B14F-4D97-AF65-F5344CB8AC3E}">
        <p14:creationId xmlns:p14="http://schemas.microsoft.com/office/powerpoint/2010/main" val="113501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740" y="793911"/>
            <a:ext cx="10543558" cy="3541714"/>
          </a:xfrm>
        </p:spPr>
        <p:txBody>
          <a:bodyPr>
            <a:normAutofit/>
          </a:bodyPr>
          <a:lstStyle/>
          <a:p>
            <a:r>
              <a:rPr lang="en-US" sz="2800" dirty="0"/>
              <a:t>Modelling a micro-cantilever vibrating in vacuum, gas or liquid under thermal base excitation, Mechanics Research Communications (2016)</a:t>
            </a:r>
          </a:p>
          <a:p>
            <a:r>
              <a:rPr lang="en-US" sz="2800" dirty="0" err="1"/>
              <a:t>Mojtaba</a:t>
            </a:r>
            <a:r>
              <a:rPr lang="en-US" sz="2800" dirty="0"/>
              <a:t> </a:t>
            </a:r>
            <a:r>
              <a:rPr lang="en-US" sz="2800" dirty="0" err="1"/>
              <a:t>Komeili</a:t>
            </a:r>
            <a:r>
              <a:rPr lang="en-US" sz="2800" dirty="0"/>
              <a:t>, Carlo Menon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49" y="2122806"/>
            <a:ext cx="3635353" cy="40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9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297" y="1409943"/>
            <a:ext cx="5512525" cy="48384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7669" y="435428"/>
            <a:ext cx="833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They derived Shape modes as well </a:t>
            </a:r>
          </a:p>
        </p:txBody>
      </p:sp>
    </p:spTree>
    <p:extLst>
      <p:ext uri="{BB962C8B-B14F-4D97-AF65-F5344CB8AC3E}">
        <p14:creationId xmlns:p14="http://schemas.microsoft.com/office/powerpoint/2010/main" val="237396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69856"/>
              </p:ext>
            </p:extLst>
          </p:nvPr>
        </p:nvGraphicFramePr>
        <p:xfrm>
          <a:off x="853441" y="1759131"/>
          <a:ext cx="10380616" cy="412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16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409" y="379236"/>
            <a:ext cx="9905998" cy="1478570"/>
          </a:xfrm>
        </p:spPr>
        <p:txBody>
          <a:bodyPr/>
          <a:lstStyle/>
          <a:p>
            <a:r>
              <a:rPr lang="en-US" dirty="0"/>
              <a:t>modeling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9" y="2187446"/>
            <a:ext cx="3268980" cy="246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409" y="1550647"/>
            <a:ext cx="22469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Parameters</a:t>
            </a:r>
            <a:endParaRPr lang="fa-I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38761" y="1511850"/>
            <a:ext cx="330722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Material</a:t>
            </a:r>
            <a:endParaRPr lang="fa-I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58" y="2329366"/>
            <a:ext cx="4599278" cy="9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2E96-8A75-4FE5-AC3E-26D6C5A3C32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6411" y="658026"/>
            <a:ext cx="26491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Design Geometry</a:t>
            </a:r>
            <a:endParaRPr lang="fa-I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73" y="1659023"/>
            <a:ext cx="784098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553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Tw Cen MT</vt:lpstr>
      <vt:lpstr>Wingdings</vt:lpstr>
      <vt:lpstr>Circuit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Current project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Midpoint vibrations Time history</vt:lpstr>
      <vt:lpstr>Frequency response</vt:lpstr>
      <vt:lpstr>New investigations </vt:lpstr>
      <vt:lpstr>PowerPoint Presentation</vt:lpstr>
      <vt:lpstr>PowerPoint Presentation</vt:lpstr>
      <vt:lpstr>New investigations </vt:lpstr>
      <vt:lpstr>New investigations </vt:lpstr>
      <vt:lpstr>Section 4: Lumped model vs distributed model</vt:lpstr>
      <vt:lpstr>Section 4: Lumped model vs distributed model</vt:lpstr>
      <vt:lpstr>Conclusion and future prospective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</dc:creator>
  <cp:lastModifiedBy>Alireza Mostafavi</cp:lastModifiedBy>
  <cp:revision>74</cp:revision>
  <dcterms:created xsi:type="dcterms:W3CDTF">2018-05-02T12:35:18Z</dcterms:created>
  <dcterms:modified xsi:type="dcterms:W3CDTF">2023-02-13T16:14:24Z</dcterms:modified>
</cp:coreProperties>
</file>