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2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E7B89-1F06-7F47-B8B5-0A6ABE734A16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8243-83EE-534C-A314-773A61D2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3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of you have broken</a:t>
            </a:r>
            <a:r>
              <a:rPr lang="en-US" baseline="0" dirty="0" smtClean="0"/>
              <a:t> a new year resolution?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8243-83EE-534C-A314-773A61D2B2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46 different new years around the world. </a:t>
            </a:r>
          </a:p>
          <a:p>
            <a:r>
              <a:rPr lang="en-US" baseline="0" dirty="0" smtClean="0"/>
              <a:t>They are spread out through out the year and are based on several different calendars.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8243-83EE-534C-A314-773A61D2B2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8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Celebrations traditional run from the evening preceding the first day,</a:t>
            </a:r>
            <a:r>
              <a:rPr lang="en-US" baseline="0" dirty="0" smtClean="0"/>
              <a:t> to the </a:t>
            </a:r>
            <a:r>
              <a:rPr lang="en-US" baseline="0" dirty="0" err="1" smtClean="0"/>
              <a:t>latern</a:t>
            </a:r>
            <a:r>
              <a:rPr lang="en-US" baseline="0" dirty="0" smtClean="0"/>
              <a:t> festival on the 15</a:t>
            </a:r>
            <a:r>
              <a:rPr lang="en-US" baseline="30000" dirty="0" smtClean="0"/>
              <a:t>th</a:t>
            </a:r>
            <a:r>
              <a:rPr lang="en-US" baseline="0" dirty="0" smtClean="0"/>
              <a:t> day of the first calendar month.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8243-83EE-534C-A314-773A61D2B2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00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Holi</a:t>
            </a:r>
            <a:r>
              <a:rPr lang="en-US" dirty="0" smtClean="0"/>
              <a:t> – end of winter-</a:t>
            </a:r>
            <a:r>
              <a:rPr lang="en-US" baseline="0" dirty="0" smtClean="0"/>
              <a:t> 2 day celebration night before starts with a bonfire, the next morning is </a:t>
            </a:r>
            <a:r>
              <a:rPr lang="en-US" baseline="0" dirty="0" err="1" smtClean="0"/>
              <a:t>RangWali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Holi</a:t>
            </a:r>
            <a:r>
              <a:rPr lang="en-US" baseline="0" dirty="0" smtClean="0"/>
              <a:t> – free for all carnival of </a:t>
            </a:r>
            <a:r>
              <a:rPr lang="en-US" baseline="0" dirty="0" err="1" smtClean="0"/>
              <a:t>colours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err="1" smtClean="0"/>
              <a:t>Ugadi</a:t>
            </a:r>
            <a:r>
              <a:rPr lang="en-US" baseline="0" dirty="0" smtClean="0"/>
              <a:t> – start of spring “Yuga </a:t>
            </a:r>
            <a:r>
              <a:rPr lang="en-US" baseline="0" dirty="0" err="1" smtClean="0"/>
              <a:t>Adi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8243-83EE-534C-A314-773A61D2B2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Haft-seen</a:t>
            </a:r>
          </a:p>
          <a:p>
            <a:r>
              <a:rPr lang="en-US" dirty="0" err="1" smtClean="0"/>
              <a:t>Sabzeh</a:t>
            </a:r>
            <a:r>
              <a:rPr lang="en-US" dirty="0" smtClean="0"/>
              <a:t> – wheat grass- that you start to grow – symbolizing</a:t>
            </a:r>
            <a:r>
              <a:rPr lang="en-US" baseline="0" dirty="0" smtClean="0"/>
              <a:t> rebirth </a:t>
            </a:r>
          </a:p>
          <a:p>
            <a:r>
              <a:rPr lang="en-US" baseline="0" dirty="0" err="1" smtClean="0"/>
              <a:t>Samanu</a:t>
            </a:r>
            <a:r>
              <a:rPr lang="en-US" baseline="0" dirty="0" smtClean="0"/>
              <a:t> – Sweets – symbolizing affluence</a:t>
            </a:r>
          </a:p>
          <a:p>
            <a:r>
              <a:rPr lang="en-US" baseline="0" dirty="0" err="1" smtClean="0"/>
              <a:t>Senjed</a:t>
            </a:r>
            <a:r>
              <a:rPr lang="en-US" baseline="0" dirty="0" smtClean="0"/>
              <a:t> – Wild Olive Fruit – symbolizing love</a:t>
            </a:r>
          </a:p>
          <a:p>
            <a:r>
              <a:rPr lang="en-US" baseline="0" dirty="0" smtClean="0"/>
              <a:t>Seer – Garlic – symbolizing medicine &amp; health </a:t>
            </a:r>
            <a:br>
              <a:rPr lang="en-US" baseline="0" dirty="0" smtClean="0"/>
            </a:br>
            <a:r>
              <a:rPr lang="en-US" baseline="0" dirty="0" err="1" smtClean="0"/>
              <a:t>Seeb</a:t>
            </a:r>
            <a:r>
              <a:rPr lang="en-US" baseline="0" dirty="0" smtClean="0"/>
              <a:t> – Garlic – symbolizing beauty</a:t>
            </a:r>
          </a:p>
          <a:p>
            <a:r>
              <a:rPr lang="en-US" baseline="0" dirty="0" err="1" smtClean="0"/>
              <a:t>Somaq</a:t>
            </a:r>
            <a:r>
              <a:rPr lang="en-US" baseline="0" dirty="0" smtClean="0"/>
              <a:t> – sumac fruit – symbolizing – sunrise and fresh </a:t>
            </a:r>
            <a:r>
              <a:rPr lang="en-US" baseline="0" dirty="0" err="1" smtClean="0"/>
              <a:t>beginings</a:t>
            </a:r>
            <a:endParaRPr lang="en-US" baseline="0" dirty="0" smtClean="0"/>
          </a:p>
          <a:p>
            <a:r>
              <a:rPr lang="en-US" baseline="0" dirty="0" err="1" smtClean="0"/>
              <a:t>Serkeh</a:t>
            </a:r>
            <a:r>
              <a:rPr lang="en-US" baseline="0" dirty="0" smtClean="0"/>
              <a:t> – Vinegar – symbolizing – patience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8243-83EE-534C-A314-773A61D2B2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4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Haft-seen</a:t>
            </a:r>
          </a:p>
          <a:p>
            <a:r>
              <a:rPr lang="en-US" dirty="0" err="1" smtClean="0"/>
              <a:t>Sabzeh</a:t>
            </a:r>
            <a:r>
              <a:rPr lang="en-US" dirty="0" smtClean="0"/>
              <a:t> – wheat grass- that you start to grow – symbolizing</a:t>
            </a:r>
            <a:r>
              <a:rPr lang="en-US" baseline="0" dirty="0" smtClean="0"/>
              <a:t> rebirth </a:t>
            </a:r>
          </a:p>
          <a:p>
            <a:r>
              <a:rPr lang="en-US" baseline="0" dirty="0" err="1" smtClean="0"/>
              <a:t>Samanu</a:t>
            </a:r>
            <a:r>
              <a:rPr lang="en-US" baseline="0" dirty="0" smtClean="0"/>
              <a:t> – Sweets – symbolizing affluence</a:t>
            </a:r>
          </a:p>
          <a:p>
            <a:r>
              <a:rPr lang="en-US" baseline="0" dirty="0" err="1" smtClean="0"/>
              <a:t>Senjed</a:t>
            </a:r>
            <a:r>
              <a:rPr lang="en-US" baseline="0" dirty="0" smtClean="0"/>
              <a:t> – Wild Olive Fruit – symbolizing love</a:t>
            </a:r>
          </a:p>
          <a:p>
            <a:r>
              <a:rPr lang="en-US" baseline="0" dirty="0" smtClean="0"/>
              <a:t>Seer – Garlic – symbolizing medicine &amp; health </a:t>
            </a:r>
            <a:br>
              <a:rPr lang="en-US" baseline="0" dirty="0" smtClean="0"/>
            </a:br>
            <a:r>
              <a:rPr lang="en-US" baseline="0" dirty="0" err="1" smtClean="0"/>
              <a:t>Seeb</a:t>
            </a:r>
            <a:r>
              <a:rPr lang="en-US" baseline="0" dirty="0" smtClean="0"/>
              <a:t> – Garlic – symbolizing beauty</a:t>
            </a:r>
          </a:p>
          <a:p>
            <a:r>
              <a:rPr lang="en-US" baseline="0" dirty="0" err="1" smtClean="0"/>
              <a:t>Somaq</a:t>
            </a:r>
            <a:r>
              <a:rPr lang="en-US" baseline="0" dirty="0" smtClean="0"/>
              <a:t> – sumac fruit – symbolizing – sunrise and fresh </a:t>
            </a:r>
            <a:r>
              <a:rPr lang="en-US" baseline="0" dirty="0" err="1" smtClean="0"/>
              <a:t>beginings</a:t>
            </a:r>
            <a:endParaRPr lang="en-US" baseline="0" dirty="0" smtClean="0"/>
          </a:p>
          <a:p>
            <a:r>
              <a:rPr lang="en-US" baseline="0" dirty="0" err="1" smtClean="0"/>
              <a:t>Serkeh</a:t>
            </a:r>
            <a:r>
              <a:rPr lang="en-US" baseline="0" dirty="0" smtClean="0"/>
              <a:t> – Vinegar – symbolizing – patience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8243-83EE-534C-A314-773A61D2B2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Years Resolution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extend what you can’t commit to.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7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Years Resolution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7637"/>
          </a:xfrm>
        </p:spPr>
        <p:txBody>
          <a:bodyPr/>
          <a:lstStyle/>
          <a:p>
            <a:r>
              <a:rPr lang="en-US" dirty="0" smtClean="0"/>
              <a:t>So the next time you think you can’t keep your new years resolution </a:t>
            </a:r>
          </a:p>
          <a:p>
            <a:endParaRPr lang="en-US" dirty="0"/>
          </a:p>
          <a:p>
            <a:r>
              <a:rPr lang="en-US" dirty="0" smtClean="0"/>
              <a:t>Just extend it to another year.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1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0926"/>
            <a:ext cx="8229600" cy="1334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many of you have made a new years resolution?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112749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How many of you have already broken them? </a:t>
            </a:r>
            <a:endParaRPr lang="en-US" sz="30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642376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What if I was to tell you I found a way that you wont break </a:t>
            </a:r>
            <a:r>
              <a:rPr lang="en-US" sz="3000" dirty="0" smtClean="0"/>
              <a:t>them </a:t>
            </a:r>
            <a:r>
              <a:rPr lang="en-US" sz="3000" dirty="0"/>
              <a:t>anymore?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2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Celebrate another New Year!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over 50 different new years around the world.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Different new years are celebrated throughout the calendar year!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Some New Year Celebrations last 14 days to over month.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41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Chinese New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Based on the lunar calendar</a:t>
            </a:r>
          </a:p>
          <a:p>
            <a:endParaRPr lang="en-US" sz="2800" dirty="0" smtClean="0"/>
          </a:p>
          <a:p>
            <a:r>
              <a:rPr lang="en-US" sz="2800" dirty="0" smtClean="0"/>
              <a:t>7 day celebration(longest Chinese holiday)</a:t>
            </a:r>
          </a:p>
          <a:p>
            <a:endParaRPr lang="en-US" sz="2800" dirty="0" smtClean="0"/>
          </a:p>
          <a:p>
            <a:r>
              <a:rPr lang="en-US" sz="2800" dirty="0" smtClean="0"/>
              <a:t>Each year is based on the Chinese Zodiac</a:t>
            </a:r>
          </a:p>
          <a:p>
            <a:pPr lvl="1"/>
            <a:r>
              <a:rPr lang="en-US" sz="2200" dirty="0" smtClean="0"/>
              <a:t>Chinese Zodiacs have two different starts</a:t>
            </a:r>
          </a:p>
          <a:p>
            <a:pPr marL="457200" lvl="1" indent="0">
              <a:buNone/>
            </a:pPr>
            <a:r>
              <a:rPr lang="en-US" sz="2200" dirty="0" smtClean="0"/>
              <a:t>	</a:t>
            </a:r>
            <a:r>
              <a:rPr lang="en-US" sz="2000" dirty="0" smtClean="0"/>
              <a:t>1) Solar calendar  which has 24 fifteen-day  </a:t>
            </a:r>
            <a:r>
              <a:rPr lang="en-US" sz="2000" dirty="0" err="1" smtClean="0"/>
              <a:t>solar’s</a:t>
            </a:r>
            <a:r>
              <a:rPr lang="en-US" sz="2000" dirty="0" smtClean="0"/>
              <a:t> terms</a:t>
            </a:r>
          </a:p>
          <a:p>
            <a:pPr marL="457200" lvl="1" indent="0">
              <a:buNone/>
            </a:pPr>
            <a:r>
              <a:rPr lang="en-US" sz="2000" dirty="0" smtClean="0"/>
              <a:t>	2) Lunar calendar has 12 or 13 months and starts on Chinese New Year. 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8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 New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16 numerous types of Indian New Year’s day celebrated in various regions at various times of the year. </a:t>
            </a:r>
          </a:p>
          <a:p>
            <a:endParaRPr lang="en-US" sz="2000" dirty="0" smtClean="0"/>
          </a:p>
          <a:p>
            <a:r>
              <a:rPr lang="en-US" sz="1800" dirty="0" err="1" smtClean="0"/>
              <a:t>Holi</a:t>
            </a:r>
            <a:r>
              <a:rPr lang="en-US" sz="1800" dirty="0" smtClean="0"/>
              <a:t> – celebration of the last day of the Hindu month </a:t>
            </a:r>
            <a:r>
              <a:rPr lang="en-US" sz="1800" dirty="0" err="1" smtClean="0"/>
              <a:t>Phalguna</a:t>
            </a:r>
            <a:r>
              <a:rPr lang="en-US" sz="1800" dirty="0"/>
              <a:t> </a:t>
            </a:r>
            <a:r>
              <a:rPr lang="en-US" sz="1800" dirty="0" err="1" smtClean="0"/>
              <a:t>Purnima</a:t>
            </a:r>
            <a:endParaRPr lang="en-US" sz="1800" dirty="0" smtClean="0"/>
          </a:p>
          <a:p>
            <a:pPr lvl="1"/>
            <a:r>
              <a:rPr lang="en-US" sz="1600" dirty="0" smtClean="0"/>
              <a:t>2 day celebration </a:t>
            </a:r>
          </a:p>
          <a:p>
            <a:pPr lvl="1"/>
            <a:r>
              <a:rPr lang="en-US" sz="1600" dirty="0" smtClean="0"/>
              <a:t>Night before starts with a bonfire</a:t>
            </a:r>
          </a:p>
          <a:p>
            <a:pPr lvl="1"/>
            <a:r>
              <a:rPr lang="en-US" sz="1600" dirty="0" smtClean="0"/>
              <a:t>Next morning is </a:t>
            </a:r>
            <a:r>
              <a:rPr lang="en-US" sz="1600" dirty="0" err="1" smtClean="0"/>
              <a:t>RangWali</a:t>
            </a:r>
            <a:r>
              <a:rPr lang="en-US" sz="1600" dirty="0" smtClean="0"/>
              <a:t> </a:t>
            </a:r>
            <a:r>
              <a:rPr lang="en-US" sz="1600" dirty="0" err="1" smtClean="0"/>
              <a:t>Holi</a:t>
            </a:r>
            <a:r>
              <a:rPr lang="en-US" sz="1600" dirty="0" smtClean="0"/>
              <a:t> – free for all carnival of </a:t>
            </a:r>
            <a:r>
              <a:rPr lang="en-US" sz="1600" dirty="0" err="1" smtClean="0"/>
              <a:t>colours</a:t>
            </a:r>
            <a:endParaRPr lang="en-US" sz="1600" dirty="0" smtClean="0"/>
          </a:p>
          <a:p>
            <a:pPr lvl="1"/>
            <a:endParaRPr lang="en-US" sz="14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Ugadi</a:t>
            </a:r>
            <a:r>
              <a:rPr lang="en-US" sz="1800" dirty="0" smtClean="0"/>
              <a:t> – celebration of the on the first day of the Hindu month </a:t>
            </a:r>
            <a:r>
              <a:rPr lang="en-US" sz="1800" dirty="0" err="1" smtClean="0"/>
              <a:t>Chaitra</a:t>
            </a:r>
            <a:endParaRPr lang="en-US" sz="1800" dirty="0" smtClean="0"/>
          </a:p>
          <a:p>
            <a:pPr lvl="1"/>
            <a:r>
              <a:rPr lang="en-US" sz="1600" dirty="0" smtClean="0"/>
              <a:t>2 day celebration </a:t>
            </a:r>
          </a:p>
          <a:p>
            <a:pPr lvl="1"/>
            <a:r>
              <a:rPr lang="en-US" sz="1600" dirty="0" smtClean="0"/>
              <a:t>Major deep cleaning of the house (starts the new year of fresh)</a:t>
            </a:r>
          </a:p>
          <a:p>
            <a:pPr lvl="1"/>
            <a:r>
              <a:rPr lang="en-US" sz="1600" dirty="0" smtClean="0"/>
              <a:t>Shops for new clothes to wear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3884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Balinese New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Based on the Balinese calendar</a:t>
            </a:r>
          </a:p>
          <a:p>
            <a:pPr lvl="1"/>
            <a:r>
              <a:rPr lang="en-US" dirty="0" smtClean="0"/>
              <a:t>Has two different calendars</a:t>
            </a:r>
          </a:p>
          <a:p>
            <a:pPr lvl="2"/>
            <a:r>
              <a:rPr lang="en-US" dirty="0" err="1" smtClean="0"/>
              <a:t>Pawukon</a:t>
            </a:r>
            <a:r>
              <a:rPr lang="en-US" dirty="0" smtClean="0"/>
              <a:t> – 210 numeric calendar days per year</a:t>
            </a:r>
          </a:p>
          <a:p>
            <a:pPr lvl="2"/>
            <a:r>
              <a:rPr lang="en-US" dirty="0" err="1" smtClean="0"/>
              <a:t>Saka</a:t>
            </a:r>
            <a:r>
              <a:rPr lang="en-US" dirty="0" smtClean="0"/>
              <a:t>  - </a:t>
            </a:r>
            <a:r>
              <a:rPr lang="en-US" dirty="0" err="1" smtClean="0"/>
              <a:t>luni</a:t>
            </a:r>
            <a:r>
              <a:rPr lang="en-US" dirty="0" smtClean="0"/>
              <a:t>-solar calendar starts every </a:t>
            </a:r>
            <a:r>
              <a:rPr lang="en-US" dirty="0" err="1" smtClean="0"/>
              <a:t>Nyepi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Day of silence, fasting, and mediation </a:t>
            </a:r>
          </a:p>
          <a:p>
            <a:r>
              <a:rPr lang="en-US" dirty="0" err="1" smtClean="0"/>
              <a:t>Omed_omedan</a:t>
            </a:r>
            <a:r>
              <a:rPr lang="en-US" dirty="0" smtClean="0"/>
              <a:t> </a:t>
            </a:r>
            <a:r>
              <a:rPr lang="en-US" dirty="0"/>
              <a:t>or the “The Kissing Ritual to celebrate the new year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Unmarried </a:t>
            </a:r>
            <a:r>
              <a:rPr lang="en-US" dirty="0"/>
              <a:t>singles (17-30) </a:t>
            </a:r>
            <a:r>
              <a:rPr lang="en-US" dirty="0" smtClean="0"/>
              <a:t> starts off with a prayer then face each other on the streets and a religious Hindu leader approaches the center of the road  and the singles start kissing while elders pour buckets of water all over them. 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Iranian New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77777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Persian new years fall on the first day of spring. Celebration is 14 - 19 days longs.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Preparation starts about 2 weeks before with a deep clean of the house and the creation of a Half-Seen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417" y="130971"/>
            <a:ext cx="3461967" cy="1143000"/>
          </a:xfrm>
        </p:spPr>
        <p:txBody>
          <a:bodyPr/>
          <a:lstStyle/>
          <a:p>
            <a:r>
              <a:rPr lang="en-US" dirty="0" smtClean="0"/>
              <a:t>Haft-Seen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737" y="1240284"/>
            <a:ext cx="7035800" cy="2485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Sabzeh</a:t>
            </a:r>
            <a:r>
              <a:rPr lang="en-US" sz="1800" dirty="0"/>
              <a:t> </a:t>
            </a:r>
            <a:r>
              <a:rPr lang="en-US" sz="1800" dirty="0" smtClean="0"/>
              <a:t>     – Wheat </a:t>
            </a:r>
            <a:r>
              <a:rPr lang="en-US" sz="1800" dirty="0"/>
              <a:t>G</a:t>
            </a:r>
            <a:r>
              <a:rPr lang="en-US" sz="1800" dirty="0" smtClean="0"/>
              <a:t>rass        – </a:t>
            </a:r>
            <a:r>
              <a:rPr lang="en-US" sz="1800" dirty="0"/>
              <a:t>symbolizing rebirth </a:t>
            </a:r>
          </a:p>
          <a:p>
            <a:pPr marL="0" indent="0">
              <a:buNone/>
            </a:pPr>
            <a:r>
              <a:rPr lang="en-US" sz="1800" dirty="0" err="1" smtClean="0"/>
              <a:t>Samanu</a:t>
            </a:r>
            <a:r>
              <a:rPr lang="en-US" sz="1800" dirty="0" smtClean="0"/>
              <a:t>    </a:t>
            </a:r>
            <a:r>
              <a:rPr lang="en-US" sz="1800" dirty="0"/>
              <a:t>– </a:t>
            </a:r>
            <a:r>
              <a:rPr lang="en-US" sz="1800" dirty="0" smtClean="0"/>
              <a:t>Sweets                   </a:t>
            </a:r>
            <a:r>
              <a:rPr lang="en-US" sz="1800" dirty="0"/>
              <a:t>– symbolizing affluence</a:t>
            </a:r>
          </a:p>
          <a:p>
            <a:pPr marL="0" indent="0">
              <a:buNone/>
            </a:pPr>
            <a:r>
              <a:rPr lang="en-US" sz="1800" dirty="0" err="1" smtClean="0"/>
              <a:t>Senjed</a:t>
            </a:r>
            <a:r>
              <a:rPr lang="en-US" sz="1800" dirty="0" smtClean="0"/>
              <a:t>      </a:t>
            </a:r>
            <a:r>
              <a:rPr lang="en-US" sz="1800" dirty="0"/>
              <a:t>– Wild Olive </a:t>
            </a:r>
            <a:r>
              <a:rPr lang="en-US" sz="1800" dirty="0" smtClean="0"/>
              <a:t>Fruit    </a:t>
            </a:r>
            <a:r>
              <a:rPr lang="en-US" sz="1800" dirty="0"/>
              <a:t>– symbolizing love</a:t>
            </a:r>
          </a:p>
          <a:p>
            <a:pPr marL="0" indent="0">
              <a:buNone/>
            </a:pPr>
            <a:r>
              <a:rPr lang="en-US" sz="1800" dirty="0" smtClean="0"/>
              <a:t>Seer          </a:t>
            </a:r>
            <a:r>
              <a:rPr lang="en-US" sz="1800" dirty="0"/>
              <a:t>– </a:t>
            </a:r>
            <a:r>
              <a:rPr lang="en-US" sz="1800" dirty="0" smtClean="0"/>
              <a:t>Garlic                      </a:t>
            </a:r>
            <a:r>
              <a:rPr lang="en-US" sz="1800" dirty="0"/>
              <a:t>– symbolizing medicine &amp; health </a:t>
            </a:r>
            <a:br>
              <a:rPr lang="en-US" sz="1800" dirty="0"/>
            </a:br>
            <a:r>
              <a:rPr lang="en-US" sz="1800" dirty="0" err="1"/>
              <a:t>Seeb</a:t>
            </a:r>
            <a:r>
              <a:rPr lang="en-US" sz="1800" dirty="0"/>
              <a:t> </a:t>
            </a:r>
            <a:r>
              <a:rPr lang="en-US" sz="1800" dirty="0" smtClean="0"/>
              <a:t>        – </a:t>
            </a:r>
            <a:r>
              <a:rPr lang="en-US" sz="1800" dirty="0"/>
              <a:t>Garlic </a:t>
            </a:r>
            <a:r>
              <a:rPr lang="en-US" sz="1800" dirty="0" smtClean="0"/>
              <a:t>                     – </a:t>
            </a:r>
            <a:r>
              <a:rPr lang="en-US" sz="1800" dirty="0"/>
              <a:t>symbolizing beauty</a:t>
            </a:r>
          </a:p>
          <a:p>
            <a:pPr marL="0" indent="0">
              <a:buNone/>
            </a:pPr>
            <a:r>
              <a:rPr lang="en-US" sz="1800" dirty="0" err="1" smtClean="0"/>
              <a:t>Somaq</a:t>
            </a:r>
            <a:r>
              <a:rPr lang="en-US" sz="1800" dirty="0" smtClean="0"/>
              <a:t>     – Sumac fruit             </a:t>
            </a:r>
            <a:r>
              <a:rPr lang="en-US" sz="1800" dirty="0"/>
              <a:t>– </a:t>
            </a:r>
            <a:r>
              <a:rPr lang="en-US" sz="1800" dirty="0" smtClean="0"/>
              <a:t>symbolizing </a:t>
            </a:r>
            <a:r>
              <a:rPr lang="en-US" sz="1800" dirty="0"/>
              <a:t>sunrise and fresh </a:t>
            </a:r>
            <a:r>
              <a:rPr lang="en-US" sz="1800" dirty="0" smtClean="0"/>
              <a:t>beginnings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Serkeh</a:t>
            </a:r>
            <a:r>
              <a:rPr lang="en-US" sz="1800" dirty="0"/>
              <a:t> </a:t>
            </a:r>
            <a:r>
              <a:rPr lang="en-US" sz="1800" dirty="0" smtClean="0"/>
              <a:t>    – </a:t>
            </a:r>
            <a:r>
              <a:rPr lang="en-US" sz="1800" dirty="0"/>
              <a:t>Vinegar </a:t>
            </a:r>
            <a:r>
              <a:rPr lang="en-US" sz="1800" dirty="0" smtClean="0"/>
              <a:t>                  – </a:t>
            </a:r>
            <a:r>
              <a:rPr lang="en-US" sz="1800" dirty="0"/>
              <a:t>symbolizing </a:t>
            </a:r>
            <a:r>
              <a:rPr lang="en-US" sz="1800" dirty="0" smtClean="0"/>
              <a:t> </a:t>
            </a:r>
            <a:r>
              <a:rPr lang="en-US" sz="1800" dirty="0"/>
              <a:t>patience </a:t>
            </a:r>
          </a:p>
          <a:p>
            <a:endParaRPr lang="en-US" sz="1800" dirty="0"/>
          </a:p>
        </p:txBody>
      </p:sp>
      <p:pic>
        <p:nvPicPr>
          <p:cNvPr id="4" name="Picture 3" descr="slack-imgs.com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37" y="3851543"/>
            <a:ext cx="7292666" cy="26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4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Iranian New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7777776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Persian new years fall on the first day of spring. Celebration is 14 - 19 days longs. </a:t>
            </a:r>
          </a:p>
          <a:p>
            <a:endParaRPr lang="en-US" dirty="0" smtClean="0"/>
          </a:p>
          <a:p>
            <a:r>
              <a:rPr lang="en-US" dirty="0" smtClean="0"/>
              <a:t>Preparation starts about 2 weeks before with a deep clean of the house and the creation of a Half-</a:t>
            </a:r>
            <a:r>
              <a:rPr lang="en-US" dirty="0" err="1" smtClean="0"/>
              <a:t>Seen</a:t>
            </a:r>
            <a:r>
              <a:rPr lang="en-US" dirty="0" err="1"/>
              <a:t>Haft</a:t>
            </a:r>
            <a:r>
              <a:rPr lang="en-US" dirty="0"/>
              <a:t>-Seen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Celebration starts the last Wednesday of the new year with a bonfire </a:t>
            </a:r>
          </a:p>
          <a:p>
            <a:endParaRPr lang="en-US" dirty="0" smtClean="0"/>
          </a:p>
          <a:p>
            <a:r>
              <a:rPr lang="en-US" dirty="0" smtClean="0"/>
              <a:t>Everyone wears a new piece of clothing for new years</a:t>
            </a:r>
          </a:p>
          <a:p>
            <a:endParaRPr lang="en-US" dirty="0" smtClean="0"/>
          </a:p>
          <a:p>
            <a:r>
              <a:rPr lang="en-US" dirty="0" smtClean="0"/>
              <a:t>Elders give their youths money.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6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144</TotalTime>
  <Words>658</Words>
  <Application>Microsoft Macintosh PowerPoint</Application>
  <PresentationFormat>On-screen Show (4:3)</PresentationFormat>
  <Paragraphs>95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 Black </vt:lpstr>
      <vt:lpstr>New Years Resolution </vt:lpstr>
      <vt:lpstr>PowerPoint Presentation</vt:lpstr>
      <vt:lpstr>Celebrate another New Year! </vt:lpstr>
      <vt:lpstr>Chinese New Year</vt:lpstr>
      <vt:lpstr>India New Years</vt:lpstr>
      <vt:lpstr>Balinese New Years</vt:lpstr>
      <vt:lpstr>Iranian New Year</vt:lpstr>
      <vt:lpstr>Haft-Seen</vt:lpstr>
      <vt:lpstr>Iranian New Year</vt:lpstr>
      <vt:lpstr>New Years Resolution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Years Resolution </dc:title>
  <dc:creator>Alireza Andersen</dc:creator>
  <cp:lastModifiedBy>Alireza Andersen</cp:lastModifiedBy>
  <cp:revision>14</cp:revision>
  <dcterms:created xsi:type="dcterms:W3CDTF">2016-03-24T02:24:06Z</dcterms:created>
  <dcterms:modified xsi:type="dcterms:W3CDTF">2016-03-24T04:48:47Z</dcterms:modified>
</cp:coreProperties>
</file>