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67" r:id="rId3"/>
    <p:sldId id="328" r:id="rId4"/>
    <p:sldId id="329" r:id="rId5"/>
    <p:sldId id="335" r:id="rId6"/>
    <p:sldId id="330" r:id="rId7"/>
    <p:sldId id="336" r:id="rId8"/>
    <p:sldId id="337" r:id="rId9"/>
    <p:sldId id="331" r:id="rId10"/>
    <p:sldId id="332" r:id="rId11"/>
    <p:sldId id="333" r:id="rId12"/>
    <p:sldId id="33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4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7:29:27.0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265 15 8493,'-10'0'-82,"0"0"0,7-2-80,-2-3-269,-3 4 26,0-6 60,0 7 327,-6 0-65,6 0 0,-1 2 97,-1 3 0,5-4-3,-5 4-8,7 3 0,-9-4-54,7 6 181,-6-7 0,4 5-109,-2-3 1,0-4 225,5 4-211,2-3 1,-6-2 93,3 0-76,3 0 1,-6 0 57,3 0-73,4 0 1,-8 0 33,4 0-80,4 0 0,-7 0-20,3 0-32,3 0 0,-6 0 92,3 0-538,3 0 297,-4 0 208,6 0 0,-7 0 0,-1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0AD3D2-1968-4CEE-AB57-39B0B0FB67E2}" type="datetimeFigureOut">
              <a:rPr lang="en-US" smtClean="0"/>
              <a:t>2/22/22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0904E-779C-49ED-AF3A-A2F619754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19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852B-B0AA-42EC-9BCA-993A3FF5D8C5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208DF-7EC4-4C1E-84E2-8B76FBBC7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58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852B-B0AA-42EC-9BCA-993A3FF5D8C5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208DF-7EC4-4C1E-84E2-8B76FBBC7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1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852B-B0AA-42EC-9BCA-993A3FF5D8C5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208DF-7EC4-4C1E-84E2-8B76FBBC7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53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852B-B0AA-42EC-9BCA-993A3FF5D8C5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208DF-7EC4-4C1E-84E2-8B76FBBC7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56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852B-B0AA-42EC-9BCA-993A3FF5D8C5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208DF-7EC4-4C1E-84E2-8B76FBBC7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17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852B-B0AA-42EC-9BCA-993A3FF5D8C5}" type="datetimeFigureOut">
              <a:rPr lang="en-US" smtClean="0"/>
              <a:t>2/22/22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208DF-7EC4-4C1E-84E2-8B76FBBC7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07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852B-B0AA-42EC-9BCA-993A3FF5D8C5}" type="datetimeFigureOut">
              <a:rPr lang="en-US" smtClean="0"/>
              <a:t>2/22/22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208DF-7EC4-4C1E-84E2-8B76FBBC7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852B-B0AA-42EC-9BCA-993A3FF5D8C5}" type="datetimeFigureOut">
              <a:rPr lang="en-US" smtClean="0"/>
              <a:t>2/22/22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208DF-7EC4-4C1E-84E2-8B76FBBC7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4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852B-B0AA-42EC-9BCA-993A3FF5D8C5}" type="datetimeFigureOut">
              <a:rPr lang="en-US" smtClean="0"/>
              <a:t>2/22/22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208DF-7EC4-4C1E-84E2-8B76FBBC7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29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852B-B0AA-42EC-9BCA-993A3FF5D8C5}" type="datetimeFigureOut">
              <a:rPr lang="en-US" smtClean="0"/>
              <a:t>2/22/22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208DF-7EC4-4C1E-84E2-8B76FBBC7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4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852B-B0AA-42EC-9BCA-993A3FF5D8C5}" type="datetimeFigureOut">
              <a:rPr lang="en-US" smtClean="0"/>
              <a:t>2/22/22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208DF-7EC4-4C1E-84E2-8B76FBBC7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3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9852B-B0AA-42EC-9BCA-993A3FF5D8C5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208DF-7EC4-4C1E-84E2-8B76FBBC7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62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abs/1506.01497" TargetMode="External"/><Relationship Id="rId3" Type="http://schemas.openxmlformats.org/officeDocument/2006/relationships/hyperlink" Target="https://arxiv.org/abs/1506.02640" TargetMode="External"/><Relationship Id="rId7" Type="http://schemas.openxmlformats.org/officeDocument/2006/relationships/hyperlink" Target="https://arxiv.org/abs/1512.02325" TargetMode="External"/><Relationship Id="rId2" Type="http://schemas.openxmlformats.org/officeDocument/2006/relationships/hyperlink" Target="https://arxiv.org/abs/1411.403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2004.10934" TargetMode="External"/><Relationship Id="rId5" Type="http://schemas.openxmlformats.org/officeDocument/2006/relationships/hyperlink" Target="https://arxiv.org/abs/1804.02767" TargetMode="External"/><Relationship Id="rId4" Type="http://schemas.openxmlformats.org/officeDocument/2006/relationships/hyperlink" Target="https://arxiv.org/abs/1612.08242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411.4038" TargetMode="External"/><Relationship Id="rId2" Type="http://schemas.openxmlformats.org/officeDocument/2006/relationships/hyperlink" Target="https://arxiv.org/abs/1703.0687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512.03385" TargetMode="External"/><Relationship Id="rId2" Type="http://schemas.openxmlformats.org/officeDocument/2006/relationships/hyperlink" Target="https://arxiv.org/abs/1709.01507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2733" y="812257"/>
            <a:ext cx="86208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4800" b="1" dirty="0">
                <a:latin typeface="Bell MT" panose="020F0502020204030204" pitchFamily="34" charset="0"/>
                <a:cs typeface="B Nazanin" pitchFamily="2" charset="-78"/>
              </a:rPr>
              <a:t>یادگیری عمیق با تنسورفلو و کراس در پایتون</a:t>
            </a:r>
            <a:endParaRPr lang="en-US" sz="4800" b="1" dirty="0">
              <a:latin typeface="Bell MT" panose="020F0502020204030204" pitchFamily="34" charset="0"/>
              <a:cs typeface="B Nazanin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5" t="29242" r="14104" b="30668"/>
          <a:stretch/>
        </p:blipFill>
        <p:spPr>
          <a:xfrm>
            <a:off x="2471351" y="5138617"/>
            <a:ext cx="1202724" cy="3777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18655" y="1803967"/>
            <a:ext cx="8294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3600" b="1" dirty="0">
                <a:latin typeface="IRANSans" panose="020B0506030804020204" pitchFamily="34" charset="-78"/>
                <a:cs typeface="B Nazanin" pitchFamily="2" charset="-78"/>
              </a:rPr>
              <a:t>فصل چهارم: شبکه های کانولوشنال عمیق</a:t>
            </a:r>
            <a:endParaRPr lang="en-US" sz="3600" b="1" dirty="0">
              <a:solidFill>
                <a:srgbClr val="002060"/>
              </a:solidFill>
              <a:latin typeface="IRANSans" panose="020B0506030804020204" pitchFamily="34" charset="-78"/>
              <a:cs typeface="B Nazanin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89491" y="3671811"/>
            <a:ext cx="5260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3600" b="1" dirty="0">
                <a:latin typeface="IRANSans" panose="020B0506030804020204" pitchFamily="34" charset="-78"/>
                <a:cs typeface="B Nazanin" pitchFamily="2" charset="-78"/>
              </a:rPr>
              <a:t>پژمان اقبالی</a:t>
            </a:r>
            <a:endParaRPr lang="en-US" sz="3600" b="1" dirty="0">
              <a:solidFill>
                <a:srgbClr val="002060"/>
              </a:solidFill>
              <a:latin typeface="IRANSans" panose="020B0506030804020204" pitchFamily="34" charset="-78"/>
              <a:cs typeface="B Nazanin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53364" y="4346098"/>
            <a:ext cx="86208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rgbClr val="FF0000"/>
                </a:solidFill>
              </a:rPr>
              <a:t>PhD Student in Biomechanics</a:t>
            </a:r>
            <a:endParaRPr lang="en-US" sz="32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A42841C-56CD-EF41-9504-38A3F24C6226}"/>
                  </a:ext>
                </a:extLst>
              </p14:cNvPr>
              <p14:cNvContentPartPr/>
              <p14:nvPr/>
            </p14:nvContentPartPr>
            <p14:xfrm>
              <a:off x="-285827" y="5524420"/>
              <a:ext cx="95760" cy="21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A42841C-56CD-EF41-9504-38A3F24C62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01307" y="5508940"/>
                <a:ext cx="126000" cy="5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213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20606" y="342183"/>
            <a:ext cx="8294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3600" b="1" dirty="0">
                <a:latin typeface="IRANSans" panose="020B0506030804020204" pitchFamily="34" charset="-78"/>
                <a:cs typeface="B Nazanin" pitchFamily="2" charset="-78"/>
              </a:rPr>
              <a:t>شبکه</a:t>
            </a:r>
            <a:r>
              <a:rPr lang="en-US" sz="3600" b="1" dirty="0">
                <a:latin typeface="IRANSans" panose="020B0506030804020204" pitchFamily="34" charset="-78"/>
                <a:cs typeface="B Nazanin" pitchFamily="2" charset="-78"/>
              </a:rPr>
              <a:t> </a:t>
            </a:r>
            <a:r>
              <a:rPr lang="fa-IR" sz="3600" b="1" dirty="0">
                <a:latin typeface="IRANSans" panose="020B0506030804020204" pitchFamily="34" charset="-78"/>
                <a:cs typeface="B Nazanin" pitchFamily="2" charset="-78"/>
              </a:rPr>
              <a:t>های کانولوشنال عمیق</a:t>
            </a:r>
            <a:endParaRPr lang="en-US" sz="3600" b="1" dirty="0">
              <a:solidFill>
                <a:srgbClr val="333333"/>
              </a:solidFill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C0057D5-B401-8A42-8BA6-40C84C54EDC2}"/>
              </a:ext>
            </a:extLst>
          </p:cNvPr>
          <p:cNvSpPr/>
          <p:nvPr/>
        </p:nvSpPr>
        <p:spPr>
          <a:xfrm>
            <a:off x="532867" y="1151991"/>
            <a:ext cx="2340962" cy="646331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sz="2800" dirty="0"/>
              <a:t>5. Localization</a:t>
            </a:r>
            <a:endParaRPr lang="en-CH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B11E0A-22FD-3640-B8A3-9C4A9A8A87F7}"/>
              </a:ext>
            </a:extLst>
          </p:cNvPr>
          <p:cNvSpPr/>
          <p:nvPr/>
        </p:nvSpPr>
        <p:spPr>
          <a:xfrm>
            <a:off x="4016295" y="2275506"/>
            <a:ext cx="65511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H" sz="2400" b="1" dirty="0"/>
              <a:t>https://www.robots.ox.ac.uk/~vgg/software/via/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EF579DD-265E-D240-A9F2-CF2C5FE3DBF0}"/>
              </a:ext>
            </a:extLst>
          </p:cNvPr>
          <p:cNvSpPr/>
          <p:nvPr/>
        </p:nvSpPr>
        <p:spPr>
          <a:xfrm>
            <a:off x="162752" y="2137006"/>
            <a:ext cx="3745220" cy="646331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sz="2800" dirty="0"/>
              <a:t>VGG Image annotator</a:t>
            </a:r>
            <a:endParaRPr lang="en-CH" sz="1400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7F253AA-E89D-0F46-A9FF-C9DD2B643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829" y="329635"/>
            <a:ext cx="2002972" cy="1949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E25475B-05E0-F14D-92E8-62BF45D02682}"/>
              </a:ext>
            </a:extLst>
          </p:cNvPr>
          <p:cNvSpPr/>
          <p:nvPr/>
        </p:nvSpPr>
        <p:spPr>
          <a:xfrm>
            <a:off x="9209314" y="524698"/>
            <a:ext cx="1621971" cy="1612308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879D365-55BD-F844-87B9-DAD21AACBC40}"/>
              </a:ext>
            </a:extLst>
          </p:cNvPr>
          <p:cNvSpPr/>
          <p:nvPr/>
        </p:nvSpPr>
        <p:spPr>
          <a:xfrm>
            <a:off x="162752" y="2946814"/>
            <a:ext cx="1578962" cy="646331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sz="2800" dirty="0"/>
              <a:t>LabelImg</a:t>
            </a:r>
            <a:endParaRPr lang="en-CH" sz="140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A6DAC07-F695-2F44-BCA9-F4F3421CEF3A}"/>
              </a:ext>
            </a:extLst>
          </p:cNvPr>
          <p:cNvSpPr/>
          <p:nvPr/>
        </p:nvSpPr>
        <p:spPr>
          <a:xfrm>
            <a:off x="181129" y="3751498"/>
            <a:ext cx="2159300" cy="646331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sz="2800" dirty="0"/>
              <a:t>OpenLabeler</a:t>
            </a:r>
            <a:endParaRPr lang="en-CH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C7A6D2-E274-4448-8D56-06C25752B598}"/>
              </a:ext>
            </a:extLst>
          </p:cNvPr>
          <p:cNvSpPr/>
          <p:nvPr/>
        </p:nvSpPr>
        <p:spPr>
          <a:xfrm>
            <a:off x="1863668" y="3096476"/>
            <a:ext cx="49698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H" sz="2400" b="1" dirty="0"/>
              <a:t>https://github.com/tzutalin/labelImg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085D96-E69F-C34A-8D5E-422FCE1BEFBB}"/>
              </a:ext>
            </a:extLst>
          </p:cNvPr>
          <p:cNvSpPr/>
          <p:nvPr/>
        </p:nvSpPr>
        <p:spPr>
          <a:xfrm>
            <a:off x="2340429" y="3839497"/>
            <a:ext cx="55780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H" sz="2400" b="1" dirty="0"/>
              <a:t>https://github.com/kinhong/OpenLabeler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D4D6011-56BE-9449-B53B-A3AEB39BCE58}"/>
              </a:ext>
            </a:extLst>
          </p:cNvPr>
          <p:cNvSpPr/>
          <p:nvPr/>
        </p:nvSpPr>
        <p:spPr>
          <a:xfrm>
            <a:off x="181129" y="4945060"/>
            <a:ext cx="6796614" cy="646331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sz="2800" dirty="0"/>
              <a:t> Localization metric: keras.metrics.MeanIoU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73AA48-6703-9141-8427-4928BADB3149}"/>
              </a:ext>
            </a:extLst>
          </p:cNvPr>
          <p:cNvSpPr/>
          <p:nvPr/>
        </p:nvSpPr>
        <p:spPr>
          <a:xfrm>
            <a:off x="9067798" y="593948"/>
            <a:ext cx="1621971" cy="1612308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B9431F-734F-BC49-919C-CDD3E80DB3ED}"/>
              </a:ext>
            </a:extLst>
          </p:cNvPr>
          <p:cNvSpPr/>
          <p:nvPr/>
        </p:nvSpPr>
        <p:spPr>
          <a:xfrm>
            <a:off x="7630886" y="4704808"/>
            <a:ext cx="1621971" cy="1612308"/>
          </a:xfrm>
          <a:prstGeom prst="rect">
            <a:avLst/>
          </a:prstGeom>
          <a:solidFill>
            <a:srgbClr val="FF0000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482A3D-7A99-9B4C-A142-9C844065B1EC}"/>
              </a:ext>
            </a:extLst>
          </p:cNvPr>
          <p:cNvSpPr/>
          <p:nvPr/>
        </p:nvSpPr>
        <p:spPr>
          <a:xfrm>
            <a:off x="7489370" y="4774058"/>
            <a:ext cx="1621971" cy="1612308"/>
          </a:xfrm>
          <a:prstGeom prst="rect">
            <a:avLst/>
          </a:prstGeom>
          <a:solidFill>
            <a:srgbClr val="FF0000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517DF6-1F74-5B41-B6C8-0DE7E646B058}"/>
              </a:ext>
            </a:extLst>
          </p:cNvPr>
          <p:cNvSpPr/>
          <p:nvPr/>
        </p:nvSpPr>
        <p:spPr>
          <a:xfrm>
            <a:off x="9710058" y="4693921"/>
            <a:ext cx="1621971" cy="1612308"/>
          </a:xfrm>
          <a:prstGeom prst="rect">
            <a:avLst/>
          </a:prstGeom>
          <a:solidFill>
            <a:srgbClr val="FF0000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692C2B-5700-DA4F-8D6C-F5A26AD9F6D7}"/>
              </a:ext>
            </a:extLst>
          </p:cNvPr>
          <p:cNvSpPr/>
          <p:nvPr/>
        </p:nvSpPr>
        <p:spPr>
          <a:xfrm>
            <a:off x="9568542" y="4763171"/>
            <a:ext cx="1621971" cy="1612308"/>
          </a:xfrm>
          <a:prstGeom prst="rect">
            <a:avLst/>
          </a:prstGeom>
          <a:solidFill>
            <a:srgbClr val="FF0000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17CA6D-0B56-9A42-AFB1-F913D7E776A8}"/>
              </a:ext>
            </a:extLst>
          </p:cNvPr>
          <p:cNvSpPr/>
          <p:nvPr/>
        </p:nvSpPr>
        <p:spPr>
          <a:xfrm>
            <a:off x="9688284" y="4763171"/>
            <a:ext cx="1502229" cy="1553945"/>
          </a:xfrm>
          <a:prstGeom prst="rect">
            <a:avLst/>
          </a:prstGeom>
          <a:solidFill>
            <a:srgbClr val="00B050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5230C1E-0E53-F14E-B38E-13E7B3CABC90}"/>
              </a:ext>
            </a:extLst>
          </p:cNvPr>
          <p:cNvCxnSpPr>
            <a:cxnSpLocks/>
          </p:cNvCxnSpPr>
          <p:nvPr/>
        </p:nvCxnSpPr>
        <p:spPr>
          <a:xfrm flipV="1">
            <a:off x="6460672" y="5867401"/>
            <a:ext cx="1268185" cy="367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981C580-D7BD-6E4A-B167-D2F9765F38A1}"/>
              </a:ext>
            </a:extLst>
          </p:cNvPr>
          <p:cNvSpPr txBox="1"/>
          <p:nvPr/>
        </p:nvSpPr>
        <p:spPr>
          <a:xfrm>
            <a:off x="5725887" y="6006147"/>
            <a:ext cx="947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rgbClr val="FF0000"/>
                </a:solidFill>
              </a:rPr>
              <a:t>Union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933CF9-ED17-0F45-A5EA-B6C88E43FE11}"/>
              </a:ext>
            </a:extLst>
          </p:cNvPr>
          <p:cNvSpPr txBox="1"/>
          <p:nvPr/>
        </p:nvSpPr>
        <p:spPr>
          <a:xfrm>
            <a:off x="10077794" y="4093756"/>
            <a:ext cx="1395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rgbClr val="00B050"/>
                </a:solidFill>
              </a:rPr>
              <a:t>Intersection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95D1260-6BAE-7747-B280-756D5D7F7210}"/>
              </a:ext>
            </a:extLst>
          </p:cNvPr>
          <p:cNvCxnSpPr>
            <a:cxnSpLocks/>
          </p:cNvCxnSpPr>
          <p:nvPr/>
        </p:nvCxnSpPr>
        <p:spPr>
          <a:xfrm flipH="1">
            <a:off x="10406743" y="4397829"/>
            <a:ext cx="283026" cy="8926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873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20606" y="342183"/>
            <a:ext cx="8294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3600" b="1" dirty="0">
                <a:latin typeface="IRANSans" panose="020B0506030804020204" pitchFamily="34" charset="-78"/>
                <a:cs typeface="B Nazanin" pitchFamily="2" charset="-78"/>
              </a:rPr>
              <a:t>شبکه</a:t>
            </a:r>
            <a:r>
              <a:rPr lang="en-US" sz="3600" b="1" dirty="0">
                <a:latin typeface="IRANSans" panose="020B0506030804020204" pitchFamily="34" charset="-78"/>
                <a:cs typeface="B Nazanin" pitchFamily="2" charset="-78"/>
              </a:rPr>
              <a:t> </a:t>
            </a:r>
            <a:r>
              <a:rPr lang="fa-IR" sz="3600" b="1" dirty="0">
                <a:latin typeface="IRANSans" panose="020B0506030804020204" pitchFamily="34" charset="-78"/>
                <a:cs typeface="B Nazanin" pitchFamily="2" charset="-78"/>
              </a:rPr>
              <a:t>های کانولوشنال عمیق</a:t>
            </a:r>
            <a:endParaRPr lang="en-US" sz="3600" b="1" dirty="0">
              <a:solidFill>
                <a:srgbClr val="333333"/>
              </a:solidFill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641953D-8DC1-0547-B652-E8E5A60868B5}"/>
              </a:ext>
            </a:extLst>
          </p:cNvPr>
          <p:cNvSpPr/>
          <p:nvPr/>
        </p:nvSpPr>
        <p:spPr>
          <a:xfrm>
            <a:off x="369581" y="1052410"/>
            <a:ext cx="3092076" cy="646331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sz="2800" dirty="0"/>
              <a:t>6. Object Detection</a:t>
            </a:r>
            <a:endParaRPr lang="en-CH" sz="1400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425B4DA-BE03-C442-9383-1FA2A96A2150}"/>
              </a:ext>
            </a:extLst>
          </p:cNvPr>
          <p:cNvSpPr/>
          <p:nvPr/>
        </p:nvSpPr>
        <p:spPr>
          <a:xfrm>
            <a:off x="761465" y="1838552"/>
            <a:ext cx="3092077" cy="646331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sz="2800" dirty="0"/>
              <a:t>6.1 The simple way</a:t>
            </a:r>
            <a:endParaRPr lang="en-CH" sz="14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7D071BD-7DBE-2146-BBFB-51EEA18B4429}"/>
              </a:ext>
            </a:extLst>
          </p:cNvPr>
          <p:cNvSpPr/>
          <p:nvPr/>
        </p:nvSpPr>
        <p:spPr>
          <a:xfrm>
            <a:off x="761465" y="2624694"/>
            <a:ext cx="5105935" cy="646331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sz="2800" dirty="0"/>
              <a:t>6.2 Fully Convolutional Networks</a:t>
            </a:r>
            <a:endParaRPr lang="en-CH" sz="1400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CC66C7A-EED4-2B42-91D4-55FBBD39B39A}"/>
              </a:ext>
            </a:extLst>
          </p:cNvPr>
          <p:cNvSpPr/>
          <p:nvPr/>
        </p:nvSpPr>
        <p:spPr>
          <a:xfrm>
            <a:off x="761465" y="3410836"/>
            <a:ext cx="4790250" cy="646331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sz="2800" dirty="0"/>
              <a:t>6.3 You Only Look Once (YOLO)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855BF8-2179-224C-811E-2CF5759ECF08}"/>
              </a:ext>
            </a:extLst>
          </p:cNvPr>
          <p:cNvSpPr/>
          <p:nvPr/>
        </p:nvSpPr>
        <p:spPr>
          <a:xfrm>
            <a:off x="1915619" y="4571886"/>
            <a:ext cx="3852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H" b="1" dirty="0"/>
              <a:t>https://github.com/AlexeyAB/darknet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63824C-20CD-DE49-BC60-116CF1EA1776}"/>
              </a:ext>
            </a:extLst>
          </p:cNvPr>
          <p:cNvSpPr/>
          <p:nvPr/>
        </p:nvSpPr>
        <p:spPr>
          <a:xfrm>
            <a:off x="1915619" y="4949619"/>
            <a:ext cx="82944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H" b="1" dirty="0"/>
              <a:t>https://colab.research.google.com/drive/12QusaaRj_lUwCGDvQNfICpa7kA7_a2dE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80F164-BC79-554D-8321-34BBC270E912}"/>
              </a:ext>
            </a:extLst>
          </p:cNvPr>
          <p:cNvSpPr/>
          <p:nvPr/>
        </p:nvSpPr>
        <p:spPr>
          <a:xfrm>
            <a:off x="6062865" y="2667108"/>
            <a:ext cx="22124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hlinkClick r:id="rId2"/>
              </a:rPr>
              <a:t>arXiv:1411.4038</a:t>
            </a:r>
            <a:endParaRPr lang="en-CH" sz="2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DE2EB0-38C9-7642-B467-E9DECD9672B8}"/>
              </a:ext>
            </a:extLst>
          </p:cNvPr>
          <p:cNvSpPr/>
          <p:nvPr/>
        </p:nvSpPr>
        <p:spPr>
          <a:xfrm>
            <a:off x="5551715" y="3532777"/>
            <a:ext cx="20072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u="sng" dirty="0">
                <a:hlinkClick r:id="rId3"/>
              </a:rPr>
              <a:t>arXiv:1506.02640</a:t>
            </a:r>
            <a:endParaRPr lang="en-CH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8267C8-E61A-EB4E-B8A4-68BA1B1ABA82}"/>
              </a:ext>
            </a:extLst>
          </p:cNvPr>
          <p:cNvSpPr/>
          <p:nvPr/>
        </p:nvSpPr>
        <p:spPr>
          <a:xfrm>
            <a:off x="7558996" y="3532777"/>
            <a:ext cx="20072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hlinkClick r:id="rId4"/>
              </a:rPr>
              <a:t>arXiv:1612.08242</a:t>
            </a:r>
            <a:endParaRPr lang="en-CH" sz="2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4C3050-2F5C-0547-99A9-95685E697502}"/>
              </a:ext>
            </a:extLst>
          </p:cNvPr>
          <p:cNvSpPr/>
          <p:nvPr/>
        </p:nvSpPr>
        <p:spPr>
          <a:xfrm>
            <a:off x="9590203" y="3537280"/>
            <a:ext cx="20072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hlinkClick r:id="rId5"/>
              </a:rPr>
              <a:t>arXiv:1804.02767</a:t>
            </a:r>
            <a:endParaRPr lang="en-CH" sz="2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074E04-7F8E-6E4C-AA9C-5715785E4BF5}"/>
              </a:ext>
            </a:extLst>
          </p:cNvPr>
          <p:cNvSpPr/>
          <p:nvPr/>
        </p:nvSpPr>
        <p:spPr>
          <a:xfrm>
            <a:off x="1917774" y="4210217"/>
            <a:ext cx="20072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hlinkClick r:id="rId6"/>
              </a:rPr>
              <a:t>arXiv:2004.10934</a:t>
            </a:r>
            <a:endParaRPr lang="en-CH" sz="2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02FD0C-819A-6C40-B88D-3657C42953D4}"/>
              </a:ext>
            </a:extLst>
          </p:cNvPr>
          <p:cNvSpPr/>
          <p:nvPr/>
        </p:nvSpPr>
        <p:spPr>
          <a:xfrm>
            <a:off x="3641416" y="1170194"/>
            <a:ext cx="5992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H" b="1" dirty="0"/>
              <a:t>https://www.tensorflow.org/hub/tutorials/object_detection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0F79226-1339-D544-8AEC-21455B540D35}"/>
              </a:ext>
            </a:extLst>
          </p:cNvPr>
          <p:cNvSpPr/>
          <p:nvPr/>
        </p:nvSpPr>
        <p:spPr>
          <a:xfrm>
            <a:off x="369581" y="5584115"/>
            <a:ext cx="1826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u="sng" dirty="0">
                <a:hlinkClick r:id="rId7"/>
              </a:rPr>
              <a:t>arXiv:1512.02325</a:t>
            </a:r>
            <a:endParaRPr lang="en-CH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2E3E617-A016-6846-9FF6-12194F930E7E}"/>
              </a:ext>
            </a:extLst>
          </p:cNvPr>
          <p:cNvSpPr/>
          <p:nvPr/>
        </p:nvSpPr>
        <p:spPr>
          <a:xfrm>
            <a:off x="2195722" y="5482424"/>
            <a:ext cx="852495" cy="646331"/>
          </a:xfrm>
          <a:prstGeom prst="round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sz="2800" dirty="0">
                <a:solidFill>
                  <a:schemeClr val="bg1"/>
                </a:solidFill>
              </a:rPr>
              <a:t>SSD</a:t>
            </a:r>
            <a:endParaRPr lang="en-CH" sz="1400" dirty="0">
              <a:solidFill>
                <a:schemeClr val="bg1"/>
              </a:solidFill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371ED4F6-206A-C64F-9C1B-5004B5019348}"/>
              </a:ext>
            </a:extLst>
          </p:cNvPr>
          <p:cNvSpPr/>
          <p:nvPr/>
        </p:nvSpPr>
        <p:spPr>
          <a:xfrm>
            <a:off x="5768084" y="5482424"/>
            <a:ext cx="2222030" cy="646331"/>
          </a:xfrm>
          <a:prstGeom prst="round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sz="2800" dirty="0">
                <a:solidFill>
                  <a:schemeClr val="bg1"/>
                </a:solidFill>
              </a:rPr>
              <a:t>Fatser-RCNN</a:t>
            </a:r>
            <a:endParaRPr lang="en-CH" sz="1400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C703AD-D854-1348-91F2-27D1CA6CC3AC}"/>
              </a:ext>
            </a:extLst>
          </p:cNvPr>
          <p:cNvSpPr/>
          <p:nvPr/>
        </p:nvSpPr>
        <p:spPr>
          <a:xfrm>
            <a:off x="8078529" y="5578321"/>
            <a:ext cx="1826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8"/>
              </a:rPr>
              <a:t>arXiv:1506.01497</a:t>
            </a:r>
            <a:endParaRPr lang="en-CH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8620E9-FCE1-3C4E-A8F8-0BD5A8AFED8E}"/>
              </a:ext>
            </a:extLst>
          </p:cNvPr>
          <p:cNvSpPr txBox="1"/>
          <p:nvPr/>
        </p:nvSpPr>
        <p:spPr>
          <a:xfrm>
            <a:off x="3925055" y="1809489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 1. Objectness score</a:t>
            </a:r>
          </a:p>
          <a:p>
            <a:r>
              <a:rPr lang="en-CH" dirty="0"/>
              <a:t> 2. Remove boxes with big IoU with bounding box with highest objectness</a:t>
            </a:r>
          </a:p>
        </p:txBody>
      </p:sp>
    </p:spTree>
    <p:extLst>
      <p:ext uri="{BB962C8B-B14F-4D97-AF65-F5344CB8AC3E}">
        <p14:creationId xmlns:p14="http://schemas.microsoft.com/office/powerpoint/2010/main" val="1443038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20606" y="342183"/>
            <a:ext cx="8294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3600" b="1" dirty="0">
                <a:latin typeface="IRANSans" panose="020B0506030804020204" pitchFamily="34" charset="-78"/>
                <a:cs typeface="B Nazanin" pitchFamily="2" charset="-78"/>
              </a:rPr>
              <a:t>شبکه</a:t>
            </a:r>
            <a:r>
              <a:rPr lang="en-US" sz="3600" b="1" dirty="0">
                <a:latin typeface="IRANSans" panose="020B0506030804020204" pitchFamily="34" charset="-78"/>
                <a:cs typeface="B Nazanin" pitchFamily="2" charset="-78"/>
              </a:rPr>
              <a:t> </a:t>
            </a:r>
            <a:r>
              <a:rPr lang="fa-IR" sz="3600" b="1" dirty="0">
                <a:latin typeface="IRANSans" panose="020B0506030804020204" pitchFamily="34" charset="-78"/>
                <a:cs typeface="B Nazanin" pitchFamily="2" charset="-78"/>
              </a:rPr>
              <a:t>های کانولوشنال عمیق</a:t>
            </a:r>
            <a:endParaRPr lang="en-US" sz="3600" b="1" dirty="0">
              <a:solidFill>
                <a:srgbClr val="333333"/>
              </a:solidFill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9D24712-AB83-DE43-BBF5-755B6509C83F}"/>
              </a:ext>
            </a:extLst>
          </p:cNvPr>
          <p:cNvSpPr/>
          <p:nvPr/>
        </p:nvSpPr>
        <p:spPr>
          <a:xfrm>
            <a:off x="450956" y="1072001"/>
            <a:ext cx="2640586" cy="646331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sz="2800" dirty="0"/>
              <a:t>7. Segmentation</a:t>
            </a:r>
            <a:endParaRPr lang="en-CH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404136-E397-0349-BA47-1ED593C5774F}"/>
              </a:ext>
            </a:extLst>
          </p:cNvPr>
          <p:cNvSpPr/>
          <p:nvPr/>
        </p:nvSpPr>
        <p:spPr>
          <a:xfrm>
            <a:off x="3517097" y="1210500"/>
            <a:ext cx="5981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H" b="1" dirty="0"/>
              <a:t>https://www.tensorflow.org/tutorials/images/segmentation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CE66DB-9E0F-3D44-AAD9-6DE513A89407}"/>
              </a:ext>
            </a:extLst>
          </p:cNvPr>
          <p:cNvSpPr/>
          <p:nvPr/>
        </p:nvSpPr>
        <p:spPr>
          <a:xfrm>
            <a:off x="7385156" y="6014816"/>
            <a:ext cx="1826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2"/>
              </a:rPr>
              <a:t>arXiv:1703.06870</a:t>
            </a:r>
            <a:endParaRPr lang="en-CH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0A0BB3C-0EE3-7348-B093-4155856B1CC9}"/>
              </a:ext>
            </a:extLst>
          </p:cNvPr>
          <p:cNvSpPr/>
          <p:nvPr/>
        </p:nvSpPr>
        <p:spPr>
          <a:xfrm>
            <a:off x="9211297" y="5876316"/>
            <a:ext cx="2640586" cy="646331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GB" sz="3200" dirty="0"/>
              <a:t>M</a:t>
            </a:r>
            <a:r>
              <a:rPr lang="en-CH" sz="3200" dirty="0"/>
              <a:t>ask RCNN</a:t>
            </a:r>
          </a:p>
        </p:txBody>
      </p:sp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FA60E9BC-11E7-C64F-AF99-A037E0105B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161979"/>
              </p:ext>
            </p:extLst>
          </p:nvPr>
        </p:nvGraphicFramePr>
        <p:xfrm>
          <a:off x="1771249" y="5890153"/>
          <a:ext cx="1261728" cy="731520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420576">
                  <a:extLst>
                    <a:ext uri="{9D8B030D-6E8A-4147-A177-3AD203B41FA5}">
                      <a16:colId xmlns:a16="http://schemas.microsoft.com/office/drawing/2014/main" val="3215562512"/>
                    </a:ext>
                  </a:extLst>
                </a:gridCol>
                <a:gridCol w="420576">
                  <a:extLst>
                    <a:ext uri="{9D8B030D-6E8A-4147-A177-3AD203B41FA5}">
                      <a16:colId xmlns:a16="http://schemas.microsoft.com/office/drawing/2014/main" val="732817172"/>
                    </a:ext>
                  </a:extLst>
                </a:gridCol>
                <a:gridCol w="420576">
                  <a:extLst>
                    <a:ext uri="{9D8B030D-6E8A-4147-A177-3AD203B41FA5}">
                      <a16:colId xmlns:a16="http://schemas.microsoft.com/office/drawing/2014/main" val="3862405961"/>
                    </a:ext>
                  </a:extLst>
                </a:gridCol>
              </a:tblGrid>
              <a:tr h="296414">
                <a:tc>
                  <a:txBody>
                    <a:bodyPr/>
                    <a:lstStyle/>
                    <a:p>
                      <a:endParaRPr lang="en-C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3340046"/>
                  </a:ext>
                </a:extLst>
              </a:tr>
              <a:tr h="296414">
                <a:tc>
                  <a:txBody>
                    <a:bodyPr/>
                    <a:lstStyle/>
                    <a:p>
                      <a:endParaRPr lang="en-C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7384797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EE52D466-7BE9-0E43-82D7-AE6FBF98DB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057006"/>
              </p:ext>
            </p:extLst>
          </p:nvPr>
        </p:nvGraphicFramePr>
        <p:xfrm>
          <a:off x="450955" y="3051620"/>
          <a:ext cx="4210785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865">
                  <a:extLst>
                    <a:ext uri="{9D8B030D-6E8A-4147-A177-3AD203B41FA5}">
                      <a16:colId xmlns:a16="http://schemas.microsoft.com/office/drawing/2014/main" val="1611565736"/>
                    </a:ext>
                  </a:extLst>
                </a:gridCol>
                <a:gridCol w="467865">
                  <a:extLst>
                    <a:ext uri="{9D8B030D-6E8A-4147-A177-3AD203B41FA5}">
                      <a16:colId xmlns:a16="http://schemas.microsoft.com/office/drawing/2014/main" val="702042377"/>
                    </a:ext>
                  </a:extLst>
                </a:gridCol>
                <a:gridCol w="467865">
                  <a:extLst>
                    <a:ext uri="{9D8B030D-6E8A-4147-A177-3AD203B41FA5}">
                      <a16:colId xmlns:a16="http://schemas.microsoft.com/office/drawing/2014/main" val="1646637461"/>
                    </a:ext>
                  </a:extLst>
                </a:gridCol>
                <a:gridCol w="467865">
                  <a:extLst>
                    <a:ext uri="{9D8B030D-6E8A-4147-A177-3AD203B41FA5}">
                      <a16:colId xmlns:a16="http://schemas.microsoft.com/office/drawing/2014/main" val="1600218736"/>
                    </a:ext>
                  </a:extLst>
                </a:gridCol>
                <a:gridCol w="467865">
                  <a:extLst>
                    <a:ext uri="{9D8B030D-6E8A-4147-A177-3AD203B41FA5}">
                      <a16:colId xmlns:a16="http://schemas.microsoft.com/office/drawing/2014/main" val="2460883787"/>
                    </a:ext>
                  </a:extLst>
                </a:gridCol>
                <a:gridCol w="467865">
                  <a:extLst>
                    <a:ext uri="{9D8B030D-6E8A-4147-A177-3AD203B41FA5}">
                      <a16:colId xmlns:a16="http://schemas.microsoft.com/office/drawing/2014/main" val="1057386542"/>
                    </a:ext>
                  </a:extLst>
                </a:gridCol>
                <a:gridCol w="467865">
                  <a:extLst>
                    <a:ext uri="{9D8B030D-6E8A-4147-A177-3AD203B41FA5}">
                      <a16:colId xmlns:a16="http://schemas.microsoft.com/office/drawing/2014/main" val="1749217194"/>
                    </a:ext>
                  </a:extLst>
                </a:gridCol>
                <a:gridCol w="467865">
                  <a:extLst>
                    <a:ext uri="{9D8B030D-6E8A-4147-A177-3AD203B41FA5}">
                      <a16:colId xmlns:a16="http://schemas.microsoft.com/office/drawing/2014/main" val="2228998930"/>
                    </a:ext>
                  </a:extLst>
                </a:gridCol>
                <a:gridCol w="467865">
                  <a:extLst>
                    <a:ext uri="{9D8B030D-6E8A-4147-A177-3AD203B41FA5}">
                      <a16:colId xmlns:a16="http://schemas.microsoft.com/office/drawing/2014/main" val="2980267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544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031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720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132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86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983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276496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6BCC5327-947A-924F-A995-E31AFA3E25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794311"/>
              </p:ext>
            </p:extLst>
          </p:nvPr>
        </p:nvGraphicFramePr>
        <p:xfrm>
          <a:off x="5548086" y="1943124"/>
          <a:ext cx="3214911" cy="1854200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459273">
                  <a:extLst>
                    <a:ext uri="{9D8B030D-6E8A-4147-A177-3AD203B41FA5}">
                      <a16:colId xmlns:a16="http://schemas.microsoft.com/office/drawing/2014/main" val="2771715081"/>
                    </a:ext>
                  </a:extLst>
                </a:gridCol>
                <a:gridCol w="459273">
                  <a:extLst>
                    <a:ext uri="{9D8B030D-6E8A-4147-A177-3AD203B41FA5}">
                      <a16:colId xmlns:a16="http://schemas.microsoft.com/office/drawing/2014/main" val="3479772337"/>
                    </a:ext>
                  </a:extLst>
                </a:gridCol>
                <a:gridCol w="459273">
                  <a:extLst>
                    <a:ext uri="{9D8B030D-6E8A-4147-A177-3AD203B41FA5}">
                      <a16:colId xmlns:a16="http://schemas.microsoft.com/office/drawing/2014/main" val="1933064191"/>
                    </a:ext>
                  </a:extLst>
                </a:gridCol>
                <a:gridCol w="459273">
                  <a:extLst>
                    <a:ext uri="{9D8B030D-6E8A-4147-A177-3AD203B41FA5}">
                      <a16:colId xmlns:a16="http://schemas.microsoft.com/office/drawing/2014/main" val="1279104982"/>
                    </a:ext>
                  </a:extLst>
                </a:gridCol>
                <a:gridCol w="459273">
                  <a:extLst>
                    <a:ext uri="{9D8B030D-6E8A-4147-A177-3AD203B41FA5}">
                      <a16:colId xmlns:a16="http://schemas.microsoft.com/office/drawing/2014/main" val="3685602180"/>
                    </a:ext>
                  </a:extLst>
                </a:gridCol>
                <a:gridCol w="459273">
                  <a:extLst>
                    <a:ext uri="{9D8B030D-6E8A-4147-A177-3AD203B41FA5}">
                      <a16:colId xmlns:a16="http://schemas.microsoft.com/office/drawing/2014/main" val="3599548003"/>
                    </a:ext>
                  </a:extLst>
                </a:gridCol>
                <a:gridCol w="459273">
                  <a:extLst>
                    <a:ext uri="{9D8B030D-6E8A-4147-A177-3AD203B41FA5}">
                      <a16:colId xmlns:a16="http://schemas.microsoft.com/office/drawing/2014/main" val="824191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690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9672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1711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7038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9696954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B16FFC5E-B435-0D4E-9F34-16EDAA9CB931}"/>
              </a:ext>
            </a:extLst>
          </p:cNvPr>
          <p:cNvSpPr/>
          <p:nvPr/>
        </p:nvSpPr>
        <p:spPr>
          <a:xfrm>
            <a:off x="1393371" y="3797324"/>
            <a:ext cx="446314" cy="36530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678491-3E28-C843-A820-EB3DDA508DEB}"/>
              </a:ext>
            </a:extLst>
          </p:cNvPr>
          <p:cNvSpPr/>
          <p:nvPr/>
        </p:nvSpPr>
        <p:spPr>
          <a:xfrm>
            <a:off x="1393371" y="4539756"/>
            <a:ext cx="446314" cy="36530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4BB317-DE1C-1F44-B0CD-C736D78454AC}"/>
              </a:ext>
            </a:extLst>
          </p:cNvPr>
          <p:cNvSpPr/>
          <p:nvPr/>
        </p:nvSpPr>
        <p:spPr>
          <a:xfrm>
            <a:off x="2335238" y="3797324"/>
            <a:ext cx="446314" cy="36530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5F4C6F-365A-1B44-8D40-EF544B31AE4E}"/>
              </a:ext>
            </a:extLst>
          </p:cNvPr>
          <p:cNvSpPr/>
          <p:nvPr/>
        </p:nvSpPr>
        <p:spPr>
          <a:xfrm>
            <a:off x="2333442" y="4539757"/>
            <a:ext cx="446314" cy="36530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8F1678-D2AB-1B40-855B-22D946CE8DA4}"/>
              </a:ext>
            </a:extLst>
          </p:cNvPr>
          <p:cNvSpPr/>
          <p:nvPr/>
        </p:nvSpPr>
        <p:spPr>
          <a:xfrm>
            <a:off x="3269889" y="3797324"/>
            <a:ext cx="446314" cy="36530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C0FFAE-0047-B249-9853-29891C78A563}"/>
              </a:ext>
            </a:extLst>
          </p:cNvPr>
          <p:cNvSpPr/>
          <p:nvPr/>
        </p:nvSpPr>
        <p:spPr>
          <a:xfrm>
            <a:off x="3269889" y="4544540"/>
            <a:ext cx="446314" cy="36530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" name="Curved Left Arrow 16">
            <a:extLst>
              <a:ext uri="{FF2B5EF4-FFF2-40B4-BE49-F238E27FC236}">
                <a16:creationId xmlns:a16="http://schemas.microsoft.com/office/drawing/2014/main" id="{5265DE41-1148-AD4B-9824-4102EFC716E5}"/>
              </a:ext>
            </a:extLst>
          </p:cNvPr>
          <p:cNvSpPr/>
          <p:nvPr/>
        </p:nvSpPr>
        <p:spPr>
          <a:xfrm rot="9334448">
            <a:off x="1121229" y="5758543"/>
            <a:ext cx="272142" cy="62560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19" name="Curved Left Arrow 18">
            <a:extLst>
              <a:ext uri="{FF2B5EF4-FFF2-40B4-BE49-F238E27FC236}">
                <a16:creationId xmlns:a16="http://schemas.microsoft.com/office/drawing/2014/main" id="{7256D42C-C966-6F46-980E-232FE13DC584}"/>
              </a:ext>
            </a:extLst>
          </p:cNvPr>
          <p:cNvSpPr/>
          <p:nvPr/>
        </p:nvSpPr>
        <p:spPr>
          <a:xfrm rot="15054951">
            <a:off x="4576604" y="1922560"/>
            <a:ext cx="370803" cy="104452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0275A38-FB1E-204F-B617-4BBB2EBA15B2}"/>
              </a:ext>
            </a:extLst>
          </p:cNvPr>
          <p:cNvSpPr/>
          <p:nvPr/>
        </p:nvSpPr>
        <p:spPr>
          <a:xfrm>
            <a:off x="343882" y="1768252"/>
            <a:ext cx="22124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hlinkClick r:id="rId3"/>
              </a:rPr>
              <a:t>arXiv:1411.4038</a:t>
            </a:r>
            <a:endParaRPr lang="en-CH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9096E0-262C-1F46-8ECE-CCD0AA7B2700}"/>
              </a:ext>
            </a:extLst>
          </p:cNvPr>
          <p:cNvSpPr txBox="1"/>
          <p:nvPr/>
        </p:nvSpPr>
        <p:spPr>
          <a:xfrm>
            <a:off x="3091542" y="6255913"/>
            <a:ext cx="1116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3989275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20606" y="342183"/>
            <a:ext cx="8294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3600" b="1" dirty="0">
                <a:latin typeface="IRANSans" panose="020B0506030804020204" pitchFamily="34" charset="-78"/>
                <a:cs typeface="B Nazanin" pitchFamily="2" charset="-78"/>
              </a:rPr>
              <a:t>شبکه</a:t>
            </a:r>
            <a:r>
              <a:rPr lang="en-US" sz="3600" b="1" dirty="0">
                <a:latin typeface="IRANSans" panose="020B0506030804020204" pitchFamily="34" charset="-78"/>
                <a:cs typeface="B Nazanin" pitchFamily="2" charset="-78"/>
              </a:rPr>
              <a:t> </a:t>
            </a:r>
            <a:r>
              <a:rPr lang="fa-IR" sz="3600" b="1" dirty="0">
                <a:latin typeface="IRANSans" panose="020B0506030804020204" pitchFamily="34" charset="-78"/>
                <a:cs typeface="B Nazanin" pitchFamily="2" charset="-78"/>
              </a:rPr>
              <a:t>های کانولوشنال عمیق</a:t>
            </a:r>
            <a:endParaRPr lang="en-US" sz="3600" b="1" dirty="0">
              <a:solidFill>
                <a:srgbClr val="333333"/>
              </a:solidFill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DCB9826-8977-0D41-AA5C-C63F784FBF4E}"/>
              </a:ext>
            </a:extLst>
          </p:cNvPr>
          <p:cNvSpPr/>
          <p:nvPr/>
        </p:nvSpPr>
        <p:spPr>
          <a:xfrm>
            <a:off x="815895" y="1114125"/>
            <a:ext cx="2493362" cy="646331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sz="2800" dirty="0"/>
              <a:t>1. Convolution</a:t>
            </a:r>
            <a:endParaRPr lang="en-CH" sz="1400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2CAD9AD-D292-D34E-BF2B-C83698DB431B}"/>
              </a:ext>
            </a:extLst>
          </p:cNvPr>
          <p:cNvSpPr/>
          <p:nvPr/>
        </p:nvSpPr>
        <p:spPr>
          <a:xfrm>
            <a:off x="815895" y="1886067"/>
            <a:ext cx="5399848" cy="646332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sz="2800" dirty="0"/>
              <a:t>2. Convolutional and pooling layers</a:t>
            </a:r>
            <a:endParaRPr lang="en-CH" sz="14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A30A1DC-F4D4-E748-997B-B4BD804EEBB6}"/>
              </a:ext>
            </a:extLst>
          </p:cNvPr>
          <p:cNvSpPr/>
          <p:nvPr/>
        </p:nvSpPr>
        <p:spPr>
          <a:xfrm>
            <a:off x="815895" y="2658009"/>
            <a:ext cx="6216276" cy="646331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sz="2800" dirty="0"/>
              <a:t>3. Convolutional neural networks (CNN)  </a:t>
            </a:r>
            <a:endParaRPr lang="en-CH" sz="140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F10D509-DD3F-704E-9815-12334CD0BA99}"/>
              </a:ext>
            </a:extLst>
          </p:cNvPr>
          <p:cNvSpPr/>
          <p:nvPr/>
        </p:nvSpPr>
        <p:spPr>
          <a:xfrm>
            <a:off x="815895" y="3429000"/>
            <a:ext cx="4137104" cy="646331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sz="2800" dirty="0"/>
              <a:t>4. Pretrained CNN in Keras</a:t>
            </a:r>
            <a:endParaRPr lang="en-CH" sz="1400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1420E84-1843-644E-A70B-F611210F317E}"/>
              </a:ext>
            </a:extLst>
          </p:cNvPr>
          <p:cNvSpPr/>
          <p:nvPr/>
        </p:nvSpPr>
        <p:spPr>
          <a:xfrm>
            <a:off x="815895" y="4199991"/>
            <a:ext cx="2340962" cy="646331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sz="2800" dirty="0"/>
              <a:t>5. Localization</a:t>
            </a:r>
            <a:endParaRPr lang="en-CH" sz="1400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06D404F-9376-AA43-9A95-B2E47FB55975}"/>
              </a:ext>
            </a:extLst>
          </p:cNvPr>
          <p:cNvSpPr/>
          <p:nvPr/>
        </p:nvSpPr>
        <p:spPr>
          <a:xfrm>
            <a:off x="815895" y="4970982"/>
            <a:ext cx="3092076" cy="646331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sz="2800" dirty="0"/>
              <a:t>6. Object Detection</a:t>
            </a:r>
            <a:endParaRPr lang="en-CH" sz="1400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B5BE5A6-824E-EA40-A100-ED659E93A1FB}"/>
              </a:ext>
            </a:extLst>
          </p:cNvPr>
          <p:cNvSpPr/>
          <p:nvPr/>
        </p:nvSpPr>
        <p:spPr>
          <a:xfrm>
            <a:off x="831957" y="5741973"/>
            <a:ext cx="2640586" cy="646331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sz="2800" dirty="0"/>
              <a:t>7. Segmentation</a:t>
            </a:r>
            <a:endParaRPr lang="en-CH" sz="1400" dirty="0"/>
          </a:p>
        </p:txBody>
      </p:sp>
    </p:spTree>
    <p:extLst>
      <p:ext uri="{BB962C8B-B14F-4D97-AF65-F5344CB8AC3E}">
        <p14:creationId xmlns:p14="http://schemas.microsoft.com/office/powerpoint/2010/main" val="3779031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20606" y="342183"/>
            <a:ext cx="8294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3600" b="1" dirty="0">
                <a:latin typeface="IRANSans" panose="020B0506030804020204" pitchFamily="34" charset="-78"/>
                <a:cs typeface="B Nazanin" pitchFamily="2" charset="-78"/>
              </a:rPr>
              <a:t>شبکه</a:t>
            </a:r>
            <a:r>
              <a:rPr lang="en-US" sz="3600" b="1" dirty="0">
                <a:latin typeface="IRANSans" panose="020B0506030804020204" pitchFamily="34" charset="-78"/>
                <a:cs typeface="B Nazanin" pitchFamily="2" charset="-78"/>
              </a:rPr>
              <a:t> </a:t>
            </a:r>
            <a:r>
              <a:rPr lang="fa-IR" sz="3600" b="1" dirty="0">
                <a:latin typeface="IRANSans" panose="020B0506030804020204" pitchFamily="34" charset="-78"/>
                <a:cs typeface="B Nazanin" pitchFamily="2" charset="-78"/>
              </a:rPr>
              <a:t>های کانولوشنال عمیق</a:t>
            </a:r>
            <a:endParaRPr lang="en-US" sz="3600" b="1" dirty="0">
              <a:solidFill>
                <a:srgbClr val="333333"/>
              </a:solidFill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DCB9826-8977-0D41-AA5C-C63F784FBF4E}"/>
              </a:ext>
            </a:extLst>
          </p:cNvPr>
          <p:cNvSpPr/>
          <p:nvPr/>
        </p:nvSpPr>
        <p:spPr>
          <a:xfrm>
            <a:off x="794874" y="722206"/>
            <a:ext cx="2493362" cy="646331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sz="2800" dirty="0"/>
              <a:t>1. Convolution</a:t>
            </a:r>
            <a:endParaRPr lang="en-CH" sz="1400" dirty="0"/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9E1E377-6910-4848-AF6B-7DBB9EEC7A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703453"/>
              </p:ext>
            </p:extLst>
          </p:nvPr>
        </p:nvGraphicFramePr>
        <p:xfrm>
          <a:off x="466537" y="1776945"/>
          <a:ext cx="196245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490">
                  <a:extLst>
                    <a:ext uri="{9D8B030D-6E8A-4147-A177-3AD203B41FA5}">
                      <a16:colId xmlns:a16="http://schemas.microsoft.com/office/drawing/2014/main" val="3095269079"/>
                    </a:ext>
                  </a:extLst>
                </a:gridCol>
                <a:gridCol w="392490">
                  <a:extLst>
                    <a:ext uri="{9D8B030D-6E8A-4147-A177-3AD203B41FA5}">
                      <a16:colId xmlns:a16="http://schemas.microsoft.com/office/drawing/2014/main" val="2936216009"/>
                    </a:ext>
                  </a:extLst>
                </a:gridCol>
                <a:gridCol w="392490">
                  <a:extLst>
                    <a:ext uri="{9D8B030D-6E8A-4147-A177-3AD203B41FA5}">
                      <a16:colId xmlns:a16="http://schemas.microsoft.com/office/drawing/2014/main" val="158996734"/>
                    </a:ext>
                  </a:extLst>
                </a:gridCol>
                <a:gridCol w="392490">
                  <a:extLst>
                    <a:ext uri="{9D8B030D-6E8A-4147-A177-3AD203B41FA5}">
                      <a16:colId xmlns:a16="http://schemas.microsoft.com/office/drawing/2014/main" val="2605849777"/>
                    </a:ext>
                  </a:extLst>
                </a:gridCol>
                <a:gridCol w="392490">
                  <a:extLst>
                    <a:ext uri="{9D8B030D-6E8A-4147-A177-3AD203B41FA5}">
                      <a16:colId xmlns:a16="http://schemas.microsoft.com/office/drawing/2014/main" val="36121068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87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345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571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118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580501"/>
                  </a:ext>
                </a:extLst>
              </a:tr>
            </a:tbl>
          </a:graphicData>
        </a:graphic>
      </p:graphicFrame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725C58B0-037F-8A49-82A2-E6592DE5A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412928"/>
              </p:ext>
            </p:extLst>
          </p:nvPr>
        </p:nvGraphicFramePr>
        <p:xfrm>
          <a:off x="3475108" y="1776945"/>
          <a:ext cx="117747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490">
                  <a:extLst>
                    <a:ext uri="{9D8B030D-6E8A-4147-A177-3AD203B41FA5}">
                      <a16:colId xmlns:a16="http://schemas.microsoft.com/office/drawing/2014/main" val="3095269079"/>
                    </a:ext>
                  </a:extLst>
                </a:gridCol>
                <a:gridCol w="392490">
                  <a:extLst>
                    <a:ext uri="{9D8B030D-6E8A-4147-A177-3AD203B41FA5}">
                      <a16:colId xmlns:a16="http://schemas.microsoft.com/office/drawing/2014/main" val="2936216009"/>
                    </a:ext>
                  </a:extLst>
                </a:gridCol>
                <a:gridCol w="392490">
                  <a:extLst>
                    <a:ext uri="{9D8B030D-6E8A-4147-A177-3AD203B41FA5}">
                      <a16:colId xmlns:a16="http://schemas.microsoft.com/office/drawing/2014/main" val="1589967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87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345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57197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69E3417-579D-6747-9B6E-D8026CF792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985458"/>
              </p:ext>
            </p:extLst>
          </p:nvPr>
        </p:nvGraphicFramePr>
        <p:xfrm>
          <a:off x="6346142" y="1776945"/>
          <a:ext cx="117747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490">
                  <a:extLst>
                    <a:ext uri="{9D8B030D-6E8A-4147-A177-3AD203B41FA5}">
                      <a16:colId xmlns:a16="http://schemas.microsoft.com/office/drawing/2014/main" val="3095269079"/>
                    </a:ext>
                  </a:extLst>
                </a:gridCol>
                <a:gridCol w="392490">
                  <a:extLst>
                    <a:ext uri="{9D8B030D-6E8A-4147-A177-3AD203B41FA5}">
                      <a16:colId xmlns:a16="http://schemas.microsoft.com/office/drawing/2014/main" val="2936216009"/>
                    </a:ext>
                  </a:extLst>
                </a:gridCol>
                <a:gridCol w="392490">
                  <a:extLst>
                    <a:ext uri="{9D8B030D-6E8A-4147-A177-3AD203B41FA5}">
                      <a16:colId xmlns:a16="http://schemas.microsoft.com/office/drawing/2014/main" val="1589967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H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87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345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57197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25A85F5-5426-FD46-A29B-7BEF2ED5C597}"/>
              </a:ext>
            </a:extLst>
          </p:cNvPr>
          <p:cNvSpPr txBox="1"/>
          <p:nvPr/>
        </p:nvSpPr>
        <p:spPr>
          <a:xfrm>
            <a:off x="987973" y="1400610"/>
            <a:ext cx="1313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Image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F3F8D7-552F-A14A-92CF-5C1D639EAB14}"/>
              </a:ext>
            </a:extLst>
          </p:cNvPr>
          <p:cNvSpPr txBox="1"/>
          <p:nvPr/>
        </p:nvSpPr>
        <p:spPr>
          <a:xfrm>
            <a:off x="3568807" y="1400610"/>
            <a:ext cx="1313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Filter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9C040E-0DD8-8240-A354-2A6B871B8E8D}"/>
              </a:ext>
            </a:extLst>
          </p:cNvPr>
          <p:cNvSpPr txBox="1"/>
          <p:nvPr/>
        </p:nvSpPr>
        <p:spPr>
          <a:xfrm>
            <a:off x="6015218" y="1400610"/>
            <a:ext cx="183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Convolved Image</a:t>
            </a:r>
          </a:p>
        </p:txBody>
      </p:sp>
      <p:graphicFrame>
        <p:nvGraphicFramePr>
          <p:cNvPr id="11" name="Table 7">
            <a:extLst>
              <a:ext uri="{FF2B5EF4-FFF2-40B4-BE49-F238E27FC236}">
                <a16:creationId xmlns:a16="http://schemas.microsoft.com/office/drawing/2014/main" id="{21BC3A1A-EF66-E040-93A1-DED2CD170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205227"/>
              </p:ext>
            </p:extLst>
          </p:nvPr>
        </p:nvGraphicFramePr>
        <p:xfrm>
          <a:off x="466537" y="4177230"/>
          <a:ext cx="2493365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195">
                  <a:extLst>
                    <a:ext uri="{9D8B030D-6E8A-4147-A177-3AD203B41FA5}">
                      <a16:colId xmlns:a16="http://schemas.microsoft.com/office/drawing/2014/main" val="2544524472"/>
                    </a:ext>
                  </a:extLst>
                </a:gridCol>
                <a:gridCol w="356195">
                  <a:extLst>
                    <a:ext uri="{9D8B030D-6E8A-4147-A177-3AD203B41FA5}">
                      <a16:colId xmlns:a16="http://schemas.microsoft.com/office/drawing/2014/main" val="3095269079"/>
                    </a:ext>
                  </a:extLst>
                </a:gridCol>
                <a:gridCol w="356195">
                  <a:extLst>
                    <a:ext uri="{9D8B030D-6E8A-4147-A177-3AD203B41FA5}">
                      <a16:colId xmlns:a16="http://schemas.microsoft.com/office/drawing/2014/main" val="2936216009"/>
                    </a:ext>
                  </a:extLst>
                </a:gridCol>
                <a:gridCol w="356195">
                  <a:extLst>
                    <a:ext uri="{9D8B030D-6E8A-4147-A177-3AD203B41FA5}">
                      <a16:colId xmlns:a16="http://schemas.microsoft.com/office/drawing/2014/main" val="158996734"/>
                    </a:ext>
                  </a:extLst>
                </a:gridCol>
                <a:gridCol w="356195">
                  <a:extLst>
                    <a:ext uri="{9D8B030D-6E8A-4147-A177-3AD203B41FA5}">
                      <a16:colId xmlns:a16="http://schemas.microsoft.com/office/drawing/2014/main" val="2605849777"/>
                    </a:ext>
                  </a:extLst>
                </a:gridCol>
                <a:gridCol w="356195">
                  <a:extLst>
                    <a:ext uri="{9D8B030D-6E8A-4147-A177-3AD203B41FA5}">
                      <a16:colId xmlns:a16="http://schemas.microsoft.com/office/drawing/2014/main" val="3612106899"/>
                    </a:ext>
                  </a:extLst>
                </a:gridCol>
                <a:gridCol w="356195">
                  <a:extLst>
                    <a:ext uri="{9D8B030D-6E8A-4147-A177-3AD203B41FA5}">
                      <a16:colId xmlns:a16="http://schemas.microsoft.com/office/drawing/2014/main" val="1167733025"/>
                    </a:ext>
                  </a:extLst>
                </a:gridCol>
              </a:tblGrid>
              <a:tr h="364347"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185285"/>
                  </a:ext>
                </a:extLst>
              </a:tr>
              <a:tr h="364347">
                <a:tc>
                  <a:txBody>
                    <a:bodyPr/>
                    <a:lstStyle/>
                    <a:p>
                      <a:r>
                        <a:rPr lang="en-CH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87574"/>
                  </a:ext>
                </a:extLst>
              </a:tr>
              <a:tr h="364347">
                <a:tc>
                  <a:txBody>
                    <a:bodyPr/>
                    <a:lstStyle/>
                    <a:p>
                      <a:r>
                        <a:rPr lang="en-CH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345891"/>
                  </a:ext>
                </a:extLst>
              </a:tr>
              <a:tr h="364347">
                <a:tc>
                  <a:txBody>
                    <a:bodyPr/>
                    <a:lstStyle/>
                    <a:p>
                      <a:r>
                        <a:rPr lang="en-CH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571972"/>
                  </a:ext>
                </a:extLst>
              </a:tr>
              <a:tr h="364347">
                <a:tc>
                  <a:txBody>
                    <a:bodyPr/>
                    <a:lstStyle/>
                    <a:p>
                      <a:r>
                        <a:rPr lang="en-CH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118289"/>
                  </a:ext>
                </a:extLst>
              </a:tr>
              <a:tr h="364347">
                <a:tc>
                  <a:txBody>
                    <a:bodyPr/>
                    <a:lstStyle/>
                    <a:p>
                      <a:r>
                        <a:rPr lang="en-CH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580501"/>
                  </a:ext>
                </a:extLst>
              </a:tr>
              <a:tr h="364347">
                <a:tc>
                  <a:txBody>
                    <a:bodyPr/>
                    <a:lstStyle/>
                    <a:p>
                      <a:r>
                        <a:rPr lang="en-CH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23838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24D866F-D90B-2347-853C-A95BD774F88F}"/>
              </a:ext>
            </a:extLst>
          </p:cNvPr>
          <p:cNvSpPr txBox="1"/>
          <p:nvPr/>
        </p:nvSpPr>
        <p:spPr>
          <a:xfrm>
            <a:off x="987972" y="3721260"/>
            <a:ext cx="1313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Padding</a:t>
            </a:r>
          </a:p>
        </p:txBody>
      </p:sp>
      <p:graphicFrame>
        <p:nvGraphicFramePr>
          <p:cNvPr id="13" name="Table 7">
            <a:extLst>
              <a:ext uri="{FF2B5EF4-FFF2-40B4-BE49-F238E27FC236}">
                <a16:creationId xmlns:a16="http://schemas.microsoft.com/office/drawing/2014/main" id="{FF249C1E-3F33-F943-B231-C3F96EAA17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680611"/>
              </p:ext>
            </p:extLst>
          </p:nvPr>
        </p:nvGraphicFramePr>
        <p:xfrm>
          <a:off x="3705402" y="4177230"/>
          <a:ext cx="196245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490">
                  <a:extLst>
                    <a:ext uri="{9D8B030D-6E8A-4147-A177-3AD203B41FA5}">
                      <a16:colId xmlns:a16="http://schemas.microsoft.com/office/drawing/2014/main" val="3095269079"/>
                    </a:ext>
                  </a:extLst>
                </a:gridCol>
                <a:gridCol w="392490">
                  <a:extLst>
                    <a:ext uri="{9D8B030D-6E8A-4147-A177-3AD203B41FA5}">
                      <a16:colId xmlns:a16="http://schemas.microsoft.com/office/drawing/2014/main" val="2936216009"/>
                    </a:ext>
                  </a:extLst>
                </a:gridCol>
                <a:gridCol w="392490">
                  <a:extLst>
                    <a:ext uri="{9D8B030D-6E8A-4147-A177-3AD203B41FA5}">
                      <a16:colId xmlns:a16="http://schemas.microsoft.com/office/drawing/2014/main" val="158996734"/>
                    </a:ext>
                  </a:extLst>
                </a:gridCol>
                <a:gridCol w="392490">
                  <a:extLst>
                    <a:ext uri="{9D8B030D-6E8A-4147-A177-3AD203B41FA5}">
                      <a16:colId xmlns:a16="http://schemas.microsoft.com/office/drawing/2014/main" val="2605849777"/>
                    </a:ext>
                  </a:extLst>
                </a:gridCol>
                <a:gridCol w="392490">
                  <a:extLst>
                    <a:ext uri="{9D8B030D-6E8A-4147-A177-3AD203B41FA5}">
                      <a16:colId xmlns:a16="http://schemas.microsoft.com/office/drawing/2014/main" val="36121068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87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345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571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118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580501"/>
                  </a:ext>
                </a:extLst>
              </a:tr>
            </a:tbl>
          </a:graphicData>
        </a:graphic>
      </p:graphicFrame>
      <p:sp>
        <p:nvSpPr>
          <p:cNvPr id="14" name="Bevel 13">
            <a:extLst>
              <a:ext uri="{FF2B5EF4-FFF2-40B4-BE49-F238E27FC236}">
                <a16:creationId xmlns:a16="http://schemas.microsoft.com/office/drawing/2014/main" id="{32FD8833-89FD-8E44-9C63-989485A30ED1}"/>
              </a:ext>
            </a:extLst>
          </p:cNvPr>
          <p:cNvSpPr/>
          <p:nvPr/>
        </p:nvSpPr>
        <p:spPr>
          <a:xfrm>
            <a:off x="3705402" y="4177230"/>
            <a:ext cx="1177198" cy="1109473"/>
          </a:xfrm>
          <a:prstGeom prst="bevel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Bevel 14">
            <a:extLst>
              <a:ext uri="{FF2B5EF4-FFF2-40B4-BE49-F238E27FC236}">
                <a16:creationId xmlns:a16="http://schemas.microsoft.com/office/drawing/2014/main" id="{935B884D-DB4F-964D-806F-72D9AB95EE87}"/>
              </a:ext>
            </a:extLst>
          </p:cNvPr>
          <p:cNvSpPr/>
          <p:nvPr/>
        </p:nvSpPr>
        <p:spPr>
          <a:xfrm>
            <a:off x="4482432" y="4187280"/>
            <a:ext cx="1177198" cy="1109473"/>
          </a:xfrm>
          <a:prstGeom prst="bevel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38F633-8352-BF41-98CF-82E45F252BBA}"/>
              </a:ext>
            </a:extLst>
          </p:cNvPr>
          <p:cNvSpPr txBox="1"/>
          <p:nvPr/>
        </p:nvSpPr>
        <p:spPr>
          <a:xfrm>
            <a:off x="3825535" y="3721260"/>
            <a:ext cx="1313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Stride</a:t>
            </a:r>
          </a:p>
        </p:txBody>
      </p:sp>
    </p:spTree>
    <p:extLst>
      <p:ext uri="{BB962C8B-B14F-4D97-AF65-F5344CB8AC3E}">
        <p14:creationId xmlns:p14="http://schemas.microsoft.com/office/powerpoint/2010/main" val="3130806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20606" y="342183"/>
            <a:ext cx="8294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3600" b="1" dirty="0">
                <a:latin typeface="IRANSans" panose="020B0506030804020204" pitchFamily="34" charset="-78"/>
                <a:cs typeface="B Nazanin" pitchFamily="2" charset="-78"/>
              </a:rPr>
              <a:t>شبکه</a:t>
            </a:r>
            <a:r>
              <a:rPr lang="en-US" sz="3600" b="1" dirty="0">
                <a:latin typeface="IRANSans" panose="020B0506030804020204" pitchFamily="34" charset="-78"/>
                <a:cs typeface="B Nazanin" pitchFamily="2" charset="-78"/>
              </a:rPr>
              <a:t> </a:t>
            </a:r>
            <a:r>
              <a:rPr lang="fa-IR" sz="3600" b="1" dirty="0">
                <a:latin typeface="IRANSans" panose="020B0506030804020204" pitchFamily="34" charset="-78"/>
                <a:cs typeface="B Nazanin" pitchFamily="2" charset="-78"/>
              </a:rPr>
              <a:t>های کانولوشنال عمیق</a:t>
            </a:r>
            <a:endParaRPr lang="en-US" sz="3600" b="1" dirty="0">
              <a:solidFill>
                <a:srgbClr val="333333"/>
              </a:solidFill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FDA03BB-2D59-DE48-B760-DF62DF73FE99}"/>
              </a:ext>
            </a:extLst>
          </p:cNvPr>
          <p:cNvSpPr/>
          <p:nvPr/>
        </p:nvSpPr>
        <p:spPr>
          <a:xfrm>
            <a:off x="467552" y="1243810"/>
            <a:ext cx="5062391" cy="646332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sz="2800" dirty="0"/>
              <a:t>2. Convolution and pooling layers</a:t>
            </a:r>
            <a:endParaRPr lang="en-CH" sz="1400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6DFA310-AE4E-EE4E-ACE0-DB64BDC4877A}"/>
              </a:ext>
            </a:extLst>
          </p:cNvPr>
          <p:cNvSpPr/>
          <p:nvPr/>
        </p:nvSpPr>
        <p:spPr>
          <a:xfrm>
            <a:off x="641723" y="1988114"/>
            <a:ext cx="3995590" cy="646332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sz="2800" dirty="0"/>
              <a:t>2.1 Convolutional layers</a:t>
            </a:r>
            <a:endParaRPr lang="en-CH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F83CB-1501-8344-AC27-505219155D1D}"/>
              </a:ext>
            </a:extLst>
          </p:cNvPr>
          <p:cNvSpPr/>
          <p:nvPr/>
        </p:nvSpPr>
        <p:spPr>
          <a:xfrm>
            <a:off x="141515" y="6440399"/>
            <a:ext cx="87521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H" sz="1200" dirty="0"/>
              <a:t>https://upload.wikimedia.org/wikipedia/commons/5/5f/Kolmården_Wolf.jpg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DC404EE-161A-F54A-B5F8-44EC003A7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52" y="3017157"/>
            <a:ext cx="2359478" cy="229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904A1F-989B-424D-94C3-20398D4CD42D}"/>
              </a:ext>
            </a:extLst>
          </p:cNvPr>
          <p:cNvSpPr txBox="1"/>
          <p:nvPr/>
        </p:nvSpPr>
        <p:spPr>
          <a:xfrm>
            <a:off x="965986" y="5322893"/>
            <a:ext cx="1362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(416, 618, 3)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C4D745-4230-844B-B548-392541406D9F}"/>
              </a:ext>
            </a:extLst>
          </p:cNvPr>
          <p:cNvSpPr/>
          <p:nvPr/>
        </p:nvSpPr>
        <p:spPr>
          <a:xfrm>
            <a:off x="5301342" y="2359216"/>
            <a:ext cx="1502230" cy="7966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F04510-A5FB-F144-ADB2-8AE5229C76AE}"/>
              </a:ext>
            </a:extLst>
          </p:cNvPr>
          <p:cNvCxnSpPr>
            <a:cxnSpLocks/>
            <a:stCxn id="1026" idx="3"/>
            <a:endCxn id="12" idx="1"/>
          </p:cNvCxnSpPr>
          <p:nvPr/>
        </p:nvCxnSpPr>
        <p:spPr>
          <a:xfrm flipV="1">
            <a:off x="2827030" y="2757520"/>
            <a:ext cx="2474312" cy="14077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6FEAA4B-B42B-2B4E-94A5-AA396C28D07F}"/>
              </a:ext>
            </a:extLst>
          </p:cNvPr>
          <p:cNvCxnSpPr>
            <a:cxnSpLocks/>
            <a:stCxn id="1026" idx="3"/>
            <a:endCxn id="32" idx="1"/>
          </p:cNvCxnSpPr>
          <p:nvPr/>
        </p:nvCxnSpPr>
        <p:spPr>
          <a:xfrm flipV="1">
            <a:off x="2827030" y="3695153"/>
            <a:ext cx="2474311" cy="470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530D237-4B7A-8A44-BA43-6DB78B351C9D}"/>
              </a:ext>
            </a:extLst>
          </p:cNvPr>
          <p:cNvCxnSpPr>
            <a:cxnSpLocks/>
            <a:stCxn id="1026" idx="3"/>
          </p:cNvCxnSpPr>
          <p:nvPr/>
        </p:nvCxnSpPr>
        <p:spPr>
          <a:xfrm>
            <a:off x="2827030" y="4165270"/>
            <a:ext cx="2474311" cy="14232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D679AED-C5CB-BB46-9AB1-10D25296BC99}"/>
              </a:ext>
            </a:extLst>
          </p:cNvPr>
          <p:cNvSpPr txBox="1"/>
          <p:nvPr/>
        </p:nvSpPr>
        <p:spPr>
          <a:xfrm>
            <a:off x="5502460" y="2551760"/>
            <a:ext cx="1362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(416, 618)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61BE1E-6760-214F-AAF3-7509C8F3A840}"/>
              </a:ext>
            </a:extLst>
          </p:cNvPr>
          <p:cNvSpPr txBox="1"/>
          <p:nvPr/>
        </p:nvSpPr>
        <p:spPr>
          <a:xfrm>
            <a:off x="8523516" y="4152801"/>
            <a:ext cx="187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(1, 416, 618, 4)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F7A3B3C-B29F-B248-888C-A6F26C3094DC}"/>
              </a:ext>
            </a:extLst>
          </p:cNvPr>
          <p:cNvSpPr/>
          <p:nvPr/>
        </p:nvSpPr>
        <p:spPr>
          <a:xfrm>
            <a:off x="5301341" y="3296849"/>
            <a:ext cx="1502230" cy="7966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380FB69-AF99-4648-BAE3-641E30757254}"/>
              </a:ext>
            </a:extLst>
          </p:cNvPr>
          <p:cNvSpPr/>
          <p:nvPr/>
        </p:nvSpPr>
        <p:spPr>
          <a:xfrm>
            <a:off x="5301341" y="4234481"/>
            <a:ext cx="1502230" cy="7966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4026A69-CAAD-404C-8DD6-CAC360D82CC6}"/>
              </a:ext>
            </a:extLst>
          </p:cNvPr>
          <p:cNvSpPr/>
          <p:nvPr/>
        </p:nvSpPr>
        <p:spPr>
          <a:xfrm>
            <a:off x="5301341" y="5169097"/>
            <a:ext cx="1502230" cy="7966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570D5A6-8919-4045-90E2-3EF1105D4A88}"/>
              </a:ext>
            </a:extLst>
          </p:cNvPr>
          <p:cNvCxnSpPr>
            <a:cxnSpLocks/>
            <a:stCxn id="1026" idx="3"/>
            <a:endCxn id="34" idx="1"/>
          </p:cNvCxnSpPr>
          <p:nvPr/>
        </p:nvCxnSpPr>
        <p:spPr>
          <a:xfrm>
            <a:off x="2827030" y="4165270"/>
            <a:ext cx="2474311" cy="4675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0C67AB0-6364-F047-BAF2-22A279542AB3}"/>
              </a:ext>
            </a:extLst>
          </p:cNvPr>
          <p:cNvSpPr txBox="1"/>
          <p:nvPr/>
        </p:nvSpPr>
        <p:spPr>
          <a:xfrm>
            <a:off x="5502459" y="3498903"/>
            <a:ext cx="1362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(416, 618)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B64DE32-1B9A-6B45-A091-EA36B175369B}"/>
              </a:ext>
            </a:extLst>
          </p:cNvPr>
          <p:cNvSpPr txBox="1"/>
          <p:nvPr/>
        </p:nvSpPr>
        <p:spPr>
          <a:xfrm>
            <a:off x="5456389" y="4435158"/>
            <a:ext cx="1362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(416, 618)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6C1CA39-C66F-494F-8939-118B39589B08}"/>
              </a:ext>
            </a:extLst>
          </p:cNvPr>
          <p:cNvSpPr txBox="1"/>
          <p:nvPr/>
        </p:nvSpPr>
        <p:spPr>
          <a:xfrm>
            <a:off x="5502458" y="5358655"/>
            <a:ext cx="1362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(416, 618)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6D0B84D-1DF1-2142-A139-6334FFAF0A16}"/>
              </a:ext>
            </a:extLst>
          </p:cNvPr>
          <p:cNvSpPr/>
          <p:nvPr/>
        </p:nvSpPr>
        <p:spPr>
          <a:xfrm>
            <a:off x="9063984" y="2731135"/>
            <a:ext cx="1502230" cy="7966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A8F55CE-149F-BB46-B71A-1B069E25D144}"/>
              </a:ext>
            </a:extLst>
          </p:cNvPr>
          <p:cNvSpPr/>
          <p:nvPr/>
        </p:nvSpPr>
        <p:spPr>
          <a:xfrm>
            <a:off x="8893629" y="2941391"/>
            <a:ext cx="1502230" cy="7966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8AD78B6-E77B-D942-B23E-82AB8D8B4E30}"/>
              </a:ext>
            </a:extLst>
          </p:cNvPr>
          <p:cNvSpPr/>
          <p:nvPr/>
        </p:nvSpPr>
        <p:spPr>
          <a:xfrm>
            <a:off x="8723274" y="3133159"/>
            <a:ext cx="1502230" cy="7966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008658C-4B82-D048-800D-2F8FF0D30C52}"/>
              </a:ext>
            </a:extLst>
          </p:cNvPr>
          <p:cNvSpPr/>
          <p:nvPr/>
        </p:nvSpPr>
        <p:spPr>
          <a:xfrm>
            <a:off x="8552919" y="3316153"/>
            <a:ext cx="1502230" cy="7966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55E93E4-37AA-7E48-9338-DCEEBBDAEBC1}"/>
              </a:ext>
            </a:extLst>
          </p:cNvPr>
          <p:cNvSpPr txBox="1"/>
          <p:nvPr/>
        </p:nvSpPr>
        <p:spPr>
          <a:xfrm>
            <a:off x="3135086" y="313315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filters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28F0C1-CCCE-A148-83DF-7CC4C045CE5C}"/>
              </a:ext>
            </a:extLst>
          </p:cNvPr>
          <p:cNvSpPr/>
          <p:nvPr/>
        </p:nvSpPr>
        <p:spPr>
          <a:xfrm>
            <a:off x="2144486" y="4632785"/>
            <a:ext cx="184109" cy="1717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30741FE-87C6-1241-9BE7-CFD0155684FC}"/>
              </a:ext>
            </a:extLst>
          </p:cNvPr>
          <p:cNvCxnSpPr>
            <a:cxnSpLocks/>
            <a:stCxn id="7" idx="0"/>
          </p:cNvCxnSpPr>
          <p:nvPr/>
        </p:nvCxnSpPr>
        <p:spPr>
          <a:xfrm>
            <a:off x="2236541" y="4632785"/>
            <a:ext cx="4153373" cy="2596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EE282C4-0D2B-FB45-89FB-E21D6A501767}"/>
              </a:ext>
            </a:extLst>
          </p:cNvPr>
          <p:cNvCxnSpPr>
            <a:cxnSpLocks/>
          </p:cNvCxnSpPr>
          <p:nvPr/>
        </p:nvCxnSpPr>
        <p:spPr>
          <a:xfrm>
            <a:off x="2221114" y="4812251"/>
            <a:ext cx="4168800" cy="89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283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20606" y="342183"/>
            <a:ext cx="8294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3600" b="1" dirty="0">
                <a:latin typeface="IRANSans" panose="020B0506030804020204" pitchFamily="34" charset="-78"/>
                <a:cs typeface="B Nazanin" pitchFamily="2" charset="-78"/>
              </a:rPr>
              <a:t>شبکه</a:t>
            </a:r>
            <a:r>
              <a:rPr lang="en-US" sz="3600" b="1" dirty="0">
                <a:latin typeface="IRANSans" panose="020B0506030804020204" pitchFamily="34" charset="-78"/>
                <a:cs typeface="B Nazanin" pitchFamily="2" charset="-78"/>
              </a:rPr>
              <a:t> </a:t>
            </a:r>
            <a:r>
              <a:rPr lang="fa-IR" sz="3600" b="1" dirty="0">
                <a:latin typeface="IRANSans" panose="020B0506030804020204" pitchFamily="34" charset="-78"/>
                <a:cs typeface="B Nazanin" pitchFamily="2" charset="-78"/>
              </a:rPr>
              <a:t>های کانولوشنال عمیق</a:t>
            </a:r>
            <a:endParaRPr lang="en-US" sz="3600" b="1" dirty="0">
              <a:solidFill>
                <a:srgbClr val="333333"/>
              </a:solidFill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FDA03BB-2D59-DE48-B760-DF62DF73FE99}"/>
              </a:ext>
            </a:extLst>
          </p:cNvPr>
          <p:cNvSpPr/>
          <p:nvPr/>
        </p:nvSpPr>
        <p:spPr>
          <a:xfrm>
            <a:off x="467552" y="1243810"/>
            <a:ext cx="5443391" cy="646332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sz="2800" dirty="0"/>
              <a:t>2. Convolutional and pooling layers</a:t>
            </a:r>
            <a:endParaRPr lang="en-CH" sz="1400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6DFA310-AE4E-EE4E-ACE0-DB64BDC4877A}"/>
              </a:ext>
            </a:extLst>
          </p:cNvPr>
          <p:cNvSpPr/>
          <p:nvPr/>
        </p:nvSpPr>
        <p:spPr>
          <a:xfrm>
            <a:off x="641723" y="1988114"/>
            <a:ext cx="3995590" cy="646332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sz="2800" dirty="0"/>
              <a:t>2.1 Pooling layers</a:t>
            </a:r>
            <a:endParaRPr lang="en-CH" sz="1400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2F87D54-CF18-464A-84BF-8E67D96E11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46407"/>
              </p:ext>
            </p:extLst>
          </p:nvPr>
        </p:nvGraphicFramePr>
        <p:xfrm>
          <a:off x="3131459" y="3185061"/>
          <a:ext cx="235494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490">
                  <a:extLst>
                    <a:ext uri="{9D8B030D-6E8A-4147-A177-3AD203B41FA5}">
                      <a16:colId xmlns:a16="http://schemas.microsoft.com/office/drawing/2014/main" val="3095269079"/>
                    </a:ext>
                  </a:extLst>
                </a:gridCol>
                <a:gridCol w="392490">
                  <a:extLst>
                    <a:ext uri="{9D8B030D-6E8A-4147-A177-3AD203B41FA5}">
                      <a16:colId xmlns:a16="http://schemas.microsoft.com/office/drawing/2014/main" val="2936216009"/>
                    </a:ext>
                  </a:extLst>
                </a:gridCol>
                <a:gridCol w="392490">
                  <a:extLst>
                    <a:ext uri="{9D8B030D-6E8A-4147-A177-3AD203B41FA5}">
                      <a16:colId xmlns:a16="http://schemas.microsoft.com/office/drawing/2014/main" val="158996734"/>
                    </a:ext>
                  </a:extLst>
                </a:gridCol>
                <a:gridCol w="392490">
                  <a:extLst>
                    <a:ext uri="{9D8B030D-6E8A-4147-A177-3AD203B41FA5}">
                      <a16:colId xmlns:a16="http://schemas.microsoft.com/office/drawing/2014/main" val="2605849777"/>
                    </a:ext>
                  </a:extLst>
                </a:gridCol>
                <a:gridCol w="392490">
                  <a:extLst>
                    <a:ext uri="{9D8B030D-6E8A-4147-A177-3AD203B41FA5}">
                      <a16:colId xmlns:a16="http://schemas.microsoft.com/office/drawing/2014/main" val="3612106899"/>
                    </a:ext>
                  </a:extLst>
                </a:gridCol>
                <a:gridCol w="392490">
                  <a:extLst>
                    <a:ext uri="{9D8B030D-6E8A-4147-A177-3AD203B41FA5}">
                      <a16:colId xmlns:a16="http://schemas.microsoft.com/office/drawing/2014/main" val="3067659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87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345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571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118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580501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705B15D-4F84-A14D-ABB0-20F5BC58BBCA}"/>
              </a:ext>
            </a:extLst>
          </p:cNvPr>
          <p:cNvSpPr/>
          <p:nvPr/>
        </p:nvSpPr>
        <p:spPr>
          <a:xfrm>
            <a:off x="3131458" y="3195771"/>
            <a:ext cx="765623" cy="71219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BE938B5-2E07-4E46-8BB9-36E8D5CB330D}"/>
              </a:ext>
            </a:extLst>
          </p:cNvPr>
          <p:cNvSpPr/>
          <p:nvPr/>
        </p:nvSpPr>
        <p:spPr>
          <a:xfrm>
            <a:off x="3907968" y="3195771"/>
            <a:ext cx="765624" cy="71219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27AA0AE-B35D-1A4A-8443-14BE8E596F0B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514270" y="3001256"/>
            <a:ext cx="2404931" cy="19451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43B86B8-BE2A-7E4A-8935-C6FBCF795E0C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4673592" y="3551871"/>
            <a:ext cx="1781637" cy="11035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8E5AD81-11E2-4A44-AAC2-22A7B0579D78}"/>
              </a:ext>
            </a:extLst>
          </p:cNvPr>
          <p:cNvSpPr/>
          <p:nvPr/>
        </p:nvSpPr>
        <p:spPr>
          <a:xfrm>
            <a:off x="5969046" y="2823225"/>
            <a:ext cx="428148" cy="329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5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2CAD503-10D6-A248-8778-50322D4D6399}"/>
              </a:ext>
            </a:extLst>
          </p:cNvPr>
          <p:cNvSpPr/>
          <p:nvPr/>
        </p:nvSpPr>
        <p:spPr>
          <a:xfrm>
            <a:off x="6397194" y="3731151"/>
            <a:ext cx="428148" cy="32959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4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A221490B-D047-6644-A202-94D3F778C3BB}"/>
              </a:ext>
            </a:extLst>
          </p:cNvPr>
          <p:cNvSpPr/>
          <p:nvPr/>
        </p:nvSpPr>
        <p:spPr>
          <a:xfrm>
            <a:off x="2838068" y="5552110"/>
            <a:ext cx="3170341" cy="646332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sz="2800" dirty="0"/>
              <a:t>Spatial max pooling</a:t>
            </a:r>
            <a:endParaRPr lang="en-CH" sz="1400" dirty="0"/>
          </a:p>
        </p:txBody>
      </p:sp>
    </p:spTree>
    <p:extLst>
      <p:ext uri="{BB962C8B-B14F-4D97-AF65-F5344CB8AC3E}">
        <p14:creationId xmlns:p14="http://schemas.microsoft.com/office/powerpoint/2010/main" val="2891420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20606" y="342183"/>
            <a:ext cx="8294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3600" b="1" dirty="0">
                <a:latin typeface="IRANSans" panose="020B0506030804020204" pitchFamily="34" charset="-78"/>
                <a:cs typeface="B Nazanin" pitchFamily="2" charset="-78"/>
              </a:rPr>
              <a:t>شبکه</a:t>
            </a:r>
            <a:r>
              <a:rPr lang="en-US" sz="3600" b="1" dirty="0">
                <a:latin typeface="IRANSans" panose="020B0506030804020204" pitchFamily="34" charset="-78"/>
                <a:cs typeface="B Nazanin" pitchFamily="2" charset="-78"/>
              </a:rPr>
              <a:t> </a:t>
            </a:r>
            <a:r>
              <a:rPr lang="fa-IR" sz="3600" b="1" dirty="0">
                <a:latin typeface="IRANSans" panose="020B0506030804020204" pitchFamily="34" charset="-78"/>
                <a:cs typeface="B Nazanin" pitchFamily="2" charset="-78"/>
              </a:rPr>
              <a:t>های کانولوشنال عمیق</a:t>
            </a:r>
            <a:endParaRPr lang="en-US" sz="3600" b="1" dirty="0">
              <a:solidFill>
                <a:srgbClr val="333333"/>
              </a:solidFill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31D921D-BCFF-A14A-A206-40659250D317}"/>
              </a:ext>
            </a:extLst>
          </p:cNvPr>
          <p:cNvSpPr/>
          <p:nvPr/>
        </p:nvSpPr>
        <p:spPr>
          <a:xfrm>
            <a:off x="326038" y="1166666"/>
            <a:ext cx="6216276" cy="646331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sz="2800" dirty="0"/>
              <a:t>3. Convolutional neural networks (CNN)  </a:t>
            </a:r>
            <a:endParaRPr lang="en-CH" sz="14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1A90275-8788-344C-8130-0E3DC05CA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10" y="2748778"/>
            <a:ext cx="1549063" cy="150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17CD5947-729E-6146-8569-9A67AFB183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204" y="2284666"/>
            <a:ext cx="8128219" cy="243575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1E2C19-4C50-A341-991A-0D09E7CFE697}"/>
              </a:ext>
            </a:extLst>
          </p:cNvPr>
          <p:cNvCxnSpPr>
            <a:cxnSpLocks/>
          </p:cNvCxnSpPr>
          <p:nvPr/>
        </p:nvCxnSpPr>
        <p:spPr>
          <a:xfrm>
            <a:off x="2004603" y="3502546"/>
            <a:ext cx="7911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09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20606" y="342183"/>
            <a:ext cx="8294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3600" b="1" dirty="0">
                <a:latin typeface="IRANSans" panose="020B0506030804020204" pitchFamily="34" charset="-78"/>
                <a:cs typeface="B Nazanin" pitchFamily="2" charset="-78"/>
              </a:rPr>
              <a:t>شبکه</a:t>
            </a:r>
            <a:r>
              <a:rPr lang="en-US" sz="3600" b="1" dirty="0">
                <a:latin typeface="IRANSans" panose="020B0506030804020204" pitchFamily="34" charset="-78"/>
                <a:cs typeface="B Nazanin" pitchFamily="2" charset="-78"/>
              </a:rPr>
              <a:t> </a:t>
            </a:r>
            <a:r>
              <a:rPr lang="fa-IR" sz="3600" b="1" dirty="0">
                <a:latin typeface="IRANSans" panose="020B0506030804020204" pitchFamily="34" charset="-78"/>
                <a:cs typeface="B Nazanin" pitchFamily="2" charset="-78"/>
              </a:rPr>
              <a:t>های کانولوشنال عمیق</a:t>
            </a:r>
            <a:endParaRPr lang="en-US" sz="3600" b="1" dirty="0">
              <a:solidFill>
                <a:srgbClr val="333333"/>
              </a:solidFill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31D921D-BCFF-A14A-A206-40659250D317}"/>
              </a:ext>
            </a:extLst>
          </p:cNvPr>
          <p:cNvSpPr/>
          <p:nvPr/>
        </p:nvSpPr>
        <p:spPr>
          <a:xfrm>
            <a:off x="326038" y="1166666"/>
            <a:ext cx="6216276" cy="646331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sz="2800" dirty="0"/>
              <a:t>3. Convolutional neural networks (CNN)  </a:t>
            </a:r>
            <a:endParaRPr lang="en-CH" sz="14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070DA37-85A3-9049-A937-490728094292}"/>
              </a:ext>
            </a:extLst>
          </p:cNvPr>
          <p:cNvSpPr/>
          <p:nvPr/>
        </p:nvSpPr>
        <p:spPr>
          <a:xfrm>
            <a:off x="326038" y="1886624"/>
            <a:ext cx="1923176" cy="646331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r" defTabSz="914400" eaLnBrk="1" latinLnBrk="0" hangingPunct="1"/>
            <a:r>
              <a:rPr lang="en-US" sz="2800" dirty="0"/>
              <a:t>a. LeNet-5</a:t>
            </a:r>
            <a:endParaRPr lang="en-CH" sz="14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DACDB81-777E-2D45-A65F-8F0FDD752341}"/>
              </a:ext>
            </a:extLst>
          </p:cNvPr>
          <p:cNvSpPr/>
          <p:nvPr/>
        </p:nvSpPr>
        <p:spPr>
          <a:xfrm>
            <a:off x="326038" y="2606582"/>
            <a:ext cx="1807562" cy="646331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r" defTabSz="914400" eaLnBrk="1" latinLnBrk="0" hangingPunct="1"/>
            <a:r>
              <a:rPr lang="en-US" sz="2800" dirty="0"/>
              <a:t>b. AlexNet</a:t>
            </a:r>
            <a:endParaRPr lang="en-CH" sz="1400" dirty="0"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7BC94113-C724-AB4C-B5E0-ABAB5B82B6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428" y="1954525"/>
            <a:ext cx="6193972" cy="453291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9068861-69FE-804C-92C9-74BE3DCB2ED2}"/>
              </a:ext>
            </a:extLst>
          </p:cNvPr>
          <p:cNvSpPr/>
          <p:nvPr/>
        </p:nvSpPr>
        <p:spPr>
          <a:xfrm>
            <a:off x="0" y="6561068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H" sz="1100" dirty="0"/>
              <a:t>https://upload.wikimedia.org/wikipedia/commons/c/cc/Comparison_image_neural_networks.svg</a:t>
            </a:r>
          </a:p>
        </p:txBody>
      </p:sp>
    </p:spTree>
    <p:extLst>
      <p:ext uri="{BB962C8B-B14F-4D97-AF65-F5344CB8AC3E}">
        <p14:creationId xmlns:p14="http://schemas.microsoft.com/office/powerpoint/2010/main" val="729045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20606" y="342183"/>
            <a:ext cx="8294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3600" b="1" dirty="0">
                <a:latin typeface="IRANSans" panose="020B0506030804020204" pitchFamily="34" charset="-78"/>
                <a:cs typeface="B Nazanin" pitchFamily="2" charset="-78"/>
              </a:rPr>
              <a:t>شبکه</a:t>
            </a:r>
            <a:r>
              <a:rPr lang="en-US" sz="3600" b="1" dirty="0">
                <a:latin typeface="IRANSans" panose="020B0506030804020204" pitchFamily="34" charset="-78"/>
                <a:cs typeface="B Nazanin" pitchFamily="2" charset="-78"/>
              </a:rPr>
              <a:t> </a:t>
            </a:r>
            <a:r>
              <a:rPr lang="fa-IR" sz="3600" b="1" dirty="0">
                <a:latin typeface="IRANSans" panose="020B0506030804020204" pitchFamily="34" charset="-78"/>
                <a:cs typeface="B Nazanin" pitchFamily="2" charset="-78"/>
              </a:rPr>
              <a:t>های کانولوشنال عمیق</a:t>
            </a:r>
            <a:endParaRPr lang="en-US" sz="3600" b="1" dirty="0">
              <a:solidFill>
                <a:srgbClr val="333333"/>
              </a:solidFill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31D921D-BCFF-A14A-A206-40659250D317}"/>
              </a:ext>
            </a:extLst>
          </p:cNvPr>
          <p:cNvSpPr/>
          <p:nvPr/>
        </p:nvSpPr>
        <p:spPr>
          <a:xfrm>
            <a:off x="326038" y="1166666"/>
            <a:ext cx="6216276" cy="646331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sz="2800" dirty="0"/>
              <a:t>3. Convolutional neural networks (CNN)  </a:t>
            </a:r>
            <a:endParaRPr lang="en-CH" sz="1400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697463C-4305-F64F-AB05-069BC975721B}"/>
              </a:ext>
            </a:extLst>
          </p:cNvPr>
          <p:cNvSpPr/>
          <p:nvPr/>
        </p:nvSpPr>
        <p:spPr>
          <a:xfrm>
            <a:off x="312990" y="2751094"/>
            <a:ext cx="2220310" cy="646331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r" defTabSz="914400" eaLnBrk="1" latinLnBrk="0" hangingPunct="1"/>
            <a:r>
              <a:rPr lang="en-US" sz="2800" dirty="0"/>
              <a:t>d. GoogleNet</a:t>
            </a:r>
            <a:endParaRPr lang="en-CH" sz="1400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F5A7BB7-45AA-7547-ACAF-8BCFE6C72D01}"/>
              </a:ext>
            </a:extLst>
          </p:cNvPr>
          <p:cNvSpPr/>
          <p:nvPr/>
        </p:nvSpPr>
        <p:spPr>
          <a:xfrm>
            <a:off x="326038" y="3471052"/>
            <a:ext cx="1923176" cy="646331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r" defTabSz="914400" eaLnBrk="1" latinLnBrk="0" hangingPunct="1"/>
            <a:r>
              <a:rPr lang="en-US" sz="2800" dirty="0"/>
              <a:t>e. Xception</a:t>
            </a:r>
            <a:endParaRPr lang="en-CH" sz="1400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6BB9013-5F18-E243-9514-E601EC4098D6}"/>
              </a:ext>
            </a:extLst>
          </p:cNvPr>
          <p:cNvSpPr/>
          <p:nvPr/>
        </p:nvSpPr>
        <p:spPr>
          <a:xfrm>
            <a:off x="326038" y="4191006"/>
            <a:ext cx="1371224" cy="646331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r" defTabSz="914400" eaLnBrk="1" latinLnBrk="0" hangingPunct="1"/>
            <a:r>
              <a:rPr lang="en-US" sz="2800" dirty="0"/>
              <a:t>f. SENet</a:t>
            </a:r>
            <a:endParaRPr lang="en-CH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920D2CB-9F94-334C-A2BF-99B24A7E89D8}"/>
              </a:ext>
            </a:extLst>
          </p:cNvPr>
          <p:cNvSpPr/>
          <p:nvPr/>
        </p:nvSpPr>
        <p:spPr>
          <a:xfrm>
            <a:off x="2546348" y="2835730"/>
            <a:ext cx="93326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H" sz="1400" dirty="0"/>
              <a:t>https://static.googleusercontent.com/media/research.google.com/en//pubs/archive/43022.pdf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67617A-30BA-4D46-AF7F-ED601BC41528}"/>
              </a:ext>
            </a:extLst>
          </p:cNvPr>
          <p:cNvSpPr/>
          <p:nvPr/>
        </p:nvSpPr>
        <p:spPr>
          <a:xfrm>
            <a:off x="2351314" y="3609547"/>
            <a:ext cx="94270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H" sz="1400" dirty="0"/>
              <a:t>https://openaccess.thecvf.com/content_cvpr_2017/papers/Chollet_Xception_Deep_Learning_CVPR_2017_paper.pdf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C80D0D-6199-C34B-9FE1-CBF8110C8433}"/>
              </a:ext>
            </a:extLst>
          </p:cNvPr>
          <p:cNvSpPr/>
          <p:nvPr/>
        </p:nvSpPr>
        <p:spPr>
          <a:xfrm>
            <a:off x="2249214" y="4329505"/>
            <a:ext cx="1879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2"/>
              </a:rPr>
              <a:t>arXiv:1709.01507</a:t>
            </a:r>
            <a:r>
              <a:rPr lang="en-GB" b="1" dirty="0"/>
              <a:t> </a:t>
            </a:r>
            <a:endParaRPr lang="en-CH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87724D1-6AD9-D548-B006-658D492E9D51}"/>
              </a:ext>
            </a:extLst>
          </p:cNvPr>
          <p:cNvSpPr/>
          <p:nvPr/>
        </p:nvSpPr>
        <p:spPr>
          <a:xfrm>
            <a:off x="326038" y="2031138"/>
            <a:ext cx="1644276" cy="646331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r" defTabSz="914400" eaLnBrk="1" latinLnBrk="0" hangingPunct="1"/>
            <a:r>
              <a:rPr lang="en-US" sz="2800" dirty="0"/>
              <a:t>c. ResNet</a:t>
            </a:r>
            <a:endParaRPr lang="en-CH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AB3757-51D1-8B43-BF46-A010404FF1DA}"/>
              </a:ext>
            </a:extLst>
          </p:cNvPr>
          <p:cNvSpPr/>
          <p:nvPr/>
        </p:nvSpPr>
        <p:spPr>
          <a:xfrm>
            <a:off x="4128255" y="2158745"/>
            <a:ext cx="37120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H" sz="1400" dirty="0"/>
              <a:t>https://www.mygreatlearning.com/blog/resnet/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58B925-6CAF-C74C-B6D6-6329DCA6492B}"/>
              </a:ext>
            </a:extLst>
          </p:cNvPr>
          <p:cNvSpPr/>
          <p:nvPr/>
        </p:nvSpPr>
        <p:spPr>
          <a:xfrm>
            <a:off x="2082071" y="2118803"/>
            <a:ext cx="1826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3"/>
              </a:rPr>
              <a:t>arXiv:1512.03385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202146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20606" y="342183"/>
            <a:ext cx="8294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3600" b="1" dirty="0">
                <a:latin typeface="IRANSans" panose="020B0506030804020204" pitchFamily="34" charset="-78"/>
                <a:cs typeface="B Nazanin" pitchFamily="2" charset="-78"/>
              </a:rPr>
              <a:t>شبکه</a:t>
            </a:r>
            <a:r>
              <a:rPr lang="en-US" sz="3600" b="1" dirty="0">
                <a:latin typeface="IRANSans" panose="020B0506030804020204" pitchFamily="34" charset="-78"/>
                <a:cs typeface="B Nazanin" pitchFamily="2" charset="-78"/>
              </a:rPr>
              <a:t> </a:t>
            </a:r>
            <a:r>
              <a:rPr lang="fa-IR" sz="3600" b="1" dirty="0">
                <a:latin typeface="IRANSans" panose="020B0506030804020204" pitchFamily="34" charset="-78"/>
                <a:cs typeface="B Nazanin" pitchFamily="2" charset="-78"/>
              </a:rPr>
              <a:t>های کانولوشنال عمیق</a:t>
            </a:r>
            <a:endParaRPr lang="en-US" sz="3600" b="1" dirty="0">
              <a:solidFill>
                <a:srgbClr val="333333"/>
              </a:solidFill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BDEA924-5F2F-C04E-AB18-CB38F74A9123}"/>
              </a:ext>
            </a:extLst>
          </p:cNvPr>
          <p:cNvSpPr/>
          <p:nvPr/>
        </p:nvSpPr>
        <p:spPr>
          <a:xfrm>
            <a:off x="282495" y="1175657"/>
            <a:ext cx="4137104" cy="646331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sz="2800" dirty="0"/>
              <a:t>4. Pretrained CNN in Keras</a:t>
            </a:r>
            <a:endParaRPr lang="en-CH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22A7B62-E6A7-4144-A91C-A869A1C08B60}"/>
              </a:ext>
            </a:extLst>
          </p:cNvPr>
          <p:cNvSpPr/>
          <p:nvPr/>
        </p:nvSpPr>
        <p:spPr>
          <a:xfrm>
            <a:off x="478322" y="2401017"/>
            <a:ext cx="59448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H" sz="3200" b="1" dirty="0"/>
              <a:t>https://keras.io/api/applications/</a:t>
            </a:r>
          </a:p>
        </p:txBody>
      </p:sp>
    </p:spTree>
    <p:extLst>
      <p:ext uri="{BB962C8B-B14F-4D97-AF65-F5344CB8AC3E}">
        <p14:creationId xmlns:p14="http://schemas.microsoft.com/office/powerpoint/2010/main" val="2187515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57683</TotalTime>
  <Words>675</Words>
  <Application>Microsoft Macintosh PowerPoint</Application>
  <PresentationFormat>Widescreen</PresentationFormat>
  <Paragraphs>241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 Nazanin</vt:lpstr>
      <vt:lpstr>Bell MT</vt:lpstr>
      <vt:lpstr>Calibri</vt:lpstr>
      <vt:lpstr>Calibri Light</vt:lpstr>
      <vt:lpstr>IRANSans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Microsoft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eghbalis</dc:creator>
  <cp:keywords/>
  <dc:description/>
  <cp:lastModifiedBy>Pezhman eghbalishamsabadi</cp:lastModifiedBy>
  <cp:revision>167</cp:revision>
  <dcterms:created xsi:type="dcterms:W3CDTF">2021-04-13T08:39:31Z</dcterms:created>
  <dcterms:modified xsi:type="dcterms:W3CDTF">2022-02-27T18:23:16Z</dcterms:modified>
  <cp:category/>
</cp:coreProperties>
</file>