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33" r:id="rId20"/>
    <p:sldId id="318" r:id="rId21"/>
    <p:sldId id="334" r:id="rId22"/>
    <p:sldId id="335" r:id="rId23"/>
    <p:sldId id="336" r:id="rId24"/>
    <p:sldId id="338" r:id="rId25"/>
    <p:sldId id="337" r:id="rId26"/>
  </p:sldIdLst>
  <p:sldSz cx="9144000" cy="5143500" type="screen16x9"/>
  <p:notesSz cx="6858000" cy="9144000"/>
  <p:embeddedFontLst>
    <p:embeddedFont>
      <p:font typeface="Helvetica Neue" panose="02000503000000020004"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2c6b843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2c6b843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6b8436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2c6b8436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2c6b8436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2c6b8436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2c6b8436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2c6b8436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2c6b84361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2c6b84361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2c6b8436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12c6b8436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2c6b8436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2c6b8436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2c6b84361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2c6b84361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2c6b84361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2c6b84361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2c6b8436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2c6b8436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12c6b8436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12c6b8436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2c6b843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2c6b843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2c6b8436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2c6b8436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2c6b8436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2c6b8436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2c6b8436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2c6b8436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2c6b8436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2c6b8436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2c6b843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2c6b843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ext Placeholder 2"/>
          <p:cNvSpPr>
            <a:spLocks noGrp="1"/>
          </p:cNvSpPr>
          <p:nvPr>
            <p:ph type="body" sz="half" idx="1"/>
          </p:nvPr>
        </p:nvSpPr>
        <p:spPr>
          <a:xfrm>
            <a:off x="685800" y="1485900"/>
            <a:ext cx="3810000"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485900"/>
            <a:ext cx="3810000" cy="3086100"/>
          </a:xfrm>
        </p:spPr>
        <p:txBody>
          <a:bodyPr/>
          <a:lstStyle/>
          <a:p>
            <a:pPr lvl="0"/>
            <a:endParaRPr lang="en-US" noProof="0"/>
          </a:p>
        </p:txBody>
      </p:sp>
      <p:sp>
        <p:nvSpPr>
          <p:cNvPr id="5" name="Date Placeholder 6">
            <a:extLst>
              <a:ext uri="{FF2B5EF4-FFF2-40B4-BE49-F238E27FC236}">
                <a16:creationId xmlns:a16="http://schemas.microsoft.com/office/drawing/2014/main" id="{804E60BA-6D63-1947-8BC8-B753DDD79FAA}"/>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7">
            <a:extLst>
              <a:ext uri="{FF2B5EF4-FFF2-40B4-BE49-F238E27FC236}">
                <a16:creationId xmlns:a16="http://schemas.microsoft.com/office/drawing/2014/main" id="{56685E98-FB49-BB47-A071-205000542A5E}"/>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8">
            <a:extLst>
              <a:ext uri="{FF2B5EF4-FFF2-40B4-BE49-F238E27FC236}">
                <a16:creationId xmlns:a16="http://schemas.microsoft.com/office/drawing/2014/main" id="{1D2B6046-340A-B140-B301-DD9AEF2B43D0}"/>
              </a:ext>
            </a:extLst>
          </p:cNvPr>
          <p:cNvSpPr>
            <a:spLocks noGrp="1" noChangeArrowheads="1"/>
          </p:cNvSpPr>
          <p:nvPr>
            <p:ph type="sldNum" sz="quarter" idx="12"/>
          </p:nvPr>
        </p:nvSpPr>
        <p:spPr/>
        <p:txBody>
          <a:bodyPr/>
          <a:lstStyle>
            <a:lvl1pPr>
              <a:defRPr smtClean="0"/>
            </a:lvl1pPr>
          </a:lstStyle>
          <a:p>
            <a:pPr>
              <a:defRPr/>
            </a:pPr>
            <a:fld id="{C09D7702-B335-EC4E-8C97-7F4A6D92950B}" type="slidenum">
              <a:rPr lang="en-US" altLang="en-US"/>
              <a:pPr>
                <a:defRPr/>
              </a:pPr>
              <a:t>‹#›</a:t>
            </a:fld>
            <a:endParaRPr lang="en-US" altLang="en-US"/>
          </a:p>
        </p:txBody>
      </p:sp>
    </p:spTree>
    <p:extLst>
      <p:ext uri="{BB962C8B-B14F-4D97-AF65-F5344CB8AC3E}">
        <p14:creationId xmlns:p14="http://schemas.microsoft.com/office/powerpoint/2010/main" val="206888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realpython.com/installing-pytho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programiz.com/python-programming/online-compile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Clr>
                <a:schemeClr val="dk1"/>
              </a:buClr>
              <a:buSzPts val="990"/>
              <a:buFont typeface="Arial"/>
              <a:buNone/>
            </a:pPr>
            <a:r>
              <a:rPr lang="en-CA" sz="5700" b="1">
                <a:solidFill>
                  <a:srgbClr val="1C4587"/>
                </a:solidFill>
              </a:rPr>
              <a:t>Python</a:t>
            </a:r>
            <a:endParaRPr sz="5700" b="1">
              <a:solidFill>
                <a:srgbClr val="1C4587"/>
              </a:solidFill>
            </a:endParaRPr>
          </a:p>
        </p:txBody>
      </p:sp>
      <p:pic>
        <p:nvPicPr>
          <p:cNvPr id="55" name="Google Shape;55;p13"/>
          <p:cNvPicPr preferRelativeResize="0"/>
          <p:nvPr/>
        </p:nvPicPr>
        <p:blipFill>
          <a:blip r:embed="rId3">
            <a:alphaModFix/>
          </a:blip>
          <a:stretch>
            <a:fillRect/>
          </a:stretch>
        </p:blipFill>
        <p:spPr>
          <a:xfrm>
            <a:off x="5120800" y="2306075"/>
            <a:ext cx="578675" cy="531351"/>
          </a:xfrm>
          <a:prstGeom prst="rect">
            <a:avLst/>
          </a:prstGeom>
          <a:noFill/>
          <a:ln>
            <a:noFill/>
          </a:ln>
        </p:spPr>
      </p:pic>
      <p:cxnSp>
        <p:nvCxnSpPr>
          <p:cNvPr id="56" name="Google Shape;56;p13"/>
          <p:cNvCxnSpPr/>
          <p:nvPr/>
        </p:nvCxnSpPr>
        <p:spPr>
          <a:xfrm rot="10800000" flipH="1">
            <a:off x="380163" y="2992651"/>
            <a:ext cx="5319300" cy="1500"/>
          </a:xfrm>
          <a:prstGeom prst="straightConnector1">
            <a:avLst/>
          </a:prstGeom>
          <a:noFill/>
          <a:ln w="19050" cap="flat" cmpd="sng">
            <a:solidFill>
              <a:srgbClr val="FFD966"/>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marR="11601" lvl="0" indent="0" algn="l" rtl="0">
              <a:lnSpc>
                <a:spcPct val="197151"/>
              </a:lnSpc>
              <a:spcBef>
                <a:spcPts val="0"/>
              </a:spcBef>
              <a:spcAft>
                <a:spcPts val="0"/>
              </a:spcAft>
              <a:buClr>
                <a:schemeClr val="dk1"/>
              </a:buClr>
              <a:buSzPts val="1100"/>
              <a:buFont typeface="Arial"/>
              <a:buNone/>
            </a:pPr>
            <a:r>
              <a:rPr lang="en-CA" sz="2500">
                <a:solidFill>
                  <a:srgbClr val="1C4587"/>
                </a:solidFill>
              </a:rPr>
              <a:t>1.5 Conversing with Python</a:t>
            </a:r>
            <a:endParaRPr sz="2500">
              <a:solidFill>
                <a:srgbClr val="1C4587"/>
              </a:solidFill>
            </a:endParaRPr>
          </a:p>
        </p:txBody>
      </p:sp>
      <p:sp>
        <p:nvSpPr>
          <p:cNvPr id="132" name="Google Shape;13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2377" marR="0" lvl="0" indent="1012" algn="just" rtl="0">
              <a:lnSpc>
                <a:spcPct val="150000"/>
              </a:lnSpc>
              <a:spcBef>
                <a:spcPts val="606"/>
              </a:spcBef>
              <a:spcAft>
                <a:spcPts val="0"/>
              </a:spcAft>
              <a:buClr>
                <a:schemeClr val="dk1"/>
              </a:buClr>
              <a:buSzPts val="935"/>
              <a:buFont typeface="Arial"/>
              <a:buNone/>
            </a:pPr>
            <a:r>
              <a:rPr lang="en-CA" sz="1400">
                <a:solidFill>
                  <a:schemeClr val="dk1"/>
                </a:solidFill>
              </a:rPr>
              <a:t>To start programing in Python you must first install the software on your computer and learn how to start Python on your computer. </a:t>
            </a:r>
            <a:endParaRPr sz="1400">
              <a:solidFill>
                <a:schemeClr val="dk1"/>
              </a:solidFill>
            </a:endParaRPr>
          </a:p>
          <a:p>
            <a:pPr marL="12377" marR="0" lvl="0" indent="1012" algn="just" rtl="0">
              <a:lnSpc>
                <a:spcPct val="150000"/>
              </a:lnSpc>
              <a:spcBef>
                <a:spcPts val="606"/>
              </a:spcBef>
              <a:spcAft>
                <a:spcPts val="0"/>
              </a:spcAft>
              <a:buClr>
                <a:schemeClr val="dk1"/>
              </a:buClr>
              <a:buSzPts val="935"/>
              <a:buFont typeface="Arial"/>
              <a:buNone/>
            </a:pPr>
            <a:r>
              <a:rPr lang="en-CA" sz="1400">
                <a:solidFill>
                  <a:schemeClr val="dk1"/>
                </a:solidFill>
              </a:rPr>
              <a:t>In the internet you can easy find free resources (tutorials/guides) how to install Python software. </a:t>
            </a:r>
            <a:endParaRPr sz="1400">
              <a:solidFill>
                <a:schemeClr val="dk1"/>
              </a:solidFill>
            </a:endParaRPr>
          </a:p>
          <a:p>
            <a:pPr marL="12377" marR="0" lvl="0" indent="1012" algn="just" rtl="0">
              <a:lnSpc>
                <a:spcPct val="150000"/>
              </a:lnSpc>
              <a:spcBef>
                <a:spcPts val="606"/>
              </a:spcBef>
              <a:spcAft>
                <a:spcPts val="0"/>
              </a:spcAft>
              <a:buClr>
                <a:schemeClr val="dk1"/>
              </a:buClr>
              <a:buSzPts val="935"/>
              <a:buFont typeface="Arial"/>
              <a:buNone/>
            </a:pPr>
            <a:r>
              <a:rPr lang="en-CA" sz="1400">
                <a:solidFill>
                  <a:schemeClr val="dk1"/>
                </a:solidFill>
              </a:rPr>
              <a:t>Below, I enclose link to website that help you with that task. </a:t>
            </a:r>
            <a:endParaRPr sz="1400">
              <a:solidFill>
                <a:schemeClr val="dk1"/>
              </a:solidFill>
            </a:endParaRPr>
          </a:p>
          <a:p>
            <a:pPr marL="457200" marR="0" lvl="0" indent="-317500" algn="just" rtl="0">
              <a:lnSpc>
                <a:spcPct val="150000"/>
              </a:lnSpc>
              <a:spcBef>
                <a:spcPts val="606"/>
              </a:spcBef>
              <a:spcAft>
                <a:spcPts val="0"/>
              </a:spcAft>
              <a:buClr>
                <a:srgbClr val="1155CC"/>
              </a:buClr>
              <a:buSzPts val="1400"/>
              <a:buChar char="●"/>
            </a:pPr>
            <a:r>
              <a:rPr lang="en-CA" sz="1400" u="sng">
                <a:solidFill>
                  <a:srgbClr val="1155CC"/>
                </a:solidFill>
                <a:hlinkClick r:id="rId3">
                  <a:extLst>
                    <a:ext uri="{A12FA001-AC4F-418D-AE19-62706E023703}">
                      <ahyp:hlinkClr xmlns:ahyp="http://schemas.microsoft.com/office/drawing/2018/hyperlinkcolor" val="tx"/>
                    </a:ext>
                  </a:extLst>
                </a:hlinkClick>
              </a:rPr>
              <a:t>https://realpython.com/installing-python/</a:t>
            </a:r>
            <a:endParaRPr sz="1400">
              <a:solidFill>
                <a:srgbClr val="1155CC"/>
              </a:solidFill>
            </a:endParaRPr>
          </a:p>
          <a:p>
            <a:pPr marL="12377" marR="0" lvl="0" indent="0" algn="just" rtl="0">
              <a:lnSpc>
                <a:spcPct val="150000"/>
              </a:lnSpc>
              <a:spcBef>
                <a:spcPts val="606"/>
              </a:spcBef>
              <a:spcAft>
                <a:spcPts val="0"/>
              </a:spcAft>
              <a:buClr>
                <a:schemeClr val="dk1"/>
              </a:buClr>
              <a:buSzPts val="935"/>
              <a:buFont typeface="Arial"/>
              <a:buNone/>
            </a:pPr>
            <a:endParaRPr sz="1400">
              <a:solidFill>
                <a:schemeClr val="dk1"/>
              </a:solidFill>
            </a:endParaRPr>
          </a:p>
          <a:p>
            <a:pPr marL="12377" marR="0" lvl="0" indent="1012" algn="just" rtl="0">
              <a:lnSpc>
                <a:spcPct val="150000"/>
              </a:lnSpc>
              <a:spcBef>
                <a:spcPts val="606"/>
              </a:spcBef>
              <a:spcAft>
                <a:spcPts val="0"/>
              </a:spcAft>
              <a:buClr>
                <a:schemeClr val="dk1"/>
              </a:buClr>
              <a:buSzPts val="935"/>
              <a:buFont typeface="Arial"/>
              <a:buNone/>
            </a:pPr>
            <a:r>
              <a:rPr lang="en-CA" sz="1400">
                <a:solidFill>
                  <a:schemeClr val="dk1"/>
                </a:solidFill>
              </a:rPr>
              <a:t>Also, there is also available online compiler: </a:t>
            </a:r>
            <a:endParaRPr sz="1400">
              <a:solidFill>
                <a:schemeClr val="dk1"/>
              </a:solidFill>
            </a:endParaRPr>
          </a:p>
          <a:p>
            <a:pPr marL="457200" marR="11601" lvl="0" indent="-317500" algn="just" rtl="0">
              <a:lnSpc>
                <a:spcPct val="150000"/>
              </a:lnSpc>
              <a:spcBef>
                <a:spcPts val="0"/>
              </a:spcBef>
              <a:spcAft>
                <a:spcPts val="0"/>
              </a:spcAft>
              <a:buClr>
                <a:srgbClr val="1155CC"/>
              </a:buClr>
              <a:buSzPts val="1400"/>
              <a:buChar char="●"/>
            </a:pPr>
            <a:r>
              <a:rPr lang="en-CA" sz="1400" u="sng">
                <a:solidFill>
                  <a:srgbClr val="1155CC"/>
                </a:solidFill>
                <a:hlinkClick r:id="rId4">
                  <a:extLst>
                    <a:ext uri="{A12FA001-AC4F-418D-AE19-62706E023703}">
                      <ahyp:hlinkClr xmlns:ahyp="http://schemas.microsoft.com/office/drawing/2018/hyperlinkcolor" val="tx"/>
                    </a:ext>
                  </a:extLst>
                </a:hlinkClick>
              </a:rPr>
              <a:t>https://www.programiz.com/python-programming/online-compiler/</a:t>
            </a:r>
            <a:endParaRPr sz="1400">
              <a:solidFill>
                <a:srgbClr val="1155CC"/>
              </a:solidFill>
            </a:endParaRPr>
          </a:p>
        </p:txBody>
      </p:sp>
      <p:sp>
        <p:nvSpPr>
          <p:cNvPr id="133" name="Google Shape;133;p22"/>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2"/>
          <p:cNvCxnSpPr/>
          <p:nvPr/>
        </p:nvCxnSpPr>
        <p:spPr>
          <a:xfrm>
            <a:off x="440063" y="1017726"/>
            <a:ext cx="5738400" cy="3300"/>
          </a:xfrm>
          <a:prstGeom prst="straightConnector1">
            <a:avLst/>
          </a:prstGeom>
          <a:noFill/>
          <a:ln w="19050" cap="flat" cmpd="sng">
            <a:solidFill>
              <a:srgbClr val="FFD966"/>
            </a:solidFill>
            <a:prstDash val="solid"/>
            <a:round/>
            <a:headEnd type="none" w="med" len="med"/>
            <a:tailEnd type="none" w="med" len="med"/>
          </a:ln>
        </p:spPr>
      </p:cxnSp>
      <p:cxnSp>
        <p:nvCxnSpPr>
          <p:cNvPr id="135" name="Google Shape;135;p22"/>
          <p:cNvCxnSpPr/>
          <p:nvPr/>
        </p:nvCxnSpPr>
        <p:spPr>
          <a:xfrm>
            <a:off x="410938" y="1019226"/>
            <a:ext cx="8246700" cy="18600"/>
          </a:xfrm>
          <a:prstGeom prst="straightConnector1">
            <a:avLst/>
          </a:prstGeom>
          <a:noFill/>
          <a:ln w="28575" cap="flat" cmpd="sng">
            <a:solidFill>
              <a:srgbClr val="CCCCCC"/>
            </a:solidFill>
            <a:prstDash val="solid"/>
            <a:round/>
            <a:headEnd type="none" w="med" len="med"/>
            <a:tailEnd type="none" w="med" len="med"/>
          </a:ln>
        </p:spPr>
      </p:cxnSp>
      <p:sp>
        <p:nvSpPr>
          <p:cNvPr id="136" name="Google Shape;136;p22"/>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marR="11601" lvl="0" indent="0" algn="l" rtl="0">
              <a:lnSpc>
                <a:spcPct val="197151"/>
              </a:lnSpc>
              <a:spcBef>
                <a:spcPts val="0"/>
              </a:spcBef>
              <a:spcAft>
                <a:spcPts val="0"/>
              </a:spcAft>
              <a:buClr>
                <a:schemeClr val="dk1"/>
              </a:buClr>
              <a:buSzPts val="1100"/>
              <a:buFont typeface="Arial"/>
              <a:buNone/>
            </a:pPr>
            <a:r>
              <a:rPr lang="en-CA" sz="2500">
                <a:solidFill>
                  <a:srgbClr val="1C4587"/>
                </a:solidFill>
              </a:rPr>
              <a:t>1.6 Terminology: Interpreter and compiler</a:t>
            </a:r>
            <a:r>
              <a:rPr lang="en-CA" sz="2500" b="1">
                <a:solidFill>
                  <a:srgbClr val="1C4587"/>
                </a:solidFill>
              </a:rPr>
              <a:t> </a:t>
            </a:r>
            <a:endParaRPr sz="2500">
              <a:solidFill>
                <a:srgbClr val="1C4587"/>
              </a:solidFill>
            </a:endParaRPr>
          </a:p>
        </p:txBody>
      </p:sp>
      <p:sp>
        <p:nvSpPr>
          <p:cNvPr id="142" name="Google Shape;142;p23"/>
          <p:cNvSpPr txBox="1">
            <a:spLocks noGrp="1"/>
          </p:cNvSpPr>
          <p:nvPr>
            <p:ph type="body" idx="1"/>
          </p:nvPr>
        </p:nvSpPr>
        <p:spPr>
          <a:xfrm>
            <a:off x="311700" y="1137075"/>
            <a:ext cx="8520600" cy="3672900"/>
          </a:xfrm>
          <a:prstGeom prst="rect">
            <a:avLst/>
          </a:prstGeom>
        </p:spPr>
        <p:txBody>
          <a:bodyPr spcFirstLastPara="1" wrap="square" lIns="91425" tIns="91425" rIns="91425" bIns="91425" anchor="t" anchorCtr="0">
            <a:normAutofit fontScale="47500" lnSpcReduction="10000"/>
          </a:bodyPr>
          <a:lstStyle/>
          <a:p>
            <a:pPr marL="0" marR="0" lvl="0" indent="0" algn="just" rtl="0">
              <a:lnSpc>
                <a:spcPct val="150000"/>
              </a:lnSpc>
              <a:spcBef>
                <a:spcPts val="1560"/>
              </a:spcBef>
              <a:spcAft>
                <a:spcPts val="0"/>
              </a:spcAft>
              <a:buNone/>
            </a:pPr>
            <a:r>
              <a:rPr lang="en-CA" sz="4700">
                <a:solidFill>
                  <a:srgbClr val="231F20"/>
                </a:solidFill>
              </a:rPr>
              <a:t>Python is a </a:t>
            </a:r>
            <a:r>
              <a:rPr lang="en-CA" sz="4700" b="1">
                <a:solidFill>
                  <a:srgbClr val="231F20"/>
                </a:solidFill>
              </a:rPr>
              <a:t>high-level </a:t>
            </a:r>
            <a:r>
              <a:rPr lang="en-CA" sz="4700">
                <a:solidFill>
                  <a:srgbClr val="231F20"/>
                </a:solidFill>
              </a:rPr>
              <a:t>language designed to be relatively straightforward for humans to read and write and for computers to read and process.</a:t>
            </a:r>
            <a:endParaRPr sz="4700">
              <a:solidFill>
                <a:srgbClr val="231F20"/>
              </a:solidFill>
            </a:endParaRPr>
          </a:p>
          <a:p>
            <a:pPr marL="0" marR="0" lvl="0" indent="0" algn="just" rtl="0">
              <a:lnSpc>
                <a:spcPct val="150000"/>
              </a:lnSpc>
              <a:spcBef>
                <a:spcPts val="1560"/>
              </a:spcBef>
              <a:spcAft>
                <a:spcPts val="0"/>
              </a:spcAft>
              <a:buNone/>
            </a:pPr>
            <a:r>
              <a:rPr lang="en-CA" sz="4700">
                <a:solidFill>
                  <a:srgbClr val="231F20"/>
                </a:solidFill>
              </a:rPr>
              <a:t>Other high-level languages include: Java, C++, PHP, Ruby, Basic, Perl, JavaScript, and many more. </a:t>
            </a:r>
            <a:endParaRPr sz="4700">
              <a:solidFill>
                <a:srgbClr val="231F20"/>
              </a:solidFill>
            </a:endParaRPr>
          </a:p>
          <a:p>
            <a:pPr marL="0" marR="0" lvl="0" indent="0" algn="just" rtl="0">
              <a:lnSpc>
                <a:spcPct val="150000"/>
              </a:lnSpc>
              <a:spcBef>
                <a:spcPts val="1560"/>
              </a:spcBef>
              <a:spcAft>
                <a:spcPts val="0"/>
              </a:spcAft>
              <a:buNone/>
            </a:pPr>
            <a:r>
              <a:rPr lang="en-CA" sz="4700">
                <a:solidFill>
                  <a:srgbClr val="231F20"/>
                </a:solidFill>
              </a:rPr>
              <a:t>Hardware inside the Central Processing Unit (CPU) does not understand any of these high-level languages</a:t>
            </a:r>
            <a:r>
              <a:rPr lang="en-CA" sz="5623">
                <a:solidFill>
                  <a:srgbClr val="231F20"/>
                </a:solidFill>
              </a:rPr>
              <a:t>. </a:t>
            </a:r>
            <a:endParaRPr sz="5623">
              <a:solidFill>
                <a:srgbClr val="231F20"/>
              </a:solidFill>
            </a:endParaRPr>
          </a:p>
          <a:p>
            <a:pPr marL="7909" marR="0" lvl="0" indent="897" algn="just" rtl="0">
              <a:lnSpc>
                <a:spcPct val="150000"/>
              </a:lnSpc>
              <a:spcBef>
                <a:spcPts val="642"/>
              </a:spcBef>
              <a:spcAft>
                <a:spcPts val="0"/>
              </a:spcAft>
              <a:buNone/>
            </a:pPr>
            <a:endParaRPr sz="5623">
              <a:solidFill>
                <a:srgbClr val="231F20"/>
              </a:solidFill>
            </a:endParaRPr>
          </a:p>
          <a:p>
            <a:pPr marL="7909" marR="0" lvl="0" indent="897" algn="just" rtl="0">
              <a:lnSpc>
                <a:spcPct val="100000"/>
              </a:lnSpc>
              <a:spcBef>
                <a:spcPts val="642"/>
              </a:spcBef>
              <a:spcAft>
                <a:spcPts val="0"/>
              </a:spcAft>
              <a:buNone/>
            </a:pPr>
            <a:endParaRPr sz="100">
              <a:solidFill>
                <a:srgbClr val="231F20"/>
              </a:solidFill>
            </a:endParaRPr>
          </a:p>
          <a:p>
            <a:pPr marL="20549" lvl="0" indent="0" algn="l" rtl="0">
              <a:lnSpc>
                <a:spcPct val="100000"/>
              </a:lnSpc>
              <a:spcBef>
                <a:spcPts val="49"/>
              </a:spcBef>
              <a:spcAft>
                <a:spcPts val="0"/>
              </a:spcAft>
              <a:buNone/>
            </a:pPr>
            <a:endParaRPr sz="2451">
              <a:solidFill>
                <a:srgbClr val="231F20"/>
              </a:solidFill>
            </a:endParaRPr>
          </a:p>
          <a:p>
            <a:pPr marL="0" marR="0" lvl="0" indent="0" algn="just" rtl="0">
              <a:lnSpc>
                <a:spcPct val="100007"/>
              </a:lnSpc>
              <a:spcBef>
                <a:spcPts val="33"/>
              </a:spcBef>
              <a:spcAft>
                <a:spcPts val="0"/>
              </a:spcAft>
              <a:buClr>
                <a:schemeClr val="dk1"/>
              </a:buClr>
              <a:buSzPct val="110412"/>
              <a:buFont typeface="Arial"/>
              <a:buNone/>
            </a:pPr>
            <a:endParaRPr sz="996">
              <a:solidFill>
                <a:srgbClr val="231F20"/>
              </a:solidFill>
            </a:endParaRPr>
          </a:p>
        </p:txBody>
      </p:sp>
      <p:sp>
        <p:nvSpPr>
          <p:cNvPr id="143" name="Google Shape;143;p23"/>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23"/>
          <p:cNvCxnSpPr/>
          <p:nvPr/>
        </p:nvCxnSpPr>
        <p:spPr>
          <a:xfrm>
            <a:off x="440063" y="1017726"/>
            <a:ext cx="5738400" cy="3300"/>
          </a:xfrm>
          <a:prstGeom prst="straightConnector1">
            <a:avLst/>
          </a:prstGeom>
          <a:noFill/>
          <a:ln w="19050" cap="flat" cmpd="sng">
            <a:solidFill>
              <a:srgbClr val="FFD966"/>
            </a:solidFill>
            <a:prstDash val="solid"/>
            <a:round/>
            <a:headEnd type="none" w="med" len="med"/>
            <a:tailEnd type="none" w="med" len="med"/>
          </a:ln>
        </p:spPr>
      </p:cxnSp>
      <p:cxnSp>
        <p:nvCxnSpPr>
          <p:cNvPr id="145" name="Google Shape;145;p23"/>
          <p:cNvCxnSpPr/>
          <p:nvPr/>
        </p:nvCxnSpPr>
        <p:spPr>
          <a:xfrm>
            <a:off x="410938" y="1019226"/>
            <a:ext cx="8246700" cy="18600"/>
          </a:xfrm>
          <a:prstGeom prst="straightConnector1">
            <a:avLst/>
          </a:prstGeom>
          <a:noFill/>
          <a:ln w="28575" cap="flat" cmpd="sng">
            <a:solidFill>
              <a:srgbClr val="CCCCCC"/>
            </a:solidFill>
            <a:prstDash val="solid"/>
            <a:round/>
            <a:headEnd type="none" w="med" len="med"/>
            <a:tailEnd type="none" w="med" len="med"/>
          </a:ln>
        </p:spPr>
      </p:cxnSp>
      <p:sp>
        <p:nvSpPr>
          <p:cNvPr id="146" name="Google Shape;146;p23"/>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body" idx="1"/>
          </p:nvPr>
        </p:nvSpPr>
        <p:spPr>
          <a:xfrm>
            <a:off x="311700" y="817800"/>
            <a:ext cx="8520600" cy="3751200"/>
          </a:xfrm>
          <a:prstGeom prst="rect">
            <a:avLst/>
          </a:prstGeom>
        </p:spPr>
        <p:txBody>
          <a:bodyPr spcFirstLastPara="1" wrap="square" lIns="91425" tIns="91425" rIns="91425" bIns="91425" anchor="t" anchorCtr="0">
            <a:normAutofit/>
          </a:bodyPr>
          <a:lstStyle/>
          <a:p>
            <a:pPr marL="14782" marR="0" lvl="0" indent="0" algn="just" rtl="0">
              <a:lnSpc>
                <a:spcPct val="100008"/>
              </a:lnSpc>
              <a:spcBef>
                <a:spcPts val="33"/>
              </a:spcBef>
              <a:spcAft>
                <a:spcPts val="0"/>
              </a:spcAft>
              <a:buNone/>
            </a:pPr>
            <a:endParaRPr sz="1400" b="1">
              <a:solidFill>
                <a:srgbClr val="231F20"/>
              </a:solidFill>
            </a:endParaRPr>
          </a:p>
          <a:p>
            <a:pPr marL="7909" marR="0" lvl="0" indent="897" algn="just" rtl="0">
              <a:lnSpc>
                <a:spcPct val="150000"/>
              </a:lnSpc>
              <a:spcBef>
                <a:spcPts val="642"/>
              </a:spcBef>
              <a:spcAft>
                <a:spcPts val="0"/>
              </a:spcAft>
              <a:buClr>
                <a:schemeClr val="dk1"/>
              </a:buClr>
              <a:buSzPts val="1100"/>
              <a:buFont typeface="Arial"/>
              <a:buNone/>
            </a:pPr>
            <a:r>
              <a:rPr lang="en-CA" sz="1400">
                <a:solidFill>
                  <a:srgbClr val="231F20"/>
                </a:solidFill>
              </a:rPr>
              <a:t>The CPU understands a language we call </a:t>
            </a:r>
            <a:r>
              <a:rPr lang="en-CA" sz="1400" b="1">
                <a:solidFill>
                  <a:srgbClr val="231F20"/>
                </a:solidFill>
              </a:rPr>
              <a:t>machine language.</a:t>
            </a:r>
            <a:r>
              <a:rPr lang="en-CA" sz="1400">
                <a:solidFill>
                  <a:srgbClr val="231F20"/>
                </a:solidFill>
              </a:rPr>
              <a:t> Machine language is very simple and frankly very tiresome to write because it is represented all in zeros and ones: </a:t>
            </a:r>
            <a:endParaRPr sz="1400">
              <a:solidFill>
                <a:srgbClr val="231F20"/>
              </a:solidFill>
            </a:endParaRPr>
          </a:p>
          <a:p>
            <a:pPr marL="14782" marR="0" lvl="0" indent="0" algn="just" rtl="0">
              <a:lnSpc>
                <a:spcPct val="100008"/>
              </a:lnSpc>
              <a:spcBef>
                <a:spcPts val="33"/>
              </a:spcBef>
              <a:spcAft>
                <a:spcPts val="0"/>
              </a:spcAft>
              <a:buNone/>
            </a:pPr>
            <a:endParaRPr sz="1400" b="1">
              <a:solidFill>
                <a:srgbClr val="231F20"/>
              </a:solidFill>
            </a:endParaRPr>
          </a:p>
          <a:p>
            <a:pPr marL="0" marR="0" lvl="0" indent="0" algn="just" rtl="0">
              <a:lnSpc>
                <a:spcPct val="100008"/>
              </a:lnSpc>
              <a:spcBef>
                <a:spcPts val="33"/>
              </a:spcBef>
              <a:spcAft>
                <a:spcPts val="0"/>
              </a:spcAft>
              <a:buNone/>
            </a:pPr>
            <a:endParaRPr sz="1400" b="1">
              <a:solidFill>
                <a:srgbClr val="231F20"/>
              </a:solidFill>
            </a:endParaRPr>
          </a:p>
          <a:p>
            <a:pPr marL="0" marR="0" lvl="0" indent="0" algn="just" rtl="0">
              <a:lnSpc>
                <a:spcPct val="100008"/>
              </a:lnSpc>
              <a:spcBef>
                <a:spcPts val="33"/>
              </a:spcBef>
              <a:spcAft>
                <a:spcPts val="0"/>
              </a:spcAft>
              <a:buNone/>
            </a:pPr>
            <a:endParaRPr sz="1400" b="1">
              <a:solidFill>
                <a:srgbClr val="231F20"/>
              </a:solidFill>
            </a:endParaRPr>
          </a:p>
          <a:p>
            <a:pPr marL="0" marR="0" lvl="0" indent="0" algn="just" rtl="0">
              <a:lnSpc>
                <a:spcPct val="100008"/>
              </a:lnSpc>
              <a:spcBef>
                <a:spcPts val="33"/>
              </a:spcBef>
              <a:spcAft>
                <a:spcPts val="0"/>
              </a:spcAft>
              <a:buNone/>
            </a:pPr>
            <a:endParaRPr sz="1400" b="1">
              <a:solidFill>
                <a:srgbClr val="231F20"/>
              </a:solidFill>
            </a:endParaRPr>
          </a:p>
          <a:p>
            <a:pPr marL="0" marR="0" lvl="0" indent="0" algn="just" rtl="0">
              <a:lnSpc>
                <a:spcPct val="100008"/>
              </a:lnSpc>
              <a:spcBef>
                <a:spcPts val="33"/>
              </a:spcBef>
              <a:spcAft>
                <a:spcPts val="0"/>
              </a:spcAft>
              <a:buNone/>
            </a:pPr>
            <a:endParaRPr sz="1400" b="1">
              <a:solidFill>
                <a:srgbClr val="231F20"/>
              </a:solidFill>
            </a:endParaRPr>
          </a:p>
          <a:p>
            <a:pPr marL="0" marR="0" lvl="0" indent="0" algn="just" rtl="0">
              <a:lnSpc>
                <a:spcPct val="100008"/>
              </a:lnSpc>
              <a:spcBef>
                <a:spcPts val="33"/>
              </a:spcBef>
              <a:spcAft>
                <a:spcPts val="0"/>
              </a:spcAft>
              <a:buNone/>
            </a:pPr>
            <a:endParaRPr sz="1400" b="1">
              <a:solidFill>
                <a:srgbClr val="231F20"/>
              </a:solidFill>
            </a:endParaRPr>
          </a:p>
          <a:p>
            <a:pPr marL="0" marR="0" lvl="0" indent="0" algn="just" rtl="0">
              <a:lnSpc>
                <a:spcPct val="100008"/>
              </a:lnSpc>
              <a:spcBef>
                <a:spcPts val="33"/>
              </a:spcBef>
              <a:spcAft>
                <a:spcPts val="0"/>
              </a:spcAft>
              <a:buNone/>
            </a:pPr>
            <a:endParaRPr sz="1400" b="1">
              <a:solidFill>
                <a:srgbClr val="231F20"/>
              </a:solidFill>
            </a:endParaRPr>
          </a:p>
          <a:p>
            <a:pPr marL="0" marR="0" lvl="0" indent="0" algn="just" rtl="0">
              <a:lnSpc>
                <a:spcPct val="100008"/>
              </a:lnSpc>
              <a:spcBef>
                <a:spcPts val="33"/>
              </a:spcBef>
              <a:spcAft>
                <a:spcPts val="0"/>
              </a:spcAft>
              <a:buNone/>
            </a:pPr>
            <a:r>
              <a:rPr lang="en-CA" sz="1400" b="1">
                <a:solidFill>
                  <a:srgbClr val="231F20"/>
                </a:solidFill>
              </a:rPr>
              <a:t>Interpret </a:t>
            </a:r>
            <a:r>
              <a:rPr lang="en-CA" sz="1400">
                <a:solidFill>
                  <a:srgbClr val="231F20"/>
                </a:solidFill>
              </a:rPr>
              <a:t>-</a:t>
            </a:r>
            <a:r>
              <a:rPr lang="en-CA" sz="1400" b="1">
                <a:solidFill>
                  <a:srgbClr val="231F20"/>
                </a:solidFill>
              </a:rPr>
              <a:t> </a:t>
            </a:r>
            <a:r>
              <a:rPr lang="en-CA" sz="1400">
                <a:solidFill>
                  <a:srgbClr val="231F20"/>
                </a:solidFill>
              </a:rPr>
              <a:t>it means</a:t>
            </a:r>
            <a:r>
              <a:rPr lang="en-CA" sz="1400" b="1">
                <a:solidFill>
                  <a:srgbClr val="231F20"/>
                </a:solidFill>
              </a:rPr>
              <a:t> </a:t>
            </a:r>
            <a:r>
              <a:rPr lang="en-CA" sz="1400">
                <a:solidFill>
                  <a:srgbClr val="231F20"/>
                </a:solidFill>
              </a:rPr>
              <a:t>to execute a program in a high-level language by translating it one line at a time.</a:t>
            </a:r>
            <a:endParaRPr sz="1400">
              <a:solidFill>
                <a:srgbClr val="231F20"/>
              </a:solidFill>
            </a:endParaRPr>
          </a:p>
          <a:p>
            <a:pPr marL="0" marR="0" lvl="0" indent="0" algn="just" rtl="0">
              <a:lnSpc>
                <a:spcPct val="100007"/>
              </a:lnSpc>
              <a:spcBef>
                <a:spcPts val="33"/>
              </a:spcBef>
              <a:spcAft>
                <a:spcPts val="0"/>
              </a:spcAft>
              <a:buClr>
                <a:schemeClr val="dk1"/>
              </a:buClr>
              <a:buSzPts val="1100"/>
              <a:buFont typeface="Arial"/>
              <a:buNone/>
            </a:pPr>
            <a:endParaRPr sz="1400">
              <a:solidFill>
                <a:srgbClr val="231F20"/>
              </a:solidFill>
            </a:endParaRPr>
          </a:p>
          <a:p>
            <a:pPr marL="0" marR="0" lvl="0" indent="0" algn="just" rtl="0">
              <a:lnSpc>
                <a:spcPct val="100007"/>
              </a:lnSpc>
              <a:spcBef>
                <a:spcPts val="33"/>
              </a:spcBef>
              <a:spcAft>
                <a:spcPts val="0"/>
              </a:spcAft>
              <a:buClr>
                <a:schemeClr val="dk1"/>
              </a:buClr>
              <a:buSzPts val="1100"/>
              <a:buFont typeface="Arial"/>
              <a:buNone/>
            </a:pPr>
            <a:r>
              <a:rPr lang="en-CA" sz="1400" b="1">
                <a:solidFill>
                  <a:srgbClr val="231F20"/>
                </a:solidFill>
              </a:rPr>
              <a:t>Compile </a:t>
            </a:r>
            <a:r>
              <a:rPr lang="en-CA" sz="1400">
                <a:solidFill>
                  <a:srgbClr val="231F20"/>
                </a:solidFill>
              </a:rPr>
              <a:t>-</a:t>
            </a:r>
            <a:r>
              <a:rPr lang="en-CA" sz="1400" b="1">
                <a:solidFill>
                  <a:srgbClr val="231F20"/>
                </a:solidFill>
              </a:rPr>
              <a:t> </a:t>
            </a:r>
            <a:r>
              <a:rPr lang="en-CA" sz="1400">
                <a:solidFill>
                  <a:srgbClr val="231F20"/>
                </a:solidFill>
              </a:rPr>
              <a:t>it means To translate a program written in a high-level language into a low-level language all at once, in preparation for later execution.</a:t>
            </a:r>
            <a:endParaRPr sz="1400"/>
          </a:p>
        </p:txBody>
      </p:sp>
      <p:sp>
        <p:nvSpPr>
          <p:cNvPr id="152" name="Google Shape;152;p24"/>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24"/>
          <p:cNvPicPr preferRelativeResize="0"/>
          <p:nvPr/>
        </p:nvPicPr>
        <p:blipFill>
          <a:blip r:embed="rId3">
            <a:alphaModFix/>
          </a:blip>
          <a:stretch>
            <a:fillRect/>
          </a:stretch>
        </p:blipFill>
        <p:spPr>
          <a:xfrm>
            <a:off x="1743200" y="2095500"/>
            <a:ext cx="5186525" cy="8098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marR="11601" lvl="0" indent="0" algn="l" rtl="0">
              <a:lnSpc>
                <a:spcPct val="197151"/>
              </a:lnSpc>
              <a:spcBef>
                <a:spcPts val="0"/>
              </a:spcBef>
              <a:spcAft>
                <a:spcPts val="0"/>
              </a:spcAft>
              <a:buClr>
                <a:schemeClr val="dk1"/>
              </a:buClr>
              <a:buSzPts val="1100"/>
              <a:buFont typeface="Arial"/>
              <a:buNone/>
            </a:pPr>
            <a:r>
              <a:rPr lang="en-CA" sz="2500">
                <a:solidFill>
                  <a:srgbClr val="1C4587"/>
                </a:solidFill>
              </a:rPr>
              <a:t>1.7 What is a program? </a:t>
            </a:r>
            <a:endParaRPr sz="2500">
              <a:solidFill>
                <a:srgbClr val="1C4587"/>
              </a:solidFill>
            </a:endParaRPr>
          </a:p>
        </p:txBody>
      </p:sp>
      <p:sp>
        <p:nvSpPr>
          <p:cNvPr id="160" name="Google Shape;16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240" marR="0" lvl="0" indent="-2428" algn="just" rtl="0">
              <a:lnSpc>
                <a:spcPct val="150000"/>
              </a:lnSpc>
              <a:spcBef>
                <a:spcPts val="1598"/>
              </a:spcBef>
              <a:spcAft>
                <a:spcPts val="0"/>
              </a:spcAft>
              <a:buNone/>
            </a:pPr>
            <a:r>
              <a:rPr lang="en-CA" sz="1500">
                <a:solidFill>
                  <a:srgbClr val="231F20"/>
                </a:solidFill>
              </a:rPr>
              <a:t>The definition of a</a:t>
            </a:r>
            <a:r>
              <a:rPr lang="en-CA" sz="1500" b="1">
                <a:solidFill>
                  <a:srgbClr val="231F20"/>
                </a:solidFill>
              </a:rPr>
              <a:t> program</a:t>
            </a:r>
            <a:r>
              <a:rPr lang="en-CA" sz="1500">
                <a:solidFill>
                  <a:srgbClr val="231F20"/>
                </a:solidFill>
              </a:rPr>
              <a:t> at its most basic is a sequence of Python statements that have been crafted to do something. Even simple one-line script is a program. It is not particularly useful, but in the strictest definition, it is a Python program. </a:t>
            </a:r>
            <a:endParaRPr sz="1500">
              <a:solidFill>
                <a:srgbClr val="231F20"/>
              </a:solidFill>
            </a:endParaRPr>
          </a:p>
          <a:p>
            <a:pPr marL="11244" marR="0" lvl="0" indent="1139" algn="just" rtl="0">
              <a:lnSpc>
                <a:spcPct val="150000"/>
              </a:lnSpc>
              <a:spcBef>
                <a:spcPts val="668"/>
              </a:spcBef>
              <a:spcAft>
                <a:spcPts val="0"/>
              </a:spcAft>
              <a:buNone/>
            </a:pPr>
            <a:endParaRPr sz="1500">
              <a:solidFill>
                <a:srgbClr val="231F20"/>
              </a:solidFill>
            </a:endParaRPr>
          </a:p>
          <a:p>
            <a:pPr marL="11244" marR="0" lvl="0" indent="1139" algn="just" rtl="0">
              <a:lnSpc>
                <a:spcPct val="150000"/>
              </a:lnSpc>
              <a:spcBef>
                <a:spcPts val="668"/>
              </a:spcBef>
              <a:spcAft>
                <a:spcPts val="0"/>
              </a:spcAft>
              <a:buNone/>
            </a:pPr>
            <a:r>
              <a:rPr lang="en-CA" sz="1500">
                <a:solidFill>
                  <a:srgbClr val="231F20"/>
                </a:solidFill>
              </a:rPr>
              <a:t>It might be easiest to understand what a program is by thinking about a problem that a program might be built to solve, and then looking at a program that would solve that problem. </a:t>
            </a:r>
            <a:endParaRPr sz="1500">
              <a:solidFill>
                <a:srgbClr val="231F20"/>
              </a:solidFill>
            </a:endParaRPr>
          </a:p>
          <a:p>
            <a:pPr marL="11240" marR="0" lvl="0" indent="-2428" algn="just" rtl="0">
              <a:lnSpc>
                <a:spcPct val="150000"/>
              </a:lnSpc>
              <a:spcBef>
                <a:spcPts val="1598"/>
              </a:spcBef>
              <a:spcAft>
                <a:spcPts val="0"/>
              </a:spcAft>
              <a:buNone/>
            </a:pPr>
            <a:endParaRPr sz="1400">
              <a:solidFill>
                <a:srgbClr val="231F20"/>
              </a:solidFill>
            </a:endParaRPr>
          </a:p>
          <a:p>
            <a:pPr marL="11240" marR="0" lvl="0" indent="-2428" algn="just" rtl="0">
              <a:lnSpc>
                <a:spcPct val="150000"/>
              </a:lnSpc>
              <a:spcBef>
                <a:spcPts val="1598"/>
              </a:spcBef>
              <a:spcAft>
                <a:spcPts val="0"/>
              </a:spcAft>
              <a:buClr>
                <a:schemeClr val="dk1"/>
              </a:buClr>
              <a:buSzPts val="1100"/>
              <a:buFont typeface="Arial"/>
              <a:buNone/>
            </a:pPr>
            <a:endParaRPr sz="1400">
              <a:solidFill>
                <a:srgbClr val="231F20"/>
              </a:solidFill>
            </a:endParaRPr>
          </a:p>
        </p:txBody>
      </p:sp>
      <p:sp>
        <p:nvSpPr>
          <p:cNvPr id="161" name="Google Shape;161;p25"/>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25"/>
          <p:cNvCxnSpPr/>
          <p:nvPr/>
        </p:nvCxnSpPr>
        <p:spPr>
          <a:xfrm>
            <a:off x="410938" y="1019226"/>
            <a:ext cx="8246700" cy="18600"/>
          </a:xfrm>
          <a:prstGeom prst="straightConnector1">
            <a:avLst/>
          </a:prstGeom>
          <a:noFill/>
          <a:ln w="28575" cap="flat" cmpd="sng">
            <a:solidFill>
              <a:srgbClr val="CCCCCC"/>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body" idx="1"/>
          </p:nvPr>
        </p:nvSpPr>
        <p:spPr>
          <a:xfrm>
            <a:off x="311700" y="548775"/>
            <a:ext cx="8520600" cy="4020000"/>
          </a:xfrm>
          <a:prstGeom prst="rect">
            <a:avLst/>
          </a:prstGeom>
        </p:spPr>
        <p:txBody>
          <a:bodyPr spcFirstLastPara="1" wrap="square" lIns="91425" tIns="91425" rIns="91425" bIns="91425" anchor="t" anchorCtr="0">
            <a:normAutofit fontScale="92500" lnSpcReduction="10000"/>
          </a:bodyPr>
          <a:lstStyle/>
          <a:p>
            <a:pPr marL="11240" marR="0" lvl="0" indent="-2428" algn="just" rtl="0">
              <a:lnSpc>
                <a:spcPct val="150000"/>
              </a:lnSpc>
              <a:spcBef>
                <a:spcPts val="1598"/>
              </a:spcBef>
              <a:spcAft>
                <a:spcPts val="0"/>
              </a:spcAft>
              <a:buNone/>
            </a:pPr>
            <a:r>
              <a:rPr lang="en-CA" sz="1400">
                <a:solidFill>
                  <a:srgbClr val="231F20"/>
                </a:solidFill>
                <a:highlight>
                  <a:srgbClr val="FFFFFF"/>
                </a:highlight>
              </a:rPr>
              <a:t>There are some low-level conceptual patterns that we use to construct programs. These constructs are part of every programming language from machine language up to the high-level languages. </a:t>
            </a:r>
            <a:endParaRPr sz="1400">
              <a:solidFill>
                <a:srgbClr val="231F20"/>
              </a:solidFill>
              <a:highlight>
                <a:srgbClr val="FFFFFF"/>
              </a:highlight>
            </a:endParaRPr>
          </a:p>
          <a:p>
            <a:pPr marL="0" lvl="0" indent="0" algn="just" rtl="0">
              <a:lnSpc>
                <a:spcPct val="120000"/>
              </a:lnSpc>
              <a:spcBef>
                <a:spcPts val="1200"/>
              </a:spcBef>
              <a:spcAft>
                <a:spcPts val="0"/>
              </a:spcAft>
              <a:buNone/>
            </a:pPr>
            <a:r>
              <a:rPr lang="en-CA" sz="1400" b="1">
                <a:solidFill>
                  <a:srgbClr val="231F20"/>
                </a:solidFill>
              </a:rPr>
              <a:t>input </a:t>
            </a:r>
            <a:r>
              <a:rPr lang="en-CA" sz="1400">
                <a:solidFill>
                  <a:srgbClr val="231F20"/>
                </a:solidFill>
              </a:rPr>
              <a:t>Get data from the “outside world”. This might be reading data from a file, or other sources. Frequently, input will come from the user typing data on the keyboard. </a:t>
            </a:r>
            <a:endParaRPr sz="1400">
              <a:solidFill>
                <a:srgbClr val="231F20"/>
              </a:solidFill>
            </a:endParaRPr>
          </a:p>
          <a:p>
            <a:pPr marL="0" lvl="0" indent="0" algn="just" rtl="0">
              <a:lnSpc>
                <a:spcPct val="120000"/>
              </a:lnSpc>
              <a:spcBef>
                <a:spcPts val="1200"/>
              </a:spcBef>
              <a:spcAft>
                <a:spcPts val="0"/>
              </a:spcAft>
              <a:buNone/>
            </a:pPr>
            <a:r>
              <a:rPr lang="en-CA" sz="1400" b="1">
                <a:solidFill>
                  <a:srgbClr val="231F20"/>
                </a:solidFill>
              </a:rPr>
              <a:t>output </a:t>
            </a:r>
            <a:r>
              <a:rPr lang="en-CA" sz="1400">
                <a:solidFill>
                  <a:srgbClr val="231F20"/>
                </a:solidFill>
              </a:rPr>
              <a:t>Display the results of the program on a screen or store them in a file or perhaps write them to a device like a speaker to play music or speak text. </a:t>
            </a:r>
            <a:endParaRPr sz="1400">
              <a:solidFill>
                <a:srgbClr val="231F20"/>
              </a:solidFill>
            </a:endParaRPr>
          </a:p>
          <a:p>
            <a:pPr marL="0" lvl="0" indent="0" algn="just" rtl="0">
              <a:lnSpc>
                <a:spcPct val="120000"/>
              </a:lnSpc>
              <a:spcBef>
                <a:spcPts val="1200"/>
              </a:spcBef>
              <a:spcAft>
                <a:spcPts val="0"/>
              </a:spcAft>
              <a:buNone/>
            </a:pPr>
            <a:r>
              <a:rPr lang="en-CA" sz="1400" b="1">
                <a:solidFill>
                  <a:srgbClr val="231F20"/>
                </a:solidFill>
              </a:rPr>
              <a:t>sequential execution </a:t>
            </a:r>
            <a:r>
              <a:rPr lang="en-CA" sz="1400">
                <a:solidFill>
                  <a:srgbClr val="231F20"/>
                </a:solidFill>
              </a:rPr>
              <a:t>Perform statements one after another in the order they are encountered in the script. </a:t>
            </a:r>
            <a:endParaRPr sz="1400">
              <a:solidFill>
                <a:srgbClr val="231F20"/>
              </a:solidFill>
            </a:endParaRPr>
          </a:p>
          <a:p>
            <a:pPr marL="0" lvl="0" indent="0" algn="just" rtl="0">
              <a:lnSpc>
                <a:spcPct val="120000"/>
              </a:lnSpc>
              <a:spcBef>
                <a:spcPts val="1200"/>
              </a:spcBef>
              <a:spcAft>
                <a:spcPts val="0"/>
              </a:spcAft>
              <a:buNone/>
            </a:pPr>
            <a:r>
              <a:rPr lang="en-CA" sz="1400" b="1">
                <a:solidFill>
                  <a:srgbClr val="231F20"/>
                </a:solidFill>
              </a:rPr>
              <a:t>conditional execution </a:t>
            </a:r>
            <a:r>
              <a:rPr lang="en-CA" sz="1400">
                <a:solidFill>
                  <a:srgbClr val="231F20"/>
                </a:solidFill>
              </a:rPr>
              <a:t>Check for certain conditions and then execute or skip a sequence of statements. </a:t>
            </a:r>
            <a:endParaRPr sz="1400">
              <a:solidFill>
                <a:srgbClr val="231F20"/>
              </a:solidFill>
            </a:endParaRPr>
          </a:p>
          <a:p>
            <a:pPr marL="0" lvl="0" indent="0" algn="just" rtl="0">
              <a:lnSpc>
                <a:spcPct val="120000"/>
              </a:lnSpc>
              <a:spcBef>
                <a:spcPts val="1200"/>
              </a:spcBef>
              <a:spcAft>
                <a:spcPts val="0"/>
              </a:spcAft>
              <a:buNone/>
            </a:pPr>
            <a:r>
              <a:rPr lang="en-CA" sz="1400" b="1">
                <a:solidFill>
                  <a:srgbClr val="231F20"/>
                </a:solidFill>
              </a:rPr>
              <a:t>repeated execution </a:t>
            </a:r>
            <a:r>
              <a:rPr lang="en-CA" sz="1400">
                <a:solidFill>
                  <a:srgbClr val="231F20"/>
                </a:solidFill>
              </a:rPr>
              <a:t>Perform some set of statements repeatedly, usually with some variation. </a:t>
            </a:r>
            <a:endParaRPr sz="1400">
              <a:solidFill>
                <a:srgbClr val="231F20"/>
              </a:solidFill>
            </a:endParaRPr>
          </a:p>
          <a:p>
            <a:pPr marL="0" lvl="0" indent="0" algn="just" rtl="0">
              <a:lnSpc>
                <a:spcPct val="120013"/>
              </a:lnSpc>
              <a:spcBef>
                <a:spcPts val="1200"/>
              </a:spcBef>
              <a:spcAft>
                <a:spcPts val="0"/>
              </a:spcAft>
              <a:buNone/>
            </a:pPr>
            <a:r>
              <a:rPr lang="en-CA" sz="1400" b="1">
                <a:solidFill>
                  <a:srgbClr val="231F20"/>
                </a:solidFill>
              </a:rPr>
              <a:t>reuse </a:t>
            </a:r>
            <a:r>
              <a:rPr lang="en-CA" sz="1400">
                <a:solidFill>
                  <a:srgbClr val="231F20"/>
                </a:solidFill>
              </a:rPr>
              <a:t>Write a set of instructions once and give them a name and then reuse those instructions as needed throughout your program. </a:t>
            </a:r>
            <a:endParaRPr sz="1400">
              <a:solidFill>
                <a:srgbClr val="231F20"/>
              </a:solidFill>
            </a:endParaRPr>
          </a:p>
          <a:p>
            <a:pPr marL="11240" marR="0" lvl="0" indent="-2428" algn="just" rtl="0">
              <a:lnSpc>
                <a:spcPct val="150000"/>
              </a:lnSpc>
              <a:spcBef>
                <a:spcPts val="1598"/>
              </a:spcBef>
              <a:spcAft>
                <a:spcPts val="0"/>
              </a:spcAft>
              <a:buClr>
                <a:schemeClr val="dk1"/>
              </a:buClr>
              <a:buSzPct val="78571"/>
              <a:buFont typeface="Arial"/>
              <a:buNone/>
            </a:pPr>
            <a:endParaRPr sz="1400">
              <a:solidFill>
                <a:srgbClr val="231F20"/>
              </a:solidFill>
              <a:highlight>
                <a:srgbClr val="FFFFFF"/>
              </a:highlight>
            </a:endParaRPr>
          </a:p>
        </p:txBody>
      </p:sp>
      <p:sp>
        <p:nvSpPr>
          <p:cNvPr id="169" name="Google Shape;169;p26"/>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body" idx="1"/>
          </p:nvPr>
        </p:nvSpPr>
        <p:spPr>
          <a:xfrm>
            <a:off x="311700" y="576300"/>
            <a:ext cx="8520600" cy="3990900"/>
          </a:xfrm>
          <a:prstGeom prst="rect">
            <a:avLst/>
          </a:prstGeom>
        </p:spPr>
        <p:txBody>
          <a:bodyPr spcFirstLastPara="1" wrap="square" lIns="91425" tIns="91425" rIns="91425" bIns="91425" anchor="t" anchorCtr="0">
            <a:normAutofit fontScale="32500" lnSpcReduction="10000"/>
          </a:bodyPr>
          <a:lstStyle/>
          <a:p>
            <a:pPr marL="0" lvl="0" indent="0" algn="just" rtl="0">
              <a:lnSpc>
                <a:spcPct val="150000"/>
              </a:lnSpc>
              <a:spcBef>
                <a:spcPts val="0"/>
              </a:spcBef>
              <a:spcAft>
                <a:spcPts val="0"/>
              </a:spcAft>
              <a:buNone/>
            </a:pPr>
            <a:r>
              <a:rPr lang="en-CA" sz="6400">
                <a:solidFill>
                  <a:schemeClr val="dk1"/>
                </a:solidFill>
                <a:highlight>
                  <a:srgbClr val="FFFFFF"/>
                </a:highlight>
              </a:rPr>
              <a:t>When programs become increasingly complex, you will encounter three general types of errors: </a:t>
            </a:r>
            <a:endParaRPr sz="5600">
              <a:solidFill>
                <a:schemeClr val="dk1"/>
              </a:solidFill>
            </a:endParaRPr>
          </a:p>
          <a:p>
            <a:pPr marL="457200" marR="0" lvl="0" indent="-317500" algn="just" rtl="0">
              <a:lnSpc>
                <a:spcPct val="150000"/>
              </a:lnSpc>
              <a:spcBef>
                <a:spcPts val="1286"/>
              </a:spcBef>
              <a:spcAft>
                <a:spcPts val="0"/>
              </a:spcAft>
              <a:buClr>
                <a:schemeClr val="dk1"/>
              </a:buClr>
              <a:buSzPct val="100000"/>
              <a:buChar char="●"/>
            </a:pPr>
            <a:r>
              <a:rPr lang="en-CA" sz="5600" b="1">
                <a:solidFill>
                  <a:schemeClr val="dk1"/>
                </a:solidFill>
              </a:rPr>
              <a:t>Syntax errors </a:t>
            </a:r>
            <a:r>
              <a:rPr lang="en-CA" sz="5600">
                <a:solidFill>
                  <a:schemeClr val="dk1"/>
                </a:solidFill>
              </a:rPr>
              <a:t>usually the easiest to spot, syntax errors occur when you make a typo. </a:t>
            </a:r>
            <a:r>
              <a:rPr lang="en-CA" sz="5600" b="1">
                <a:solidFill>
                  <a:schemeClr val="dk1"/>
                </a:solidFill>
              </a:rPr>
              <a:t>Not ending an if statement with the colon is</a:t>
            </a:r>
            <a:r>
              <a:rPr lang="en-CA" sz="5600">
                <a:solidFill>
                  <a:schemeClr val="dk1"/>
                </a:solidFill>
              </a:rPr>
              <a:t> an example of an syntax error, as is misspelling a Python keyword (e.g. using while instead of while). Syntax errors usually appear at compile time and are reported by the interpreter</a:t>
            </a:r>
            <a:endParaRPr sz="5600" b="1">
              <a:solidFill>
                <a:schemeClr val="dk1"/>
              </a:solidFill>
            </a:endParaRPr>
          </a:p>
          <a:p>
            <a:pPr marL="457200" marR="0" lvl="0" indent="-317500" algn="just" rtl="0">
              <a:lnSpc>
                <a:spcPct val="150000"/>
              </a:lnSpc>
              <a:spcBef>
                <a:spcPts val="0"/>
              </a:spcBef>
              <a:spcAft>
                <a:spcPts val="0"/>
              </a:spcAft>
              <a:buClr>
                <a:schemeClr val="dk1"/>
              </a:buClr>
              <a:buSzPct val="100000"/>
              <a:buChar char="●"/>
            </a:pPr>
            <a:r>
              <a:rPr lang="en-CA" sz="5600" b="1">
                <a:solidFill>
                  <a:schemeClr val="dk1"/>
                </a:solidFill>
              </a:rPr>
              <a:t>Logic errors </a:t>
            </a:r>
            <a:r>
              <a:rPr lang="en-CA" sz="5600">
                <a:solidFill>
                  <a:schemeClr val="dk1"/>
                </a:solidFill>
                <a:highlight>
                  <a:srgbClr val="FFFFFF"/>
                </a:highlight>
              </a:rPr>
              <a:t>also called </a:t>
            </a:r>
            <a:r>
              <a:rPr lang="en-CA" sz="5600" b="1">
                <a:solidFill>
                  <a:schemeClr val="dk1"/>
                </a:solidFill>
              </a:rPr>
              <a:t>semantic</a:t>
            </a:r>
            <a:r>
              <a:rPr lang="en-CA" sz="5600">
                <a:solidFill>
                  <a:schemeClr val="dk1"/>
                </a:solidFill>
                <a:highlight>
                  <a:srgbClr val="FFFFFF"/>
                </a:highlight>
              </a:rPr>
              <a:t> </a:t>
            </a:r>
            <a:r>
              <a:rPr lang="en-CA" sz="5600" b="1">
                <a:solidFill>
                  <a:schemeClr val="dk1"/>
                </a:solidFill>
              </a:rPr>
              <a:t>errors </a:t>
            </a:r>
            <a:r>
              <a:rPr lang="en-CA" sz="5600">
                <a:solidFill>
                  <a:schemeClr val="dk1"/>
                </a:solidFill>
                <a:highlight>
                  <a:srgbClr val="FFFFFF"/>
                </a:highlight>
              </a:rPr>
              <a:t>logical errors cause the program to behave incorrectly, but they do not usually crash the program. Unlike a program with syntax errors, a program with logic errors can be run, but it does not operate as intended.</a:t>
            </a:r>
            <a:endParaRPr sz="5600">
              <a:solidFill>
                <a:schemeClr val="dk1"/>
              </a:solidFill>
              <a:highlight>
                <a:srgbClr val="FFFFFF"/>
              </a:highlight>
            </a:endParaRPr>
          </a:p>
          <a:p>
            <a:pPr marL="0" lvl="0" indent="0" algn="l" rtl="0">
              <a:spcBef>
                <a:spcPts val="0"/>
              </a:spcBef>
              <a:spcAft>
                <a:spcPts val="0"/>
              </a:spcAft>
              <a:buNone/>
            </a:pPr>
            <a:endParaRPr sz="2900">
              <a:solidFill>
                <a:srgbClr val="231F20"/>
              </a:solidFill>
            </a:endParaRPr>
          </a:p>
          <a:p>
            <a:pPr marL="269999" marR="0" lvl="0" indent="-304800" algn="just" rtl="0">
              <a:lnSpc>
                <a:spcPct val="99964"/>
              </a:lnSpc>
              <a:spcBef>
                <a:spcPts val="1200"/>
              </a:spcBef>
              <a:spcAft>
                <a:spcPts val="0"/>
              </a:spcAft>
              <a:buClr>
                <a:schemeClr val="dk1"/>
              </a:buClr>
              <a:buSzPct val="110412"/>
              <a:buFont typeface="Arial"/>
              <a:buNone/>
            </a:pPr>
            <a:endParaRPr sz="996" b="1">
              <a:solidFill>
                <a:srgbClr val="231F20"/>
              </a:solidFill>
            </a:endParaRPr>
          </a:p>
        </p:txBody>
      </p:sp>
      <p:sp>
        <p:nvSpPr>
          <p:cNvPr id="176" name="Google Shape;176;p27"/>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body" idx="1"/>
          </p:nvPr>
        </p:nvSpPr>
        <p:spPr>
          <a:xfrm>
            <a:off x="311700" y="508200"/>
            <a:ext cx="8520600" cy="4060500"/>
          </a:xfrm>
          <a:prstGeom prst="rect">
            <a:avLst/>
          </a:prstGeom>
        </p:spPr>
        <p:txBody>
          <a:bodyPr spcFirstLastPara="1" wrap="square" lIns="91425" tIns="91425" rIns="91425" bIns="91425" anchor="t" anchorCtr="0">
            <a:normAutofit fontScale="40000" lnSpcReduction="10000"/>
          </a:bodyPr>
          <a:lstStyle/>
          <a:p>
            <a:pPr marL="269999" marR="0" lvl="0" indent="-304800" algn="just" rtl="0">
              <a:lnSpc>
                <a:spcPct val="150000"/>
              </a:lnSpc>
              <a:spcBef>
                <a:spcPts val="34"/>
              </a:spcBef>
              <a:spcAft>
                <a:spcPts val="0"/>
              </a:spcAft>
              <a:buSzPts val="275"/>
              <a:buNone/>
            </a:pPr>
            <a:r>
              <a:rPr lang="en-CA" sz="5600">
                <a:solidFill>
                  <a:schemeClr val="dk1"/>
                </a:solidFill>
              </a:rPr>
              <a:t>Logic errors can be caused by the programmer:</a:t>
            </a:r>
            <a:endParaRPr sz="5600">
              <a:solidFill>
                <a:schemeClr val="dk1"/>
              </a:solidFill>
              <a:highlight>
                <a:srgbClr val="FFFFFF"/>
              </a:highlight>
            </a:endParaRPr>
          </a:p>
          <a:p>
            <a:pPr marL="609600" lvl="0" indent="-317500" algn="just" rtl="0">
              <a:lnSpc>
                <a:spcPct val="150000"/>
              </a:lnSpc>
              <a:spcBef>
                <a:spcPts val="0"/>
              </a:spcBef>
              <a:spcAft>
                <a:spcPts val="0"/>
              </a:spcAft>
              <a:buClr>
                <a:schemeClr val="dk1"/>
              </a:buClr>
              <a:buSzPct val="100000"/>
              <a:buChar char="●"/>
            </a:pPr>
            <a:r>
              <a:rPr lang="en-CA" sz="5600">
                <a:solidFill>
                  <a:schemeClr val="dk1"/>
                </a:solidFill>
              </a:rPr>
              <a:t>incorrectly using logical operators, eg expecting a program to stop when the value of a variable reaches 5, but using &lt;5 instead of &lt;=5</a:t>
            </a:r>
            <a:endParaRPr sz="5600">
              <a:solidFill>
                <a:schemeClr val="dk1"/>
              </a:solidFill>
            </a:endParaRPr>
          </a:p>
          <a:p>
            <a:pPr marL="609600" lvl="0" indent="-317500" algn="just" rtl="0">
              <a:lnSpc>
                <a:spcPct val="150000"/>
              </a:lnSpc>
              <a:spcBef>
                <a:spcPts val="0"/>
              </a:spcBef>
              <a:spcAft>
                <a:spcPts val="0"/>
              </a:spcAft>
              <a:buClr>
                <a:schemeClr val="dk1"/>
              </a:buClr>
              <a:buSzPct val="100000"/>
              <a:buChar char="●"/>
            </a:pPr>
            <a:r>
              <a:rPr lang="en-CA" sz="5600">
                <a:solidFill>
                  <a:schemeClr val="dk1"/>
                </a:solidFill>
              </a:rPr>
              <a:t>incorrectly using </a:t>
            </a:r>
            <a:r>
              <a:rPr lang="en-CA" sz="5600" b="1">
                <a:solidFill>
                  <a:schemeClr val="dk1"/>
                </a:solidFill>
              </a:rPr>
              <a:t>Boolean operators</a:t>
            </a:r>
            <a:endParaRPr sz="5600" b="1">
              <a:solidFill>
                <a:schemeClr val="dk1"/>
              </a:solidFill>
            </a:endParaRPr>
          </a:p>
          <a:p>
            <a:pPr marL="609600" lvl="0" indent="-317500" algn="just" rtl="0">
              <a:lnSpc>
                <a:spcPct val="150000"/>
              </a:lnSpc>
              <a:spcBef>
                <a:spcPts val="0"/>
              </a:spcBef>
              <a:spcAft>
                <a:spcPts val="0"/>
              </a:spcAft>
              <a:buClr>
                <a:schemeClr val="dk1"/>
              </a:buClr>
              <a:buSzPct val="100000"/>
              <a:buChar char="●"/>
            </a:pPr>
            <a:r>
              <a:rPr lang="en-CA" sz="5600">
                <a:solidFill>
                  <a:schemeClr val="dk1"/>
                </a:solidFill>
              </a:rPr>
              <a:t>unintentionally creating a situation where an </a:t>
            </a:r>
            <a:r>
              <a:rPr lang="en-CA" sz="5600" b="1">
                <a:solidFill>
                  <a:schemeClr val="dk1"/>
                </a:solidFill>
              </a:rPr>
              <a:t>infinite loop</a:t>
            </a:r>
            <a:r>
              <a:rPr lang="en-CA" sz="5600">
                <a:solidFill>
                  <a:schemeClr val="dk1"/>
                </a:solidFill>
              </a:rPr>
              <a:t> may occur</a:t>
            </a:r>
            <a:endParaRPr sz="5600">
              <a:solidFill>
                <a:schemeClr val="dk1"/>
              </a:solidFill>
            </a:endParaRPr>
          </a:p>
          <a:p>
            <a:pPr marL="609600" lvl="0" indent="-317500" algn="just" rtl="0">
              <a:lnSpc>
                <a:spcPct val="150000"/>
              </a:lnSpc>
              <a:spcBef>
                <a:spcPts val="0"/>
              </a:spcBef>
              <a:spcAft>
                <a:spcPts val="0"/>
              </a:spcAft>
              <a:buClr>
                <a:schemeClr val="dk1"/>
              </a:buClr>
              <a:buSzPct val="100000"/>
              <a:buChar char="●"/>
            </a:pPr>
            <a:r>
              <a:rPr lang="en-CA" sz="5600">
                <a:solidFill>
                  <a:schemeClr val="dk1"/>
                </a:solidFill>
              </a:rPr>
              <a:t>incorrectly using brackets in calculations</a:t>
            </a:r>
            <a:endParaRPr sz="5600">
              <a:solidFill>
                <a:schemeClr val="dk1"/>
              </a:solidFill>
            </a:endParaRPr>
          </a:p>
          <a:p>
            <a:pPr marL="609600" lvl="0" indent="-317500" algn="just" rtl="0">
              <a:lnSpc>
                <a:spcPct val="150000"/>
              </a:lnSpc>
              <a:spcBef>
                <a:spcPts val="0"/>
              </a:spcBef>
              <a:spcAft>
                <a:spcPts val="0"/>
              </a:spcAft>
              <a:buClr>
                <a:schemeClr val="dk1"/>
              </a:buClr>
              <a:buSzPct val="100000"/>
              <a:buChar char="●"/>
            </a:pPr>
            <a:r>
              <a:rPr lang="en-CA" sz="5600">
                <a:solidFill>
                  <a:schemeClr val="dk1"/>
                </a:solidFill>
              </a:rPr>
              <a:t>unintentionally using the same variable name at different points in the program for different purposes</a:t>
            </a:r>
            <a:endParaRPr sz="5600">
              <a:solidFill>
                <a:schemeClr val="dk1"/>
              </a:solidFill>
            </a:endParaRPr>
          </a:p>
          <a:p>
            <a:pPr marL="609600" lvl="0" indent="-317500" algn="just" rtl="0">
              <a:lnSpc>
                <a:spcPct val="150000"/>
              </a:lnSpc>
              <a:spcBef>
                <a:spcPts val="0"/>
              </a:spcBef>
              <a:spcAft>
                <a:spcPts val="0"/>
              </a:spcAft>
              <a:buClr>
                <a:schemeClr val="dk1"/>
              </a:buClr>
              <a:buSzPct val="100000"/>
              <a:buChar char="●"/>
            </a:pPr>
            <a:r>
              <a:rPr lang="en-CA" sz="5600">
                <a:solidFill>
                  <a:schemeClr val="dk1"/>
                </a:solidFill>
              </a:rPr>
              <a:t>using incorrect program design</a:t>
            </a:r>
            <a:endParaRPr sz="5600">
              <a:solidFill>
                <a:schemeClr val="dk1"/>
              </a:solidFill>
            </a:endParaRPr>
          </a:p>
          <a:p>
            <a:pPr marL="457200" lvl="0" indent="0" algn="just" rtl="0">
              <a:lnSpc>
                <a:spcPct val="150000"/>
              </a:lnSpc>
              <a:spcBef>
                <a:spcPts val="3000"/>
              </a:spcBef>
              <a:spcAft>
                <a:spcPts val="1200"/>
              </a:spcAft>
              <a:buNone/>
            </a:pPr>
            <a:endParaRPr sz="5600"/>
          </a:p>
        </p:txBody>
      </p:sp>
      <p:sp>
        <p:nvSpPr>
          <p:cNvPr id="183" name="Google Shape;183;p28"/>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body" idx="1"/>
          </p:nvPr>
        </p:nvSpPr>
        <p:spPr>
          <a:xfrm>
            <a:off x="311700" y="484225"/>
            <a:ext cx="8520600" cy="40848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231F20"/>
              </a:buClr>
              <a:buSzPts val="1400"/>
              <a:buChar char="●"/>
            </a:pPr>
            <a:r>
              <a:rPr lang="en-CA" sz="1400" b="1">
                <a:solidFill>
                  <a:srgbClr val="231F20"/>
                </a:solidFill>
              </a:rPr>
              <a:t>Runtime error </a:t>
            </a:r>
            <a:r>
              <a:rPr lang="en-CA" sz="1400">
                <a:solidFill>
                  <a:srgbClr val="231F20"/>
                </a:solidFill>
              </a:rPr>
              <a:t> is an error that takes place during the running of a program. </a:t>
            </a:r>
            <a:endParaRPr sz="1400">
              <a:solidFill>
                <a:srgbClr val="231F20"/>
              </a:solidFill>
            </a:endParaRPr>
          </a:p>
          <a:p>
            <a:pPr marL="457200" lvl="0" indent="0" algn="just" rtl="0">
              <a:lnSpc>
                <a:spcPct val="150000"/>
              </a:lnSpc>
              <a:spcBef>
                <a:spcPts val="1200"/>
              </a:spcBef>
              <a:spcAft>
                <a:spcPts val="1200"/>
              </a:spcAft>
              <a:buClr>
                <a:schemeClr val="dk1"/>
              </a:buClr>
              <a:buSzPts val="1100"/>
              <a:buFont typeface="Arial"/>
              <a:buNone/>
            </a:pPr>
            <a:r>
              <a:rPr lang="en-CA" sz="1400">
                <a:solidFill>
                  <a:srgbClr val="231F20"/>
                </a:solidFill>
              </a:rPr>
              <a:t>An example is writing a program that tries to access the sixth item in an </a:t>
            </a:r>
            <a:r>
              <a:rPr lang="en-CA" sz="1400" b="1">
                <a:solidFill>
                  <a:srgbClr val="231F20"/>
                </a:solidFill>
              </a:rPr>
              <a:t>array</a:t>
            </a:r>
            <a:r>
              <a:rPr lang="en-CA" sz="1400">
                <a:solidFill>
                  <a:srgbClr val="231F20"/>
                </a:solidFill>
              </a:rPr>
              <a:t> that only contains five items. A runtime error is likely to crash the program</a:t>
            </a:r>
            <a:endParaRPr sz="1400"/>
          </a:p>
        </p:txBody>
      </p:sp>
      <p:sp>
        <p:nvSpPr>
          <p:cNvPr id="190" name="Google Shape;190;p29"/>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9C0F-F745-E261-716C-D8A6F58424FF}"/>
              </a:ext>
            </a:extLst>
          </p:cNvPr>
          <p:cNvSpPr>
            <a:spLocks noGrp="1"/>
          </p:cNvSpPr>
          <p:nvPr>
            <p:ph type="title"/>
          </p:nvPr>
        </p:nvSpPr>
        <p:spPr/>
        <p:txBody>
          <a:bodyPr>
            <a:normAutofit fontScale="90000"/>
          </a:bodyPr>
          <a:lstStyle/>
          <a:p>
            <a:r>
              <a:rPr lang="en-US" dirty="0"/>
              <a:t>Algorithm and Flowcharts</a:t>
            </a:r>
          </a:p>
        </p:txBody>
      </p:sp>
      <p:sp>
        <p:nvSpPr>
          <p:cNvPr id="3" name="Text Placeholder 2">
            <a:extLst>
              <a:ext uri="{FF2B5EF4-FFF2-40B4-BE49-F238E27FC236}">
                <a16:creationId xmlns:a16="http://schemas.microsoft.com/office/drawing/2014/main" id="{57A69FE5-5FEA-3394-0C94-132D47EC15FC}"/>
              </a:ext>
            </a:extLst>
          </p:cNvPr>
          <p:cNvSpPr>
            <a:spLocks noGrp="1"/>
          </p:cNvSpPr>
          <p:nvPr>
            <p:ph type="body" idx="1"/>
          </p:nvPr>
        </p:nvSpPr>
        <p:spPr/>
        <p:txBody>
          <a:bodyPr/>
          <a:lstStyle/>
          <a:p>
            <a:r>
              <a:rPr lang="en-US" dirty="0"/>
              <a:t>An algorithm is a step-by-step instruction of solving a problem. An algorithm has to be:</a:t>
            </a:r>
          </a:p>
          <a:p>
            <a:pPr lvl="1"/>
            <a:r>
              <a:rPr lang="en-US" dirty="0"/>
              <a:t>Unambiguous </a:t>
            </a:r>
          </a:p>
          <a:p>
            <a:pPr lvl="1"/>
            <a:r>
              <a:rPr lang="en-US" dirty="0"/>
              <a:t>Terminating</a:t>
            </a:r>
          </a:p>
          <a:p>
            <a:pPr lvl="1"/>
            <a:r>
              <a:rPr lang="en-US" dirty="0"/>
              <a:t>Executable</a:t>
            </a:r>
          </a:p>
          <a:p>
            <a:pPr lvl="1"/>
            <a:endParaRPr lang="en-US" dirty="0"/>
          </a:p>
          <a:p>
            <a:r>
              <a:rPr lang="en-US" dirty="0"/>
              <a:t>A flowchart is a visual representation of an algorithm. </a:t>
            </a:r>
          </a:p>
          <a:p>
            <a:pPr lvl="1"/>
            <a:r>
              <a:rPr lang="en-US" dirty="0"/>
              <a:t>Only simple executable statement are allowed in a flowchart. </a:t>
            </a:r>
          </a:p>
        </p:txBody>
      </p:sp>
      <p:sp>
        <p:nvSpPr>
          <p:cNvPr id="4" name="Google Shape;190;p29">
            <a:extLst>
              <a:ext uri="{FF2B5EF4-FFF2-40B4-BE49-F238E27FC236}">
                <a16:creationId xmlns:a16="http://schemas.microsoft.com/office/drawing/2014/main" id="{7A7BE09C-1969-A318-4960-077267C936FF}"/>
              </a:ext>
            </a:extLst>
          </p:cNvPr>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61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9C0F-F745-E261-716C-D8A6F58424FF}"/>
              </a:ext>
            </a:extLst>
          </p:cNvPr>
          <p:cNvSpPr>
            <a:spLocks noGrp="1"/>
          </p:cNvSpPr>
          <p:nvPr>
            <p:ph type="title"/>
          </p:nvPr>
        </p:nvSpPr>
        <p:spPr/>
        <p:txBody>
          <a:bodyPr>
            <a:normAutofit fontScale="90000"/>
          </a:bodyPr>
          <a:lstStyle/>
          <a:p>
            <a:r>
              <a:rPr lang="en-US" dirty="0"/>
              <a:t>Flowcharts</a:t>
            </a:r>
          </a:p>
        </p:txBody>
      </p:sp>
      <p:sp>
        <p:nvSpPr>
          <p:cNvPr id="3" name="Text Placeholder 2">
            <a:extLst>
              <a:ext uri="{FF2B5EF4-FFF2-40B4-BE49-F238E27FC236}">
                <a16:creationId xmlns:a16="http://schemas.microsoft.com/office/drawing/2014/main" id="{57A69FE5-5FEA-3394-0C94-132D47EC15FC}"/>
              </a:ext>
            </a:extLst>
          </p:cNvPr>
          <p:cNvSpPr>
            <a:spLocks noGrp="1"/>
          </p:cNvSpPr>
          <p:nvPr>
            <p:ph type="body" idx="1"/>
          </p:nvPr>
        </p:nvSpPr>
        <p:spPr>
          <a:xfrm>
            <a:off x="311700" y="1152475"/>
            <a:ext cx="5146126" cy="3416400"/>
          </a:xfrm>
        </p:spPr>
        <p:txBody>
          <a:bodyPr/>
          <a:lstStyle/>
          <a:p>
            <a:r>
              <a:rPr lang="en-US" dirty="0"/>
              <a:t>A flowchart represent the flow of data from the START state to the END state.</a:t>
            </a:r>
          </a:p>
        </p:txBody>
      </p:sp>
      <p:sp>
        <p:nvSpPr>
          <p:cNvPr id="4" name="Google Shape;190;p29">
            <a:extLst>
              <a:ext uri="{FF2B5EF4-FFF2-40B4-BE49-F238E27FC236}">
                <a16:creationId xmlns:a16="http://schemas.microsoft.com/office/drawing/2014/main" id="{7A7BE09C-1969-A318-4960-077267C936FF}"/>
              </a:ext>
            </a:extLst>
          </p:cNvPr>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roup 58">
            <a:extLst>
              <a:ext uri="{FF2B5EF4-FFF2-40B4-BE49-F238E27FC236}">
                <a16:creationId xmlns:a16="http://schemas.microsoft.com/office/drawing/2014/main" id="{2E691F22-743D-0AD1-C412-A410FE2E4F02}"/>
              </a:ext>
            </a:extLst>
          </p:cNvPr>
          <p:cNvGrpSpPr/>
          <p:nvPr/>
        </p:nvGrpSpPr>
        <p:grpSpPr>
          <a:xfrm>
            <a:off x="3635940" y="467616"/>
            <a:ext cx="4462463" cy="4492228"/>
            <a:chOff x="3635940" y="467616"/>
            <a:chExt cx="4462463" cy="4492228"/>
          </a:xfrm>
        </p:grpSpPr>
        <p:grpSp>
          <p:nvGrpSpPr>
            <p:cNvPr id="5" name="Group 41">
              <a:extLst>
                <a:ext uri="{FF2B5EF4-FFF2-40B4-BE49-F238E27FC236}">
                  <a16:creationId xmlns:a16="http://schemas.microsoft.com/office/drawing/2014/main" id="{A67F694C-B11E-1776-CB94-6C3015760827}"/>
                </a:ext>
              </a:extLst>
            </p:cNvPr>
            <p:cNvGrpSpPr>
              <a:grpSpLocks/>
            </p:cNvGrpSpPr>
            <p:nvPr/>
          </p:nvGrpSpPr>
          <p:grpSpPr bwMode="auto">
            <a:xfrm>
              <a:off x="4878953" y="467616"/>
              <a:ext cx="3219450" cy="4492228"/>
              <a:chOff x="2096" y="288"/>
              <a:chExt cx="2704" cy="3773"/>
            </a:xfrm>
          </p:grpSpPr>
          <p:grpSp>
            <p:nvGrpSpPr>
              <p:cNvPr id="6" name="Group 7">
                <a:extLst>
                  <a:ext uri="{FF2B5EF4-FFF2-40B4-BE49-F238E27FC236}">
                    <a16:creationId xmlns:a16="http://schemas.microsoft.com/office/drawing/2014/main" id="{201A6646-AE67-F361-8D24-E9BFF87721A4}"/>
                  </a:ext>
                </a:extLst>
              </p:cNvPr>
              <p:cNvGrpSpPr>
                <a:grpSpLocks/>
              </p:cNvGrpSpPr>
              <p:nvPr/>
            </p:nvGrpSpPr>
            <p:grpSpPr bwMode="auto">
              <a:xfrm>
                <a:off x="4008" y="288"/>
                <a:ext cx="672" cy="194"/>
                <a:chOff x="3552" y="1200"/>
                <a:chExt cx="672" cy="194"/>
              </a:xfrm>
            </p:grpSpPr>
            <p:sp>
              <p:nvSpPr>
                <p:cNvPr id="33" name="AutoShape 5">
                  <a:extLst>
                    <a:ext uri="{FF2B5EF4-FFF2-40B4-BE49-F238E27FC236}">
                      <a16:creationId xmlns:a16="http://schemas.microsoft.com/office/drawing/2014/main" id="{F3B57639-F418-5530-9CC7-CF588A923A77}"/>
                    </a:ext>
                  </a:extLst>
                </p:cNvPr>
                <p:cNvSpPr>
                  <a:spLocks noChangeArrowheads="1"/>
                </p:cNvSpPr>
                <p:nvPr/>
              </p:nvSpPr>
              <p:spPr bwMode="auto">
                <a:xfrm>
                  <a:off x="3552" y="1200"/>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34" name="Text Box 6">
                  <a:extLst>
                    <a:ext uri="{FF2B5EF4-FFF2-40B4-BE49-F238E27FC236}">
                      <a16:creationId xmlns:a16="http://schemas.microsoft.com/office/drawing/2014/main" id="{B5C8A931-1D82-3F02-AF97-16FC25525D43}"/>
                    </a:ext>
                  </a:extLst>
                </p:cNvPr>
                <p:cNvSpPr txBox="1">
                  <a:spLocks noChangeArrowheads="1"/>
                </p:cNvSpPr>
                <p:nvPr/>
              </p:nvSpPr>
              <p:spPr bwMode="auto">
                <a:xfrm>
                  <a:off x="3648" y="1200"/>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START</a:t>
                  </a:r>
                </a:p>
              </p:txBody>
            </p:sp>
          </p:grpSp>
          <p:grpSp>
            <p:nvGrpSpPr>
              <p:cNvPr id="7" name="Group 10">
                <a:extLst>
                  <a:ext uri="{FF2B5EF4-FFF2-40B4-BE49-F238E27FC236}">
                    <a16:creationId xmlns:a16="http://schemas.microsoft.com/office/drawing/2014/main" id="{13E5D32F-658E-4E73-4657-CFC75D802FC6}"/>
                  </a:ext>
                </a:extLst>
              </p:cNvPr>
              <p:cNvGrpSpPr>
                <a:grpSpLocks/>
              </p:cNvGrpSpPr>
              <p:nvPr/>
            </p:nvGrpSpPr>
            <p:grpSpPr bwMode="auto">
              <a:xfrm>
                <a:off x="3888" y="596"/>
                <a:ext cx="912" cy="480"/>
                <a:chOff x="3408" y="1632"/>
                <a:chExt cx="912" cy="480"/>
              </a:xfrm>
            </p:grpSpPr>
            <p:sp>
              <p:nvSpPr>
                <p:cNvPr id="31" name="AutoShape 8">
                  <a:extLst>
                    <a:ext uri="{FF2B5EF4-FFF2-40B4-BE49-F238E27FC236}">
                      <a16:creationId xmlns:a16="http://schemas.microsoft.com/office/drawing/2014/main" id="{EC95A7D8-2494-3403-CF10-E4270D1BF9C5}"/>
                    </a:ext>
                  </a:extLst>
                </p:cNvPr>
                <p:cNvSpPr>
                  <a:spLocks noChangeArrowheads="1"/>
                </p:cNvSpPr>
                <p:nvPr/>
              </p:nvSpPr>
              <p:spPr bwMode="auto">
                <a:xfrm>
                  <a:off x="3408" y="1632"/>
                  <a:ext cx="912" cy="48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32" name="Text Box 9">
                  <a:extLst>
                    <a:ext uri="{FF2B5EF4-FFF2-40B4-BE49-F238E27FC236}">
                      <a16:creationId xmlns:a16="http://schemas.microsoft.com/office/drawing/2014/main" id="{096642CB-849F-45C3-1D35-5E06704D01E6}"/>
                    </a:ext>
                  </a:extLst>
                </p:cNvPr>
                <p:cNvSpPr txBox="1">
                  <a:spLocks noChangeArrowheads="1"/>
                </p:cNvSpPr>
                <p:nvPr/>
              </p:nvSpPr>
              <p:spPr bwMode="auto">
                <a:xfrm>
                  <a:off x="3524" y="1720"/>
                  <a:ext cx="7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CA" altLang="en-US" sz="825" dirty="0">
                      <a:latin typeface="Times New Roman" panose="02020603050405020304" pitchFamily="18" charset="0"/>
                      <a:ea typeface="ＭＳ Ｐゴシック" panose="020B0600070205080204" pitchFamily="34" charset="-128"/>
                    </a:rPr>
                    <a:t>Height = Enter your height (m)</a:t>
                  </a:r>
                  <a:endParaRPr lang="en-US" altLang="en-US" sz="900" dirty="0">
                    <a:latin typeface="Times New Roman" panose="02020603050405020304" pitchFamily="18" charset="0"/>
                    <a:ea typeface="ＭＳ Ｐゴシック" panose="020B0600070205080204" pitchFamily="34" charset="-128"/>
                  </a:endParaRPr>
                </a:p>
              </p:txBody>
            </p:sp>
          </p:grpSp>
          <p:grpSp>
            <p:nvGrpSpPr>
              <p:cNvPr id="8" name="Group 14">
                <a:extLst>
                  <a:ext uri="{FF2B5EF4-FFF2-40B4-BE49-F238E27FC236}">
                    <a16:creationId xmlns:a16="http://schemas.microsoft.com/office/drawing/2014/main" id="{F9200D2A-2135-BF82-068F-FD0B294E2245}"/>
                  </a:ext>
                </a:extLst>
              </p:cNvPr>
              <p:cNvGrpSpPr>
                <a:grpSpLocks/>
              </p:cNvGrpSpPr>
              <p:nvPr/>
            </p:nvGrpSpPr>
            <p:grpSpPr bwMode="auto">
              <a:xfrm>
                <a:off x="3888" y="1195"/>
                <a:ext cx="912" cy="336"/>
                <a:chOff x="3456" y="2304"/>
                <a:chExt cx="912" cy="336"/>
              </a:xfrm>
            </p:grpSpPr>
            <p:sp>
              <p:nvSpPr>
                <p:cNvPr id="29" name="AutoShape 12">
                  <a:extLst>
                    <a:ext uri="{FF2B5EF4-FFF2-40B4-BE49-F238E27FC236}">
                      <a16:creationId xmlns:a16="http://schemas.microsoft.com/office/drawing/2014/main" id="{AE9F994B-9AD4-3758-352F-E493101F7556}"/>
                    </a:ext>
                  </a:extLst>
                </p:cNvPr>
                <p:cNvSpPr>
                  <a:spLocks noChangeArrowheads="1"/>
                </p:cNvSpPr>
                <p:nvPr/>
              </p:nvSpPr>
              <p:spPr bwMode="auto">
                <a:xfrm>
                  <a:off x="3456" y="2304"/>
                  <a:ext cx="912" cy="336"/>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30" name="Text Box 13">
                  <a:extLst>
                    <a:ext uri="{FF2B5EF4-FFF2-40B4-BE49-F238E27FC236}">
                      <a16:creationId xmlns:a16="http://schemas.microsoft.com/office/drawing/2014/main" id="{AB0B3D2E-0D5D-2308-243C-9CA6AEEA6658}"/>
                    </a:ext>
                  </a:extLst>
                </p:cNvPr>
                <p:cNvSpPr txBox="1">
                  <a:spLocks noChangeArrowheads="1"/>
                </p:cNvSpPr>
                <p:nvPr/>
              </p:nvSpPr>
              <p:spPr bwMode="auto">
                <a:xfrm>
                  <a:off x="3503" y="2323"/>
                  <a:ext cx="7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825" dirty="0">
                      <a:latin typeface="Times New Roman" panose="02020603050405020304" pitchFamily="18" charset="0"/>
                      <a:ea typeface="ＭＳ Ｐゴシック" panose="020B0600070205080204" pitchFamily="34" charset="-128"/>
                    </a:rPr>
                    <a:t>Weight = Enter your weight (kg)</a:t>
                  </a:r>
                  <a:endParaRPr lang="en-US" altLang="en-US" sz="900" dirty="0">
                    <a:latin typeface="Times New Roman" panose="02020603050405020304" pitchFamily="18" charset="0"/>
                    <a:ea typeface="ＭＳ Ｐゴシック" panose="020B0600070205080204" pitchFamily="34" charset="-128"/>
                  </a:endParaRPr>
                </a:p>
              </p:txBody>
            </p:sp>
          </p:grpSp>
          <p:sp>
            <p:nvSpPr>
              <p:cNvPr id="11" name="Text Box 21">
                <a:extLst>
                  <a:ext uri="{FF2B5EF4-FFF2-40B4-BE49-F238E27FC236}">
                    <a16:creationId xmlns:a16="http://schemas.microsoft.com/office/drawing/2014/main" id="{7B48744F-D801-0791-2C5C-E289016C7182}"/>
                  </a:ext>
                </a:extLst>
              </p:cNvPr>
              <p:cNvSpPr txBox="1">
                <a:spLocks noChangeArrowheads="1"/>
              </p:cNvSpPr>
              <p:nvPr/>
            </p:nvSpPr>
            <p:spPr bwMode="auto">
              <a:xfrm>
                <a:off x="3984" y="1668"/>
                <a:ext cx="720" cy="6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BMI = </a:t>
                </a:r>
              </a:p>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Weight /	</a:t>
                </a:r>
                <a:r>
                  <a:rPr lang="en-CA" altLang="en-US" sz="900" dirty="0">
                    <a:latin typeface="Times New Roman" panose="02020603050405020304" pitchFamily="18" charset="0"/>
                    <a:ea typeface="ＭＳ Ｐゴシック" panose="020B0600070205080204" pitchFamily="34" charset="-128"/>
                  </a:rPr>
                  <a:t> (Height)^2</a:t>
                </a:r>
                <a:r>
                  <a:rPr lang="en-US" altLang="en-US" sz="900" dirty="0">
                    <a:latin typeface="Times New Roman" panose="02020603050405020304" pitchFamily="18" charset="0"/>
                    <a:ea typeface="ＭＳ Ｐゴシック" panose="020B0600070205080204" pitchFamily="34" charset="-128"/>
                  </a:rPr>
                  <a:t> </a:t>
                </a:r>
              </a:p>
            </p:txBody>
          </p:sp>
          <p:grpSp>
            <p:nvGrpSpPr>
              <p:cNvPr id="13" name="Group 26">
                <a:extLst>
                  <a:ext uri="{FF2B5EF4-FFF2-40B4-BE49-F238E27FC236}">
                    <a16:creationId xmlns:a16="http://schemas.microsoft.com/office/drawing/2014/main" id="{C3CA0489-51F3-5AAE-9EFE-598C38D203A0}"/>
                  </a:ext>
                </a:extLst>
              </p:cNvPr>
              <p:cNvGrpSpPr>
                <a:grpSpLocks/>
              </p:cNvGrpSpPr>
              <p:nvPr/>
            </p:nvGrpSpPr>
            <p:grpSpPr bwMode="auto">
              <a:xfrm>
                <a:off x="2096" y="3865"/>
                <a:ext cx="672" cy="196"/>
                <a:chOff x="1640" y="1273"/>
                <a:chExt cx="672" cy="196"/>
              </a:xfrm>
            </p:grpSpPr>
            <p:sp>
              <p:nvSpPr>
                <p:cNvPr id="21" name="AutoShape 27">
                  <a:extLst>
                    <a:ext uri="{FF2B5EF4-FFF2-40B4-BE49-F238E27FC236}">
                      <a16:creationId xmlns:a16="http://schemas.microsoft.com/office/drawing/2014/main" id="{42AAE31B-55A0-5268-DEA4-E2344381B2C8}"/>
                    </a:ext>
                  </a:extLst>
                </p:cNvPr>
                <p:cNvSpPr>
                  <a:spLocks noChangeArrowheads="1"/>
                </p:cNvSpPr>
                <p:nvPr/>
              </p:nvSpPr>
              <p:spPr bwMode="auto">
                <a:xfrm>
                  <a:off x="1640" y="1277"/>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22" name="Text Box 28">
                  <a:extLst>
                    <a:ext uri="{FF2B5EF4-FFF2-40B4-BE49-F238E27FC236}">
                      <a16:creationId xmlns:a16="http://schemas.microsoft.com/office/drawing/2014/main" id="{EF4D0A20-4520-91D3-002D-87F8349F5CB3}"/>
                    </a:ext>
                  </a:extLst>
                </p:cNvPr>
                <p:cNvSpPr txBox="1">
                  <a:spLocks noChangeArrowheads="1"/>
                </p:cNvSpPr>
                <p:nvPr/>
              </p:nvSpPr>
              <p:spPr bwMode="auto">
                <a:xfrm>
                  <a:off x="1736" y="1273"/>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END</a:t>
                  </a:r>
                </a:p>
              </p:txBody>
            </p:sp>
          </p:grpSp>
          <p:sp>
            <p:nvSpPr>
              <p:cNvPr id="14" name="Line 33">
                <a:extLst>
                  <a:ext uri="{FF2B5EF4-FFF2-40B4-BE49-F238E27FC236}">
                    <a16:creationId xmlns:a16="http://schemas.microsoft.com/office/drawing/2014/main" id="{A0915611-7319-8259-D180-7F5AC128C8A4}"/>
                  </a:ext>
                </a:extLst>
              </p:cNvPr>
              <p:cNvSpPr>
                <a:spLocks noChangeShapeType="1"/>
              </p:cNvSpPr>
              <p:nvPr/>
            </p:nvSpPr>
            <p:spPr bwMode="auto">
              <a:xfrm>
                <a:off x="4344" y="484"/>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15" name="Line 34">
                <a:extLst>
                  <a:ext uri="{FF2B5EF4-FFF2-40B4-BE49-F238E27FC236}">
                    <a16:creationId xmlns:a16="http://schemas.microsoft.com/office/drawing/2014/main" id="{DC672B99-E6D8-D49B-B949-DF87E4683413}"/>
                  </a:ext>
                </a:extLst>
              </p:cNvPr>
              <p:cNvSpPr>
                <a:spLocks noChangeShapeType="1"/>
              </p:cNvSpPr>
              <p:nvPr/>
            </p:nvSpPr>
            <p:spPr bwMode="auto">
              <a:xfrm>
                <a:off x="4344" y="1080"/>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16" name="Line 35">
                <a:extLst>
                  <a:ext uri="{FF2B5EF4-FFF2-40B4-BE49-F238E27FC236}">
                    <a16:creationId xmlns:a16="http://schemas.microsoft.com/office/drawing/2014/main" id="{BAE511E1-0450-BC2F-5B98-3808085DA3DF}"/>
                  </a:ext>
                </a:extLst>
              </p:cNvPr>
              <p:cNvSpPr>
                <a:spLocks noChangeShapeType="1"/>
              </p:cNvSpPr>
              <p:nvPr/>
            </p:nvSpPr>
            <p:spPr bwMode="auto">
              <a:xfrm>
                <a:off x="4344" y="1536"/>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36" name="AutoShape 7">
              <a:extLst>
                <a:ext uri="{FF2B5EF4-FFF2-40B4-BE49-F238E27FC236}">
                  <a16:creationId xmlns:a16="http://schemas.microsoft.com/office/drawing/2014/main" id="{A19CBB43-8C93-23EF-95D9-3D0762F291CB}"/>
                </a:ext>
              </a:extLst>
            </p:cNvPr>
            <p:cNvSpPr>
              <a:spLocks noChangeArrowheads="1"/>
            </p:cNvSpPr>
            <p:nvPr/>
          </p:nvSpPr>
          <p:spPr bwMode="auto">
            <a:xfrm>
              <a:off x="4721790" y="2822050"/>
              <a:ext cx="1057275" cy="85725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38" name="Line 9">
              <a:extLst>
                <a:ext uri="{FF2B5EF4-FFF2-40B4-BE49-F238E27FC236}">
                  <a16:creationId xmlns:a16="http://schemas.microsoft.com/office/drawing/2014/main" id="{BD6B2508-8A8D-8449-FC34-8F123696037E}"/>
                </a:ext>
              </a:extLst>
            </p:cNvPr>
            <p:cNvSpPr>
              <a:spLocks noChangeShapeType="1"/>
            </p:cNvSpPr>
            <p:nvPr/>
          </p:nvSpPr>
          <p:spPr bwMode="auto">
            <a:xfrm flipH="1">
              <a:off x="4140765" y="3250675"/>
              <a:ext cx="590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nvGrpSpPr>
            <p:cNvPr id="39" name="Group 11">
              <a:extLst>
                <a:ext uri="{FF2B5EF4-FFF2-40B4-BE49-F238E27FC236}">
                  <a16:creationId xmlns:a16="http://schemas.microsoft.com/office/drawing/2014/main" id="{FB3DD665-D80E-46CC-DBA4-2D1229FA2752}"/>
                </a:ext>
              </a:extLst>
            </p:cNvPr>
            <p:cNvGrpSpPr>
              <a:grpSpLocks/>
            </p:cNvGrpSpPr>
            <p:nvPr/>
          </p:nvGrpSpPr>
          <p:grpSpPr bwMode="auto">
            <a:xfrm flipH="1">
              <a:off x="5769540" y="3250675"/>
              <a:ext cx="590550" cy="514350"/>
              <a:chOff x="3856" y="2184"/>
              <a:chExt cx="496" cy="432"/>
            </a:xfrm>
          </p:grpSpPr>
          <p:sp>
            <p:nvSpPr>
              <p:cNvPr id="50" name="Line 12">
                <a:extLst>
                  <a:ext uri="{FF2B5EF4-FFF2-40B4-BE49-F238E27FC236}">
                    <a16:creationId xmlns:a16="http://schemas.microsoft.com/office/drawing/2014/main" id="{85BC9C73-50FE-4EFF-965D-6E0DB809C1EE}"/>
                  </a:ext>
                </a:extLst>
              </p:cNvPr>
              <p:cNvSpPr>
                <a:spLocks noChangeShapeType="1"/>
              </p:cNvSpPr>
              <p:nvPr/>
            </p:nvSpPr>
            <p:spPr bwMode="auto">
              <a:xfrm>
                <a:off x="3856" y="2184"/>
                <a:ext cx="4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1" name="Line 13">
                <a:extLst>
                  <a:ext uri="{FF2B5EF4-FFF2-40B4-BE49-F238E27FC236}">
                    <a16:creationId xmlns:a16="http://schemas.microsoft.com/office/drawing/2014/main" id="{432D1753-36ED-9D72-12D4-7F3731E1DE7D}"/>
                  </a:ext>
                </a:extLst>
              </p:cNvPr>
              <p:cNvSpPr>
                <a:spLocks noChangeShapeType="1"/>
              </p:cNvSpPr>
              <p:nvPr/>
            </p:nvSpPr>
            <p:spPr bwMode="auto">
              <a:xfrm flipH="1">
                <a:off x="3856" y="218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40" name="Line 15">
              <a:extLst>
                <a:ext uri="{FF2B5EF4-FFF2-40B4-BE49-F238E27FC236}">
                  <a16:creationId xmlns:a16="http://schemas.microsoft.com/office/drawing/2014/main" id="{16396554-7305-5698-76B9-541EF7934E94}"/>
                </a:ext>
              </a:extLst>
            </p:cNvPr>
            <p:cNvSpPr>
              <a:spLocks noChangeShapeType="1"/>
            </p:cNvSpPr>
            <p:nvPr/>
          </p:nvSpPr>
          <p:spPr bwMode="auto">
            <a:xfrm>
              <a:off x="6360090" y="4193650"/>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41" name="Line 16">
              <a:extLst>
                <a:ext uri="{FF2B5EF4-FFF2-40B4-BE49-F238E27FC236}">
                  <a16:creationId xmlns:a16="http://schemas.microsoft.com/office/drawing/2014/main" id="{A38FC6FA-6705-818F-DB1F-A5B693016060}"/>
                </a:ext>
              </a:extLst>
            </p:cNvPr>
            <p:cNvSpPr>
              <a:spLocks noChangeShapeType="1"/>
            </p:cNvSpPr>
            <p:nvPr/>
          </p:nvSpPr>
          <p:spPr bwMode="auto">
            <a:xfrm flipH="1">
              <a:off x="4140765" y="4393675"/>
              <a:ext cx="2219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42" name="Line 17">
              <a:extLst>
                <a:ext uri="{FF2B5EF4-FFF2-40B4-BE49-F238E27FC236}">
                  <a16:creationId xmlns:a16="http://schemas.microsoft.com/office/drawing/2014/main" id="{7F82685D-AAE1-ABB2-E59D-639E17DE2180}"/>
                </a:ext>
              </a:extLst>
            </p:cNvPr>
            <p:cNvSpPr>
              <a:spLocks noChangeShapeType="1"/>
            </p:cNvSpPr>
            <p:nvPr/>
          </p:nvSpPr>
          <p:spPr bwMode="auto">
            <a:xfrm>
              <a:off x="5264715" y="439367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43" name="Line 18">
              <a:extLst>
                <a:ext uri="{FF2B5EF4-FFF2-40B4-BE49-F238E27FC236}">
                  <a16:creationId xmlns:a16="http://schemas.microsoft.com/office/drawing/2014/main" id="{851D8342-C303-4B82-4913-DC49C1620E34}"/>
                </a:ext>
              </a:extLst>
            </p:cNvPr>
            <p:cNvSpPr>
              <a:spLocks noChangeShapeType="1"/>
            </p:cNvSpPr>
            <p:nvPr/>
          </p:nvSpPr>
          <p:spPr bwMode="auto">
            <a:xfrm>
              <a:off x="5255190" y="25458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44" name="Text Box 19">
              <a:extLst>
                <a:ext uri="{FF2B5EF4-FFF2-40B4-BE49-F238E27FC236}">
                  <a16:creationId xmlns:a16="http://schemas.microsoft.com/office/drawing/2014/main" id="{78DF2982-2010-E251-A21E-9C37775C9DE3}"/>
                </a:ext>
              </a:extLst>
            </p:cNvPr>
            <p:cNvSpPr txBox="1">
              <a:spLocks noChangeArrowheads="1"/>
            </p:cNvSpPr>
            <p:nvPr/>
          </p:nvSpPr>
          <p:spPr bwMode="auto">
            <a:xfrm>
              <a:off x="5753101" y="2972218"/>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YES</a:t>
              </a:r>
            </a:p>
          </p:txBody>
        </p:sp>
        <p:sp>
          <p:nvSpPr>
            <p:cNvPr id="45" name="Text Box 20">
              <a:extLst>
                <a:ext uri="{FF2B5EF4-FFF2-40B4-BE49-F238E27FC236}">
                  <a16:creationId xmlns:a16="http://schemas.microsoft.com/office/drawing/2014/main" id="{7E93E805-ADD7-BBB3-CFE9-124E003A323C}"/>
                </a:ext>
              </a:extLst>
            </p:cNvPr>
            <p:cNvSpPr txBox="1">
              <a:spLocks noChangeArrowheads="1"/>
            </p:cNvSpPr>
            <p:nvPr/>
          </p:nvSpPr>
          <p:spPr bwMode="auto">
            <a:xfrm>
              <a:off x="4212203" y="3031852"/>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NO</a:t>
              </a:r>
            </a:p>
          </p:txBody>
        </p:sp>
        <p:sp>
          <p:nvSpPr>
            <p:cNvPr id="46" name="Text Box 21">
              <a:extLst>
                <a:ext uri="{FF2B5EF4-FFF2-40B4-BE49-F238E27FC236}">
                  <a16:creationId xmlns:a16="http://schemas.microsoft.com/office/drawing/2014/main" id="{75F5DE75-8105-26DA-B14B-52C1C490AE53}"/>
                </a:ext>
              </a:extLst>
            </p:cNvPr>
            <p:cNvSpPr txBox="1">
              <a:spLocks noChangeArrowheads="1"/>
            </p:cNvSpPr>
            <p:nvPr/>
          </p:nvSpPr>
          <p:spPr bwMode="auto">
            <a:xfrm>
              <a:off x="4878994" y="3132048"/>
              <a:ext cx="75032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err="1">
                  <a:latin typeface="Times New Roman" panose="02020603050405020304" pitchFamily="18" charset="0"/>
                  <a:ea typeface="ＭＳ Ｐゴシック" panose="020B0600070205080204" pitchFamily="34" charset="-128"/>
                </a:rPr>
                <a:t>bmi</a:t>
              </a:r>
              <a:r>
                <a:rPr lang="en-US" altLang="en-US" sz="900" dirty="0">
                  <a:latin typeface="Times New Roman" panose="02020603050405020304" pitchFamily="18" charset="0"/>
                  <a:ea typeface="ＭＳ Ｐゴシック" panose="020B0600070205080204" pitchFamily="34" charset="-128"/>
                </a:rPr>
                <a:t> &lt;= 25</a:t>
              </a:r>
            </a:p>
          </p:txBody>
        </p:sp>
        <p:sp>
          <p:nvSpPr>
            <p:cNvPr id="47" name="Text Box 22">
              <a:extLst>
                <a:ext uri="{FF2B5EF4-FFF2-40B4-BE49-F238E27FC236}">
                  <a16:creationId xmlns:a16="http://schemas.microsoft.com/office/drawing/2014/main" id="{1F7F98EA-0584-5FB5-FE4E-A723D03788EC}"/>
                </a:ext>
              </a:extLst>
            </p:cNvPr>
            <p:cNvSpPr txBox="1">
              <a:spLocks noChangeArrowheads="1"/>
            </p:cNvSpPr>
            <p:nvPr/>
          </p:nvSpPr>
          <p:spPr bwMode="auto">
            <a:xfrm>
              <a:off x="5990270" y="3780765"/>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Your weight is normal</a:t>
              </a:r>
            </a:p>
          </p:txBody>
        </p:sp>
        <p:sp>
          <p:nvSpPr>
            <p:cNvPr id="53" name="AutoShape 23">
              <a:extLst>
                <a:ext uri="{FF2B5EF4-FFF2-40B4-BE49-F238E27FC236}">
                  <a16:creationId xmlns:a16="http://schemas.microsoft.com/office/drawing/2014/main" id="{3C96946D-02F5-E3EE-357B-EE41C7AF45E2}"/>
                </a:ext>
              </a:extLst>
            </p:cNvPr>
            <p:cNvSpPr>
              <a:spLocks noChangeArrowheads="1"/>
            </p:cNvSpPr>
            <p:nvPr/>
          </p:nvSpPr>
          <p:spPr bwMode="auto">
            <a:xfrm>
              <a:off x="5836753" y="3757313"/>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54" name="Text Box 22">
              <a:extLst>
                <a:ext uri="{FF2B5EF4-FFF2-40B4-BE49-F238E27FC236}">
                  <a16:creationId xmlns:a16="http://schemas.microsoft.com/office/drawing/2014/main" id="{40C56386-17EA-93BC-18EE-0006A6A7055B}"/>
                </a:ext>
              </a:extLst>
            </p:cNvPr>
            <p:cNvSpPr txBox="1">
              <a:spLocks noChangeArrowheads="1"/>
            </p:cNvSpPr>
            <p:nvPr/>
          </p:nvSpPr>
          <p:spPr bwMode="auto">
            <a:xfrm>
              <a:off x="3789457" y="3750458"/>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 are overweight</a:t>
              </a:r>
            </a:p>
          </p:txBody>
        </p:sp>
        <p:sp>
          <p:nvSpPr>
            <p:cNvPr id="55" name="AutoShape 23">
              <a:extLst>
                <a:ext uri="{FF2B5EF4-FFF2-40B4-BE49-F238E27FC236}">
                  <a16:creationId xmlns:a16="http://schemas.microsoft.com/office/drawing/2014/main" id="{16C545E2-6E66-8E8B-E0D4-921F7B814AC9}"/>
                </a:ext>
              </a:extLst>
            </p:cNvPr>
            <p:cNvSpPr>
              <a:spLocks noChangeArrowheads="1"/>
            </p:cNvSpPr>
            <p:nvPr/>
          </p:nvSpPr>
          <p:spPr bwMode="auto">
            <a:xfrm>
              <a:off x="3635940" y="3742908"/>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56" name="Line 13">
              <a:extLst>
                <a:ext uri="{FF2B5EF4-FFF2-40B4-BE49-F238E27FC236}">
                  <a16:creationId xmlns:a16="http://schemas.microsoft.com/office/drawing/2014/main" id="{A5D9B178-A312-51AD-96C6-0FD58085F516}"/>
                </a:ext>
              </a:extLst>
            </p:cNvPr>
            <p:cNvSpPr>
              <a:spLocks noChangeShapeType="1"/>
            </p:cNvSpPr>
            <p:nvPr/>
          </p:nvSpPr>
          <p:spPr bwMode="auto">
            <a:xfrm>
              <a:off x="4140765" y="3242963"/>
              <a:ext cx="0" cy="514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57" name="Line 15">
              <a:extLst>
                <a:ext uri="{FF2B5EF4-FFF2-40B4-BE49-F238E27FC236}">
                  <a16:creationId xmlns:a16="http://schemas.microsoft.com/office/drawing/2014/main" id="{0002FF4C-F178-6891-F838-CF550DD6EA5E}"/>
                </a:ext>
              </a:extLst>
            </p:cNvPr>
            <p:cNvSpPr>
              <a:spLocks noChangeShapeType="1"/>
            </p:cNvSpPr>
            <p:nvPr/>
          </p:nvSpPr>
          <p:spPr bwMode="auto">
            <a:xfrm>
              <a:off x="4149088" y="4181216"/>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8" name="Line 16">
              <a:extLst>
                <a:ext uri="{FF2B5EF4-FFF2-40B4-BE49-F238E27FC236}">
                  <a16:creationId xmlns:a16="http://schemas.microsoft.com/office/drawing/2014/main" id="{900DAD2E-3F9E-E39A-84C8-D317F9A7A92B}"/>
                </a:ext>
              </a:extLst>
            </p:cNvPr>
            <p:cNvSpPr>
              <a:spLocks noChangeShapeType="1"/>
            </p:cNvSpPr>
            <p:nvPr/>
          </p:nvSpPr>
          <p:spPr bwMode="auto">
            <a:xfrm flipH="1" flipV="1">
              <a:off x="5250427" y="2543753"/>
              <a:ext cx="1876420" cy="20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Tree>
    <p:extLst>
      <p:ext uri="{BB962C8B-B14F-4D97-AF65-F5344CB8AC3E}">
        <p14:creationId xmlns:p14="http://schemas.microsoft.com/office/powerpoint/2010/main" val="220572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a:solidFill>
                  <a:srgbClr val="1C4587"/>
                </a:solidFill>
                <a:latin typeface="Helvetica Neue"/>
                <a:ea typeface="Helvetica Neue"/>
                <a:cs typeface="Helvetica Neue"/>
                <a:sym typeface="Helvetica Neue"/>
              </a:rPr>
              <a:t>Chapter 1</a:t>
            </a:r>
            <a:r>
              <a:rPr lang="en-CA">
                <a:latin typeface="Helvetica Neue"/>
                <a:ea typeface="Helvetica Neue"/>
                <a:cs typeface="Helvetica Neue"/>
                <a:sym typeface="Helvetica Neue"/>
              </a:rPr>
              <a:t> </a:t>
            </a:r>
            <a:endParaRPr>
              <a:latin typeface="Helvetica Neue"/>
              <a:ea typeface="Helvetica Neue"/>
              <a:cs typeface="Helvetica Neue"/>
              <a:sym typeface="Helvetica Neue"/>
            </a:endParaRPr>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262626"/>
              </a:buClr>
              <a:buSzPts val="4800"/>
              <a:buFont typeface="Arial"/>
              <a:buNone/>
            </a:pPr>
            <a:r>
              <a:rPr lang="en-CA">
                <a:solidFill>
                  <a:srgbClr val="4070A1"/>
                </a:solidFill>
                <a:latin typeface="Helvetica Neue"/>
                <a:ea typeface="Helvetica Neue"/>
                <a:cs typeface="Helvetica Neue"/>
                <a:sym typeface="Helvetica Neue"/>
              </a:rPr>
              <a:t>INTRODUCTION</a:t>
            </a:r>
            <a:endParaRPr>
              <a:solidFill>
                <a:srgbClr val="4070A1"/>
              </a:solidFill>
              <a:latin typeface="Helvetica Neue"/>
              <a:ea typeface="Helvetica Neue"/>
              <a:cs typeface="Helvetica Neue"/>
              <a:sym typeface="Helvetica Neue"/>
            </a:endParaRPr>
          </a:p>
        </p:txBody>
      </p:sp>
      <p:pic>
        <p:nvPicPr>
          <p:cNvPr id="63" name="Google Shape;63;p14"/>
          <p:cNvPicPr preferRelativeResize="0"/>
          <p:nvPr/>
        </p:nvPicPr>
        <p:blipFill>
          <a:blip r:embed="rId3">
            <a:alphaModFix/>
          </a:blip>
          <a:stretch>
            <a:fillRect/>
          </a:stretch>
        </p:blipFill>
        <p:spPr>
          <a:xfrm>
            <a:off x="5120775" y="2066013"/>
            <a:ext cx="578675" cy="531351"/>
          </a:xfrm>
          <a:prstGeom prst="rect">
            <a:avLst/>
          </a:prstGeom>
          <a:noFill/>
          <a:ln>
            <a:noFill/>
          </a:ln>
        </p:spPr>
      </p:pic>
      <p:sp>
        <p:nvSpPr>
          <p:cNvPr id="64" name="Google Shape;64;p14"/>
          <p:cNvSpPr txBox="1"/>
          <p:nvPr/>
        </p:nvSpPr>
        <p:spPr>
          <a:xfrm>
            <a:off x="686475" y="131150"/>
            <a:ext cx="357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F1C232"/>
              </a:solidFill>
            </a:endParaRPr>
          </a:p>
        </p:txBody>
      </p:sp>
      <p:cxnSp>
        <p:nvCxnSpPr>
          <p:cNvPr id="65" name="Google Shape;65;p14"/>
          <p:cNvCxnSpPr/>
          <p:nvPr/>
        </p:nvCxnSpPr>
        <p:spPr>
          <a:xfrm rot="10800000" flipH="1">
            <a:off x="380138" y="2715001"/>
            <a:ext cx="5319300" cy="1500"/>
          </a:xfrm>
          <a:prstGeom prst="straightConnector1">
            <a:avLst/>
          </a:prstGeom>
          <a:noFill/>
          <a:ln w="19050" cap="flat" cmpd="sng">
            <a:solidFill>
              <a:srgbClr val="FFD966"/>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C4581919-7F8A-3E4E-84D8-A15C4B1C77D5}"/>
              </a:ext>
            </a:extLst>
          </p:cNvPr>
          <p:cNvSpPr>
            <a:spLocks noGrp="1" noChangeArrowheads="1"/>
          </p:cNvSpPr>
          <p:nvPr>
            <p:ph type="title"/>
          </p:nvPr>
        </p:nvSpPr>
        <p:spPr>
          <a:xfrm>
            <a:off x="508200" y="199295"/>
            <a:ext cx="4057650" cy="622598"/>
          </a:xfrm>
          <a:solidFill>
            <a:schemeClr val="bg1"/>
          </a:solidFill>
        </p:spPr>
        <p:txBody>
          <a:bodyPr>
            <a:normAutofit/>
          </a:bodyPr>
          <a:lstStyle/>
          <a:p>
            <a:r>
              <a:rPr lang="en-US" altLang="en-US" dirty="0">
                <a:ea typeface="ＭＳ Ｐゴシック" panose="020B0600070205080204" pitchFamily="34" charset="-128"/>
              </a:rPr>
              <a:t>Start and End</a:t>
            </a:r>
          </a:p>
        </p:txBody>
      </p:sp>
      <p:sp>
        <p:nvSpPr>
          <p:cNvPr id="6146" name="Rectangle 3">
            <a:extLst>
              <a:ext uri="{FF2B5EF4-FFF2-40B4-BE49-F238E27FC236}">
                <a16:creationId xmlns:a16="http://schemas.microsoft.com/office/drawing/2014/main" id="{BD905F3D-06D2-D44C-9258-CF3FC635B401}"/>
              </a:ext>
            </a:extLst>
          </p:cNvPr>
          <p:cNvSpPr>
            <a:spLocks noGrp="1" noChangeArrowheads="1"/>
          </p:cNvSpPr>
          <p:nvPr>
            <p:ph type="body" sz="half" idx="1"/>
          </p:nvPr>
        </p:nvSpPr>
        <p:spPr bwMode="auto">
          <a:xfrm>
            <a:off x="299583" y="834328"/>
            <a:ext cx="2981325" cy="3086100"/>
          </a:xfrm>
        </p:spPr>
        <p:txBody>
          <a:bodyPr wrap="square" numCol="1" anchor="t" anchorCtr="0" compatLnSpc="1">
            <a:prstTxWarp prst="textNoShape">
              <a:avLst/>
            </a:prstTxWarp>
          </a:bodyPr>
          <a:lstStyle/>
          <a:p>
            <a:r>
              <a:rPr lang="en-US" altLang="en-US" sz="1600" dirty="0">
                <a:ea typeface="ＭＳ Ｐゴシック" panose="020B0600070205080204" pitchFamily="34" charset="-128"/>
              </a:rPr>
              <a:t>Start and End: Terminals</a:t>
            </a:r>
          </a:p>
          <a:p>
            <a:pPr lvl="1"/>
            <a:r>
              <a:rPr lang="en-US" altLang="en-US" dirty="0">
                <a:ea typeface="ＭＳ Ｐゴシック" panose="020B0600070205080204" pitchFamily="34" charset="-128"/>
              </a:rPr>
              <a:t>Start and End are the terminal states.</a:t>
            </a:r>
          </a:p>
          <a:p>
            <a:pPr lvl="1"/>
            <a:r>
              <a:rPr lang="en-US" altLang="en-US" dirty="0">
                <a:ea typeface="ＭＳ Ｐゴシック" panose="020B0600070205080204" pitchFamily="34" charset="-128"/>
              </a:rPr>
              <a:t>There is only and </a:t>
            </a:r>
            <a:r>
              <a:rPr lang="en-US" altLang="en-US" sz="1100" dirty="0">
                <a:ea typeface="ＭＳ Ｐゴシック" panose="020B0600070205080204" pitchFamily="34" charset="-128"/>
              </a:rPr>
              <a:t>only one START state.</a:t>
            </a:r>
          </a:p>
          <a:p>
            <a:pPr lvl="1"/>
            <a:r>
              <a:rPr lang="en-US" altLang="en-US" sz="1100" dirty="0">
                <a:ea typeface="ＭＳ Ｐゴシック" panose="020B0600070205080204" pitchFamily="34" charset="-128"/>
              </a:rPr>
              <a:t>There is at least one End state.</a:t>
            </a:r>
          </a:p>
          <a:p>
            <a:pPr lvl="1"/>
            <a:r>
              <a:rPr lang="en-US" altLang="en-US" sz="1100" dirty="0">
                <a:ea typeface="ＭＳ Ｐゴシック" panose="020B0600070205080204" pitchFamily="34" charset="-128"/>
              </a:rPr>
              <a:t>START and END symbols are shown using a Circle or rounded rectangle.</a:t>
            </a:r>
          </a:p>
        </p:txBody>
      </p:sp>
      <p:sp>
        <p:nvSpPr>
          <p:cNvPr id="6147" name="Slide Number Placeholder 6">
            <a:extLst>
              <a:ext uri="{FF2B5EF4-FFF2-40B4-BE49-F238E27FC236}">
                <a16:creationId xmlns:a16="http://schemas.microsoft.com/office/drawing/2014/main" id="{6F4C3E84-3505-6140-96A4-06C645CE5D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DD93B3F-5ADC-2E48-893D-FA66328E7D53}" type="slidenum">
              <a:rPr lang="en-US" altLang="en-US" sz="1050">
                <a:latin typeface="Times New Roman" panose="02020603050405020304" pitchFamily="18" charset="0"/>
                <a:ea typeface="ＭＳ Ｐゴシック" panose="020B0600070205080204" pitchFamily="34" charset="-128"/>
              </a:rPr>
              <a:pPr fontAlgn="base">
                <a:spcBef>
                  <a:spcPct val="0"/>
                </a:spcBef>
                <a:spcAft>
                  <a:spcPct val="0"/>
                </a:spcAft>
              </a:pPr>
              <a:t>20</a:t>
            </a:fld>
            <a:endParaRPr lang="en-US" altLang="en-US" sz="1050">
              <a:latin typeface="Times New Roman" panose="02020603050405020304" pitchFamily="18" charset="0"/>
              <a:ea typeface="ＭＳ Ｐゴシック" panose="020B0600070205080204" pitchFamily="34" charset="-128"/>
            </a:endParaRPr>
          </a:p>
        </p:txBody>
      </p:sp>
      <p:grpSp>
        <p:nvGrpSpPr>
          <p:cNvPr id="6165" name="Group 46">
            <a:extLst>
              <a:ext uri="{FF2B5EF4-FFF2-40B4-BE49-F238E27FC236}">
                <a16:creationId xmlns:a16="http://schemas.microsoft.com/office/drawing/2014/main" id="{01656465-0FBF-EB4F-91F2-C5C1D27ED7D4}"/>
              </a:ext>
            </a:extLst>
          </p:cNvPr>
          <p:cNvGrpSpPr>
            <a:grpSpLocks/>
          </p:cNvGrpSpPr>
          <p:nvPr/>
        </p:nvGrpSpPr>
        <p:grpSpPr bwMode="auto">
          <a:xfrm>
            <a:off x="344930" y="3475059"/>
            <a:ext cx="1581150" cy="495300"/>
            <a:chOff x="696" y="2840"/>
            <a:chExt cx="1328" cy="416"/>
          </a:xfrm>
        </p:grpSpPr>
        <p:sp>
          <p:nvSpPr>
            <p:cNvPr id="6171" name="AutoShape 44">
              <a:extLst>
                <a:ext uri="{FF2B5EF4-FFF2-40B4-BE49-F238E27FC236}">
                  <a16:creationId xmlns:a16="http://schemas.microsoft.com/office/drawing/2014/main" id="{56E511FF-6C78-9F41-AE6A-9ED6486155D0}"/>
                </a:ext>
              </a:extLst>
            </p:cNvPr>
            <p:cNvSpPr>
              <a:spLocks noChangeArrowheads="1"/>
            </p:cNvSpPr>
            <p:nvPr/>
          </p:nvSpPr>
          <p:spPr bwMode="auto">
            <a:xfrm>
              <a:off x="696" y="2840"/>
              <a:ext cx="1328" cy="416"/>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6172" name="Text Box 45">
              <a:extLst>
                <a:ext uri="{FF2B5EF4-FFF2-40B4-BE49-F238E27FC236}">
                  <a16:creationId xmlns:a16="http://schemas.microsoft.com/office/drawing/2014/main" id="{CC4657F6-B057-A841-AE78-983F54CDCCE8}"/>
                </a:ext>
              </a:extLst>
            </p:cNvPr>
            <p:cNvSpPr txBox="1">
              <a:spLocks noChangeArrowheads="1"/>
            </p:cNvSpPr>
            <p:nvPr/>
          </p:nvSpPr>
          <p:spPr bwMode="auto">
            <a:xfrm>
              <a:off x="886" y="2888"/>
              <a:ext cx="94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1800">
                  <a:latin typeface="Times New Roman" panose="02020603050405020304" pitchFamily="18" charset="0"/>
                  <a:ea typeface="ＭＳ Ｐゴシック" panose="020B0600070205080204" pitchFamily="34" charset="-128"/>
                </a:rPr>
                <a:t>START</a:t>
              </a:r>
              <a:endParaRPr lang="en-US" altLang="en-US" sz="900">
                <a:latin typeface="Times New Roman" panose="02020603050405020304" pitchFamily="18" charset="0"/>
                <a:ea typeface="ＭＳ Ｐゴシック" panose="020B0600070205080204" pitchFamily="34" charset="-128"/>
              </a:endParaRPr>
            </a:p>
          </p:txBody>
        </p:sp>
      </p:grpSp>
      <p:grpSp>
        <p:nvGrpSpPr>
          <p:cNvPr id="6166" name="Group 47">
            <a:extLst>
              <a:ext uri="{FF2B5EF4-FFF2-40B4-BE49-F238E27FC236}">
                <a16:creationId xmlns:a16="http://schemas.microsoft.com/office/drawing/2014/main" id="{729BC869-7990-014D-89B5-DABCDD8D972D}"/>
              </a:ext>
            </a:extLst>
          </p:cNvPr>
          <p:cNvGrpSpPr>
            <a:grpSpLocks/>
          </p:cNvGrpSpPr>
          <p:nvPr/>
        </p:nvGrpSpPr>
        <p:grpSpPr bwMode="auto">
          <a:xfrm>
            <a:off x="377064" y="4126836"/>
            <a:ext cx="1581150" cy="495300"/>
            <a:chOff x="696" y="2840"/>
            <a:chExt cx="1328" cy="416"/>
          </a:xfrm>
        </p:grpSpPr>
        <p:sp>
          <p:nvSpPr>
            <p:cNvPr id="6169" name="AutoShape 48">
              <a:extLst>
                <a:ext uri="{FF2B5EF4-FFF2-40B4-BE49-F238E27FC236}">
                  <a16:creationId xmlns:a16="http://schemas.microsoft.com/office/drawing/2014/main" id="{C897E536-4425-8F43-A554-A29A5151DB69}"/>
                </a:ext>
              </a:extLst>
            </p:cNvPr>
            <p:cNvSpPr>
              <a:spLocks noChangeArrowheads="1"/>
            </p:cNvSpPr>
            <p:nvPr/>
          </p:nvSpPr>
          <p:spPr bwMode="auto">
            <a:xfrm>
              <a:off x="696" y="2840"/>
              <a:ext cx="1328" cy="416"/>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6170" name="Text Box 49">
              <a:extLst>
                <a:ext uri="{FF2B5EF4-FFF2-40B4-BE49-F238E27FC236}">
                  <a16:creationId xmlns:a16="http://schemas.microsoft.com/office/drawing/2014/main" id="{F192A5F7-8758-D646-95AF-BA3C90A23C4D}"/>
                </a:ext>
              </a:extLst>
            </p:cNvPr>
            <p:cNvSpPr txBox="1">
              <a:spLocks noChangeArrowheads="1"/>
            </p:cNvSpPr>
            <p:nvPr/>
          </p:nvSpPr>
          <p:spPr bwMode="auto">
            <a:xfrm>
              <a:off x="886" y="2888"/>
              <a:ext cx="94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1800">
                  <a:latin typeface="Times New Roman" panose="02020603050405020304" pitchFamily="18" charset="0"/>
                  <a:ea typeface="ＭＳ Ｐゴシック" panose="020B0600070205080204" pitchFamily="34" charset="-128"/>
                </a:rPr>
                <a:t>END</a:t>
              </a:r>
              <a:endParaRPr lang="en-US" altLang="en-US" sz="900">
                <a:latin typeface="Times New Roman" panose="02020603050405020304" pitchFamily="18" charset="0"/>
                <a:ea typeface="ＭＳ Ｐゴシック" panose="020B0600070205080204" pitchFamily="34" charset="-128"/>
              </a:endParaRPr>
            </a:p>
          </p:txBody>
        </p:sp>
      </p:grpSp>
      <p:sp>
        <p:nvSpPr>
          <p:cNvPr id="44" name="Google Shape;190;p29">
            <a:extLst>
              <a:ext uri="{FF2B5EF4-FFF2-40B4-BE49-F238E27FC236}">
                <a16:creationId xmlns:a16="http://schemas.microsoft.com/office/drawing/2014/main" id="{DB85921F-B7F7-0007-85DE-886CF9F0AEC0}"/>
              </a:ext>
            </a:extLst>
          </p:cNvPr>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roup 44">
            <a:extLst>
              <a:ext uri="{FF2B5EF4-FFF2-40B4-BE49-F238E27FC236}">
                <a16:creationId xmlns:a16="http://schemas.microsoft.com/office/drawing/2014/main" id="{1C48D8A2-2DA3-5859-D41F-ED2A4BE33138}"/>
              </a:ext>
            </a:extLst>
          </p:cNvPr>
          <p:cNvGrpSpPr/>
          <p:nvPr/>
        </p:nvGrpSpPr>
        <p:grpSpPr>
          <a:xfrm>
            <a:off x="3635940" y="467616"/>
            <a:ext cx="4462463" cy="4492228"/>
            <a:chOff x="3635940" y="467616"/>
            <a:chExt cx="4462463" cy="4492228"/>
          </a:xfrm>
        </p:grpSpPr>
        <p:grpSp>
          <p:nvGrpSpPr>
            <p:cNvPr id="46" name="Group 41">
              <a:extLst>
                <a:ext uri="{FF2B5EF4-FFF2-40B4-BE49-F238E27FC236}">
                  <a16:creationId xmlns:a16="http://schemas.microsoft.com/office/drawing/2014/main" id="{EA45DC7D-C09A-F310-283F-E026399C8B6C}"/>
                </a:ext>
              </a:extLst>
            </p:cNvPr>
            <p:cNvGrpSpPr>
              <a:grpSpLocks/>
            </p:cNvGrpSpPr>
            <p:nvPr/>
          </p:nvGrpSpPr>
          <p:grpSpPr bwMode="auto">
            <a:xfrm>
              <a:off x="4878953" y="467616"/>
              <a:ext cx="3219450" cy="4492228"/>
              <a:chOff x="2096" y="288"/>
              <a:chExt cx="2704" cy="3773"/>
            </a:xfrm>
          </p:grpSpPr>
          <p:grpSp>
            <p:nvGrpSpPr>
              <p:cNvPr id="66" name="Group 7">
                <a:extLst>
                  <a:ext uri="{FF2B5EF4-FFF2-40B4-BE49-F238E27FC236}">
                    <a16:creationId xmlns:a16="http://schemas.microsoft.com/office/drawing/2014/main" id="{5A1615C5-A3AB-4F47-F54A-FB714A3AF850}"/>
                  </a:ext>
                </a:extLst>
              </p:cNvPr>
              <p:cNvGrpSpPr>
                <a:grpSpLocks/>
              </p:cNvGrpSpPr>
              <p:nvPr/>
            </p:nvGrpSpPr>
            <p:grpSpPr bwMode="auto">
              <a:xfrm>
                <a:off x="4008" y="288"/>
                <a:ext cx="672" cy="194"/>
                <a:chOff x="3552" y="1200"/>
                <a:chExt cx="672" cy="194"/>
              </a:xfrm>
            </p:grpSpPr>
            <p:sp>
              <p:nvSpPr>
                <p:cNvPr id="80" name="AutoShape 5">
                  <a:extLst>
                    <a:ext uri="{FF2B5EF4-FFF2-40B4-BE49-F238E27FC236}">
                      <a16:creationId xmlns:a16="http://schemas.microsoft.com/office/drawing/2014/main" id="{EDECF658-EE88-4E49-1A6C-F931A5A48648}"/>
                    </a:ext>
                  </a:extLst>
                </p:cNvPr>
                <p:cNvSpPr>
                  <a:spLocks noChangeArrowheads="1"/>
                </p:cNvSpPr>
                <p:nvPr/>
              </p:nvSpPr>
              <p:spPr bwMode="auto">
                <a:xfrm>
                  <a:off x="3552" y="1200"/>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81" name="Text Box 6">
                  <a:extLst>
                    <a:ext uri="{FF2B5EF4-FFF2-40B4-BE49-F238E27FC236}">
                      <a16:creationId xmlns:a16="http://schemas.microsoft.com/office/drawing/2014/main" id="{1D973EF6-5981-CDB0-CA96-55EC72766EAB}"/>
                    </a:ext>
                  </a:extLst>
                </p:cNvPr>
                <p:cNvSpPr txBox="1">
                  <a:spLocks noChangeArrowheads="1"/>
                </p:cNvSpPr>
                <p:nvPr/>
              </p:nvSpPr>
              <p:spPr bwMode="auto">
                <a:xfrm>
                  <a:off x="3648" y="1200"/>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START</a:t>
                  </a:r>
                </a:p>
              </p:txBody>
            </p:sp>
          </p:grpSp>
          <p:grpSp>
            <p:nvGrpSpPr>
              <p:cNvPr id="67" name="Group 10">
                <a:extLst>
                  <a:ext uri="{FF2B5EF4-FFF2-40B4-BE49-F238E27FC236}">
                    <a16:creationId xmlns:a16="http://schemas.microsoft.com/office/drawing/2014/main" id="{1AFFFCAD-BF7E-69A2-17D5-FB10EEBE0A28}"/>
                  </a:ext>
                </a:extLst>
              </p:cNvPr>
              <p:cNvGrpSpPr>
                <a:grpSpLocks/>
              </p:cNvGrpSpPr>
              <p:nvPr/>
            </p:nvGrpSpPr>
            <p:grpSpPr bwMode="auto">
              <a:xfrm>
                <a:off x="3888" y="596"/>
                <a:ext cx="912" cy="480"/>
                <a:chOff x="3408" y="1632"/>
                <a:chExt cx="912" cy="480"/>
              </a:xfrm>
            </p:grpSpPr>
            <p:sp>
              <p:nvSpPr>
                <p:cNvPr id="78" name="AutoShape 8">
                  <a:extLst>
                    <a:ext uri="{FF2B5EF4-FFF2-40B4-BE49-F238E27FC236}">
                      <a16:creationId xmlns:a16="http://schemas.microsoft.com/office/drawing/2014/main" id="{31B727B6-FF2F-DC06-8904-19459A48CAF0}"/>
                    </a:ext>
                  </a:extLst>
                </p:cNvPr>
                <p:cNvSpPr>
                  <a:spLocks noChangeArrowheads="1"/>
                </p:cNvSpPr>
                <p:nvPr/>
              </p:nvSpPr>
              <p:spPr bwMode="auto">
                <a:xfrm>
                  <a:off x="3408" y="1632"/>
                  <a:ext cx="912" cy="48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9" name="Text Box 9">
                  <a:extLst>
                    <a:ext uri="{FF2B5EF4-FFF2-40B4-BE49-F238E27FC236}">
                      <a16:creationId xmlns:a16="http://schemas.microsoft.com/office/drawing/2014/main" id="{6013CFC2-DBE2-CA9C-0598-114709067066}"/>
                    </a:ext>
                  </a:extLst>
                </p:cNvPr>
                <p:cNvSpPr txBox="1">
                  <a:spLocks noChangeArrowheads="1"/>
                </p:cNvSpPr>
                <p:nvPr/>
              </p:nvSpPr>
              <p:spPr bwMode="auto">
                <a:xfrm>
                  <a:off x="3524" y="1720"/>
                  <a:ext cx="7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CA" altLang="en-US" sz="825" dirty="0">
                      <a:latin typeface="Times New Roman" panose="02020603050405020304" pitchFamily="18" charset="0"/>
                      <a:ea typeface="ＭＳ Ｐゴシック" panose="020B0600070205080204" pitchFamily="34" charset="-128"/>
                    </a:rPr>
                    <a:t>Height = Enter your height (m)</a:t>
                  </a:r>
                  <a:endParaRPr lang="en-US" altLang="en-US" sz="900" dirty="0">
                    <a:latin typeface="Times New Roman" panose="02020603050405020304" pitchFamily="18" charset="0"/>
                    <a:ea typeface="ＭＳ Ｐゴシック" panose="020B0600070205080204" pitchFamily="34" charset="-128"/>
                  </a:endParaRPr>
                </a:p>
              </p:txBody>
            </p:sp>
          </p:grpSp>
          <p:grpSp>
            <p:nvGrpSpPr>
              <p:cNvPr id="68" name="Group 14">
                <a:extLst>
                  <a:ext uri="{FF2B5EF4-FFF2-40B4-BE49-F238E27FC236}">
                    <a16:creationId xmlns:a16="http://schemas.microsoft.com/office/drawing/2014/main" id="{DC0FAB82-DC51-5D79-D999-17C1585DC0C3}"/>
                  </a:ext>
                </a:extLst>
              </p:cNvPr>
              <p:cNvGrpSpPr>
                <a:grpSpLocks/>
              </p:cNvGrpSpPr>
              <p:nvPr/>
            </p:nvGrpSpPr>
            <p:grpSpPr bwMode="auto">
              <a:xfrm>
                <a:off x="3888" y="1195"/>
                <a:ext cx="912" cy="336"/>
                <a:chOff x="3456" y="2304"/>
                <a:chExt cx="912" cy="336"/>
              </a:xfrm>
            </p:grpSpPr>
            <p:sp>
              <p:nvSpPr>
                <p:cNvPr id="76" name="AutoShape 12">
                  <a:extLst>
                    <a:ext uri="{FF2B5EF4-FFF2-40B4-BE49-F238E27FC236}">
                      <a16:creationId xmlns:a16="http://schemas.microsoft.com/office/drawing/2014/main" id="{DCE1AC8D-6FE1-E475-67E2-F6C684B7C9E6}"/>
                    </a:ext>
                  </a:extLst>
                </p:cNvPr>
                <p:cNvSpPr>
                  <a:spLocks noChangeArrowheads="1"/>
                </p:cNvSpPr>
                <p:nvPr/>
              </p:nvSpPr>
              <p:spPr bwMode="auto">
                <a:xfrm>
                  <a:off x="3456" y="2304"/>
                  <a:ext cx="912" cy="336"/>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7" name="Text Box 13">
                  <a:extLst>
                    <a:ext uri="{FF2B5EF4-FFF2-40B4-BE49-F238E27FC236}">
                      <a16:creationId xmlns:a16="http://schemas.microsoft.com/office/drawing/2014/main" id="{06010CF6-3442-8347-FF5C-66DE324CE6A6}"/>
                    </a:ext>
                  </a:extLst>
                </p:cNvPr>
                <p:cNvSpPr txBox="1">
                  <a:spLocks noChangeArrowheads="1"/>
                </p:cNvSpPr>
                <p:nvPr/>
              </p:nvSpPr>
              <p:spPr bwMode="auto">
                <a:xfrm>
                  <a:off x="3503" y="2323"/>
                  <a:ext cx="7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825" dirty="0">
                      <a:latin typeface="Times New Roman" panose="02020603050405020304" pitchFamily="18" charset="0"/>
                      <a:ea typeface="ＭＳ Ｐゴシック" panose="020B0600070205080204" pitchFamily="34" charset="-128"/>
                    </a:rPr>
                    <a:t>Weight = Enter your weight (kg)</a:t>
                  </a:r>
                  <a:endParaRPr lang="en-US" altLang="en-US" sz="900" dirty="0">
                    <a:latin typeface="Times New Roman" panose="02020603050405020304" pitchFamily="18" charset="0"/>
                    <a:ea typeface="ＭＳ Ｐゴシック" panose="020B0600070205080204" pitchFamily="34" charset="-128"/>
                  </a:endParaRPr>
                </a:p>
              </p:txBody>
            </p:sp>
          </p:grpSp>
          <p:sp>
            <p:nvSpPr>
              <p:cNvPr id="69" name="Text Box 21">
                <a:extLst>
                  <a:ext uri="{FF2B5EF4-FFF2-40B4-BE49-F238E27FC236}">
                    <a16:creationId xmlns:a16="http://schemas.microsoft.com/office/drawing/2014/main" id="{2AF7C557-18F9-B32D-D47C-AA48BC1D5AD0}"/>
                  </a:ext>
                </a:extLst>
              </p:cNvPr>
              <p:cNvSpPr txBox="1">
                <a:spLocks noChangeArrowheads="1"/>
              </p:cNvSpPr>
              <p:nvPr/>
            </p:nvSpPr>
            <p:spPr bwMode="auto">
              <a:xfrm>
                <a:off x="3984" y="1668"/>
                <a:ext cx="720" cy="6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BMI = </a:t>
                </a:r>
              </a:p>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Weight /	</a:t>
                </a:r>
                <a:r>
                  <a:rPr lang="en-CA" altLang="en-US" sz="900" dirty="0">
                    <a:latin typeface="Times New Roman" panose="02020603050405020304" pitchFamily="18" charset="0"/>
                    <a:ea typeface="ＭＳ Ｐゴシック" panose="020B0600070205080204" pitchFamily="34" charset="-128"/>
                  </a:rPr>
                  <a:t> (Height)^2</a:t>
                </a:r>
                <a:r>
                  <a:rPr lang="en-US" altLang="en-US" sz="900" dirty="0">
                    <a:latin typeface="Times New Roman" panose="02020603050405020304" pitchFamily="18" charset="0"/>
                    <a:ea typeface="ＭＳ Ｐゴシック" panose="020B0600070205080204" pitchFamily="34" charset="-128"/>
                  </a:rPr>
                  <a:t> </a:t>
                </a:r>
              </a:p>
            </p:txBody>
          </p:sp>
          <p:grpSp>
            <p:nvGrpSpPr>
              <p:cNvPr id="70" name="Group 26">
                <a:extLst>
                  <a:ext uri="{FF2B5EF4-FFF2-40B4-BE49-F238E27FC236}">
                    <a16:creationId xmlns:a16="http://schemas.microsoft.com/office/drawing/2014/main" id="{9446E0C6-F425-DA6E-830D-024D53D4BB74}"/>
                  </a:ext>
                </a:extLst>
              </p:cNvPr>
              <p:cNvGrpSpPr>
                <a:grpSpLocks/>
              </p:cNvGrpSpPr>
              <p:nvPr/>
            </p:nvGrpSpPr>
            <p:grpSpPr bwMode="auto">
              <a:xfrm>
                <a:off x="2096" y="3865"/>
                <a:ext cx="672" cy="196"/>
                <a:chOff x="1640" y="1273"/>
                <a:chExt cx="672" cy="196"/>
              </a:xfrm>
            </p:grpSpPr>
            <p:sp>
              <p:nvSpPr>
                <p:cNvPr id="74" name="AutoShape 27">
                  <a:extLst>
                    <a:ext uri="{FF2B5EF4-FFF2-40B4-BE49-F238E27FC236}">
                      <a16:creationId xmlns:a16="http://schemas.microsoft.com/office/drawing/2014/main" id="{D8291269-7A03-901D-258A-00E2022F851F}"/>
                    </a:ext>
                  </a:extLst>
                </p:cNvPr>
                <p:cNvSpPr>
                  <a:spLocks noChangeArrowheads="1"/>
                </p:cNvSpPr>
                <p:nvPr/>
              </p:nvSpPr>
              <p:spPr bwMode="auto">
                <a:xfrm>
                  <a:off x="1640" y="1277"/>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5" name="Text Box 28">
                  <a:extLst>
                    <a:ext uri="{FF2B5EF4-FFF2-40B4-BE49-F238E27FC236}">
                      <a16:creationId xmlns:a16="http://schemas.microsoft.com/office/drawing/2014/main" id="{FBA18775-2C74-10BD-774A-3437EDDE5113}"/>
                    </a:ext>
                  </a:extLst>
                </p:cNvPr>
                <p:cNvSpPr txBox="1">
                  <a:spLocks noChangeArrowheads="1"/>
                </p:cNvSpPr>
                <p:nvPr/>
              </p:nvSpPr>
              <p:spPr bwMode="auto">
                <a:xfrm>
                  <a:off x="1736" y="1273"/>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END</a:t>
                  </a:r>
                </a:p>
              </p:txBody>
            </p:sp>
          </p:grpSp>
          <p:sp>
            <p:nvSpPr>
              <p:cNvPr id="71" name="Line 33">
                <a:extLst>
                  <a:ext uri="{FF2B5EF4-FFF2-40B4-BE49-F238E27FC236}">
                    <a16:creationId xmlns:a16="http://schemas.microsoft.com/office/drawing/2014/main" id="{67D72296-887E-65BF-7153-980B92C57831}"/>
                  </a:ext>
                </a:extLst>
              </p:cNvPr>
              <p:cNvSpPr>
                <a:spLocks noChangeShapeType="1"/>
              </p:cNvSpPr>
              <p:nvPr/>
            </p:nvSpPr>
            <p:spPr bwMode="auto">
              <a:xfrm>
                <a:off x="4344" y="484"/>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72" name="Line 34">
                <a:extLst>
                  <a:ext uri="{FF2B5EF4-FFF2-40B4-BE49-F238E27FC236}">
                    <a16:creationId xmlns:a16="http://schemas.microsoft.com/office/drawing/2014/main" id="{9F499914-6E0C-3840-2DFA-6A92D6EE958F}"/>
                  </a:ext>
                </a:extLst>
              </p:cNvPr>
              <p:cNvSpPr>
                <a:spLocks noChangeShapeType="1"/>
              </p:cNvSpPr>
              <p:nvPr/>
            </p:nvSpPr>
            <p:spPr bwMode="auto">
              <a:xfrm>
                <a:off x="4344" y="1080"/>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73" name="Line 35">
                <a:extLst>
                  <a:ext uri="{FF2B5EF4-FFF2-40B4-BE49-F238E27FC236}">
                    <a16:creationId xmlns:a16="http://schemas.microsoft.com/office/drawing/2014/main" id="{9D36B20F-DFBB-12C0-867D-275A7124DE75}"/>
                  </a:ext>
                </a:extLst>
              </p:cNvPr>
              <p:cNvSpPr>
                <a:spLocks noChangeShapeType="1"/>
              </p:cNvSpPr>
              <p:nvPr/>
            </p:nvSpPr>
            <p:spPr bwMode="auto">
              <a:xfrm>
                <a:off x="4344" y="1536"/>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47" name="AutoShape 7">
              <a:extLst>
                <a:ext uri="{FF2B5EF4-FFF2-40B4-BE49-F238E27FC236}">
                  <a16:creationId xmlns:a16="http://schemas.microsoft.com/office/drawing/2014/main" id="{0E301A4B-35BB-F01C-CC63-24265286E508}"/>
                </a:ext>
              </a:extLst>
            </p:cNvPr>
            <p:cNvSpPr>
              <a:spLocks noChangeArrowheads="1"/>
            </p:cNvSpPr>
            <p:nvPr/>
          </p:nvSpPr>
          <p:spPr bwMode="auto">
            <a:xfrm>
              <a:off x="4721790" y="2822050"/>
              <a:ext cx="1057275" cy="85725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48" name="Line 9">
              <a:extLst>
                <a:ext uri="{FF2B5EF4-FFF2-40B4-BE49-F238E27FC236}">
                  <a16:creationId xmlns:a16="http://schemas.microsoft.com/office/drawing/2014/main" id="{B248A820-A38A-1D0B-BD53-DAABB109D583}"/>
                </a:ext>
              </a:extLst>
            </p:cNvPr>
            <p:cNvSpPr>
              <a:spLocks noChangeShapeType="1"/>
            </p:cNvSpPr>
            <p:nvPr/>
          </p:nvSpPr>
          <p:spPr bwMode="auto">
            <a:xfrm flipH="1">
              <a:off x="4140765" y="3250675"/>
              <a:ext cx="590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nvGrpSpPr>
            <p:cNvPr id="49" name="Group 11">
              <a:extLst>
                <a:ext uri="{FF2B5EF4-FFF2-40B4-BE49-F238E27FC236}">
                  <a16:creationId xmlns:a16="http://schemas.microsoft.com/office/drawing/2014/main" id="{48E24A9C-8830-7571-30A8-C09D217D13D3}"/>
                </a:ext>
              </a:extLst>
            </p:cNvPr>
            <p:cNvGrpSpPr>
              <a:grpSpLocks/>
            </p:cNvGrpSpPr>
            <p:nvPr/>
          </p:nvGrpSpPr>
          <p:grpSpPr bwMode="auto">
            <a:xfrm flipH="1">
              <a:off x="5769540" y="3250675"/>
              <a:ext cx="590550" cy="514350"/>
              <a:chOff x="3856" y="2184"/>
              <a:chExt cx="496" cy="432"/>
            </a:xfrm>
          </p:grpSpPr>
          <p:sp>
            <p:nvSpPr>
              <p:cNvPr id="64" name="Line 12">
                <a:extLst>
                  <a:ext uri="{FF2B5EF4-FFF2-40B4-BE49-F238E27FC236}">
                    <a16:creationId xmlns:a16="http://schemas.microsoft.com/office/drawing/2014/main" id="{9C10C0BB-0DF1-7C9F-FDF2-D1869A3B0557}"/>
                  </a:ext>
                </a:extLst>
              </p:cNvPr>
              <p:cNvSpPr>
                <a:spLocks noChangeShapeType="1"/>
              </p:cNvSpPr>
              <p:nvPr/>
            </p:nvSpPr>
            <p:spPr bwMode="auto">
              <a:xfrm>
                <a:off x="3856" y="2184"/>
                <a:ext cx="4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5" name="Line 13">
                <a:extLst>
                  <a:ext uri="{FF2B5EF4-FFF2-40B4-BE49-F238E27FC236}">
                    <a16:creationId xmlns:a16="http://schemas.microsoft.com/office/drawing/2014/main" id="{F231E2E7-3E6B-5FB7-A3D2-922E2B425A0C}"/>
                  </a:ext>
                </a:extLst>
              </p:cNvPr>
              <p:cNvSpPr>
                <a:spLocks noChangeShapeType="1"/>
              </p:cNvSpPr>
              <p:nvPr/>
            </p:nvSpPr>
            <p:spPr bwMode="auto">
              <a:xfrm flipH="1">
                <a:off x="3856" y="218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50" name="Line 15">
              <a:extLst>
                <a:ext uri="{FF2B5EF4-FFF2-40B4-BE49-F238E27FC236}">
                  <a16:creationId xmlns:a16="http://schemas.microsoft.com/office/drawing/2014/main" id="{4D86FD86-20FE-C0B8-6332-30740EC31792}"/>
                </a:ext>
              </a:extLst>
            </p:cNvPr>
            <p:cNvSpPr>
              <a:spLocks noChangeShapeType="1"/>
            </p:cNvSpPr>
            <p:nvPr/>
          </p:nvSpPr>
          <p:spPr bwMode="auto">
            <a:xfrm>
              <a:off x="6360090" y="4193650"/>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1" name="Line 16">
              <a:extLst>
                <a:ext uri="{FF2B5EF4-FFF2-40B4-BE49-F238E27FC236}">
                  <a16:creationId xmlns:a16="http://schemas.microsoft.com/office/drawing/2014/main" id="{6D560BE4-461A-DF7D-FF2E-C90E214FD195}"/>
                </a:ext>
              </a:extLst>
            </p:cNvPr>
            <p:cNvSpPr>
              <a:spLocks noChangeShapeType="1"/>
            </p:cNvSpPr>
            <p:nvPr/>
          </p:nvSpPr>
          <p:spPr bwMode="auto">
            <a:xfrm flipH="1">
              <a:off x="4140765" y="4393675"/>
              <a:ext cx="2219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2" name="Line 17">
              <a:extLst>
                <a:ext uri="{FF2B5EF4-FFF2-40B4-BE49-F238E27FC236}">
                  <a16:creationId xmlns:a16="http://schemas.microsoft.com/office/drawing/2014/main" id="{4FF5F27E-32C3-4CF0-0B77-7E4E252B8C29}"/>
                </a:ext>
              </a:extLst>
            </p:cNvPr>
            <p:cNvSpPr>
              <a:spLocks noChangeShapeType="1"/>
            </p:cNvSpPr>
            <p:nvPr/>
          </p:nvSpPr>
          <p:spPr bwMode="auto">
            <a:xfrm>
              <a:off x="5264715" y="439367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53" name="Line 18">
              <a:extLst>
                <a:ext uri="{FF2B5EF4-FFF2-40B4-BE49-F238E27FC236}">
                  <a16:creationId xmlns:a16="http://schemas.microsoft.com/office/drawing/2014/main" id="{056C14EB-E7DA-59BA-DB10-A5E5B53E36B2}"/>
                </a:ext>
              </a:extLst>
            </p:cNvPr>
            <p:cNvSpPr>
              <a:spLocks noChangeShapeType="1"/>
            </p:cNvSpPr>
            <p:nvPr/>
          </p:nvSpPr>
          <p:spPr bwMode="auto">
            <a:xfrm>
              <a:off x="5255190" y="25458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54" name="Text Box 19">
              <a:extLst>
                <a:ext uri="{FF2B5EF4-FFF2-40B4-BE49-F238E27FC236}">
                  <a16:creationId xmlns:a16="http://schemas.microsoft.com/office/drawing/2014/main" id="{968F6CF2-8E5F-A567-5184-674A0798DCF9}"/>
                </a:ext>
              </a:extLst>
            </p:cNvPr>
            <p:cNvSpPr txBox="1">
              <a:spLocks noChangeArrowheads="1"/>
            </p:cNvSpPr>
            <p:nvPr/>
          </p:nvSpPr>
          <p:spPr bwMode="auto">
            <a:xfrm>
              <a:off x="5753101" y="2972218"/>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YES</a:t>
              </a:r>
            </a:p>
          </p:txBody>
        </p:sp>
        <p:sp>
          <p:nvSpPr>
            <p:cNvPr id="55" name="Text Box 20">
              <a:extLst>
                <a:ext uri="{FF2B5EF4-FFF2-40B4-BE49-F238E27FC236}">
                  <a16:creationId xmlns:a16="http://schemas.microsoft.com/office/drawing/2014/main" id="{47D5DDA4-C0B5-784E-A0E3-CD2682FAAA78}"/>
                </a:ext>
              </a:extLst>
            </p:cNvPr>
            <p:cNvSpPr txBox="1">
              <a:spLocks noChangeArrowheads="1"/>
            </p:cNvSpPr>
            <p:nvPr/>
          </p:nvSpPr>
          <p:spPr bwMode="auto">
            <a:xfrm>
              <a:off x="4212203" y="3031852"/>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NO</a:t>
              </a:r>
            </a:p>
          </p:txBody>
        </p:sp>
        <p:sp>
          <p:nvSpPr>
            <p:cNvPr id="56" name="Text Box 21">
              <a:extLst>
                <a:ext uri="{FF2B5EF4-FFF2-40B4-BE49-F238E27FC236}">
                  <a16:creationId xmlns:a16="http://schemas.microsoft.com/office/drawing/2014/main" id="{E6CAD9B1-C25C-9EF8-8851-DFF4FE69AF61}"/>
                </a:ext>
              </a:extLst>
            </p:cNvPr>
            <p:cNvSpPr txBox="1">
              <a:spLocks noChangeArrowheads="1"/>
            </p:cNvSpPr>
            <p:nvPr/>
          </p:nvSpPr>
          <p:spPr bwMode="auto">
            <a:xfrm>
              <a:off x="4878994" y="3132048"/>
              <a:ext cx="75032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err="1">
                  <a:latin typeface="Times New Roman" panose="02020603050405020304" pitchFamily="18" charset="0"/>
                  <a:ea typeface="ＭＳ Ｐゴシック" panose="020B0600070205080204" pitchFamily="34" charset="-128"/>
                </a:rPr>
                <a:t>bmi</a:t>
              </a:r>
              <a:r>
                <a:rPr lang="en-US" altLang="en-US" sz="900" dirty="0">
                  <a:latin typeface="Times New Roman" panose="02020603050405020304" pitchFamily="18" charset="0"/>
                  <a:ea typeface="ＭＳ Ｐゴシック" panose="020B0600070205080204" pitchFamily="34" charset="-128"/>
                </a:rPr>
                <a:t> &lt;= 25</a:t>
              </a:r>
            </a:p>
          </p:txBody>
        </p:sp>
        <p:sp>
          <p:nvSpPr>
            <p:cNvPr id="57" name="Text Box 22">
              <a:extLst>
                <a:ext uri="{FF2B5EF4-FFF2-40B4-BE49-F238E27FC236}">
                  <a16:creationId xmlns:a16="http://schemas.microsoft.com/office/drawing/2014/main" id="{14288F90-C34F-A1B8-EEF8-CC76BB80F364}"/>
                </a:ext>
              </a:extLst>
            </p:cNvPr>
            <p:cNvSpPr txBox="1">
              <a:spLocks noChangeArrowheads="1"/>
            </p:cNvSpPr>
            <p:nvPr/>
          </p:nvSpPr>
          <p:spPr bwMode="auto">
            <a:xfrm>
              <a:off x="5990270" y="3780765"/>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Your weight is normal</a:t>
              </a:r>
            </a:p>
          </p:txBody>
        </p:sp>
        <p:sp>
          <p:nvSpPr>
            <p:cNvPr id="58" name="AutoShape 23">
              <a:extLst>
                <a:ext uri="{FF2B5EF4-FFF2-40B4-BE49-F238E27FC236}">
                  <a16:creationId xmlns:a16="http://schemas.microsoft.com/office/drawing/2014/main" id="{3E1D6E6C-0761-EBBB-1678-2C08C0AD4B51}"/>
                </a:ext>
              </a:extLst>
            </p:cNvPr>
            <p:cNvSpPr>
              <a:spLocks noChangeArrowheads="1"/>
            </p:cNvSpPr>
            <p:nvPr/>
          </p:nvSpPr>
          <p:spPr bwMode="auto">
            <a:xfrm>
              <a:off x="5836753" y="3757313"/>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59" name="Text Box 22">
              <a:extLst>
                <a:ext uri="{FF2B5EF4-FFF2-40B4-BE49-F238E27FC236}">
                  <a16:creationId xmlns:a16="http://schemas.microsoft.com/office/drawing/2014/main" id="{97A25240-7D76-35CD-09C5-E127027D341C}"/>
                </a:ext>
              </a:extLst>
            </p:cNvPr>
            <p:cNvSpPr txBox="1">
              <a:spLocks noChangeArrowheads="1"/>
            </p:cNvSpPr>
            <p:nvPr/>
          </p:nvSpPr>
          <p:spPr bwMode="auto">
            <a:xfrm>
              <a:off x="3789457" y="3750458"/>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 are overweight</a:t>
              </a:r>
            </a:p>
          </p:txBody>
        </p:sp>
        <p:sp>
          <p:nvSpPr>
            <p:cNvPr id="60" name="AutoShape 23">
              <a:extLst>
                <a:ext uri="{FF2B5EF4-FFF2-40B4-BE49-F238E27FC236}">
                  <a16:creationId xmlns:a16="http://schemas.microsoft.com/office/drawing/2014/main" id="{E84F983A-069F-31F1-4DCD-999B28346EF9}"/>
                </a:ext>
              </a:extLst>
            </p:cNvPr>
            <p:cNvSpPr>
              <a:spLocks noChangeArrowheads="1"/>
            </p:cNvSpPr>
            <p:nvPr/>
          </p:nvSpPr>
          <p:spPr bwMode="auto">
            <a:xfrm>
              <a:off x="3635940" y="3742908"/>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61" name="Line 13">
              <a:extLst>
                <a:ext uri="{FF2B5EF4-FFF2-40B4-BE49-F238E27FC236}">
                  <a16:creationId xmlns:a16="http://schemas.microsoft.com/office/drawing/2014/main" id="{67D2BF8B-6A4E-AC73-4F0C-B920F28E554B}"/>
                </a:ext>
              </a:extLst>
            </p:cNvPr>
            <p:cNvSpPr>
              <a:spLocks noChangeShapeType="1"/>
            </p:cNvSpPr>
            <p:nvPr/>
          </p:nvSpPr>
          <p:spPr bwMode="auto">
            <a:xfrm>
              <a:off x="4140765" y="3242963"/>
              <a:ext cx="0" cy="514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62" name="Line 15">
              <a:extLst>
                <a:ext uri="{FF2B5EF4-FFF2-40B4-BE49-F238E27FC236}">
                  <a16:creationId xmlns:a16="http://schemas.microsoft.com/office/drawing/2014/main" id="{A4A53A5E-7F47-9F46-1066-AAF578398612}"/>
                </a:ext>
              </a:extLst>
            </p:cNvPr>
            <p:cNvSpPr>
              <a:spLocks noChangeShapeType="1"/>
            </p:cNvSpPr>
            <p:nvPr/>
          </p:nvSpPr>
          <p:spPr bwMode="auto">
            <a:xfrm>
              <a:off x="4149088" y="4181216"/>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3" name="Line 16">
              <a:extLst>
                <a:ext uri="{FF2B5EF4-FFF2-40B4-BE49-F238E27FC236}">
                  <a16:creationId xmlns:a16="http://schemas.microsoft.com/office/drawing/2014/main" id="{BA5118B8-2872-D0A6-1AA2-97DA9E6E4A06}"/>
                </a:ext>
              </a:extLst>
            </p:cNvPr>
            <p:cNvSpPr>
              <a:spLocks noChangeShapeType="1"/>
            </p:cNvSpPr>
            <p:nvPr/>
          </p:nvSpPr>
          <p:spPr bwMode="auto">
            <a:xfrm flipH="1" flipV="1">
              <a:off x="5250427" y="2543753"/>
              <a:ext cx="1876420" cy="20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82" name="椭圆 90">
            <a:extLst>
              <a:ext uri="{FF2B5EF4-FFF2-40B4-BE49-F238E27FC236}">
                <a16:creationId xmlns:a16="http://schemas.microsoft.com/office/drawing/2014/main" id="{49A9F875-3B9D-C39F-1754-3B1F2C487752}"/>
              </a:ext>
            </a:extLst>
          </p:cNvPr>
          <p:cNvSpPr/>
          <p:nvPr/>
        </p:nvSpPr>
        <p:spPr>
          <a:xfrm>
            <a:off x="7081609" y="147038"/>
            <a:ext cx="995363" cy="83921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83" name="椭圆 90">
            <a:extLst>
              <a:ext uri="{FF2B5EF4-FFF2-40B4-BE49-F238E27FC236}">
                <a16:creationId xmlns:a16="http://schemas.microsoft.com/office/drawing/2014/main" id="{41C52973-BF68-5ECE-8EDA-4ACFB75FF5A2}"/>
              </a:ext>
            </a:extLst>
          </p:cNvPr>
          <p:cNvSpPr/>
          <p:nvPr/>
        </p:nvSpPr>
        <p:spPr>
          <a:xfrm>
            <a:off x="4783702" y="4278870"/>
            <a:ext cx="995363" cy="83921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890818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C4581919-7F8A-3E4E-84D8-A15C4B1C77D5}"/>
              </a:ext>
            </a:extLst>
          </p:cNvPr>
          <p:cNvSpPr>
            <a:spLocks noGrp="1" noChangeArrowheads="1"/>
          </p:cNvSpPr>
          <p:nvPr>
            <p:ph type="title"/>
          </p:nvPr>
        </p:nvSpPr>
        <p:spPr>
          <a:xfrm>
            <a:off x="508200" y="199295"/>
            <a:ext cx="4057650" cy="622598"/>
          </a:xfrm>
          <a:solidFill>
            <a:schemeClr val="bg1"/>
          </a:solidFill>
        </p:spPr>
        <p:txBody>
          <a:bodyPr>
            <a:normAutofit/>
          </a:bodyPr>
          <a:lstStyle/>
          <a:p>
            <a:r>
              <a:rPr lang="en-US" altLang="en-US" dirty="0">
                <a:ea typeface="ＭＳ Ｐゴシック" panose="020B0600070205080204" pitchFamily="34" charset="-128"/>
              </a:rPr>
              <a:t>Input and Output</a:t>
            </a:r>
          </a:p>
        </p:txBody>
      </p:sp>
      <p:sp>
        <p:nvSpPr>
          <p:cNvPr id="6146" name="Rectangle 3">
            <a:extLst>
              <a:ext uri="{FF2B5EF4-FFF2-40B4-BE49-F238E27FC236}">
                <a16:creationId xmlns:a16="http://schemas.microsoft.com/office/drawing/2014/main" id="{BD905F3D-06D2-D44C-9258-CF3FC635B401}"/>
              </a:ext>
            </a:extLst>
          </p:cNvPr>
          <p:cNvSpPr>
            <a:spLocks noGrp="1" noChangeArrowheads="1"/>
          </p:cNvSpPr>
          <p:nvPr>
            <p:ph type="body" sz="half" idx="1"/>
          </p:nvPr>
        </p:nvSpPr>
        <p:spPr bwMode="auto">
          <a:xfrm>
            <a:off x="299583" y="834328"/>
            <a:ext cx="4016899" cy="3086100"/>
          </a:xfrm>
        </p:spPr>
        <p:txBody>
          <a:bodyPr wrap="square" numCol="1" anchor="t" anchorCtr="0" compatLnSpc="1">
            <a:prstTxWarp prst="textNoShape">
              <a:avLst/>
            </a:prstTxWarp>
            <a:normAutofit/>
          </a:bodyPr>
          <a:lstStyle/>
          <a:p>
            <a:r>
              <a:rPr lang="en-US" altLang="en-US" sz="1600" dirty="0">
                <a:ea typeface="ＭＳ Ｐゴシック" panose="020B0600070205080204" pitchFamily="34" charset="-128"/>
              </a:rPr>
              <a:t>The </a:t>
            </a:r>
            <a:r>
              <a:rPr lang="en-US" altLang="en-US" sz="1600" b="1" u="sng" dirty="0">
                <a:ea typeface="ＭＳ Ｐゴシック" panose="020B0600070205080204" pitchFamily="34" charset="-128"/>
              </a:rPr>
              <a:t>input</a:t>
            </a:r>
            <a:r>
              <a:rPr lang="en-US" altLang="en-US" sz="1600" dirty="0">
                <a:ea typeface="ＭＳ Ｐゴシック" panose="020B0600070205080204" pitchFamily="34" charset="-128"/>
              </a:rPr>
              <a:t> is used to receive the information the flowchart needs to generate the answer.</a:t>
            </a:r>
          </a:p>
          <a:p>
            <a:r>
              <a:rPr lang="en-US" altLang="en-US" sz="1600" dirty="0">
                <a:ea typeface="ＭＳ Ｐゴシック" panose="020B0600070205080204" pitchFamily="34" charset="-128"/>
              </a:rPr>
              <a:t>The </a:t>
            </a:r>
            <a:r>
              <a:rPr lang="en-US" altLang="en-US" sz="1600" b="1" u="sng" dirty="0">
                <a:ea typeface="ＭＳ Ｐゴシック" panose="020B0600070205080204" pitchFamily="34" charset="-128"/>
              </a:rPr>
              <a:t>output</a:t>
            </a:r>
            <a:r>
              <a:rPr lang="en-US" altLang="en-US" sz="1600" dirty="0">
                <a:ea typeface="ＭＳ Ｐゴシック" panose="020B0600070205080204" pitchFamily="34" charset="-128"/>
              </a:rPr>
              <a:t> is used to provide some information to the user.</a:t>
            </a:r>
          </a:p>
          <a:p>
            <a:r>
              <a:rPr lang="en-US" altLang="en-US" sz="1600" dirty="0">
                <a:ea typeface="ＭＳ Ｐゴシック" panose="020B0600070205080204" pitchFamily="34" charset="-128"/>
              </a:rPr>
              <a:t>The input/output is represented using a parallelogram. </a:t>
            </a:r>
          </a:p>
        </p:txBody>
      </p:sp>
      <p:sp>
        <p:nvSpPr>
          <p:cNvPr id="6147" name="Slide Number Placeholder 6">
            <a:extLst>
              <a:ext uri="{FF2B5EF4-FFF2-40B4-BE49-F238E27FC236}">
                <a16:creationId xmlns:a16="http://schemas.microsoft.com/office/drawing/2014/main" id="{6F4C3E84-3505-6140-96A4-06C645CE5D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DD93B3F-5ADC-2E48-893D-FA66328E7D53}" type="slidenum">
              <a:rPr lang="en-US" altLang="en-US" sz="1050">
                <a:latin typeface="Times New Roman" panose="02020603050405020304" pitchFamily="18" charset="0"/>
                <a:ea typeface="ＭＳ Ｐゴシック" panose="020B0600070205080204" pitchFamily="34" charset="-128"/>
              </a:rPr>
              <a:pPr fontAlgn="base">
                <a:spcBef>
                  <a:spcPct val="0"/>
                </a:spcBef>
                <a:spcAft>
                  <a:spcPct val="0"/>
                </a:spcAft>
              </a:pPr>
              <a:t>21</a:t>
            </a:fld>
            <a:endParaRPr lang="en-US" altLang="en-US" sz="1050">
              <a:latin typeface="Times New Roman" panose="02020603050405020304" pitchFamily="18" charset="0"/>
              <a:ea typeface="ＭＳ Ｐゴシック" panose="020B0600070205080204" pitchFamily="34" charset="-128"/>
            </a:endParaRPr>
          </a:p>
        </p:txBody>
      </p:sp>
      <p:sp>
        <p:nvSpPr>
          <p:cNvPr id="44" name="Google Shape;190;p29">
            <a:extLst>
              <a:ext uri="{FF2B5EF4-FFF2-40B4-BE49-F238E27FC236}">
                <a16:creationId xmlns:a16="http://schemas.microsoft.com/office/drawing/2014/main" id="{DB85921F-B7F7-0007-85DE-886CF9F0AEC0}"/>
              </a:ext>
            </a:extLst>
          </p:cNvPr>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roup 44">
            <a:extLst>
              <a:ext uri="{FF2B5EF4-FFF2-40B4-BE49-F238E27FC236}">
                <a16:creationId xmlns:a16="http://schemas.microsoft.com/office/drawing/2014/main" id="{1C48D8A2-2DA3-5859-D41F-ED2A4BE33138}"/>
              </a:ext>
            </a:extLst>
          </p:cNvPr>
          <p:cNvGrpSpPr/>
          <p:nvPr/>
        </p:nvGrpSpPr>
        <p:grpSpPr>
          <a:xfrm>
            <a:off x="3635940" y="467616"/>
            <a:ext cx="4462463" cy="4492228"/>
            <a:chOff x="3635940" y="467616"/>
            <a:chExt cx="4462463" cy="4492228"/>
          </a:xfrm>
        </p:grpSpPr>
        <p:grpSp>
          <p:nvGrpSpPr>
            <p:cNvPr id="46" name="Group 41">
              <a:extLst>
                <a:ext uri="{FF2B5EF4-FFF2-40B4-BE49-F238E27FC236}">
                  <a16:creationId xmlns:a16="http://schemas.microsoft.com/office/drawing/2014/main" id="{EA45DC7D-C09A-F310-283F-E026399C8B6C}"/>
                </a:ext>
              </a:extLst>
            </p:cNvPr>
            <p:cNvGrpSpPr>
              <a:grpSpLocks/>
            </p:cNvGrpSpPr>
            <p:nvPr/>
          </p:nvGrpSpPr>
          <p:grpSpPr bwMode="auto">
            <a:xfrm>
              <a:off x="4878953" y="467616"/>
              <a:ext cx="3219450" cy="4492228"/>
              <a:chOff x="2096" y="288"/>
              <a:chExt cx="2704" cy="3773"/>
            </a:xfrm>
          </p:grpSpPr>
          <p:grpSp>
            <p:nvGrpSpPr>
              <p:cNvPr id="66" name="Group 7">
                <a:extLst>
                  <a:ext uri="{FF2B5EF4-FFF2-40B4-BE49-F238E27FC236}">
                    <a16:creationId xmlns:a16="http://schemas.microsoft.com/office/drawing/2014/main" id="{5A1615C5-A3AB-4F47-F54A-FB714A3AF850}"/>
                  </a:ext>
                </a:extLst>
              </p:cNvPr>
              <p:cNvGrpSpPr>
                <a:grpSpLocks/>
              </p:cNvGrpSpPr>
              <p:nvPr/>
            </p:nvGrpSpPr>
            <p:grpSpPr bwMode="auto">
              <a:xfrm>
                <a:off x="4008" y="288"/>
                <a:ext cx="672" cy="194"/>
                <a:chOff x="3552" y="1200"/>
                <a:chExt cx="672" cy="194"/>
              </a:xfrm>
            </p:grpSpPr>
            <p:sp>
              <p:nvSpPr>
                <p:cNvPr id="80" name="AutoShape 5">
                  <a:extLst>
                    <a:ext uri="{FF2B5EF4-FFF2-40B4-BE49-F238E27FC236}">
                      <a16:creationId xmlns:a16="http://schemas.microsoft.com/office/drawing/2014/main" id="{EDECF658-EE88-4E49-1A6C-F931A5A48648}"/>
                    </a:ext>
                  </a:extLst>
                </p:cNvPr>
                <p:cNvSpPr>
                  <a:spLocks noChangeArrowheads="1"/>
                </p:cNvSpPr>
                <p:nvPr/>
              </p:nvSpPr>
              <p:spPr bwMode="auto">
                <a:xfrm>
                  <a:off x="3552" y="1200"/>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81" name="Text Box 6">
                  <a:extLst>
                    <a:ext uri="{FF2B5EF4-FFF2-40B4-BE49-F238E27FC236}">
                      <a16:creationId xmlns:a16="http://schemas.microsoft.com/office/drawing/2014/main" id="{1D973EF6-5981-CDB0-CA96-55EC72766EAB}"/>
                    </a:ext>
                  </a:extLst>
                </p:cNvPr>
                <p:cNvSpPr txBox="1">
                  <a:spLocks noChangeArrowheads="1"/>
                </p:cNvSpPr>
                <p:nvPr/>
              </p:nvSpPr>
              <p:spPr bwMode="auto">
                <a:xfrm>
                  <a:off x="3648" y="1200"/>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START</a:t>
                  </a:r>
                </a:p>
              </p:txBody>
            </p:sp>
          </p:grpSp>
          <p:grpSp>
            <p:nvGrpSpPr>
              <p:cNvPr id="67" name="Group 10">
                <a:extLst>
                  <a:ext uri="{FF2B5EF4-FFF2-40B4-BE49-F238E27FC236}">
                    <a16:creationId xmlns:a16="http://schemas.microsoft.com/office/drawing/2014/main" id="{1AFFFCAD-BF7E-69A2-17D5-FB10EEBE0A28}"/>
                  </a:ext>
                </a:extLst>
              </p:cNvPr>
              <p:cNvGrpSpPr>
                <a:grpSpLocks/>
              </p:cNvGrpSpPr>
              <p:nvPr/>
            </p:nvGrpSpPr>
            <p:grpSpPr bwMode="auto">
              <a:xfrm>
                <a:off x="3888" y="596"/>
                <a:ext cx="912" cy="480"/>
                <a:chOff x="3408" y="1632"/>
                <a:chExt cx="912" cy="480"/>
              </a:xfrm>
            </p:grpSpPr>
            <p:sp>
              <p:nvSpPr>
                <p:cNvPr id="78" name="AutoShape 8">
                  <a:extLst>
                    <a:ext uri="{FF2B5EF4-FFF2-40B4-BE49-F238E27FC236}">
                      <a16:creationId xmlns:a16="http://schemas.microsoft.com/office/drawing/2014/main" id="{31B727B6-FF2F-DC06-8904-19459A48CAF0}"/>
                    </a:ext>
                  </a:extLst>
                </p:cNvPr>
                <p:cNvSpPr>
                  <a:spLocks noChangeArrowheads="1"/>
                </p:cNvSpPr>
                <p:nvPr/>
              </p:nvSpPr>
              <p:spPr bwMode="auto">
                <a:xfrm>
                  <a:off x="3408" y="1632"/>
                  <a:ext cx="912" cy="48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9" name="Text Box 9">
                  <a:extLst>
                    <a:ext uri="{FF2B5EF4-FFF2-40B4-BE49-F238E27FC236}">
                      <a16:creationId xmlns:a16="http://schemas.microsoft.com/office/drawing/2014/main" id="{6013CFC2-DBE2-CA9C-0598-114709067066}"/>
                    </a:ext>
                  </a:extLst>
                </p:cNvPr>
                <p:cNvSpPr txBox="1">
                  <a:spLocks noChangeArrowheads="1"/>
                </p:cNvSpPr>
                <p:nvPr/>
              </p:nvSpPr>
              <p:spPr bwMode="auto">
                <a:xfrm>
                  <a:off x="3524" y="1720"/>
                  <a:ext cx="7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CA" altLang="en-US" sz="825" dirty="0">
                      <a:latin typeface="Times New Roman" panose="02020603050405020304" pitchFamily="18" charset="0"/>
                      <a:ea typeface="ＭＳ Ｐゴシック" panose="020B0600070205080204" pitchFamily="34" charset="-128"/>
                    </a:rPr>
                    <a:t>Height = Enter your height (m)</a:t>
                  </a:r>
                  <a:endParaRPr lang="en-US" altLang="en-US" sz="900" dirty="0">
                    <a:latin typeface="Times New Roman" panose="02020603050405020304" pitchFamily="18" charset="0"/>
                    <a:ea typeface="ＭＳ Ｐゴシック" panose="020B0600070205080204" pitchFamily="34" charset="-128"/>
                  </a:endParaRPr>
                </a:p>
              </p:txBody>
            </p:sp>
          </p:grpSp>
          <p:grpSp>
            <p:nvGrpSpPr>
              <p:cNvPr id="68" name="Group 14">
                <a:extLst>
                  <a:ext uri="{FF2B5EF4-FFF2-40B4-BE49-F238E27FC236}">
                    <a16:creationId xmlns:a16="http://schemas.microsoft.com/office/drawing/2014/main" id="{DC0FAB82-DC51-5D79-D999-17C1585DC0C3}"/>
                  </a:ext>
                </a:extLst>
              </p:cNvPr>
              <p:cNvGrpSpPr>
                <a:grpSpLocks/>
              </p:cNvGrpSpPr>
              <p:nvPr/>
            </p:nvGrpSpPr>
            <p:grpSpPr bwMode="auto">
              <a:xfrm>
                <a:off x="3888" y="1195"/>
                <a:ext cx="912" cy="336"/>
                <a:chOff x="3456" y="2304"/>
                <a:chExt cx="912" cy="336"/>
              </a:xfrm>
            </p:grpSpPr>
            <p:sp>
              <p:nvSpPr>
                <p:cNvPr id="76" name="AutoShape 12">
                  <a:extLst>
                    <a:ext uri="{FF2B5EF4-FFF2-40B4-BE49-F238E27FC236}">
                      <a16:creationId xmlns:a16="http://schemas.microsoft.com/office/drawing/2014/main" id="{DCE1AC8D-6FE1-E475-67E2-F6C684B7C9E6}"/>
                    </a:ext>
                  </a:extLst>
                </p:cNvPr>
                <p:cNvSpPr>
                  <a:spLocks noChangeArrowheads="1"/>
                </p:cNvSpPr>
                <p:nvPr/>
              </p:nvSpPr>
              <p:spPr bwMode="auto">
                <a:xfrm>
                  <a:off x="3456" y="2304"/>
                  <a:ext cx="912" cy="336"/>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7" name="Text Box 13">
                  <a:extLst>
                    <a:ext uri="{FF2B5EF4-FFF2-40B4-BE49-F238E27FC236}">
                      <a16:creationId xmlns:a16="http://schemas.microsoft.com/office/drawing/2014/main" id="{06010CF6-3442-8347-FF5C-66DE324CE6A6}"/>
                    </a:ext>
                  </a:extLst>
                </p:cNvPr>
                <p:cNvSpPr txBox="1">
                  <a:spLocks noChangeArrowheads="1"/>
                </p:cNvSpPr>
                <p:nvPr/>
              </p:nvSpPr>
              <p:spPr bwMode="auto">
                <a:xfrm>
                  <a:off x="3503" y="2323"/>
                  <a:ext cx="7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825" dirty="0">
                      <a:latin typeface="Times New Roman" panose="02020603050405020304" pitchFamily="18" charset="0"/>
                      <a:ea typeface="ＭＳ Ｐゴシック" panose="020B0600070205080204" pitchFamily="34" charset="-128"/>
                    </a:rPr>
                    <a:t>Weight = Enter your weight (kg)</a:t>
                  </a:r>
                  <a:endParaRPr lang="en-US" altLang="en-US" sz="900" dirty="0">
                    <a:latin typeface="Times New Roman" panose="02020603050405020304" pitchFamily="18" charset="0"/>
                    <a:ea typeface="ＭＳ Ｐゴシック" panose="020B0600070205080204" pitchFamily="34" charset="-128"/>
                  </a:endParaRPr>
                </a:p>
              </p:txBody>
            </p:sp>
          </p:grpSp>
          <p:sp>
            <p:nvSpPr>
              <p:cNvPr id="69" name="Text Box 21">
                <a:extLst>
                  <a:ext uri="{FF2B5EF4-FFF2-40B4-BE49-F238E27FC236}">
                    <a16:creationId xmlns:a16="http://schemas.microsoft.com/office/drawing/2014/main" id="{2AF7C557-18F9-B32D-D47C-AA48BC1D5AD0}"/>
                  </a:ext>
                </a:extLst>
              </p:cNvPr>
              <p:cNvSpPr txBox="1">
                <a:spLocks noChangeArrowheads="1"/>
              </p:cNvSpPr>
              <p:nvPr/>
            </p:nvSpPr>
            <p:spPr bwMode="auto">
              <a:xfrm>
                <a:off x="3984" y="1668"/>
                <a:ext cx="720" cy="6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BMI = </a:t>
                </a:r>
              </a:p>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Weight /	</a:t>
                </a:r>
                <a:r>
                  <a:rPr lang="en-CA" altLang="en-US" sz="900" dirty="0">
                    <a:latin typeface="Times New Roman" panose="02020603050405020304" pitchFamily="18" charset="0"/>
                    <a:ea typeface="ＭＳ Ｐゴシック" panose="020B0600070205080204" pitchFamily="34" charset="-128"/>
                  </a:rPr>
                  <a:t> (Height)^2</a:t>
                </a:r>
                <a:r>
                  <a:rPr lang="en-US" altLang="en-US" sz="900" dirty="0">
                    <a:latin typeface="Times New Roman" panose="02020603050405020304" pitchFamily="18" charset="0"/>
                    <a:ea typeface="ＭＳ Ｐゴシック" panose="020B0600070205080204" pitchFamily="34" charset="-128"/>
                  </a:rPr>
                  <a:t> </a:t>
                </a:r>
              </a:p>
            </p:txBody>
          </p:sp>
          <p:grpSp>
            <p:nvGrpSpPr>
              <p:cNvPr id="70" name="Group 26">
                <a:extLst>
                  <a:ext uri="{FF2B5EF4-FFF2-40B4-BE49-F238E27FC236}">
                    <a16:creationId xmlns:a16="http://schemas.microsoft.com/office/drawing/2014/main" id="{9446E0C6-F425-DA6E-830D-024D53D4BB74}"/>
                  </a:ext>
                </a:extLst>
              </p:cNvPr>
              <p:cNvGrpSpPr>
                <a:grpSpLocks/>
              </p:cNvGrpSpPr>
              <p:nvPr/>
            </p:nvGrpSpPr>
            <p:grpSpPr bwMode="auto">
              <a:xfrm>
                <a:off x="2096" y="3865"/>
                <a:ext cx="672" cy="196"/>
                <a:chOff x="1640" y="1273"/>
                <a:chExt cx="672" cy="196"/>
              </a:xfrm>
            </p:grpSpPr>
            <p:sp>
              <p:nvSpPr>
                <p:cNvPr id="74" name="AutoShape 27">
                  <a:extLst>
                    <a:ext uri="{FF2B5EF4-FFF2-40B4-BE49-F238E27FC236}">
                      <a16:creationId xmlns:a16="http://schemas.microsoft.com/office/drawing/2014/main" id="{D8291269-7A03-901D-258A-00E2022F851F}"/>
                    </a:ext>
                  </a:extLst>
                </p:cNvPr>
                <p:cNvSpPr>
                  <a:spLocks noChangeArrowheads="1"/>
                </p:cNvSpPr>
                <p:nvPr/>
              </p:nvSpPr>
              <p:spPr bwMode="auto">
                <a:xfrm>
                  <a:off x="1640" y="1277"/>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5" name="Text Box 28">
                  <a:extLst>
                    <a:ext uri="{FF2B5EF4-FFF2-40B4-BE49-F238E27FC236}">
                      <a16:creationId xmlns:a16="http://schemas.microsoft.com/office/drawing/2014/main" id="{FBA18775-2C74-10BD-774A-3437EDDE5113}"/>
                    </a:ext>
                  </a:extLst>
                </p:cNvPr>
                <p:cNvSpPr txBox="1">
                  <a:spLocks noChangeArrowheads="1"/>
                </p:cNvSpPr>
                <p:nvPr/>
              </p:nvSpPr>
              <p:spPr bwMode="auto">
                <a:xfrm>
                  <a:off x="1736" y="1273"/>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END</a:t>
                  </a:r>
                </a:p>
              </p:txBody>
            </p:sp>
          </p:grpSp>
          <p:sp>
            <p:nvSpPr>
              <p:cNvPr id="71" name="Line 33">
                <a:extLst>
                  <a:ext uri="{FF2B5EF4-FFF2-40B4-BE49-F238E27FC236}">
                    <a16:creationId xmlns:a16="http://schemas.microsoft.com/office/drawing/2014/main" id="{67D72296-887E-65BF-7153-980B92C57831}"/>
                  </a:ext>
                </a:extLst>
              </p:cNvPr>
              <p:cNvSpPr>
                <a:spLocks noChangeShapeType="1"/>
              </p:cNvSpPr>
              <p:nvPr/>
            </p:nvSpPr>
            <p:spPr bwMode="auto">
              <a:xfrm>
                <a:off x="4344" y="484"/>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72" name="Line 34">
                <a:extLst>
                  <a:ext uri="{FF2B5EF4-FFF2-40B4-BE49-F238E27FC236}">
                    <a16:creationId xmlns:a16="http://schemas.microsoft.com/office/drawing/2014/main" id="{9F499914-6E0C-3840-2DFA-6A92D6EE958F}"/>
                  </a:ext>
                </a:extLst>
              </p:cNvPr>
              <p:cNvSpPr>
                <a:spLocks noChangeShapeType="1"/>
              </p:cNvSpPr>
              <p:nvPr/>
            </p:nvSpPr>
            <p:spPr bwMode="auto">
              <a:xfrm>
                <a:off x="4344" y="1080"/>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73" name="Line 35">
                <a:extLst>
                  <a:ext uri="{FF2B5EF4-FFF2-40B4-BE49-F238E27FC236}">
                    <a16:creationId xmlns:a16="http://schemas.microsoft.com/office/drawing/2014/main" id="{9D36B20F-DFBB-12C0-867D-275A7124DE75}"/>
                  </a:ext>
                </a:extLst>
              </p:cNvPr>
              <p:cNvSpPr>
                <a:spLocks noChangeShapeType="1"/>
              </p:cNvSpPr>
              <p:nvPr/>
            </p:nvSpPr>
            <p:spPr bwMode="auto">
              <a:xfrm>
                <a:off x="4344" y="1536"/>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47" name="AutoShape 7">
              <a:extLst>
                <a:ext uri="{FF2B5EF4-FFF2-40B4-BE49-F238E27FC236}">
                  <a16:creationId xmlns:a16="http://schemas.microsoft.com/office/drawing/2014/main" id="{0E301A4B-35BB-F01C-CC63-24265286E508}"/>
                </a:ext>
              </a:extLst>
            </p:cNvPr>
            <p:cNvSpPr>
              <a:spLocks noChangeArrowheads="1"/>
            </p:cNvSpPr>
            <p:nvPr/>
          </p:nvSpPr>
          <p:spPr bwMode="auto">
            <a:xfrm>
              <a:off x="4721790" y="2822050"/>
              <a:ext cx="1057275" cy="85725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48" name="Line 9">
              <a:extLst>
                <a:ext uri="{FF2B5EF4-FFF2-40B4-BE49-F238E27FC236}">
                  <a16:creationId xmlns:a16="http://schemas.microsoft.com/office/drawing/2014/main" id="{B248A820-A38A-1D0B-BD53-DAABB109D583}"/>
                </a:ext>
              </a:extLst>
            </p:cNvPr>
            <p:cNvSpPr>
              <a:spLocks noChangeShapeType="1"/>
            </p:cNvSpPr>
            <p:nvPr/>
          </p:nvSpPr>
          <p:spPr bwMode="auto">
            <a:xfrm flipH="1">
              <a:off x="4140765" y="3250675"/>
              <a:ext cx="590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nvGrpSpPr>
            <p:cNvPr id="49" name="Group 11">
              <a:extLst>
                <a:ext uri="{FF2B5EF4-FFF2-40B4-BE49-F238E27FC236}">
                  <a16:creationId xmlns:a16="http://schemas.microsoft.com/office/drawing/2014/main" id="{48E24A9C-8830-7571-30A8-C09D217D13D3}"/>
                </a:ext>
              </a:extLst>
            </p:cNvPr>
            <p:cNvGrpSpPr>
              <a:grpSpLocks/>
            </p:cNvGrpSpPr>
            <p:nvPr/>
          </p:nvGrpSpPr>
          <p:grpSpPr bwMode="auto">
            <a:xfrm flipH="1">
              <a:off x="5769540" y="3250675"/>
              <a:ext cx="590550" cy="514350"/>
              <a:chOff x="3856" y="2184"/>
              <a:chExt cx="496" cy="432"/>
            </a:xfrm>
          </p:grpSpPr>
          <p:sp>
            <p:nvSpPr>
              <p:cNvPr id="64" name="Line 12">
                <a:extLst>
                  <a:ext uri="{FF2B5EF4-FFF2-40B4-BE49-F238E27FC236}">
                    <a16:creationId xmlns:a16="http://schemas.microsoft.com/office/drawing/2014/main" id="{9C10C0BB-0DF1-7C9F-FDF2-D1869A3B0557}"/>
                  </a:ext>
                </a:extLst>
              </p:cNvPr>
              <p:cNvSpPr>
                <a:spLocks noChangeShapeType="1"/>
              </p:cNvSpPr>
              <p:nvPr/>
            </p:nvSpPr>
            <p:spPr bwMode="auto">
              <a:xfrm>
                <a:off x="3856" y="2184"/>
                <a:ext cx="4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5" name="Line 13">
                <a:extLst>
                  <a:ext uri="{FF2B5EF4-FFF2-40B4-BE49-F238E27FC236}">
                    <a16:creationId xmlns:a16="http://schemas.microsoft.com/office/drawing/2014/main" id="{F231E2E7-3E6B-5FB7-A3D2-922E2B425A0C}"/>
                  </a:ext>
                </a:extLst>
              </p:cNvPr>
              <p:cNvSpPr>
                <a:spLocks noChangeShapeType="1"/>
              </p:cNvSpPr>
              <p:nvPr/>
            </p:nvSpPr>
            <p:spPr bwMode="auto">
              <a:xfrm flipH="1">
                <a:off x="3856" y="218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50" name="Line 15">
              <a:extLst>
                <a:ext uri="{FF2B5EF4-FFF2-40B4-BE49-F238E27FC236}">
                  <a16:creationId xmlns:a16="http://schemas.microsoft.com/office/drawing/2014/main" id="{4D86FD86-20FE-C0B8-6332-30740EC31792}"/>
                </a:ext>
              </a:extLst>
            </p:cNvPr>
            <p:cNvSpPr>
              <a:spLocks noChangeShapeType="1"/>
            </p:cNvSpPr>
            <p:nvPr/>
          </p:nvSpPr>
          <p:spPr bwMode="auto">
            <a:xfrm>
              <a:off x="6360090" y="4193650"/>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1" name="Line 16">
              <a:extLst>
                <a:ext uri="{FF2B5EF4-FFF2-40B4-BE49-F238E27FC236}">
                  <a16:creationId xmlns:a16="http://schemas.microsoft.com/office/drawing/2014/main" id="{6D560BE4-461A-DF7D-FF2E-C90E214FD195}"/>
                </a:ext>
              </a:extLst>
            </p:cNvPr>
            <p:cNvSpPr>
              <a:spLocks noChangeShapeType="1"/>
            </p:cNvSpPr>
            <p:nvPr/>
          </p:nvSpPr>
          <p:spPr bwMode="auto">
            <a:xfrm flipH="1">
              <a:off x="4140765" y="4393675"/>
              <a:ext cx="2219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2" name="Line 17">
              <a:extLst>
                <a:ext uri="{FF2B5EF4-FFF2-40B4-BE49-F238E27FC236}">
                  <a16:creationId xmlns:a16="http://schemas.microsoft.com/office/drawing/2014/main" id="{4FF5F27E-32C3-4CF0-0B77-7E4E252B8C29}"/>
                </a:ext>
              </a:extLst>
            </p:cNvPr>
            <p:cNvSpPr>
              <a:spLocks noChangeShapeType="1"/>
            </p:cNvSpPr>
            <p:nvPr/>
          </p:nvSpPr>
          <p:spPr bwMode="auto">
            <a:xfrm>
              <a:off x="5264715" y="439367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53" name="Line 18">
              <a:extLst>
                <a:ext uri="{FF2B5EF4-FFF2-40B4-BE49-F238E27FC236}">
                  <a16:creationId xmlns:a16="http://schemas.microsoft.com/office/drawing/2014/main" id="{056C14EB-E7DA-59BA-DB10-A5E5B53E36B2}"/>
                </a:ext>
              </a:extLst>
            </p:cNvPr>
            <p:cNvSpPr>
              <a:spLocks noChangeShapeType="1"/>
            </p:cNvSpPr>
            <p:nvPr/>
          </p:nvSpPr>
          <p:spPr bwMode="auto">
            <a:xfrm>
              <a:off x="5255190" y="25458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54" name="Text Box 19">
              <a:extLst>
                <a:ext uri="{FF2B5EF4-FFF2-40B4-BE49-F238E27FC236}">
                  <a16:creationId xmlns:a16="http://schemas.microsoft.com/office/drawing/2014/main" id="{968F6CF2-8E5F-A567-5184-674A0798DCF9}"/>
                </a:ext>
              </a:extLst>
            </p:cNvPr>
            <p:cNvSpPr txBox="1">
              <a:spLocks noChangeArrowheads="1"/>
            </p:cNvSpPr>
            <p:nvPr/>
          </p:nvSpPr>
          <p:spPr bwMode="auto">
            <a:xfrm>
              <a:off x="5753101" y="2972218"/>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YES</a:t>
              </a:r>
            </a:p>
          </p:txBody>
        </p:sp>
        <p:sp>
          <p:nvSpPr>
            <p:cNvPr id="55" name="Text Box 20">
              <a:extLst>
                <a:ext uri="{FF2B5EF4-FFF2-40B4-BE49-F238E27FC236}">
                  <a16:creationId xmlns:a16="http://schemas.microsoft.com/office/drawing/2014/main" id="{47D5DDA4-C0B5-784E-A0E3-CD2682FAAA78}"/>
                </a:ext>
              </a:extLst>
            </p:cNvPr>
            <p:cNvSpPr txBox="1">
              <a:spLocks noChangeArrowheads="1"/>
            </p:cNvSpPr>
            <p:nvPr/>
          </p:nvSpPr>
          <p:spPr bwMode="auto">
            <a:xfrm>
              <a:off x="4212203" y="3031852"/>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NO</a:t>
              </a:r>
            </a:p>
          </p:txBody>
        </p:sp>
        <p:sp>
          <p:nvSpPr>
            <p:cNvPr id="56" name="Text Box 21">
              <a:extLst>
                <a:ext uri="{FF2B5EF4-FFF2-40B4-BE49-F238E27FC236}">
                  <a16:creationId xmlns:a16="http://schemas.microsoft.com/office/drawing/2014/main" id="{E6CAD9B1-C25C-9EF8-8851-DFF4FE69AF61}"/>
                </a:ext>
              </a:extLst>
            </p:cNvPr>
            <p:cNvSpPr txBox="1">
              <a:spLocks noChangeArrowheads="1"/>
            </p:cNvSpPr>
            <p:nvPr/>
          </p:nvSpPr>
          <p:spPr bwMode="auto">
            <a:xfrm>
              <a:off x="4878994" y="3132048"/>
              <a:ext cx="75032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err="1">
                  <a:latin typeface="Times New Roman" panose="02020603050405020304" pitchFamily="18" charset="0"/>
                  <a:ea typeface="ＭＳ Ｐゴシック" panose="020B0600070205080204" pitchFamily="34" charset="-128"/>
                </a:rPr>
                <a:t>bmi</a:t>
              </a:r>
              <a:r>
                <a:rPr lang="en-US" altLang="en-US" sz="900" dirty="0">
                  <a:latin typeface="Times New Roman" panose="02020603050405020304" pitchFamily="18" charset="0"/>
                  <a:ea typeface="ＭＳ Ｐゴシック" panose="020B0600070205080204" pitchFamily="34" charset="-128"/>
                </a:rPr>
                <a:t> &lt;= 25</a:t>
              </a:r>
            </a:p>
          </p:txBody>
        </p:sp>
        <p:sp>
          <p:nvSpPr>
            <p:cNvPr id="57" name="Text Box 22">
              <a:extLst>
                <a:ext uri="{FF2B5EF4-FFF2-40B4-BE49-F238E27FC236}">
                  <a16:creationId xmlns:a16="http://schemas.microsoft.com/office/drawing/2014/main" id="{14288F90-C34F-A1B8-EEF8-CC76BB80F364}"/>
                </a:ext>
              </a:extLst>
            </p:cNvPr>
            <p:cNvSpPr txBox="1">
              <a:spLocks noChangeArrowheads="1"/>
            </p:cNvSpPr>
            <p:nvPr/>
          </p:nvSpPr>
          <p:spPr bwMode="auto">
            <a:xfrm>
              <a:off x="5990270" y="3780765"/>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Your weight is normal</a:t>
              </a:r>
            </a:p>
          </p:txBody>
        </p:sp>
        <p:sp>
          <p:nvSpPr>
            <p:cNvPr id="58" name="AutoShape 23">
              <a:extLst>
                <a:ext uri="{FF2B5EF4-FFF2-40B4-BE49-F238E27FC236}">
                  <a16:creationId xmlns:a16="http://schemas.microsoft.com/office/drawing/2014/main" id="{3E1D6E6C-0761-EBBB-1678-2C08C0AD4B51}"/>
                </a:ext>
              </a:extLst>
            </p:cNvPr>
            <p:cNvSpPr>
              <a:spLocks noChangeArrowheads="1"/>
            </p:cNvSpPr>
            <p:nvPr/>
          </p:nvSpPr>
          <p:spPr bwMode="auto">
            <a:xfrm>
              <a:off x="5836753" y="3757313"/>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59" name="Text Box 22">
              <a:extLst>
                <a:ext uri="{FF2B5EF4-FFF2-40B4-BE49-F238E27FC236}">
                  <a16:creationId xmlns:a16="http://schemas.microsoft.com/office/drawing/2014/main" id="{97A25240-7D76-35CD-09C5-E127027D341C}"/>
                </a:ext>
              </a:extLst>
            </p:cNvPr>
            <p:cNvSpPr txBox="1">
              <a:spLocks noChangeArrowheads="1"/>
            </p:cNvSpPr>
            <p:nvPr/>
          </p:nvSpPr>
          <p:spPr bwMode="auto">
            <a:xfrm>
              <a:off x="3789457" y="3750458"/>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 are overweight</a:t>
              </a:r>
            </a:p>
          </p:txBody>
        </p:sp>
        <p:sp>
          <p:nvSpPr>
            <p:cNvPr id="60" name="AutoShape 23">
              <a:extLst>
                <a:ext uri="{FF2B5EF4-FFF2-40B4-BE49-F238E27FC236}">
                  <a16:creationId xmlns:a16="http://schemas.microsoft.com/office/drawing/2014/main" id="{E84F983A-069F-31F1-4DCD-999B28346EF9}"/>
                </a:ext>
              </a:extLst>
            </p:cNvPr>
            <p:cNvSpPr>
              <a:spLocks noChangeArrowheads="1"/>
            </p:cNvSpPr>
            <p:nvPr/>
          </p:nvSpPr>
          <p:spPr bwMode="auto">
            <a:xfrm>
              <a:off x="3635940" y="3742908"/>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61" name="Line 13">
              <a:extLst>
                <a:ext uri="{FF2B5EF4-FFF2-40B4-BE49-F238E27FC236}">
                  <a16:creationId xmlns:a16="http://schemas.microsoft.com/office/drawing/2014/main" id="{67D2BF8B-6A4E-AC73-4F0C-B920F28E554B}"/>
                </a:ext>
              </a:extLst>
            </p:cNvPr>
            <p:cNvSpPr>
              <a:spLocks noChangeShapeType="1"/>
            </p:cNvSpPr>
            <p:nvPr/>
          </p:nvSpPr>
          <p:spPr bwMode="auto">
            <a:xfrm>
              <a:off x="4140765" y="3242963"/>
              <a:ext cx="0" cy="514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62" name="Line 15">
              <a:extLst>
                <a:ext uri="{FF2B5EF4-FFF2-40B4-BE49-F238E27FC236}">
                  <a16:creationId xmlns:a16="http://schemas.microsoft.com/office/drawing/2014/main" id="{A4A53A5E-7F47-9F46-1066-AAF578398612}"/>
                </a:ext>
              </a:extLst>
            </p:cNvPr>
            <p:cNvSpPr>
              <a:spLocks noChangeShapeType="1"/>
            </p:cNvSpPr>
            <p:nvPr/>
          </p:nvSpPr>
          <p:spPr bwMode="auto">
            <a:xfrm>
              <a:off x="4149088" y="4181216"/>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3" name="Line 16">
              <a:extLst>
                <a:ext uri="{FF2B5EF4-FFF2-40B4-BE49-F238E27FC236}">
                  <a16:creationId xmlns:a16="http://schemas.microsoft.com/office/drawing/2014/main" id="{BA5118B8-2872-D0A6-1AA2-97DA9E6E4A06}"/>
                </a:ext>
              </a:extLst>
            </p:cNvPr>
            <p:cNvSpPr>
              <a:spLocks noChangeShapeType="1"/>
            </p:cNvSpPr>
            <p:nvPr/>
          </p:nvSpPr>
          <p:spPr bwMode="auto">
            <a:xfrm flipH="1" flipV="1">
              <a:off x="5250427" y="2543753"/>
              <a:ext cx="1876420" cy="20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90" name="Elipse 89">
            <a:extLst>
              <a:ext uri="{FF2B5EF4-FFF2-40B4-BE49-F238E27FC236}">
                <a16:creationId xmlns:a16="http://schemas.microsoft.com/office/drawing/2014/main" id="{E7338247-C43B-4C38-91C8-1BEDEECACF0E}"/>
              </a:ext>
            </a:extLst>
          </p:cNvPr>
          <p:cNvSpPr/>
          <p:nvPr/>
        </p:nvSpPr>
        <p:spPr>
          <a:xfrm>
            <a:off x="6837995" y="696216"/>
            <a:ext cx="1446470" cy="1414462"/>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91" name="椭圆 90">
            <a:extLst>
              <a:ext uri="{FF2B5EF4-FFF2-40B4-BE49-F238E27FC236}">
                <a16:creationId xmlns:a16="http://schemas.microsoft.com/office/drawing/2014/main" id="{6E941DCA-6E3C-4B6E-8D82-87EB22E01C7D}"/>
              </a:ext>
            </a:extLst>
          </p:cNvPr>
          <p:cNvSpPr/>
          <p:nvPr/>
        </p:nvSpPr>
        <p:spPr>
          <a:xfrm>
            <a:off x="3563640" y="3362880"/>
            <a:ext cx="1276176" cy="110796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82" name="椭圆 90">
            <a:extLst>
              <a:ext uri="{FF2B5EF4-FFF2-40B4-BE49-F238E27FC236}">
                <a16:creationId xmlns:a16="http://schemas.microsoft.com/office/drawing/2014/main" id="{A8B0CB3E-B606-FAE0-88D3-FAA8E140E2EA}"/>
              </a:ext>
            </a:extLst>
          </p:cNvPr>
          <p:cNvSpPr/>
          <p:nvPr/>
        </p:nvSpPr>
        <p:spPr>
          <a:xfrm>
            <a:off x="5736377" y="3401545"/>
            <a:ext cx="1276176" cy="110796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503705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C4581919-7F8A-3E4E-84D8-A15C4B1C77D5}"/>
              </a:ext>
            </a:extLst>
          </p:cNvPr>
          <p:cNvSpPr>
            <a:spLocks noGrp="1" noChangeArrowheads="1"/>
          </p:cNvSpPr>
          <p:nvPr>
            <p:ph type="title"/>
          </p:nvPr>
        </p:nvSpPr>
        <p:spPr>
          <a:xfrm>
            <a:off x="508200" y="199295"/>
            <a:ext cx="4057650" cy="622598"/>
          </a:xfrm>
          <a:solidFill>
            <a:schemeClr val="bg1"/>
          </a:solidFill>
        </p:spPr>
        <p:txBody>
          <a:bodyPr>
            <a:normAutofit/>
          </a:bodyPr>
          <a:lstStyle/>
          <a:p>
            <a:r>
              <a:rPr lang="en-US" altLang="en-US" dirty="0">
                <a:ea typeface="ＭＳ Ｐゴシック" panose="020B0600070205080204" pitchFamily="34" charset="-128"/>
              </a:rPr>
              <a:t>Process</a:t>
            </a:r>
          </a:p>
        </p:txBody>
      </p:sp>
      <p:sp>
        <p:nvSpPr>
          <p:cNvPr id="6146" name="Rectangle 3">
            <a:extLst>
              <a:ext uri="{FF2B5EF4-FFF2-40B4-BE49-F238E27FC236}">
                <a16:creationId xmlns:a16="http://schemas.microsoft.com/office/drawing/2014/main" id="{BD905F3D-06D2-D44C-9258-CF3FC635B401}"/>
              </a:ext>
            </a:extLst>
          </p:cNvPr>
          <p:cNvSpPr>
            <a:spLocks noGrp="1" noChangeArrowheads="1"/>
          </p:cNvSpPr>
          <p:nvPr>
            <p:ph type="body" sz="half" idx="1"/>
          </p:nvPr>
        </p:nvSpPr>
        <p:spPr bwMode="auto">
          <a:xfrm>
            <a:off x="299583" y="834328"/>
            <a:ext cx="4016899" cy="3086100"/>
          </a:xfrm>
        </p:spPr>
        <p:txBody>
          <a:bodyPr wrap="square" numCol="1" anchor="t" anchorCtr="0" compatLnSpc="1">
            <a:prstTxWarp prst="textNoShape">
              <a:avLst/>
            </a:prstTxWarp>
            <a:normAutofit/>
          </a:bodyPr>
          <a:lstStyle/>
          <a:p>
            <a:r>
              <a:rPr lang="en-US" altLang="en-US" sz="1600" dirty="0">
                <a:ea typeface="ＭＳ Ｐゴシック" panose="020B0600070205080204" pitchFamily="34" charset="-128"/>
              </a:rPr>
              <a:t>Represented using a Rectangle.</a:t>
            </a:r>
          </a:p>
          <a:p>
            <a:r>
              <a:rPr lang="en-US" altLang="en-US" sz="1600" dirty="0">
                <a:ea typeface="ＭＳ Ｐゴシック" panose="020B0600070205080204" pitchFamily="34" charset="-128"/>
              </a:rPr>
              <a:t>Simple operation/process can be done in one step</a:t>
            </a:r>
          </a:p>
          <a:p>
            <a:r>
              <a:rPr lang="en-US" altLang="en-US" sz="1600" dirty="0">
                <a:ea typeface="ＭＳ Ｐゴシック" panose="020B0600070205080204" pitchFamily="34" charset="-128"/>
              </a:rPr>
              <a:t>Process is usually a mathematical operation such as +,-,*,// and %</a:t>
            </a:r>
          </a:p>
          <a:p>
            <a:r>
              <a:rPr lang="en-US" altLang="en-US" sz="1600" dirty="0">
                <a:ea typeface="ＭＳ Ｐゴシック" panose="020B0600070205080204" pitchFamily="34" charset="-128"/>
              </a:rPr>
              <a:t>Process cannot be complicated</a:t>
            </a:r>
          </a:p>
          <a:p>
            <a:endParaRPr lang="en-US" altLang="en-US" sz="1600" dirty="0">
              <a:ea typeface="ＭＳ Ｐゴシック" panose="020B0600070205080204" pitchFamily="34" charset="-128"/>
            </a:endParaRPr>
          </a:p>
        </p:txBody>
      </p:sp>
      <p:sp>
        <p:nvSpPr>
          <p:cNvPr id="6147" name="Slide Number Placeholder 6">
            <a:extLst>
              <a:ext uri="{FF2B5EF4-FFF2-40B4-BE49-F238E27FC236}">
                <a16:creationId xmlns:a16="http://schemas.microsoft.com/office/drawing/2014/main" id="{6F4C3E84-3505-6140-96A4-06C645CE5D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DD93B3F-5ADC-2E48-893D-FA66328E7D53}" type="slidenum">
              <a:rPr lang="en-US" altLang="en-US" sz="1050">
                <a:latin typeface="Times New Roman" panose="02020603050405020304" pitchFamily="18" charset="0"/>
                <a:ea typeface="ＭＳ Ｐゴシック" panose="020B0600070205080204" pitchFamily="34" charset="-128"/>
              </a:rPr>
              <a:pPr fontAlgn="base">
                <a:spcBef>
                  <a:spcPct val="0"/>
                </a:spcBef>
                <a:spcAft>
                  <a:spcPct val="0"/>
                </a:spcAft>
              </a:pPr>
              <a:t>22</a:t>
            </a:fld>
            <a:endParaRPr lang="en-US" altLang="en-US" sz="1050">
              <a:latin typeface="Times New Roman" panose="02020603050405020304" pitchFamily="18" charset="0"/>
              <a:ea typeface="ＭＳ Ｐゴシック" panose="020B0600070205080204" pitchFamily="34" charset="-128"/>
            </a:endParaRPr>
          </a:p>
        </p:txBody>
      </p:sp>
      <p:sp>
        <p:nvSpPr>
          <p:cNvPr id="44" name="Google Shape;190;p29">
            <a:extLst>
              <a:ext uri="{FF2B5EF4-FFF2-40B4-BE49-F238E27FC236}">
                <a16:creationId xmlns:a16="http://schemas.microsoft.com/office/drawing/2014/main" id="{DB85921F-B7F7-0007-85DE-886CF9F0AEC0}"/>
              </a:ext>
            </a:extLst>
          </p:cNvPr>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roup 44">
            <a:extLst>
              <a:ext uri="{FF2B5EF4-FFF2-40B4-BE49-F238E27FC236}">
                <a16:creationId xmlns:a16="http://schemas.microsoft.com/office/drawing/2014/main" id="{1C48D8A2-2DA3-5859-D41F-ED2A4BE33138}"/>
              </a:ext>
            </a:extLst>
          </p:cNvPr>
          <p:cNvGrpSpPr/>
          <p:nvPr/>
        </p:nvGrpSpPr>
        <p:grpSpPr>
          <a:xfrm>
            <a:off x="3635940" y="467616"/>
            <a:ext cx="4462463" cy="4492228"/>
            <a:chOff x="3635940" y="467616"/>
            <a:chExt cx="4462463" cy="4492228"/>
          </a:xfrm>
        </p:grpSpPr>
        <p:grpSp>
          <p:nvGrpSpPr>
            <p:cNvPr id="46" name="Group 41">
              <a:extLst>
                <a:ext uri="{FF2B5EF4-FFF2-40B4-BE49-F238E27FC236}">
                  <a16:creationId xmlns:a16="http://schemas.microsoft.com/office/drawing/2014/main" id="{EA45DC7D-C09A-F310-283F-E026399C8B6C}"/>
                </a:ext>
              </a:extLst>
            </p:cNvPr>
            <p:cNvGrpSpPr>
              <a:grpSpLocks/>
            </p:cNvGrpSpPr>
            <p:nvPr/>
          </p:nvGrpSpPr>
          <p:grpSpPr bwMode="auto">
            <a:xfrm>
              <a:off x="4878953" y="467616"/>
              <a:ext cx="3219450" cy="4492228"/>
              <a:chOff x="2096" y="288"/>
              <a:chExt cx="2704" cy="3773"/>
            </a:xfrm>
          </p:grpSpPr>
          <p:grpSp>
            <p:nvGrpSpPr>
              <p:cNvPr id="66" name="Group 7">
                <a:extLst>
                  <a:ext uri="{FF2B5EF4-FFF2-40B4-BE49-F238E27FC236}">
                    <a16:creationId xmlns:a16="http://schemas.microsoft.com/office/drawing/2014/main" id="{5A1615C5-A3AB-4F47-F54A-FB714A3AF850}"/>
                  </a:ext>
                </a:extLst>
              </p:cNvPr>
              <p:cNvGrpSpPr>
                <a:grpSpLocks/>
              </p:cNvGrpSpPr>
              <p:nvPr/>
            </p:nvGrpSpPr>
            <p:grpSpPr bwMode="auto">
              <a:xfrm>
                <a:off x="4008" y="288"/>
                <a:ext cx="672" cy="194"/>
                <a:chOff x="3552" y="1200"/>
                <a:chExt cx="672" cy="194"/>
              </a:xfrm>
            </p:grpSpPr>
            <p:sp>
              <p:nvSpPr>
                <p:cNvPr id="80" name="AutoShape 5">
                  <a:extLst>
                    <a:ext uri="{FF2B5EF4-FFF2-40B4-BE49-F238E27FC236}">
                      <a16:creationId xmlns:a16="http://schemas.microsoft.com/office/drawing/2014/main" id="{EDECF658-EE88-4E49-1A6C-F931A5A48648}"/>
                    </a:ext>
                  </a:extLst>
                </p:cNvPr>
                <p:cNvSpPr>
                  <a:spLocks noChangeArrowheads="1"/>
                </p:cNvSpPr>
                <p:nvPr/>
              </p:nvSpPr>
              <p:spPr bwMode="auto">
                <a:xfrm>
                  <a:off x="3552" y="1200"/>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81" name="Text Box 6">
                  <a:extLst>
                    <a:ext uri="{FF2B5EF4-FFF2-40B4-BE49-F238E27FC236}">
                      <a16:creationId xmlns:a16="http://schemas.microsoft.com/office/drawing/2014/main" id="{1D973EF6-5981-CDB0-CA96-55EC72766EAB}"/>
                    </a:ext>
                  </a:extLst>
                </p:cNvPr>
                <p:cNvSpPr txBox="1">
                  <a:spLocks noChangeArrowheads="1"/>
                </p:cNvSpPr>
                <p:nvPr/>
              </p:nvSpPr>
              <p:spPr bwMode="auto">
                <a:xfrm>
                  <a:off x="3648" y="1200"/>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START</a:t>
                  </a:r>
                </a:p>
              </p:txBody>
            </p:sp>
          </p:grpSp>
          <p:grpSp>
            <p:nvGrpSpPr>
              <p:cNvPr id="67" name="Group 10">
                <a:extLst>
                  <a:ext uri="{FF2B5EF4-FFF2-40B4-BE49-F238E27FC236}">
                    <a16:creationId xmlns:a16="http://schemas.microsoft.com/office/drawing/2014/main" id="{1AFFFCAD-BF7E-69A2-17D5-FB10EEBE0A28}"/>
                  </a:ext>
                </a:extLst>
              </p:cNvPr>
              <p:cNvGrpSpPr>
                <a:grpSpLocks/>
              </p:cNvGrpSpPr>
              <p:nvPr/>
            </p:nvGrpSpPr>
            <p:grpSpPr bwMode="auto">
              <a:xfrm>
                <a:off x="3888" y="596"/>
                <a:ext cx="912" cy="480"/>
                <a:chOff x="3408" y="1632"/>
                <a:chExt cx="912" cy="480"/>
              </a:xfrm>
            </p:grpSpPr>
            <p:sp>
              <p:nvSpPr>
                <p:cNvPr id="78" name="AutoShape 8">
                  <a:extLst>
                    <a:ext uri="{FF2B5EF4-FFF2-40B4-BE49-F238E27FC236}">
                      <a16:creationId xmlns:a16="http://schemas.microsoft.com/office/drawing/2014/main" id="{31B727B6-FF2F-DC06-8904-19459A48CAF0}"/>
                    </a:ext>
                  </a:extLst>
                </p:cNvPr>
                <p:cNvSpPr>
                  <a:spLocks noChangeArrowheads="1"/>
                </p:cNvSpPr>
                <p:nvPr/>
              </p:nvSpPr>
              <p:spPr bwMode="auto">
                <a:xfrm>
                  <a:off x="3408" y="1632"/>
                  <a:ext cx="912" cy="48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9" name="Text Box 9">
                  <a:extLst>
                    <a:ext uri="{FF2B5EF4-FFF2-40B4-BE49-F238E27FC236}">
                      <a16:creationId xmlns:a16="http://schemas.microsoft.com/office/drawing/2014/main" id="{6013CFC2-DBE2-CA9C-0598-114709067066}"/>
                    </a:ext>
                  </a:extLst>
                </p:cNvPr>
                <p:cNvSpPr txBox="1">
                  <a:spLocks noChangeArrowheads="1"/>
                </p:cNvSpPr>
                <p:nvPr/>
              </p:nvSpPr>
              <p:spPr bwMode="auto">
                <a:xfrm>
                  <a:off x="3524" y="1720"/>
                  <a:ext cx="7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CA" altLang="en-US" sz="825" dirty="0">
                      <a:latin typeface="Times New Roman" panose="02020603050405020304" pitchFamily="18" charset="0"/>
                      <a:ea typeface="ＭＳ Ｐゴシック" panose="020B0600070205080204" pitchFamily="34" charset="-128"/>
                    </a:rPr>
                    <a:t>Height = Enter your height (m)</a:t>
                  </a:r>
                  <a:endParaRPr lang="en-US" altLang="en-US" sz="900" dirty="0">
                    <a:latin typeface="Times New Roman" panose="02020603050405020304" pitchFamily="18" charset="0"/>
                    <a:ea typeface="ＭＳ Ｐゴシック" panose="020B0600070205080204" pitchFamily="34" charset="-128"/>
                  </a:endParaRPr>
                </a:p>
              </p:txBody>
            </p:sp>
          </p:grpSp>
          <p:grpSp>
            <p:nvGrpSpPr>
              <p:cNvPr id="68" name="Group 14">
                <a:extLst>
                  <a:ext uri="{FF2B5EF4-FFF2-40B4-BE49-F238E27FC236}">
                    <a16:creationId xmlns:a16="http://schemas.microsoft.com/office/drawing/2014/main" id="{DC0FAB82-DC51-5D79-D999-17C1585DC0C3}"/>
                  </a:ext>
                </a:extLst>
              </p:cNvPr>
              <p:cNvGrpSpPr>
                <a:grpSpLocks/>
              </p:cNvGrpSpPr>
              <p:nvPr/>
            </p:nvGrpSpPr>
            <p:grpSpPr bwMode="auto">
              <a:xfrm>
                <a:off x="3888" y="1195"/>
                <a:ext cx="912" cy="336"/>
                <a:chOff x="3456" y="2304"/>
                <a:chExt cx="912" cy="336"/>
              </a:xfrm>
            </p:grpSpPr>
            <p:sp>
              <p:nvSpPr>
                <p:cNvPr id="76" name="AutoShape 12">
                  <a:extLst>
                    <a:ext uri="{FF2B5EF4-FFF2-40B4-BE49-F238E27FC236}">
                      <a16:creationId xmlns:a16="http://schemas.microsoft.com/office/drawing/2014/main" id="{DCE1AC8D-6FE1-E475-67E2-F6C684B7C9E6}"/>
                    </a:ext>
                  </a:extLst>
                </p:cNvPr>
                <p:cNvSpPr>
                  <a:spLocks noChangeArrowheads="1"/>
                </p:cNvSpPr>
                <p:nvPr/>
              </p:nvSpPr>
              <p:spPr bwMode="auto">
                <a:xfrm>
                  <a:off x="3456" y="2304"/>
                  <a:ext cx="912" cy="336"/>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7" name="Text Box 13">
                  <a:extLst>
                    <a:ext uri="{FF2B5EF4-FFF2-40B4-BE49-F238E27FC236}">
                      <a16:creationId xmlns:a16="http://schemas.microsoft.com/office/drawing/2014/main" id="{06010CF6-3442-8347-FF5C-66DE324CE6A6}"/>
                    </a:ext>
                  </a:extLst>
                </p:cNvPr>
                <p:cNvSpPr txBox="1">
                  <a:spLocks noChangeArrowheads="1"/>
                </p:cNvSpPr>
                <p:nvPr/>
              </p:nvSpPr>
              <p:spPr bwMode="auto">
                <a:xfrm>
                  <a:off x="3503" y="2323"/>
                  <a:ext cx="7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825" dirty="0">
                      <a:latin typeface="Times New Roman" panose="02020603050405020304" pitchFamily="18" charset="0"/>
                      <a:ea typeface="ＭＳ Ｐゴシック" panose="020B0600070205080204" pitchFamily="34" charset="-128"/>
                    </a:rPr>
                    <a:t>Weight = Enter your weight (kg)</a:t>
                  </a:r>
                  <a:endParaRPr lang="en-US" altLang="en-US" sz="900" dirty="0">
                    <a:latin typeface="Times New Roman" panose="02020603050405020304" pitchFamily="18" charset="0"/>
                    <a:ea typeface="ＭＳ Ｐゴシック" panose="020B0600070205080204" pitchFamily="34" charset="-128"/>
                  </a:endParaRPr>
                </a:p>
              </p:txBody>
            </p:sp>
          </p:grpSp>
          <p:sp>
            <p:nvSpPr>
              <p:cNvPr id="69" name="Text Box 21">
                <a:extLst>
                  <a:ext uri="{FF2B5EF4-FFF2-40B4-BE49-F238E27FC236}">
                    <a16:creationId xmlns:a16="http://schemas.microsoft.com/office/drawing/2014/main" id="{2AF7C557-18F9-B32D-D47C-AA48BC1D5AD0}"/>
                  </a:ext>
                </a:extLst>
              </p:cNvPr>
              <p:cNvSpPr txBox="1">
                <a:spLocks noChangeArrowheads="1"/>
              </p:cNvSpPr>
              <p:nvPr/>
            </p:nvSpPr>
            <p:spPr bwMode="auto">
              <a:xfrm>
                <a:off x="3984" y="1668"/>
                <a:ext cx="720" cy="6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BMI = </a:t>
                </a:r>
              </a:p>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Weight /	</a:t>
                </a:r>
                <a:r>
                  <a:rPr lang="en-CA" altLang="en-US" sz="900" dirty="0">
                    <a:latin typeface="Times New Roman" panose="02020603050405020304" pitchFamily="18" charset="0"/>
                    <a:ea typeface="ＭＳ Ｐゴシック" panose="020B0600070205080204" pitchFamily="34" charset="-128"/>
                  </a:rPr>
                  <a:t> (Height)^2</a:t>
                </a:r>
                <a:r>
                  <a:rPr lang="en-US" altLang="en-US" sz="900" dirty="0">
                    <a:latin typeface="Times New Roman" panose="02020603050405020304" pitchFamily="18" charset="0"/>
                    <a:ea typeface="ＭＳ Ｐゴシック" panose="020B0600070205080204" pitchFamily="34" charset="-128"/>
                  </a:rPr>
                  <a:t> </a:t>
                </a:r>
              </a:p>
            </p:txBody>
          </p:sp>
          <p:grpSp>
            <p:nvGrpSpPr>
              <p:cNvPr id="70" name="Group 26">
                <a:extLst>
                  <a:ext uri="{FF2B5EF4-FFF2-40B4-BE49-F238E27FC236}">
                    <a16:creationId xmlns:a16="http://schemas.microsoft.com/office/drawing/2014/main" id="{9446E0C6-F425-DA6E-830D-024D53D4BB74}"/>
                  </a:ext>
                </a:extLst>
              </p:cNvPr>
              <p:cNvGrpSpPr>
                <a:grpSpLocks/>
              </p:cNvGrpSpPr>
              <p:nvPr/>
            </p:nvGrpSpPr>
            <p:grpSpPr bwMode="auto">
              <a:xfrm>
                <a:off x="2096" y="3865"/>
                <a:ext cx="672" cy="196"/>
                <a:chOff x="1640" y="1273"/>
                <a:chExt cx="672" cy="196"/>
              </a:xfrm>
            </p:grpSpPr>
            <p:sp>
              <p:nvSpPr>
                <p:cNvPr id="74" name="AutoShape 27">
                  <a:extLst>
                    <a:ext uri="{FF2B5EF4-FFF2-40B4-BE49-F238E27FC236}">
                      <a16:creationId xmlns:a16="http://schemas.microsoft.com/office/drawing/2014/main" id="{D8291269-7A03-901D-258A-00E2022F851F}"/>
                    </a:ext>
                  </a:extLst>
                </p:cNvPr>
                <p:cNvSpPr>
                  <a:spLocks noChangeArrowheads="1"/>
                </p:cNvSpPr>
                <p:nvPr/>
              </p:nvSpPr>
              <p:spPr bwMode="auto">
                <a:xfrm>
                  <a:off x="1640" y="1277"/>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5" name="Text Box 28">
                  <a:extLst>
                    <a:ext uri="{FF2B5EF4-FFF2-40B4-BE49-F238E27FC236}">
                      <a16:creationId xmlns:a16="http://schemas.microsoft.com/office/drawing/2014/main" id="{FBA18775-2C74-10BD-774A-3437EDDE5113}"/>
                    </a:ext>
                  </a:extLst>
                </p:cNvPr>
                <p:cNvSpPr txBox="1">
                  <a:spLocks noChangeArrowheads="1"/>
                </p:cNvSpPr>
                <p:nvPr/>
              </p:nvSpPr>
              <p:spPr bwMode="auto">
                <a:xfrm>
                  <a:off x="1736" y="1273"/>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END</a:t>
                  </a:r>
                </a:p>
              </p:txBody>
            </p:sp>
          </p:grpSp>
          <p:sp>
            <p:nvSpPr>
              <p:cNvPr id="71" name="Line 33">
                <a:extLst>
                  <a:ext uri="{FF2B5EF4-FFF2-40B4-BE49-F238E27FC236}">
                    <a16:creationId xmlns:a16="http://schemas.microsoft.com/office/drawing/2014/main" id="{67D72296-887E-65BF-7153-980B92C57831}"/>
                  </a:ext>
                </a:extLst>
              </p:cNvPr>
              <p:cNvSpPr>
                <a:spLocks noChangeShapeType="1"/>
              </p:cNvSpPr>
              <p:nvPr/>
            </p:nvSpPr>
            <p:spPr bwMode="auto">
              <a:xfrm>
                <a:off x="4344" y="484"/>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72" name="Line 34">
                <a:extLst>
                  <a:ext uri="{FF2B5EF4-FFF2-40B4-BE49-F238E27FC236}">
                    <a16:creationId xmlns:a16="http://schemas.microsoft.com/office/drawing/2014/main" id="{9F499914-6E0C-3840-2DFA-6A92D6EE958F}"/>
                  </a:ext>
                </a:extLst>
              </p:cNvPr>
              <p:cNvSpPr>
                <a:spLocks noChangeShapeType="1"/>
              </p:cNvSpPr>
              <p:nvPr/>
            </p:nvSpPr>
            <p:spPr bwMode="auto">
              <a:xfrm>
                <a:off x="4344" y="1080"/>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73" name="Line 35">
                <a:extLst>
                  <a:ext uri="{FF2B5EF4-FFF2-40B4-BE49-F238E27FC236}">
                    <a16:creationId xmlns:a16="http://schemas.microsoft.com/office/drawing/2014/main" id="{9D36B20F-DFBB-12C0-867D-275A7124DE75}"/>
                  </a:ext>
                </a:extLst>
              </p:cNvPr>
              <p:cNvSpPr>
                <a:spLocks noChangeShapeType="1"/>
              </p:cNvSpPr>
              <p:nvPr/>
            </p:nvSpPr>
            <p:spPr bwMode="auto">
              <a:xfrm>
                <a:off x="4344" y="1536"/>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47" name="AutoShape 7">
              <a:extLst>
                <a:ext uri="{FF2B5EF4-FFF2-40B4-BE49-F238E27FC236}">
                  <a16:creationId xmlns:a16="http://schemas.microsoft.com/office/drawing/2014/main" id="{0E301A4B-35BB-F01C-CC63-24265286E508}"/>
                </a:ext>
              </a:extLst>
            </p:cNvPr>
            <p:cNvSpPr>
              <a:spLocks noChangeArrowheads="1"/>
            </p:cNvSpPr>
            <p:nvPr/>
          </p:nvSpPr>
          <p:spPr bwMode="auto">
            <a:xfrm>
              <a:off x="4721790" y="2822050"/>
              <a:ext cx="1057275" cy="85725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48" name="Line 9">
              <a:extLst>
                <a:ext uri="{FF2B5EF4-FFF2-40B4-BE49-F238E27FC236}">
                  <a16:creationId xmlns:a16="http://schemas.microsoft.com/office/drawing/2014/main" id="{B248A820-A38A-1D0B-BD53-DAABB109D583}"/>
                </a:ext>
              </a:extLst>
            </p:cNvPr>
            <p:cNvSpPr>
              <a:spLocks noChangeShapeType="1"/>
            </p:cNvSpPr>
            <p:nvPr/>
          </p:nvSpPr>
          <p:spPr bwMode="auto">
            <a:xfrm flipH="1">
              <a:off x="4140765" y="3250675"/>
              <a:ext cx="590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nvGrpSpPr>
            <p:cNvPr id="49" name="Group 11">
              <a:extLst>
                <a:ext uri="{FF2B5EF4-FFF2-40B4-BE49-F238E27FC236}">
                  <a16:creationId xmlns:a16="http://schemas.microsoft.com/office/drawing/2014/main" id="{48E24A9C-8830-7571-30A8-C09D217D13D3}"/>
                </a:ext>
              </a:extLst>
            </p:cNvPr>
            <p:cNvGrpSpPr>
              <a:grpSpLocks/>
            </p:cNvGrpSpPr>
            <p:nvPr/>
          </p:nvGrpSpPr>
          <p:grpSpPr bwMode="auto">
            <a:xfrm flipH="1">
              <a:off x="5769540" y="3250675"/>
              <a:ext cx="590550" cy="514350"/>
              <a:chOff x="3856" y="2184"/>
              <a:chExt cx="496" cy="432"/>
            </a:xfrm>
          </p:grpSpPr>
          <p:sp>
            <p:nvSpPr>
              <p:cNvPr id="64" name="Line 12">
                <a:extLst>
                  <a:ext uri="{FF2B5EF4-FFF2-40B4-BE49-F238E27FC236}">
                    <a16:creationId xmlns:a16="http://schemas.microsoft.com/office/drawing/2014/main" id="{9C10C0BB-0DF1-7C9F-FDF2-D1869A3B0557}"/>
                  </a:ext>
                </a:extLst>
              </p:cNvPr>
              <p:cNvSpPr>
                <a:spLocks noChangeShapeType="1"/>
              </p:cNvSpPr>
              <p:nvPr/>
            </p:nvSpPr>
            <p:spPr bwMode="auto">
              <a:xfrm>
                <a:off x="3856" y="2184"/>
                <a:ext cx="4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5" name="Line 13">
                <a:extLst>
                  <a:ext uri="{FF2B5EF4-FFF2-40B4-BE49-F238E27FC236}">
                    <a16:creationId xmlns:a16="http://schemas.microsoft.com/office/drawing/2014/main" id="{F231E2E7-3E6B-5FB7-A3D2-922E2B425A0C}"/>
                  </a:ext>
                </a:extLst>
              </p:cNvPr>
              <p:cNvSpPr>
                <a:spLocks noChangeShapeType="1"/>
              </p:cNvSpPr>
              <p:nvPr/>
            </p:nvSpPr>
            <p:spPr bwMode="auto">
              <a:xfrm flipH="1">
                <a:off x="3856" y="218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50" name="Line 15">
              <a:extLst>
                <a:ext uri="{FF2B5EF4-FFF2-40B4-BE49-F238E27FC236}">
                  <a16:creationId xmlns:a16="http://schemas.microsoft.com/office/drawing/2014/main" id="{4D86FD86-20FE-C0B8-6332-30740EC31792}"/>
                </a:ext>
              </a:extLst>
            </p:cNvPr>
            <p:cNvSpPr>
              <a:spLocks noChangeShapeType="1"/>
            </p:cNvSpPr>
            <p:nvPr/>
          </p:nvSpPr>
          <p:spPr bwMode="auto">
            <a:xfrm>
              <a:off x="6360090" y="4193650"/>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1" name="Line 16">
              <a:extLst>
                <a:ext uri="{FF2B5EF4-FFF2-40B4-BE49-F238E27FC236}">
                  <a16:creationId xmlns:a16="http://schemas.microsoft.com/office/drawing/2014/main" id="{6D560BE4-461A-DF7D-FF2E-C90E214FD195}"/>
                </a:ext>
              </a:extLst>
            </p:cNvPr>
            <p:cNvSpPr>
              <a:spLocks noChangeShapeType="1"/>
            </p:cNvSpPr>
            <p:nvPr/>
          </p:nvSpPr>
          <p:spPr bwMode="auto">
            <a:xfrm flipH="1">
              <a:off x="4140765" y="4393675"/>
              <a:ext cx="2219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2" name="Line 17">
              <a:extLst>
                <a:ext uri="{FF2B5EF4-FFF2-40B4-BE49-F238E27FC236}">
                  <a16:creationId xmlns:a16="http://schemas.microsoft.com/office/drawing/2014/main" id="{4FF5F27E-32C3-4CF0-0B77-7E4E252B8C29}"/>
                </a:ext>
              </a:extLst>
            </p:cNvPr>
            <p:cNvSpPr>
              <a:spLocks noChangeShapeType="1"/>
            </p:cNvSpPr>
            <p:nvPr/>
          </p:nvSpPr>
          <p:spPr bwMode="auto">
            <a:xfrm>
              <a:off x="5264715" y="439367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53" name="Line 18">
              <a:extLst>
                <a:ext uri="{FF2B5EF4-FFF2-40B4-BE49-F238E27FC236}">
                  <a16:creationId xmlns:a16="http://schemas.microsoft.com/office/drawing/2014/main" id="{056C14EB-E7DA-59BA-DB10-A5E5B53E36B2}"/>
                </a:ext>
              </a:extLst>
            </p:cNvPr>
            <p:cNvSpPr>
              <a:spLocks noChangeShapeType="1"/>
            </p:cNvSpPr>
            <p:nvPr/>
          </p:nvSpPr>
          <p:spPr bwMode="auto">
            <a:xfrm>
              <a:off x="5255190" y="25458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54" name="Text Box 19">
              <a:extLst>
                <a:ext uri="{FF2B5EF4-FFF2-40B4-BE49-F238E27FC236}">
                  <a16:creationId xmlns:a16="http://schemas.microsoft.com/office/drawing/2014/main" id="{968F6CF2-8E5F-A567-5184-674A0798DCF9}"/>
                </a:ext>
              </a:extLst>
            </p:cNvPr>
            <p:cNvSpPr txBox="1">
              <a:spLocks noChangeArrowheads="1"/>
            </p:cNvSpPr>
            <p:nvPr/>
          </p:nvSpPr>
          <p:spPr bwMode="auto">
            <a:xfrm>
              <a:off x="5753101" y="2972218"/>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YES</a:t>
              </a:r>
            </a:p>
          </p:txBody>
        </p:sp>
        <p:sp>
          <p:nvSpPr>
            <p:cNvPr id="55" name="Text Box 20">
              <a:extLst>
                <a:ext uri="{FF2B5EF4-FFF2-40B4-BE49-F238E27FC236}">
                  <a16:creationId xmlns:a16="http://schemas.microsoft.com/office/drawing/2014/main" id="{47D5DDA4-C0B5-784E-A0E3-CD2682FAAA78}"/>
                </a:ext>
              </a:extLst>
            </p:cNvPr>
            <p:cNvSpPr txBox="1">
              <a:spLocks noChangeArrowheads="1"/>
            </p:cNvSpPr>
            <p:nvPr/>
          </p:nvSpPr>
          <p:spPr bwMode="auto">
            <a:xfrm>
              <a:off x="4212203" y="3031852"/>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NO</a:t>
              </a:r>
            </a:p>
          </p:txBody>
        </p:sp>
        <p:sp>
          <p:nvSpPr>
            <p:cNvPr id="56" name="Text Box 21">
              <a:extLst>
                <a:ext uri="{FF2B5EF4-FFF2-40B4-BE49-F238E27FC236}">
                  <a16:creationId xmlns:a16="http://schemas.microsoft.com/office/drawing/2014/main" id="{E6CAD9B1-C25C-9EF8-8851-DFF4FE69AF61}"/>
                </a:ext>
              </a:extLst>
            </p:cNvPr>
            <p:cNvSpPr txBox="1">
              <a:spLocks noChangeArrowheads="1"/>
            </p:cNvSpPr>
            <p:nvPr/>
          </p:nvSpPr>
          <p:spPr bwMode="auto">
            <a:xfrm>
              <a:off x="4878994" y="3132048"/>
              <a:ext cx="75032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err="1">
                  <a:latin typeface="Times New Roman" panose="02020603050405020304" pitchFamily="18" charset="0"/>
                  <a:ea typeface="ＭＳ Ｐゴシック" panose="020B0600070205080204" pitchFamily="34" charset="-128"/>
                </a:rPr>
                <a:t>bmi</a:t>
              </a:r>
              <a:r>
                <a:rPr lang="en-US" altLang="en-US" sz="900" dirty="0">
                  <a:latin typeface="Times New Roman" panose="02020603050405020304" pitchFamily="18" charset="0"/>
                  <a:ea typeface="ＭＳ Ｐゴシック" panose="020B0600070205080204" pitchFamily="34" charset="-128"/>
                </a:rPr>
                <a:t> &lt;= 25</a:t>
              </a:r>
            </a:p>
          </p:txBody>
        </p:sp>
        <p:sp>
          <p:nvSpPr>
            <p:cNvPr id="57" name="Text Box 22">
              <a:extLst>
                <a:ext uri="{FF2B5EF4-FFF2-40B4-BE49-F238E27FC236}">
                  <a16:creationId xmlns:a16="http://schemas.microsoft.com/office/drawing/2014/main" id="{14288F90-C34F-A1B8-EEF8-CC76BB80F364}"/>
                </a:ext>
              </a:extLst>
            </p:cNvPr>
            <p:cNvSpPr txBox="1">
              <a:spLocks noChangeArrowheads="1"/>
            </p:cNvSpPr>
            <p:nvPr/>
          </p:nvSpPr>
          <p:spPr bwMode="auto">
            <a:xfrm>
              <a:off x="5990270" y="3780765"/>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Your weight is normal</a:t>
              </a:r>
            </a:p>
          </p:txBody>
        </p:sp>
        <p:sp>
          <p:nvSpPr>
            <p:cNvPr id="58" name="AutoShape 23">
              <a:extLst>
                <a:ext uri="{FF2B5EF4-FFF2-40B4-BE49-F238E27FC236}">
                  <a16:creationId xmlns:a16="http://schemas.microsoft.com/office/drawing/2014/main" id="{3E1D6E6C-0761-EBBB-1678-2C08C0AD4B51}"/>
                </a:ext>
              </a:extLst>
            </p:cNvPr>
            <p:cNvSpPr>
              <a:spLocks noChangeArrowheads="1"/>
            </p:cNvSpPr>
            <p:nvPr/>
          </p:nvSpPr>
          <p:spPr bwMode="auto">
            <a:xfrm>
              <a:off x="5836753" y="3757313"/>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59" name="Text Box 22">
              <a:extLst>
                <a:ext uri="{FF2B5EF4-FFF2-40B4-BE49-F238E27FC236}">
                  <a16:creationId xmlns:a16="http://schemas.microsoft.com/office/drawing/2014/main" id="{97A25240-7D76-35CD-09C5-E127027D341C}"/>
                </a:ext>
              </a:extLst>
            </p:cNvPr>
            <p:cNvSpPr txBox="1">
              <a:spLocks noChangeArrowheads="1"/>
            </p:cNvSpPr>
            <p:nvPr/>
          </p:nvSpPr>
          <p:spPr bwMode="auto">
            <a:xfrm>
              <a:off x="3789457" y="3750458"/>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 are overweight</a:t>
              </a:r>
            </a:p>
          </p:txBody>
        </p:sp>
        <p:sp>
          <p:nvSpPr>
            <p:cNvPr id="60" name="AutoShape 23">
              <a:extLst>
                <a:ext uri="{FF2B5EF4-FFF2-40B4-BE49-F238E27FC236}">
                  <a16:creationId xmlns:a16="http://schemas.microsoft.com/office/drawing/2014/main" id="{E84F983A-069F-31F1-4DCD-999B28346EF9}"/>
                </a:ext>
              </a:extLst>
            </p:cNvPr>
            <p:cNvSpPr>
              <a:spLocks noChangeArrowheads="1"/>
            </p:cNvSpPr>
            <p:nvPr/>
          </p:nvSpPr>
          <p:spPr bwMode="auto">
            <a:xfrm>
              <a:off x="3635940" y="3742908"/>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61" name="Line 13">
              <a:extLst>
                <a:ext uri="{FF2B5EF4-FFF2-40B4-BE49-F238E27FC236}">
                  <a16:creationId xmlns:a16="http://schemas.microsoft.com/office/drawing/2014/main" id="{67D2BF8B-6A4E-AC73-4F0C-B920F28E554B}"/>
                </a:ext>
              </a:extLst>
            </p:cNvPr>
            <p:cNvSpPr>
              <a:spLocks noChangeShapeType="1"/>
            </p:cNvSpPr>
            <p:nvPr/>
          </p:nvSpPr>
          <p:spPr bwMode="auto">
            <a:xfrm>
              <a:off x="4140765" y="3242963"/>
              <a:ext cx="0" cy="514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62" name="Line 15">
              <a:extLst>
                <a:ext uri="{FF2B5EF4-FFF2-40B4-BE49-F238E27FC236}">
                  <a16:creationId xmlns:a16="http://schemas.microsoft.com/office/drawing/2014/main" id="{A4A53A5E-7F47-9F46-1066-AAF578398612}"/>
                </a:ext>
              </a:extLst>
            </p:cNvPr>
            <p:cNvSpPr>
              <a:spLocks noChangeShapeType="1"/>
            </p:cNvSpPr>
            <p:nvPr/>
          </p:nvSpPr>
          <p:spPr bwMode="auto">
            <a:xfrm>
              <a:off x="4149088" y="4181216"/>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3" name="Line 16">
              <a:extLst>
                <a:ext uri="{FF2B5EF4-FFF2-40B4-BE49-F238E27FC236}">
                  <a16:creationId xmlns:a16="http://schemas.microsoft.com/office/drawing/2014/main" id="{BA5118B8-2872-D0A6-1AA2-97DA9E6E4A06}"/>
                </a:ext>
              </a:extLst>
            </p:cNvPr>
            <p:cNvSpPr>
              <a:spLocks noChangeShapeType="1"/>
            </p:cNvSpPr>
            <p:nvPr/>
          </p:nvSpPr>
          <p:spPr bwMode="auto">
            <a:xfrm flipH="1" flipV="1">
              <a:off x="5250427" y="2543753"/>
              <a:ext cx="1876420" cy="20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90" name="Elipse 89">
            <a:extLst>
              <a:ext uri="{FF2B5EF4-FFF2-40B4-BE49-F238E27FC236}">
                <a16:creationId xmlns:a16="http://schemas.microsoft.com/office/drawing/2014/main" id="{E7338247-C43B-4C38-91C8-1BEDEECACF0E}"/>
              </a:ext>
            </a:extLst>
          </p:cNvPr>
          <p:cNvSpPr/>
          <p:nvPr/>
        </p:nvSpPr>
        <p:spPr>
          <a:xfrm>
            <a:off x="6837995" y="696216"/>
            <a:ext cx="1446470" cy="1414462"/>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91" name="椭圆 90">
            <a:extLst>
              <a:ext uri="{FF2B5EF4-FFF2-40B4-BE49-F238E27FC236}">
                <a16:creationId xmlns:a16="http://schemas.microsoft.com/office/drawing/2014/main" id="{6E941DCA-6E3C-4B6E-8D82-87EB22E01C7D}"/>
              </a:ext>
            </a:extLst>
          </p:cNvPr>
          <p:cNvSpPr/>
          <p:nvPr/>
        </p:nvSpPr>
        <p:spPr>
          <a:xfrm>
            <a:off x="3563640" y="3362880"/>
            <a:ext cx="1276176" cy="110796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82" name="椭圆 90">
            <a:extLst>
              <a:ext uri="{FF2B5EF4-FFF2-40B4-BE49-F238E27FC236}">
                <a16:creationId xmlns:a16="http://schemas.microsoft.com/office/drawing/2014/main" id="{A8B0CB3E-B606-FAE0-88D3-FAA8E140E2EA}"/>
              </a:ext>
            </a:extLst>
          </p:cNvPr>
          <p:cNvSpPr/>
          <p:nvPr/>
        </p:nvSpPr>
        <p:spPr>
          <a:xfrm>
            <a:off x="5736377" y="3401545"/>
            <a:ext cx="1276176" cy="110796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1115432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C4581919-7F8A-3E4E-84D8-A15C4B1C77D5}"/>
              </a:ext>
            </a:extLst>
          </p:cNvPr>
          <p:cNvSpPr>
            <a:spLocks noGrp="1" noChangeArrowheads="1"/>
          </p:cNvSpPr>
          <p:nvPr>
            <p:ph type="title"/>
          </p:nvPr>
        </p:nvSpPr>
        <p:spPr>
          <a:xfrm>
            <a:off x="508200" y="199295"/>
            <a:ext cx="4057650" cy="622598"/>
          </a:xfrm>
          <a:solidFill>
            <a:schemeClr val="bg1"/>
          </a:solidFill>
        </p:spPr>
        <p:txBody>
          <a:bodyPr>
            <a:normAutofit/>
          </a:bodyPr>
          <a:lstStyle/>
          <a:p>
            <a:r>
              <a:rPr lang="en-US" altLang="en-US" dirty="0">
                <a:ea typeface="ＭＳ Ｐゴシック" panose="020B0600070205080204" pitchFamily="34" charset="-128"/>
              </a:rPr>
              <a:t>Sequence Structure</a:t>
            </a:r>
          </a:p>
        </p:txBody>
      </p:sp>
      <p:sp>
        <p:nvSpPr>
          <p:cNvPr id="6146" name="Rectangle 3">
            <a:extLst>
              <a:ext uri="{FF2B5EF4-FFF2-40B4-BE49-F238E27FC236}">
                <a16:creationId xmlns:a16="http://schemas.microsoft.com/office/drawing/2014/main" id="{BD905F3D-06D2-D44C-9258-CF3FC635B401}"/>
              </a:ext>
            </a:extLst>
          </p:cNvPr>
          <p:cNvSpPr>
            <a:spLocks noGrp="1" noChangeArrowheads="1"/>
          </p:cNvSpPr>
          <p:nvPr>
            <p:ph type="body" sz="half" idx="1"/>
          </p:nvPr>
        </p:nvSpPr>
        <p:spPr bwMode="auto">
          <a:xfrm>
            <a:off x="299583" y="834328"/>
            <a:ext cx="4016899" cy="3086100"/>
          </a:xfrm>
        </p:spPr>
        <p:txBody>
          <a:bodyPr wrap="square" numCol="1" anchor="t" anchorCtr="0" compatLnSpc="1">
            <a:prstTxWarp prst="textNoShape">
              <a:avLst/>
            </a:prstTxWarp>
            <a:normAutofit lnSpcReduction="10000"/>
          </a:bodyPr>
          <a:lstStyle/>
          <a:p>
            <a:r>
              <a:rPr lang="en-US" altLang="en-US" sz="1600" dirty="0">
                <a:ea typeface="ＭＳ Ｐゴシック" panose="020B0600070205080204" pitchFamily="34" charset="-128"/>
              </a:rPr>
              <a:t>A flowchart is a sequence of several steps starting from a START to and END. </a:t>
            </a:r>
          </a:p>
          <a:p>
            <a:r>
              <a:rPr lang="en-US" altLang="en-US" sz="1600" dirty="0">
                <a:ea typeface="ＭＳ Ｐゴシック" panose="020B0600070205080204" pitchFamily="34" charset="-128"/>
              </a:rPr>
              <a:t>The sequence should be terminating, meaning that it has to result in an End state.</a:t>
            </a:r>
          </a:p>
          <a:p>
            <a:r>
              <a:rPr lang="en-US" altLang="en-US" sz="1600" dirty="0">
                <a:ea typeface="ＭＳ Ｐゴシック" panose="020B0600070205080204" pitchFamily="34" charset="-128"/>
              </a:rPr>
              <a:t>The steps in a sequence should be deterministic, meaning that it is 100% clear what the next step is.</a:t>
            </a:r>
          </a:p>
          <a:p>
            <a:r>
              <a:rPr lang="en-US" altLang="en-US" sz="1600" dirty="0">
                <a:ea typeface="ＭＳ Ｐゴシック" panose="020B0600070205080204" pitchFamily="34" charset="-128"/>
              </a:rPr>
              <a:t>Sequence is represented using the </a:t>
            </a:r>
            <a:r>
              <a:rPr lang="en-US" altLang="en-US" sz="1600" b="1" u="sng" dirty="0">
                <a:ea typeface="ＭＳ Ｐゴシック" panose="020B0600070205080204" pitchFamily="34" charset="-128"/>
              </a:rPr>
              <a:t>arrows</a:t>
            </a:r>
            <a:r>
              <a:rPr lang="en-US" altLang="en-US" sz="1600" dirty="0">
                <a:ea typeface="ＭＳ Ｐゴシック" panose="020B0600070205080204" pitchFamily="34" charset="-128"/>
              </a:rPr>
              <a:t>. </a:t>
            </a:r>
          </a:p>
        </p:txBody>
      </p:sp>
      <p:sp>
        <p:nvSpPr>
          <p:cNvPr id="6147" name="Slide Number Placeholder 6">
            <a:extLst>
              <a:ext uri="{FF2B5EF4-FFF2-40B4-BE49-F238E27FC236}">
                <a16:creationId xmlns:a16="http://schemas.microsoft.com/office/drawing/2014/main" id="{6F4C3E84-3505-6140-96A4-06C645CE5D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DD93B3F-5ADC-2E48-893D-FA66328E7D53}" type="slidenum">
              <a:rPr lang="en-US" altLang="en-US" sz="1050">
                <a:latin typeface="Times New Roman" panose="02020603050405020304" pitchFamily="18" charset="0"/>
                <a:ea typeface="ＭＳ Ｐゴシック" panose="020B0600070205080204" pitchFamily="34" charset="-128"/>
              </a:rPr>
              <a:pPr fontAlgn="base">
                <a:spcBef>
                  <a:spcPct val="0"/>
                </a:spcBef>
                <a:spcAft>
                  <a:spcPct val="0"/>
                </a:spcAft>
              </a:pPr>
              <a:t>23</a:t>
            </a:fld>
            <a:endParaRPr lang="en-US" altLang="en-US" sz="1050">
              <a:latin typeface="Times New Roman" panose="02020603050405020304" pitchFamily="18" charset="0"/>
              <a:ea typeface="ＭＳ Ｐゴシック" panose="020B0600070205080204" pitchFamily="34" charset="-128"/>
            </a:endParaRPr>
          </a:p>
        </p:txBody>
      </p:sp>
      <p:sp>
        <p:nvSpPr>
          <p:cNvPr id="44" name="Google Shape;190;p29">
            <a:extLst>
              <a:ext uri="{FF2B5EF4-FFF2-40B4-BE49-F238E27FC236}">
                <a16:creationId xmlns:a16="http://schemas.microsoft.com/office/drawing/2014/main" id="{DB85921F-B7F7-0007-85DE-886CF9F0AEC0}"/>
              </a:ext>
            </a:extLst>
          </p:cNvPr>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roup 44">
            <a:extLst>
              <a:ext uri="{FF2B5EF4-FFF2-40B4-BE49-F238E27FC236}">
                <a16:creationId xmlns:a16="http://schemas.microsoft.com/office/drawing/2014/main" id="{1C48D8A2-2DA3-5859-D41F-ED2A4BE33138}"/>
              </a:ext>
            </a:extLst>
          </p:cNvPr>
          <p:cNvGrpSpPr/>
          <p:nvPr/>
        </p:nvGrpSpPr>
        <p:grpSpPr>
          <a:xfrm>
            <a:off x="3635940" y="467616"/>
            <a:ext cx="4462463" cy="4492228"/>
            <a:chOff x="3635940" y="467616"/>
            <a:chExt cx="4462463" cy="4492228"/>
          </a:xfrm>
        </p:grpSpPr>
        <p:grpSp>
          <p:nvGrpSpPr>
            <p:cNvPr id="46" name="Group 41">
              <a:extLst>
                <a:ext uri="{FF2B5EF4-FFF2-40B4-BE49-F238E27FC236}">
                  <a16:creationId xmlns:a16="http://schemas.microsoft.com/office/drawing/2014/main" id="{EA45DC7D-C09A-F310-283F-E026399C8B6C}"/>
                </a:ext>
              </a:extLst>
            </p:cNvPr>
            <p:cNvGrpSpPr>
              <a:grpSpLocks/>
            </p:cNvGrpSpPr>
            <p:nvPr/>
          </p:nvGrpSpPr>
          <p:grpSpPr bwMode="auto">
            <a:xfrm>
              <a:off x="4878953" y="467616"/>
              <a:ext cx="3219450" cy="4492228"/>
              <a:chOff x="2096" y="288"/>
              <a:chExt cx="2704" cy="3773"/>
            </a:xfrm>
          </p:grpSpPr>
          <p:grpSp>
            <p:nvGrpSpPr>
              <p:cNvPr id="66" name="Group 7">
                <a:extLst>
                  <a:ext uri="{FF2B5EF4-FFF2-40B4-BE49-F238E27FC236}">
                    <a16:creationId xmlns:a16="http://schemas.microsoft.com/office/drawing/2014/main" id="{5A1615C5-A3AB-4F47-F54A-FB714A3AF850}"/>
                  </a:ext>
                </a:extLst>
              </p:cNvPr>
              <p:cNvGrpSpPr>
                <a:grpSpLocks/>
              </p:cNvGrpSpPr>
              <p:nvPr/>
            </p:nvGrpSpPr>
            <p:grpSpPr bwMode="auto">
              <a:xfrm>
                <a:off x="4008" y="288"/>
                <a:ext cx="672" cy="194"/>
                <a:chOff x="3552" y="1200"/>
                <a:chExt cx="672" cy="194"/>
              </a:xfrm>
            </p:grpSpPr>
            <p:sp>
              <p:nvSpPr>
                <p:cNvPr id="80" name="AutoShape 5">
                  <a:extLst>
                    <a:ext uri="{FF2B5EF4-FFF2-40B4-BE49-F238E27FC236}">
                      <a16:creationId xmlns:a16="http://schemas.microsoft.com/office/drawing/2014/main" id="{EDECF658-EE88-4E49-1A6C-F931A5A48648}"/>
                    </a:ext>
                  </a:extLst>
                </p:cNvPr>
                <p:cNvSpPr>
                  <a:spLocks noChangeArrowheads="1"/>
                </p:cNvSpPr>
                <p:nvPr/>
              </p:nvSpPr>
              <p:spPr bwMode="auto">
                <a:xfrm>
                  <a:off x="3552" y="1200"/>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81" name="Text Box 6">
                  <a:extLst>
                    <a:ext uri="{FF2B5EF4-FFF2-40B4-BE49-F238E27FC236}">
                      <a16:creationId xmlns:a16="http://schemas.microsoft.com/office/drawing/2014/main" id="{1D973EF6-5981-CDB0-CA96-55EC72766EAB}"/>
                    </a:ext>
                  </a:extLst>
                </p:cNvPr>
                <p:cNvSpPr txBox="1">
                  <a:spLocks noChangeArrowheads="1"/>
                </p:cNvSpPr>
                <p:nvPr/>
              </p:nvSpPr>
              <p:spPr bwMode="auto">
                <a:xfrm>
                  <a:off x="3648" y="1200"/>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START</a:t>
                  </a:r>
                </a:p>
              </p:txBody>
            </p:sp>
          </p:grpSp>
          <p:grpSp>
            <p:nvGrpSpPr>
              <p:cNvPr id="67" name="Group 10">
                <a:extLst>
                  <a:ext uri="{FF2B5EF4-FFF2-40B4-BE49-F238E27FC236}">
                    <a16:creationId xmlns:a16="http://schemas.microsoft.com/office/drawing/2014/main" id="{1AFFFCAD-BF7E-69A2-17D5-FB10EEBE0A28}"/>
                  </a:ext>
                </a:extLst>
              </p:cNvPr>
              <p:cNvGrpSpPr>
                <a:grpSpLocks/>
              </p:cNvGrpSpPr>
              <p:nvPr/>
            </p:nvGrpSpPr>
            <p:grpSpPr bwMode="auto">
              <a:xfrm>
                <a:off x="3888" y="596"/>
                <a:ext cx="912" cy="480"/>
                <a:chOff x="3408" y="1632"/>
                <a:chExt cx="912" cy="480"/>
              </a:xfrm>
            </p:grpSpPr>
            <p:sp>
              <p:nvSpPr>
                <p:cNvPr id="78" name="AutoShape 8">
                  <a:extLst>
                    <a:ext uri="{FF2B5EF4-FFF2-40B4-BE49-F238E27FC236}">
                      <a16:creationId xmlns:a16="http://schemas.microsoft.com/office/drawing/2014/main" id="{31B727B6-FF2F-DC06-8904-19459A48CAF0}"/>
                    </a:ext>
                  </a:extLst>
                </p:cNvPr>
                <p:cNvSpPr>
                  <a:spLocks noChangeArrowheads="1"/>
                </p:cNvSpPr>
                <p:nvPr/>
              </p:nvSpPr>
              <p:spPr bwMode="auto">
                <a:xfrm>
                  <a:off x="3408" y="1632"/>
                  <a:ext cx="912" cy="48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9" name="Text Box 9">
                  <a:extLst>
                    <a:ext uri="{FF2B5EF4-FFF2-40B4-BE49-F238E27FC236}">
                      <a16:creationId xmlns:a16="http://schemas.microsoft.com/office/drawing/2014/main" id="{6013CFC2-DBE2-CA9C-0598-114709067066}"/>
                    </a:ext>
                  </a:extLst>
                </p:cNvPr>
                <p:cNvSpPr txBox="1">
                  <a:spLocks noChangeArrowheads="1"/>
                </p:cNvSpPr>
                <p:nvPr/>
              </p:nvSpPr>
              <p:spPr bwMode="auto">
                <a:xfrm>
                  <a:off x="3524" y="1720"/>
                  <a:ext cx="7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CA" altLang="en-US" sz="825" dirty="0">
                      <a:latin typeface="Times New Roman" panose="02020603050405020304" pitchFamily="18" charset="0"/>
                      <a:ea typeface="ＭＳ Ｐゴシック" panose="020B0600070205080204" pitchFamily="34" charset="-128"/>
                    </a:rPr>
                    <a:t>Height = Enter your height (m)</a:t>
                  </a:r>
                  <a:endParaRPr lang="en-US" altLang="en-US" sz="900" dirty="0">
                    <a:latin typeface="Times New Roman" panose="02020603050405020304" pitchFamily="18" charset="0"/>
                    <a:ea typeface="ＭＳ Ｐゴシック" panose="020B0600070205080204" pitchFamily="34" charset="-128"/>
                  </a:endParaRPr>
                </a:p>
              </p:txBody>
            </p:sp>
          </p:grpSp>
          <p:grpSp>
            <p:nvGrpSpPr>
              <p:cNvPr id="68" name="Group 14">
                <a:extLst>
                  <a:ext uri="{FF2B5EF4-FFF2-40B4-BE49-F238E27FC236}">
                    <a16:creationId xmlns:a16="http://schemas.microsoft.com/office/drawing/2014/main" id="{DC0FAB82-DC51-5D79-D999-17C1585DC0C3}"/>
                  </a:ext>
                </a:extLst>
              </p:cNvPr>
              <p:cNvGrpSpPr>
                <a:grpSpLocks/>
              </p:cNvGrpSpPr>
              <p:nvPr/>
            </p:nvGrpSpPr>
            <p:grpSpPr bwMode="auto">
              <a:xfrm>
                <a:off x="3888" y="1195"/>
                <a:ext cx="912" cy="336"/>
                <a:chOff x="3456" y="2304"/>
                <a:chExt cx="912" cy="336"/>
              </a:xfrm>
            </p:grpSpPr>
            <p:sp>
              <p:nvSpPr>
                <p:cNvPr id="76" name="AutoShape 12">
                  <a:extLst>
                    <a:ext uri="{FF2B5EF4-FFF2-40B4-BE49-F238E27FC236}">
                      <a16:creationId xmlns:a16="http://schemas.microsoft.com/office/drawing/2014/main" id="{DCE1AC8D-6FE1-E475-67E2-F6C684B7C9E6}"/>
                    </a:ext>
                  </a:extLst>
                </p:cNvPr>
                <p:cNvSpPr>
                  <a:spLocks noChangeArrowheads="1"/>
                </p:cNvSpPr>
                <p:nvPr/>
              </p:nvSpPr>
              <p:spPr bwMode="auto">
                <a:xfrm>
                  <a:off x="3456" y="2304"/>
                  <a:ext cx="912" cy="336"/>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7" name="Text Box 13">
                  <a:extLst>
                    <a:ext uri="{FF2B5EF4-FFF2-40B4-BE49-F238E27FC236}">
                      <a16:creationId xmlns:a16="http://schemas.microsoft.com/office/drawing/2014/main" id="{06010CF6-3442-8347-FF5C-66DE324CE6A6}"/>
                    </a:ext>
                  </a:extLst>
                </p:cNvPr>
                <p:cNvSpPr txBox="1">
                  <a:spLocks noChangeArrowheads="1"/>
                </p:cNvSpPr>
                <p:nvPr/>
              </p:nvSpPr>
              <p:spPr bwMode="auto">
                <a:xfrm>
                  <a:off x="3503" y="2323"/>
                  <a:ext cx="7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825" dirty="0">
                      <a:latin typeface="Times New Roman" panose="02020603050405020304" pitchFamily="18" charset="0"/>
                      <a:ea typeface="ＭＳ Ｐゴシック" panose="020B0600070205080204" pitchFamily="34" charset="-128"/>
                    </a:rPr>
                    <a:t>Weight = Enter your weight (kg)</a:t>
                  </a:r>
                  <a:endParaRPr lang="en-US" altLang="en-US" sz="900" dirty="0">
                    <a:latin typeface="Times New Roman" panose="02020603050405020304" pitchFamily="18" charset="0"/>
                    <a:ea typeface="ＭＳ Ｐゴシック" panose="020B0600070205080204" pitchFamily="34" charset="-128"/>
                  </a:endParaRPr>
                </a:p>
              </p:txBody>
            </p:sp>
          </p:grpSp>
          <p:sp>
            <p:nvSpPr>
              <p:cNvPr id="69" name="Text Box 21">
                <a:extLst>
                  <a:ext uri="{FF2B5EF4-FFF2-40B4-BE49-F238E27FC236}">
                    <a16:creationId xmlns:a16="http://schemas.microsoft.com/office/drawing/2014/main" id="{2AF7C557-18F9-B32D-D47C-AA48BC1D5AD0}"/>
                  </a:ext>
                </a:extLst>
              </p:cNvPr>
              <p:cNvSpPr txBox="1">
                <a:spLocks noChangeArrowheads="1"/>
              </p:cNvSpPr>
              <p:nvPr/>
            </p:nvSpPr>
            <p:spPr bwMode="auto">
              <a:xfrm>
                <a:off x="3984" y="1668"/>
                <a:ext cx="720" cy="6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BMI = </a:t>
                </a:r>
              </a:p>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Weight /	</a:t>
                </a:r>
                <a:r>
                  <a:rPr lang="en-CA" altLang="en-US" sz="900" dirty="0">
                    <a:latin typeface="Times New Roman" panose="02020603050405020304" pitchFamily="18" charset="0"/>
                    <a:ea typeface="ＭＳ Ｐゴシック" panose="020B0600070205080204" pitchFamily="34" charset="-128"/>
                  </a:rPr>
                  <a:t> (Height)^2</a:t>
                </a:r>
                <a:r>
                  <a:rPr lang="en-US" altLang="en-US" sz="900" dirty="0">
                    <a:latin typeface="Times New Roman" panose="02020603050405020304" pitchFamily="18" charset="0"/>
                    <a:ea typeface="ＭＳ Ｐゴシック" panose="020B0600070205080204" pitchFamily="34" charset="-128"/>
                  </a:rPr>
                  <a:t> </a:t>
                </a:r>
              </a:p>
            </p:txBody>
          </p:sp>
          <p:grpSp>
            <p:nvGrpSpPr>
              <p:cNvPr id="70" name="Group 26">
                <a:extLst>
                  <a:ext uri="{FF2B5EF4-FFF2-40B4-BE49-F238E27FC236}">
                    <a16:creationId xmlns:a16="http://schemas.microsoft.com/office/drawing/2014/main" id="{9446E0C6-F425-DA6E-830D-024D53D4BB74}"/>
                  </a:ext>
                </a:extLst>
              </p:cNvPr>
              <p:cNvGrpSpPr>
                <a:grpSpLocks/>
              </p:cNvGrpSpPr>
              <p:nvPr/>
            </p:nvGrpSpPr>
            <p:grpSpPr bwMode="auto">
              <a:xfrm>
                <a:off x="2096" y="3865"/>
                <a:ext cx="672" cy="196"/>
                <a:chOff x="1640" y="1273"/>
                <a:chExt cx="672" cy="196"/>
              </a:xfrm>
            </p:grpSpPr>
            <p:sp>
              <p:nvSpPr>
                <p:cNvPr id="74" name="AutoShape 27">
                  <a:extLst>
                    <a:ext uri="{FF2B5EF4-FFF2-40B4-BE49-F238E27FC236}">
                      <a16:creationId xmlns:a16="http://schemas.microsoft.com/office/drawing/2014/main" id="{D8291269-7A03-901D-258A-00E2022F851F}"/>
                    </a:ext>
                  </a:extLst>
                </p:cNvPr>
                <p:cNvSpPr>
                  <a:spLocks noChangeArrowheads="1"/>
                </p:cNvSpPr>
                <p:nvPr/>
              </p:nvSpPr>
              <p:spPr bwMode="auto">
                <a:xfrm>
                  <a:off x="1640" y="1277"/>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5" name="Text Box 28">
                  <a:extLst>
                    <a:ext uri="{FF2B5EF4-FFF2-40B4-BE49-F238E27FC236}">
                      <a16:creationId xmlns:a16="http://schemas.microsoft.com/office/drawing/2014/main" id="{FBA18775-2C74-10BD-774A-3437EDDE5113}"/>
                    </a:ext>
                  </a:extLst>
                </p:cNvPr>
                <p:cNvSpPr txBox="1">
                  <a:spLocks noChangeArrowheads="1"/>
                </p:cNvSpPr>
                <p:nvPr/>
              </p:nvSpPr>
              <p:spPr bwMode="auto">
                <a:xfrm>
                  <a:off x="1736" y="1273"/>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END</a:t>
                  </a:r>
                </a:p>
              </p:txBody>
            </p:sp>
          </p:grpSp>
          <p:sp>
            <p:nvSpPr>
              <p:cNvPr id="71" name="Line 33">
                <a:extLst>
                  <a:ext uri="{FF2B5EF4-FFF2-40B4-BE49-F238E27FC236}">
                    <a16:creationId xmlns:a16="http://schemas.microsoft.com/office/drawing/2014/main" id="{67D72296-887E-65BF-7153-980B92C57831}"/>
                  </a:ext>
                </a:extLst>
              </p:cNvPr>
              <p:cNvSpPr>
                <a:spLocks noChangeShapeType="1"/>
              </p:cNvSpPr>
              <p:nvPr/>
            </p:nvSpPr>
            <p:spPr bwMode="auto">
              <a:xfrm>
                <a:off x="4344" y="484"/>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72" name="Line 34">
                <a:extLst>
                  <a:ext uri="{FF2B5EF4-FFF2-40B4-BE49-F238E27FC236}">
                    <a16:creationId xmlns:a16="http://schemas.microsoft.com/office/drawing/2014/main" id="{9F499914-6E0C-3840-2DFA-6A92D6EE958F}"/>
                  </a:ext>
                </a:extLst>
              </p:cNvPr>
              <p:cNvSpPr>
                <a:spLocks noChangeShapeType="1"/>
              </p:cNvSpPr>
              <p:nvPr/>
            </p:nvSpPr>
            <p:spPr bwMode="auto">
              <a:xfrm>
                <a:off x="4344" y="1080"/>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73" name="Line 35">
                <a:extLst>
                  <a:ext uri="{FF2B5EF4-FFF2-40B4-BE49-F238E27FC236}">
                    <a16:creationId xmlns:a16="http://schemas.microsoft.com/office/drawing/2014/main" id="{9D36B20F-DFBB-12C0-867D-275A7124DE75}"/>
                  </a:ext>
                </a:extLst>
              </p:cNvPr>
              <p:cNvSpPr>
                <a:spLocks noChangeShapeType="1"/>
              </p:cNvSpPr>
              <p:nvPr/>
            </p:nvSpPr>
            <p:spPr bwMode="auto">
              <a:xfrm>
                <a:off x="4344" y="1536"/>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47" name="AutoShape 7">
              <a:extLst>
                <a:ext uri="{FF2B5EF4-FFF2-40B4-BE49-F238E27FC236}">
                  <a16:creationId xmlns:a16="http://schemas.microsoft.com/office/drawing/2014/main" id="{0E301A4B-35BB-F01C-CC63-24265286E508}"/>
                </a:ext>
              </a:extLst>
            </p:cNvPr>
            <p:cNvSpPr>
              <a:spLocks noChangeArrowheads="1"/>
            </p:cNvSpPr>
            <p:nvPr/>
          </p:nvSpPr>
          <p:spPr bwMode="auto">
            <a:xfrm>
              <a:off x="4721790" y="2822050"/>
              <a:ext cx="1057275" cy="85725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48" name="Line 9">
              <a:extLst>
                <a:ext uri="{FF2B5EF4-FFF2-40B4-BE49-F238E27FC236}">
                  <a16:creationId xmlns:a16="http://schemas.microsoft.com/office/drawing/2014/main" id="{B248A820-A38A-1D0B-BD53-DAABB109D583}"/>
                </a:ext>
              </a:extLst>
            </p:cNvPr>
            <p:cNvSpPr>
              <a:spLocks noChangeShapeType="1"/>
            </p:cNvSpPr>
            <p:nvPr/>
          </p:nvSpPr>
          <p:spPr bwMode="auto">
            <a:xfrm flipH="1">
              <a:off x="4140765" y="3250675"/>
              <a:ext cx="590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nvGrpSpPr>
            <p:cNvPr id="49" name="Group 11">
              <a:extLst>
                <a:ext uri="{FF2B5EF4-FFF2-40B4-BE49-F238E27FC236}">
                  <a16:creationId xmlns:a16="http://schemas.microsoft.com/office/drawing/2014/main" id="{48E24A9C-8830-7571-30A8-C09D217D13D3}"/>
                </a:ext>
              </a:extLst>
            </p:cNvPr>
            <p:cNvGrpSpPr>
              <a:grpSpLocks/>
            </p:cNvGrpSpPr>
            <p:nvPr/>
          </p:nvGrpSpPr>
          <p:grpSpPr bwMode="auto">
            <a:xfrm flipH="1">
              <a:off x="5769540" y="3250675"/>
              <a:ext cx="590550" cy="514350"/>
              <a:chOff x="3856" y="2184"/>
              <a:chExt cx="496" cy="432"/>
            </a:xfrm>
          </p:grpSpPr>
          <p:sp>
            <p:nvSpPr>
              <p:cNvPr id="64" name="Line 12">
                <a:extLst>
                  <a:ext uri="{FF2B5EF4-FFF2-40B4-BE49-F238E27FC236}">
                    <a16:creationId xmlns:a16="http://schemas.microsoft.com/office/drawing/2014/main" id="{9C10C0BB-0DF1-7C9F-FDF2-D1869A3B0557}"/>
                  </a:ext>
                </a:extLst>
              </p:cNvPr>
              <p:cNvSpPr>
                <a:spLocks noChangeShapeType="1"/>
              </p:cNvSpPr>
              <p:nvPr/>
            </p:nvSpPr>
            <p:spPr bwMode="auto">
              <a:xfrm>
                <a:off x="3856" y="2184"/>
                <a:ext cx="4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5" name="Line 13">
                <a:extLst>
                  <a:ext uri="{FF2B5EF4-FFF2-40B4-BE49-F238E27FC236}">
                    <a16:creationId xmlns:a16="http://schemas.microsoft.com/office/drawing/2014/main" id="{F231E2E7-3E6B-5FB7-A3D2-922E2B425A0C}"/>
                  </a:ext>
                </a:extLst>
              </p:cNvPr>
              <p:cNvSpPr>
                <a:spLocks noChangeShapeType="1"/>
              </p:cNvSpPr>
              <p:nvPr/>
            </p:nvSpPr>
            <p:spPr bwMode="auto">
              <a:xfrm flipH="1">
                <a:off x="3856" y="218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50" name="Line 15">
              <a:extLst>
                <a:ext uri="{FF2B5EF4-FFF2-40B4-BE49-F238E27FC236}">
                  <a16:creationId xmlns:a16="http://schemas.microsoft.com/office/drawing/2014/main" id="{4D86FD86-20FE-C0B8-6332-30740EC31792}"/>
                </a:ext>
              </a:extLst>
            </p:cNvPr>
            <p:cNvSpPr>
              <a:spLocks noChangeShapeType="1"/>
            </p:cNvSpPr>
            <p:nvPr/>
          </p:nvSpPr>
          <p:spPr bwMode="auto">
            <a:xfrm>
              <a:off x="6360090" y="4193650"/>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1" name="Line 16">
              <a:extLst>
                <a:ext uri="{FF2B5EF4-FFF2-40B4-BE49-F238E27FC236}">
                  <a16:creationId xmlns:a16="http://schemas.microsoft.com/office/drawing/2014/main" id="{6D560BE4-461A-DF7D-FF2E-C90E214FD195}"/>
                </a:ext>
              </a:extLst>
            </p:cNvPr>
            <p:cNvSpPr>
              <a:spLocks noChangeShapeType="1"/>
            </p:cNvSpPr>
            <p:nvPr/>
          </p:nvSpPr>
          <p:spPr bwMode="auto">
            <a:xfrm flipH="1">
              <a:off x="4140765" y="4393675"/>
              <a:ext cx="2219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2" name="Line 17">
              <a:extLst>
                <a:ext uri="{FF2B5EF4-FFF2-40B4-BE49-F238E27FC236}">
                  <a16:creationId xmlns:a16="http://schemas.microsoft.com/office/drawing/2014/main" id="{4FF5F27E-32C3-4CF0-0B77-7E4E252B8C29}"/>
                </a:ext>
              </a:extLst>
            </p:cNvPr>
            <p:cNvSpPr>
              <a:spLocks noChangeShapeType="1"/>
            </p:cNvSpPr>
            <p:nvPr/>
          </p:nvSpPr>
          <p:spPr bwMode="auto">
            <a:xfrm>
              <a:off x="5264715" y="439367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53" name="Line 18">
              <a:extLst>
                <a:ext uri="{FF2B5EF4-FFF2-40B4-BE49-F238E27FC236}">
                  <a16:creationId xmlns:a16="http://schemas.microsoft.com/office/drawing/2014/main" id="{056C14EB-E7DA-59BA-DB10-A5E5B53E36B2}"/>
                </a:ext>
              </a:extLst>
            </p:cNvPr>
            <p:cNvSpPr>
              <a:spLocks noChangeShapeType="1"/>
            </p:cNvSpPr>
            <p:nvPr/>
          </p:nvSpPr>
          <p:spPr bwMode="auto">
            <a:xfrm>
              <a:off x="5255190" y="25458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54" name="Text Box 19">
              <a:extLst>
                <a:ext uri="{FF2B5EF4-FFF2-40B4-BE49-F238E27FC236}">
                  <a16:creationId xmlns:a16="http://schemas.microsoft.com/office/drawing/2014/main" id="{968F6CF2-8E5F-A567-5184-674A0798DCF9}"/>
                </a:ext>
              </a:extLst>
            </p:cNvPr>
            <p:cNvSpPr txBox="1">
              <a:spLocks noChangeArrowheads="1"/>
            </p:cNvSpPr>
            <p:nvPr/>
          </p:nvSpPr>
          <p:spPr bwMode="auto">
            <a:xfrm>
              <a:off x="5753101" y="2972218"/>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YES</a:t>
              </a:r>
            </a:p>
          </p:txBody>
        </p:sp>
        <p:sp>
          <p:nvSpPr>
            <p:cNvPr id="55" name="Text Box 20">
              <a:extLst>
                <a:ext uri="{FF2B5EF4-FFF2-40B4-BE49-F238E27FC236}">
                  <a16:creationId xmlns:a16="http://schemas.microsoft.com/office/drawing/2014/main" id="{47D5DDA4-C0B5-784E-A0E3-CD2682FAAA78}"/>
                </a:ext>
              </a:extLst>
            </p:cNvPr>
            <p:cNvSpPr txBox="1">
              <a:spLocks noChangeArrowheads="1"/>
            </p:cNvSpPr>
            <p:nvPr/>
          </p:nvSpPr>
          <p:spPr bwMode="auto">
            <a:xfrm>
              <a:off x="4212203" y="3031852"/>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NO</a:t>
              </a:r>
            </a:p>
          </p:txBody>
        </p:sp>
        <p:sp>
          <p:nvSpPr>
            <p:cNvPr id="56" name="Text Box 21">
              <a:extLst>
                <a:ext uri="{FF2B5EF4-FFF2-40B4-BE49-F238E27FC236}">
                  <a16:creationId xmlns:a16="http://schemas.microsoft.com/office/drawing/2014/main" id="{E6CAD9B1-C25C-9EF8-8851-DFF4FE69AF61}"/>
                </a:ext>
              </a:extLst>
            </p:cNvPr>
            <p:cNvSpPr txBox="1">
              <a:spLocks noChangeArrowheads="1"/>
            </p:cNvSpPr>
            <p:nvPr/>
          </p:nvSpPr>
          <p:spPr bwMode="auto">
            <a:xfrm>
              <a:off x="4878994" y="3132048"/>
              <a:ext cx="75032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err="1">
                  <a:latin typeface="Times New Roman" panose="02020603050405020304" pitchFamily="18" charset="0"/>
                  <a:ea typeface="ＭＳ Ｐゴシック" panose="020B0600070205080204" pitchFamily="34" charset="-128"/>
                </a:rPr>
                <a:t>bmi</a:t>
              </a:r>
              <a:r>
                <a:rPr lang="en-US" altLang="en-US" sz="900" dirty="0">
                  <a:latin typeface="Times New Roman" panose="02020603050405020304" pitchFamily="18" charset="0"/>
                  <a:ea typeface="ＭＳ Ｐゴシック" panose="020B0600070205080204" pitchFamily="34" charset="-128"/>
                </a:rPr>
                <a:t> &lt;= 25</a:t>
              </a:r>
            </a:p>
          </p:txBody>
        </p:sp>
        <p:sp>
          <p:nvSpPr>
            <p:cNvPr id="57" name="Text Box 22">
              <a:extLst>
                <a:ext uri="{FF2B5EF4-FFF2-40B4-BE49-F238E27FC236}">
                  <a16:creationId xmlns:a16="http://schemas.microsoft.com/office/drawing/2014/main" id="{14288F90-C34F-A1B8-EEF8-CC76BB80F364}"/>
                </a:ext>
              </a:extLst>
            </p:cNvPr>
            <p:cNvSpPr txBox="1">
              <a:spLocks noChangeArrowheads="1"/>
            </p:cNvSpPr>
            <p:nvPr/>
          </p:nvSpPr>
          <p:spPr bwMode="auto">
            <a:xfrm>
              <a:off x="5990270" y="3780765"/>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Your weight is normal</a:t>
              </a:r>
            </a:p>
          </p:txBody>
        </p:sp>
        <p:sp>
          <p:nvSpPr>
            <p:cNvPr id="58" name="AutoShape 23">
              <a:extLst>
                <a:ext uri="{FF2B5EF4-FFF2-40B4-BE49-F238E27FC236}">
                  <a16:creationId xmlns:a16="http://schemas.microsoft.com/office/drawing/2014/main" id="{3E1D6E6C-0761-EBBB-1678-2C08C0AD4B51}"/>
                </a:ext>
              </a:extLst>
            </p:cNvPr>
            <p:cNvSpPr>
              <a:spLocks noChangeArrowheads="1"/>
            </p:cNvSpPr>
            <p:nvPr/>
          </p:nvSpPr>
          <p:spPr bwMode="auto">
            <a:xfrm>
              <a:off x="5836753" y="3757313"/>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59" name="Text Box 22">
              <a:extLst>
                <a:ext uri="{FF2B5EF4-FFF2-40B4-BE49-F238E27FC236}">
                  <a16:creationId xmlns:a16="http://schemas.microsoft.com/office/drawing/2014/main" id="{97A25240-7D76-35CD-09C5-E127027D341C}"/>
                </a:ext>
              </a:extLst>
            </p:cNvPr>
            <p:cNvSpPr txBox="1">
              <a:spLocks noChangeArrowheads="1"/>
            </p:cNvSpPr>
            <p:nvPr/>
          </p:nvSpPr>
          <p:spPr bwMode="auto">
            <a:xfrm>
              <a:off x="3789457" y="3750458"/>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 are overweight</a:t>
              </a:r>
            </a:p>
          </p:txBody>
        </p:sp>
        <p:sp>
          <p:nvSpPr>
            <p:cNvPr id="60" name="AutoShape 23">
              <a:extLst>
                <a:ext uri="{FF2B5EF4-FFF2-40B4-BE49-F238E27FC236}">
                  <a16:creationId xmlns:a16="http://schemas.microsoft.com/office/drawing/2014/main" id="{E84F983A-069F-31F1-4DCD-999B28346EF9}"/>
                </a:ext>
              </a:extLst>
            </p:cNvPr>
            <p:cNvSpPr>
              <a:spLocks noChangeArrowheads="1"/>
            </p:cNvSpPr>
            <p:nvPr/>
          </p:nvSpPr>
          <p:spPr bwMode="auto">
            <a:xfrm>
              <a:off x="3635940" y="3742908"/>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61" name="Line 13">
              <a:extLst>
                <a:ext uri="{FF2B5EF4-FFF2-40B4-BE49-F238E27FC236}">
                  <a16:creationId xmlns:a16="http://schemas.microsoft.com/office/drawing/2014/main" id="{67D2BF8B-6A4E-AC73-4F0C-B920F28E554B}"/>
                </a:ext>
              </a:extLst>
            </p:cNvPr>
            <p:cNvSpPr>
              <a:spLocks noChangeShapeType="1"/>
            </p:cNvSpPr>
            <p:nvPr/>
          </p:nvSpPr>
          <p:spPr bwMode="auto">
            <a:xfrm>
              <a:off x="4140765" y="3242963"/>
              <a:ext cx="0" cy="514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62" name="Line 15">
              <a:extLst>
                <a:ext uri="{FF2B5EF4-FFF2-40B4-BE49-F238E27FC236}">
                  <a16:creationId xmlns:a16="http://schemas.microsoft.com/office/drawing/2014/main" id="{A4A53A5E-7F47-9F46-1066-AAF578398612}"/>
                </a:ext>
              </a:extLst>
            </p:cNvPr>
            <p:cNvSpPr>
              <a:spLocks noChangeShapeType="1"/>
            </p:cNvSpPr>
            <p:nvPr/>
          </p:nvSpPr>
          <p:spPr bwMode="auto">
            <a:xfrm>
              <a:off x="4149088" y="4181216"/>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3" name="Line 16">
              <a:extLst>
                <a:ext uri="{FF2B5EF4-FFF2-40B4-BE49-F238E27FC236}">
                  <a16:creationId xmlns:a16="http://schemas.microsoft.com/office/drawing/2014/main" id="{BA5118B8-2872-D0A6-1AA2-97DA9E6E4A06}"/>
                </a:ext>
              </a:extLst>
            </p:cNvPr>
            <p:cNvSpPr>
              <a:spLocks noChangeShapeType="1"/>
            </p:cNvSpPr>
            <p:nvPr/>
          </p:nvSpPr>
          <p:spPr bwMode="auto">
            <a:xfrm flipH="1" flipV="1">
              <a:off x="5250427" y="2543753"/>
              <a:ext cx="1876420" cy="20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Tree>
    <p:extLst>
      <p:ext uri="{BB962C8B-B14F-4D97-AF65-F5344CB8AC3E}">
        <p14:creationId xmlns:p14="http://schemas.microsoft.com/office/powerpoint/2010/main" val="2979936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C4581919-7F8A-3E4E-84D8-A15C4B1C77D5}"/>
              </a:ext>
            </a:extLst>
          </p:cNvPr>
          <p:cNvSpPr>
            <a:spLocks noGrp="1" noChangeArrowheads="1"/>
          </p:cNvSpPr>
          <p:nvPr>
            <p:ph type="title"/>
          </p:nvPr>
        </p:nvSpPr>
        <p:spPr>
          <a:xfrm>
            <a:off x="508200" y="199295"/>
            <a:ext cx="4057650" cy="622598"/>
          </a:xfrm>
          <a:solidFill>
            <a:schemeClr val="bg1"/>
          </a:solidFill>
        </p:spPr>
        <p:txBody>
          <a:bodyPr>
            <a:normAutofit/>
          </a:bodyPr>
          <a:lstStyle/>
          <a:p>
            <a:r>
              <a:rPr lang="en-US" altLang="en-US" dirty="0">
                <a:ea typeface="ＭＳ Ｐゴシック" panose="020B0600070205080204" pitchFamily="34" charset="-128"/>
              </a:rPr>
              <a:t>Decision Structure</a:t>
            </a:r>
          </a:p>
        </p:txBody>
      </p:sp>
      <p:sp>
        <p:nvSpPr>
          <p:cNvPr id="6146" name="Rectangle 3">
            <a:extLst>
              <a:ext uri="{FF2B5EF4-FFF2-40B4-BE49-F238E27FC236}">
                <a16:creationId xmlns:a16="http://schemas.microsoft.com/office/drawing/2014/main" id="{BD905F3D-06D2-D44C-9258-CF3FC635B401}"/>
              </a:ext>
            </a:extLst>
          </p:cNvPr>
          <p:cNvSpPr>
            <a:spLocks noGrp="1" noChangeArrowheads="1"/>
          </p:cNvSpPr>
          <p:nvPr>
            <p:ph type="body" sz="half" idx="1"/>
          </p:nvPr>
        </p:nvSpPr>
        <p:spPr bwMode="auto">
          <a:xfrm>
            <a:off x="299583" y="834328"/>
            <a:ext cx="4016899" cy="3086100"/>
          </a:xfrm>
        </p:spPr>
        <p:txBody>
          <a:bodyPr wrap="square" numCol="1" anchor="t" anchorCtr="0" compatLnSpc="1">
            <a:prstTxWarp prst="textNoShape">
              <a:avLst/>
            </a:prstTxWarp>
            <a:normAutofit/>
          </a:bodyPr>
          <a:lstStyle/>
          <a:p>
            <a:r>
              <a:rPr lang="en-US" altLang="en-US" sz="1600" dirty="0">
                <a:ea typeface="ＭＳ Ｐゴシック" panose="020B0600070205080204" pitchFamily="34" charset="-128"/>
              </a:rPr>
              <a:t>A Decision is represented using a Diamond.</a:t>
            </a:r>
          </a:p>
          <a:p>
            <a:r>
              <a:rPr lang="en-US" altLang="en-US" sz="1600" dirty="0">
                <a:ea typeface="ＭＳ Ｐゴシック" panose="020B0600070205080204" pitchFamily="34" charset="-128"/>
              </a:rPr>
              <a:t>The Decision is evaluated to Yes or No </a:t>
            </a:r>
          </a:p>
        </p:txBody>
      </p:sp>
      <p:sp>
        <p:nvSpPr>
          <p:cNvPr id="6147" name="Slide Number Placeholder 6">
            <a:extLst>
              <a:ext uri="{FF2B5EF4-FFF2-40B4-BE49-F238E27FC236}">
                <a16:creationId xmlns:a16="http://schemas.microsoft.com/office/drawing/2014/main" id="{6F4C3E84-3505-6140-96A4-06C645CE5D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DD93B3F-5ADC-2E48-893D-FA66328E7D53}" type="slidenum">
              <a:rPr lang="en-US" altLang="en-US" sz="1050">
                <a:latin typeface="Times New Roman" panose="02020603050405020304" pitchFamily="18" charset="0"/>
                <a:ea typeface="ＭＳ Ｐゴシック" panose="020B0600070205080204" pitchFamily="34" charset="-128"/>
              </a:rPr>
              <a:pPr fontAlgn="base">
                <a:spcBef>
                  <a:spcPct val="0"/>
                </a:spcBef>
                <a:spcAft>
                  <a:spcPct val="0"/>
                </a:spcAft>
              </a:pPr>
              <a:t>24</a:t>
            </a:fld>
            <a:endParaRPr lang="en-US" altLang="en-US" sz="1050">
              <a:latin typeface="Times New Roman" panose="02020603050405020304" pitchFamily="18" charset="0"/>
              <a:ea typeface="ＭＳ Ｐゴシック" panose="020B0600070205080204" pitchFamily="34" charset="-128"/>
            </a:endParaRPr>
          </a:p>
        </p:txBody>
      </p:sp>
      <p:sp>
        <p:nvSpPr>
          <p:cNvPr id="44" name="Google Shape;190;p29">
            <a:extLst>
              <a:ext uri="{FF2B5EF4-FFF2-40B4-BE49-F238E27FC236}">
                <a16:creationId xmlns:a16="http://schemas.microsoft.com/office/drawing/2014/main" id="{DB85921F-B7F7-0007-85DE-886CF9F0AEC0}"/>
              </a:ext>
            </a:extLst>
          </p:cNvPr>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roup 44">
            <a:extLst>
              <a:ext uri="{FF2B5EF4-FFF2-40B4-BE49-F238E27FC236}">
                <a16:creationId xmlns:a16="http://schemas.microsoft.com/office/drawing/2014/main" id="{1C48D8A2-2DA3-5859-D41F-ED2A4BE33138}"/>
              </a:ext>
            </a:extLst>
          </p:cNvPr>
          <p:cNvGrpSpPr/>
          <p:nvPr/>
        </p:nvGrpSpPr>
        <p:grpSpPr>
          <a:xfrm>
            <a:off x="3635940" y="467616"/>
            <a:ext cx="4462463" cy="4492228"/>
            <a:chOff x="3635940" y="467616"/>
            <a:chExt cx="4462463" cy="4492228"/>
          </a:xfrm>
        </p:grpSpPr>
        <p:grpSp>
          <p:nvGrpSpPr>
            <p:cNvPr id="46" name="Group 41">
              <a:extLst>
                <a:ext uri="{FF2B5EF4-FFF2-40B4-BE49-F238E27FC236}">
                  <a16:creationId xmlns:a16="http://schemas.microsoft.com/office/drawing/2014/main" id="{EA45DC7D-C09A-F310-283F-E026399C8B6C}"/>
                </a:ext>
              </a:extLst>
            </p:cNvPr>
            <p:cNvGrpSpPr>
              <a:grpSpLocks/>
            </p:cNvGrpSpPr>
            <p:nvPr/>
          </p:nvGrpSpPr>
          <p:grpSpPr bwMode="auto">
            <a:xfrm>
              <a:off x="4878953" y="467616"/>
              <a:ext cx="3219450" cy="4492228"/>
              <a:chOff x="2096" y="288"/>
              <a:chExt cx="2704" cy="3773"/>
            </a:xfrm>
          </p:grpSpPr>
          <p:grpSp>
            <p:nvGrpSpPr>
              <p:cNvPr id="66" name="Group 7">
                <a:extLst>
                  <a:ext uri="{FF2B5EF4-FFF2-40B4-BE49-F238E27FC236}">
                    <a16:creationId xmlns:a16="http://schemas.microsoft.com/office/drawing/2014/main" id="{5A1615C5-A3AB-4F47-F54A-FB714A3AF850}"/>
                  </a:ext>
                </a:extLst>
              </p:cNvPr>
              <p:cNvGrpSpPr>
                <a:grpSpLocks/>
              </p:cNvGrpSpPr>
              <p:nvPr/>
            </p:nvGrpSpPr>
            <p:grpSpPr bwMode="auto">
              <a:xfrm>
                <a:off x="4008" y="288"/>
                <a:ext cx="672" cy="194"/>
                <a:chOff x="3552" y="1200"/>
                <a:chExt cx="672" cy="194"/>
              </a:xfrm>
            </p:grpSpPr>
            <p:sp>
              <p:nvSpPr>
                <p:cNvPr id="80" name="AutoShape 5">
                  <a:extLst>
                    <a:ext uri="{FF2B5EF4-FFF2-40B4-BE49-F238E27FC236}">
                      <a16:creationId xmlns:a16="http://schemas.microsoft.com/office/drawing/2014/main" id="{EDECF658-EE88-4E49-1A6C-F931A5A48648}"/>
                    </a:ext>
                  </a:extLst>
                </p:cNvPr>
                <p:cNvSpPr>
                  <a:spLocks noChangeArrowheads="1"/>
                </p:cNvSpPr>
                <p:nvPr/>
              </p:nvSpPr>
              <p:spPr bwMode="auto">
                <a:xfrm>
                  <a:off x="3552" y="1200"/>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81" name="Text Box 6">
                  <a:extLst>
                    <a:ext uri="{FF2B5EF4-FFF2-40B4-BE49-F238E27FC236}">
                      <a16:creationId xmlns:a16="http://schemas.microsoft.com/office/drawing/2014/main" id="{1D973EF6-5981-CDB0-CA96-55EC72766EAB}"/>
                    </a:ext>
                  </a:extLst>
                </p:cNvPr>
                <p:cNvSpPr txBox="1">
                  <a:spLocks noChangeArrowheads="1"/>
                </p:cNvSpPr>
                <p:nvPr/>
              </p:nvSpPr>
              <p:spPr bwMode="auto">
                <a:xfrm>
                  <a:off x="3648" y="1200"/>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START</a:t>
                  </a:r>
                </a:p>
              </p:txBody>
            </p:sp>
          </p:grpSp>
          <p:grpSp>
            <p:nvGrpSpPr>
              <p:cNvPr id="67" name="Group 10">
                <a:extLst>
                  <a:ext uri="{FF2B5EF4-FFF2-40B4-BE49-F238E27FC236}">
                    <a16:creationId xmlns:a16="http://schemas.microsoft.com/office/drawing/2014/main" id="{1AFFFCAD-BF7E-69A2-17D5-FB10EEBE0A28}"/>
                  </a:ext>
                </a:extLst>
              </p:cNvPr>
              <p:cNvGrpSpPr>
                <a:grpSpLocks/>
              </p:cNvGrpSpPr>
              <p:nvPr/>
            </p:nvGrpSpPr>
            <p:grpSpPr bwMode="auto">
              <a:xfrm>
                <a:off x="3888" y="596"/>
                <a:ext cx="912" cy="480"/>
                <a:chOff x="3408" y="1632"/>
                <a:chExt cx="912" cy="480"/>
              </a:xfrm>
            </p:grpSpPr>
            <p:sp>
              <p:nvSpPr>
                <p:cNvPr id="78" name="AutoShape 8">
                  <a:extLst>
                    <a:ext uri="{FF2B5EF4-FFF2-40B4-BE49-F238E27FC236}">
                      <a16:creationId xmlns:a16="http://schemas.microsoft.com/office/drawing/2014/main" id="{31B727B6-FF2F-DC06-8904-19459A48CAF0}"/>
                    </a:ext>
                  </a:extLst>
                </p:cNvPr>
                <p:cNvSpPr>
                  <a:spLocks noChangeArrowheads="1"/>
                </p:cNvSpPr>
                <p:nvPr/>
              </p:nvSpPr>
              <p:spPr bwMode="auto">
                <a:xfrm>
                  <a:off x="3408" y="1632"/>
                  <a:ext cx="912" cy="48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9" name="Text Box 9">
                  <a:extLst>
                    <a:ext uri="{FF2B5EF4-FFF2-40B4-BE49-F238E27FC236}">
                      <a16:creationId xmlns:a16="http://schemas.microsoft.com/office/drawing/2014/main" id="{6013CFC2-DBE2-CA9C-0598-114709067066}"/>
                    </a:ext>
                  </a:extLst>
                </p:cNvPr>
                <p:cNvSpPr txBox="1">
                  <a:spLocks noChangeArrowheads="1"/>
                </p:cNvSpPr>
                <p:nvPr/>
              </p:nvSpPr>
              <p:spPr bwMode="auto">
                <a:xfrm>
                  <a:off x="3524" y="1720"/>
                  <a:ext cx="7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CA" altLang="en-US" sz="825" dirty="0">
                      <a:latin typeface="Times New Roman" panose="02020603050405020304" pitchFamily="18" charset="0"/>
                      <a:ea typeface="ＭＳ Ｐゴシック" panose="020B0600070205080204" pitchFamily="34" charset="-128"/>
                    </a:rPr>
                    <a:t>Height = Enter your height (m)</a:t>
                  </a:r>
                  <a:endParaRPr lang="en-US" altLang="en-US" sz="900" dirty="0">
                    <a:latin typeface="Times New Roman" panose="02020603050405020304" pitchFamily="18" charset="0"/>
                    <a:ea typeface="ＭＳ Ｐゴシック" panose="020B0600070205080204" pitchFamily="34" charset="-128"/>
                  </a:endParaRPr>
                </a:p>
              </p:txBody>
            </p:sp>
          </p:grpSp>
          <p:grpSp>
            <p:nvGrpSpPr>
              <p:cNvPr id="68" name="Group 14">
                <a:extLst>
                  <a:ext uri="{FF2B5EF4-FFF2-40B4-BE49-F238E27FC236}">
                    <a16:creationId xmlns:a16="http://schemas.microsoft.com/office/drawing/2014/main" id="{DC0FAB82-DC51-5D79-D999-17C1585DC0C3}"/>
                  </a:ext>
                </a:extLst>
              </p:cNvPr>
              <p:cNvGrpSpPr>
                <a:grpSpLocks/>
              </p:cNvGrpSpPr>
              <p:nvPr/>
            </p:nvGrpSpPr>
            <p:grpSpPr bwMode="auto">
              <a:xfrm>
                <a:off x="3888" y="1195"/>
                <a:ext cx="912" cy="336"/>
                <a:chOff x="3456" y="2304"/>
                <a:chExt cx="912" cy="336"/>
              </a:xfrm>
            </p:grpSpPr>
            <p:sp>
              <p:nvSpPr>
                <p:cNvPr id="76" name="AutoShape 12">
                  <a:extLst>
                    <a:ext uri="{FF2B5EF4-FFF2-40B4-BE49-F238E27FC236}">
                      <a16:creationId xmlns:a16="http://schemas.microsoft.com/office/drawing/2014/main" id="{DCE1AC8D-6FE1-E475-67E2-F6C684B7C9E6}"/>
                    </a:ext>
                  </a:extLst>
                </p:cNvPr>
                <p:cNvSpPr>
                  <a:spLocks noChangeArrowheads="1"/>
                </p:cNvSpPr>
                <p:nvPr/>
              </p:nvSpPr>
              <p:spPr bwMode="auto">
                <a:xfrm>
                  <a:off x="3456" y="2304"/>
                  <a:ext cx="912" cy="336"/>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7" name="Text Box 13">
                  <a:extLst>
                    <a:ext uri="{FF2B5EF4-FFF2-40B4-BE49-F238E27FC236}">
                      <a16:creationId xmlns:a16="http://schemas.microsoft.com/office/drawing/2014/main" id="{06010CF6-3442-8347-FF5C-66DE324CE6A6}"/>
                    </a:ext>
                  </a:extLst>
                </p:cNvPr>
                <p:cNvSpPr txBox="1">
                  <a:spLocks noChangeArrowheads="1"/>
                </p:cNvSpPr>
                <p:nvPr/>
              </p:nvSpPr>
              <p:spPr bwMode="auto">
                <a:xfrm>
                  <a:off x="3503" y="2323"/>
                  <a:ext cx="7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825" dirty="0">
                      <a:latin typeface="Times New Roman" panose="02020603050405020304" pitchFamily="18" charset="0"/>
                      <a:ea typeface="ＭＳ Ｐゴシック" panose="020B0600070205080204" pitchFamily="34" charset="-128"/>
                    </a:rPr>
                    <a:t>Weight = Enter your weight (kg)</a:t>
                  </a:r>
                  <a:endParaRPr lang="en-US" altLang="en-US" sz="900" dirty="0">
                    <a:latin typeface="Times New Roman" panose="02020603050405020304" pitchFamily="18" charset="0"/>
                    <a:ea typeface="ＭＳ Ｐゴシック" panose="020B0600070205080204" pitchFamily="34" charset="-128"/>
                  </a:endParaRPr>
                </a:p>
              </p:txBody>
            </p:sp>
          </p:grpSp>
          <p:sp>
            <p:nvSpPr>
              <p:cNvPr id="69" name="Text Box 21">
                <a:extLst>
                  <a:ext uri="{FF2B5EF4-FFF2-40B4-BE49-F238E27FC236}">
                    <a16:creationId xmlns:a16="http://schemas.microsoft.com/office/drawing/2014/main" id="{2AF7C557-18F9-B32D-D47C-AA48BC1D5AD0}"/>
                  </a:ext>
                </a:extLst>
              </p:cNvPr>
              <p:cNvSpPr txBox="1">
                <a:spLocks noChangeArrowheads="1"/>
              </p:cNvSpPr>
              <p:nvPr/>
            </p:nvSpPr>
            <p:spPr bwMode="auto">
              <a:xfrm>
                <a:off x="3984" y="1668"/>
                <a:ext cx="720" cy="6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BMI = </a:t>
                </a:r>
              </a:p>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Weight /	</a:t>
                </a:r>
                <a:r>
                  <a:rPr lang="en-CA" altLang="en-US" sz="900" dirty="0">
                    <a:latin typeface="Times New Roman" panose="02020603050405020304" pitchFamily="18" charset="0"/>
                    <a:ea typeface="ＭＳ Ｐゴシック" panose="020B0600070205080204" pitchFamily="34" charset="-128"/>
                  </a:rPr>
                  <a:t> (Height)^2</a:t>
                </a:r>
                <a:r>
                  <a:rPr lang="en-US" altLang="en-US" sz="900" dirty="0">
                    <a:latin typeface="Times New Roman" panose="02020603050405020304" pitchFamily="18" charset="0"/>
                    <a:ea typeface="ＭＳ Ｐゴシック" panose="020B0600070205080204" pitchFamily="34" charset="-128"/>
                  </a:rPr>
                  <a:t> </a:t>
                </a:r>
              </a:p>
            </p:txBody>
          </p:sp>
          <p:grpSp>
            <p:nvGrpSpPr>
              <p:cNvPr id="70" name="Group 26">
                <a:extLst>
                  <a:ext uri="{FF2B5EF4-FFF2-40B4-BE49-F238E27FC236}">
                    <a16:creationId xmlns:a16="http://schemas.microsoft.com/office/drawing/2014/main" id="{9446E0C6-F425-DA6E-830D-024D53D4BB74}"/>
                  </a:ext>
                </a:extLst>
              </p:cNvPr>
              <p:cNvGrpSpPr>
                <a:grpSpLocks/>
              </p:cNvGrpSpPr>
              <p:nvPr/>
            </p:nvGrpSpPr>
            <p:grpSpPr bwMode="auto">
              <a:xfrm>
                <a:off x="2096" y="3865"/>
                <a:ext cx="672" cy="196"/>
                <a:chOff x="1640" y="1273"/>
                <a:chExt cx="672" cy="196"/>
              </a:xfrm>
            </p:grpSpPr>
            <p:sp>
              <p:nvSpPr>
                <p:cNvPr id="74" name="AutoShape 27">
                  <a:extLst>
                    <a:ext uri="{FF2B5EF4-FFF2-40B4-BE49-F238E27FC236}">
                      <a16:creationId xmlns:a16="http://schemas.microsoft.com/office/drawing/2014/main" id="{D8291269-7A03-901D-258A-00E2022F851F}"/>
                    </a:ext>
                  </a:extLst>
                </p:cNvPr>
                <p:cNvSpPr>
                  <a:spLocks noChangeArrowheads="1"/>
                </p:cNvSpPr>
                <p:nvPr/>
              </p:nvSpPr>
              <p:spPr bwMode="auto">
                <a:xfrm>
                  <a:off x="1640" y="1277"/>
                  <a:ext cx="672" cy="19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75" name="Text Box 28">
                  <a:extLst>
                    <a:ext uri="{FF2B5EF4-FFF2-40B4-BE49-F238E27FC236}">
                      <a16:creationId xmlns:a16="http://schemas.microsoft.com/office/drawing/2014/main" id="{FBA18775-2C74-10BD-774A-3437EDDE5113}"/>
                    </a:ext>
                  </a:extLst>
                </p:cNvPr>
                <p:cNvSpPr txBox="1">
                  <a:spLocks noChangeArrowheads="1"/>
                </p:cNvSpPr>
                <p:nvPr/>
              </p:nvSpPr>
              <p:spPr bwMode="auto">
                <a:xfrm>
                  <a:off x="1736" y="1273"/>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END</a:t>
                  </a:r>
                </a:p>
              </p:txBody>
            </p:sp>
          </p:grpSp>
          <p:sp>
            <p:nvSpPr>
              <p:cNvPr id="71" name="Line 33">
                <a:extLst>
                  <a:ext uri="{FF2B5EF4-FFF2-40B4-BE49-F238E27FC236}">
                    <a16:creationId xmlns:a16="http://schemas.microsoft.com/office/drawing/2014/main" id="{67D72296-887E-65BF-7153-980B92C57831}"/>
                  </a:ext>
                </a:extLst>
              </p:cNvPr>
              <p:cNvSpPr>
                <a:spLocks noChangeShapeType="1"/>
              </p:cNvSpPr>
              <p:nvPr/>
            </p:nvSpPr>
            <p:spPr bwMode="auto">
              <a:xfrm>
                <a:off x="4344" y="484"/>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72" name="Line 34">
                <a:extLst>
                  <a:ext uri="{FF2B5EF4-FFF2-40B4-BE49-F238E27FC236}">
                    <a16:creationId xmlns:a16="http://schemas.microsoft.com/office/drawing/2014/main" id="{9F499914-6E0C-3840-2DFA-6A92D6EE958F}"/>
                  </a:ext>
                </a:extLst>
              </p:cNvPr>
              <p:cNvSpPr>
                <a:spLocks noChangeShapeType="1"/>
              </p:cNvSpPr>
              <p:nvPr/>
            </p:nvSpPr>
            <p:spPr bwMode="auto">
              <a:xfrm>
                <a:off x="4344" y="1080"/>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73" name="Line 35">
                <a:extLst>
                  <a:ext uri="{FF2B5EF4-FFF2-40B4-BE49-F238E27FC236}">
                    <a16:creationId xmlns:a16="http://schemas.microsoft.com/office/drawing/2014/main" id="{9D36B20F-DFBB-12C0-867D-275A7124DE75}"/>
                  </a:ext>
                </a:extLst>
              </p:cNvPr>
              <p:cNvSpPr>
                <a:spLocks noChangeShapeType="1"/>
              </p:cNvSpPr>
              <p:nvPr/>
            </p:nvSpPr>
            <p:spPr bwMode="auto">
              <a:xfrm>
                <a:off x="4344" y="1536"/>
                <a:ext cx="0" cy="1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47" name="AutoShape 7">
              <a:extLst>
                <a:ext uri="{FF2B5EF4-FFF2-40B4-BE49-F238E27FC236}">
                  <a16:creationId xmlns:a16="http://schemas.microsoft.com/office/drawing/2014/main" id="{0E301A4B-35BB-F01C-CC63-24265286E508}"/>
                </a:ext>
              </a:extLst>
            </p:cNvPr>
            <p:cNvSpPr>
              <a:spLocks noChangeArrowheads="1"/>
            </p:cNvSpPr>
            <p:nvPr/>
          </p:nvSpPr>
          <p:spPr bwMode="auto">
            <a:xfrm>
              <a:off x="4721790" y="2822050"/>
              <a:ext cx="1057275" cy="85725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48" name="Line 9">
              <a:extLst>
                <a:ext uri="{FF2B5EF4-FFF2-40B4-BE49-F238E27FC236}">
                  <a16:creationId xmlns:a16="http://schemas.microsoft.com/office/drawing/2014/main" id="{B248A820-A38A-1D0B-BD53-DAABB109D583}"/>
                </a:ext>
              </a:extLst>
            </p:cNvPr>
            <p:cNvSpPr>
              <a:spLocks noChangeShapeType="1"/>
            </p:cNvSpPr>
            <p:nvPr/>
          </p:nvSpPr>
          <p:spPr bwMode="auto">
            <a:xfrm flipH="1">
              <a:off x="4140765" y="3250675"/>
              <a:ext cx="590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nvGrpSpPr>
            <p:cNvPr id="49" name="Group 11">
              <a:extLst>
                <a:ext uri="{FF2B5EF4-FFF2-40B4-BE49-F238E27FC236}">
                  <a16:creationId xmlns:a16="http://schemas.microsoft.com/office/drawing/2014/main" id="{48E24A9C-8830-7571-30A8-C09D217D13D3}"/>
                </a:ext>
              </a:extLst>
            </p:cNvPr>
            <p:cNvGrpSpPr>
              <a:grpSpLocks/>
            </p:cNvGrpSpPr>
            <p:nvPr/>
          </p:nvGrpSpPr>
          <p:grpSpPr bwMode="auto">
            <a:xfrm flipH="1">
              <a:off x="5769540" y="3250675"/>
              <a:ext cx="590550" cy="514350"/>
              <a:chOff x="3856" y="2184"/>
              <a:chExt cx="496" cy="432"/>
            </a:xfrm>
          </p:grpSpPr>
          <p:sp>
            <p:nvSpPr>
              <p:cNvPr id="64" name="Line 12">
                <a:extLst>
                  <a:ext uri="{FF2B5EF4-FFF2-40B4-BE49-F238E27FC236}">
                    <a16:creationId xmlns:a16="http://schemas.microsoft.com/office/drawing/2014/main" id="{9C10C0BB-0DF1-7C9F-FDF2-D1869A3B0557}"/>
                  </a:ext>
                </a:extLst>
              </p:cNvPr>
              <p:cNvSpPr>
                <a:spLocks noChangeShapeType="1"/>
              </p:cNvSpPr>
              <p:nvPr/>
            </p:nvSpPr>
            <p:spPr bwMode="auto">
              <a:xfrm>
                <a:off x="3856" y="2184"/>
                <a:ext cx="4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5" name="Line 13">
                <a:extLst>
                  <a:ext uri="{FF2B5EF4-FFF2-40B4-BE49-F238E27FC236}">
                    <a16:creationId xmlns:a16="http://schemas.microsoft.com/office/drawing/2014/main" id="{F231E2E7-3E6B-5FB7-A3D2-922E2B425A0C}"/>
                  </a:ext>
                </a:extLst>
              </p:cNvPr>
              <p:cNvSpPr>
                <a:spLocks noChangeShapeType="1"/>
              </p:cNvSpPr>
              <p:nvPr/>
            </p:nvSpPr>
            <p:spPr bwMode="auto">
              <a:xfrm flipH="1">
                <a:off x="3856" y="218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50" name="Line 15">
              <a:extLst>
                <a:ext uri="{FF2B5EF4-FFF2-40B4-BE49-F238E27FC236}">
                  <a16:creationId xmlns:a16="http://schemas.microsoft.com/office/drawing/2014/main" id="{4D86FD86-20FE-C0B8-6332-30740EC31792}"/>
                </a:ext>
              </a:extLst>
            </p:cNvPr>
            <p:cNvSpPr>
              <a:spLocks noChangeShapeType="1"/>
            </p:cNvSpPr>
            <p:nvPr/>
          </p:nvSpPr>
          <p:spPr bwMode="auto">
            <a:xfrm>
              <a:off x="6360090" y="4193650"/>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1" name="Line 16">
              <a:extLst>
                <a:ext uri="{FF2B5EF4-FFF2-40B4-BE49-F238E27FC236}">
                  <a16:creationId xmlns:a16="http://schemas.microsoft.com/office/drawing/2014/main" id="{6D560BE4-461A-DF7D-FF2E-C90E214FD195}"/>
                </a:ext>
              </a:extLst>
            </p:cNvPr>
            <p:cNvSpPr>
              <a:spLocks noChangeShapeType="1"/>
            </p:cNvSpPr>
            <p:nvPr/>
          </p:nvSpPr>
          <p:spPr bwMode="auto">
            <a:xfrm flipH="1">
              <a:off x="4140765" y="4393675"/>
              <a:ext cx="2219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52" name="Line 17">
              <a:extLst>
                <a:ext uri="{FF2B5EF4-FFF2-40B4-BE49-F238E27FC236}">
                  <a16:creationId xmlns:a16="http://schemas.microsoft.com/office/drawing/2014/main" id="{4FF5F27E-32C3-4CF0-0B77-7E4E252B8C29}"/>
                </a:ext>
              </a:extLst>
            </p:cNvPr>
            <p:cNvSpPr>
              <a:spLocks noChangeShapeType="1"/>
            </p:cNvSpPr>
            <p:nvPr/>
          </p:nvSpPr>
          <p:spPr bwMode="auto">
            <a:xfrm>
              <a:off x="5264715" y="439367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53" name="Line 18">
              <a:extLst>
                <a:ext uri="{FF2B5EF4-FFF2-40B4-BE49-F238E27FC236}">
                  <a16:creationId xmlns:a16="http://schemas.microsoft.com/office/drawing/2014/main" id="{056C14EB-E7DA-59BA-DB10-A5E5B53E36B2}"/>
                </a:ext>
              </a:extLst>
            </p:cNvPr>
            <p:cNvSpPr>
              <a:spLocks noChangeShapeType="1"/>
            </p:cNvSpPr>
            <p:nvPr/>
          </p:nvSpPr>
          <p:spPr bwMode="auto">
            <a:xfrm>
              <a:off x="5255190" y="25458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54" name="Text Box 19">
              <a:extLst>
                <a:ext uri="{FF2B5EF4-FFF2-40B4-BE49-F238E27FC236}">
                  <a16:creationId xmlns:a16="http://schemas.microsoft.com/office/drawing/2014/main" id="{968F6CF2-8E5F-A567-5184-674A0798DCF9}"/>
                </a:ext>
              </a:extLst>
            </p:cNvPr>
            <p:cNvSpPr txBox="1">
              <a:spLocks noChangeArrowheads="1"/>
            </p:cNvSpPr>
            <p:nvPr/>
          </p:nvSpPr>
          <p:spPr bwMode="auto">
            <a:xfrm>
              <a:off x="5753101" y="2972218"/>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YES</a:t>
              </a:r>
            </a:p>
          </p:txBody>
        </p:sp>
        <p:sp>
          <p:nvSpPr>
            <p:cNvPr id="55" name="Text Box 20">
              <a:extLst>
                <a:ext uri="{FF2B5EF4-FFF2-40B4-BE49-F238E27FC236}">
                  <a16:creationId xmlns:a16="http://schemas.microsoft.com/office/drawing/2014/main" id="{47D5DDA4-C0B5-784E-A0E3-CD2682FAAA78}"/>
                </a:ext>
              </a:extLst>
            </p:cNvPr>
            <p:cNvSpPr txBox="1">
              <a:spLocks noChangeArrowheads="1"/>
            </p:cNvSpPr>
            <p:nvPr/>
          </p:nvSpPr>
          <p:spPr bwMode="auto">
            <a:xfrm>
              <a:off x="4212203" y="3031852"/>
              <a:ext cx="571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NO</a:t>
              </a:r>
            </a:p>
          </p:txBody>
        </p:sp>
        <p:sp>
          <p:nvSpPr>
            <p:cNvPr id="56" name="Text Box 21">
              <a:extLst>
                <a:ext uri="{FF2B5EF4-FFF2-40B4-BE49-F238E27FC236}">
                  <a16:creationId xmlns:a16="http://schemas.microsoft.com/office/drawing/2014/main" id="{E6CAD9B1-C25C-9EF8-8851-DFF4FE69AF61}"/>
                </a:ext>
              </a:extLst>
            </p:cNvPr>
            <p:cNvSpPr txBox="1">
              <a:spLocks noChangeArrowheads="1"/>
            </p:cNvSpPr>
            <p:nvPr/>
          </p:nvSpPr>
          <p:spPr bwMode="auto">
            <a:xfrm>
              <a:off x="4878994" y="3132048"/>
              <a:ext cx="75032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err="1">
                  <a:latin typeface="Times New Roman" panose="02020603050405020304" pitchFamily="18" charset="0"/>
                  <a:ea typeface="ＭＳ Ｐゴシック" panose="020B0600070205080204" pitchFamily="34" charset="-128"/>
                </a:rPr>
                <a:t>bmi</a:t>
              </a:r>
              <a:r>
                <a:rPr lang="en-US" altLang="en-US" sz="900" dirty="0">
                  <a:latin typeface="Times New Roman" panose="02020603050405020304" pitchFamily="18" charset="0"/>
                  <a:ea typeface="ＭＳ Ｐゴシック" panose="020B0600070205080204" pitchFamily="34" charset="-128"/>
                </a:rPr>
                <a:t> &lt;= 25</a:t>
              </a:r>
            </a:p>
          </p:txBody>
        </p:sp>
        <p:sp>
          <p:nvSpPr>
            <p:cNvPr id="57" name="Text Box 22">
              <a:extLst>
                <a:ext uri="{FF2B5EF4-FFF2-40B4-BE49-F238E27FC236}">
                  <a16:creationId xmlns:a16="http://schemas.microsoft.com/office/drawing/2014/main" id="{14288F90-C34F-A1B8-EEF8-CC76BB80F364}"/>
                </a:ext>
              </a:extLst>
            </p:cNvPr>
            <p:cNvSpPr txBox="1">
              <a:spLocks noChangeArrowheads="1"/>
            </p:cNvSpPr>
            <p:nvPr/>
          </p:nvSpPr>
          <p:spPr bwMode="auto">
            <a:xfrm>
              <a:off x="5990270" y="3780765"/>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Your weight is normal</a:t>
              </a:r>
            </a:p>
          </p:txBody>
        </p:sp>
        <p:sp>
          <p:nvSpPr>
            <p:cNvPr id="58" name="AutoShape 23">
              <a:extLst>
                <a:ext uri="{FF2B5EF4-FFF2-40B4-BE49-F238E27FC236}">
                  <a16:creationId xmlns:a16="http://schemas.microsoft.com/office/drawing/2014/main" id="{3E1D6E6C-0761-EBBB-1678-2C08C0AD4B51}"/>
                </a:ext>
              </a:extLst>
            </p:cNvPr>
            <p:cNvSpPr>
              <a:spLocks noChangeArrowheads="1"/>
            </p:cNvSpPr>
            <p:nvPr/>
          </p:nvSpPr>
          <p:spPr bwMode="auto">
            <a:xfrm>
              <a:off x="5836753" y="3757313"/>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59" name="Text Box 22">
              <a:extLst>
                <a:ext uri="{FF2B5EF4-FFF2-40B4-BE49-F238E27FC236}">
                  <a16:creationId xmlns:a16="http://schemas.microsoft.com/office/drawing/2014/main" id="{97A25240-7D76-35CD-09C5-E127027D341C}"/>
                </a:ext>
              </a:extLst>
            </p:cNvPr>
            <p:cNvSpPr txBox="1">
              <a:spLocks noChangeArrowheads="1"/>
            </p:cNvSpPr>
            <p:nvPr/>
          </p:nvSpPr>
          <p:spPr bwMode="auto">
            <a:xfrm>
              <a:off x="3789457" y="3750458"/>
              <a:ext cx="847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You are overweight</a:t>
              </a:r>
            </a:p>
          </p:txBody>
        </p:sp>
        <p:sp>
          <p:nvSpPr>
            <p:cNvPr id="60" name="AutoShape 23">
              <a:extLst>
                <a:ext uri="{FF2B5EF4-FFF2-40B4-BE49-F238E27FC236}">
                  <a16:creationId xmlns:a16="http://schemas.microsoft.com/office/drawing/2014/main" id="{E84F983A-069F-31F1-4DCD-999B28346EF9}"/>
                </a:ext>
              </a:extLst>
            </p:cNvPr>
            <p:cNvSpPr>
              <a:spLocks noChangeArrowheads="1"/>
            </p:cNvSpPr>
            <p:nvPr/>
          </p:nvSpPr>
          <p:spPr bwMode="auto">
            <a:xfrm>
              <a:off x="3635940" y="3742908"/>
              <a:ext cx="1085850" cy="40005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61" name="Line 13">
              <a:extLst>
                <a:ext uri="{FF2B5EF4-FFF2-40B4-BE49-F238E27FC236}">
                  <a16:creationId xmlns:a16="http://schemas.microsoft.com/office/drawing/2014/main" id="{67D2BF8B-6A4E-AC73-4F0C-B920F28E554B}"/>
                </a:ext>
              </a:extLst>
            </p:cNvPr>
            <p:cNvSpPr>
              <a:spLocks noChangeShapeType="1"/>
            </p:cNvSpPr>
            <p:nvPr/>
          </p:nvSpPr>
          <p:spPr bwMode="auto">
            <a:xfrm>
              <a:off x="4140765" y="3242963"/>
              <a:ext cx="0" cy="514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62" name="Line 15">
              <a:extLst>
                <a:ext uri="{FF2B5EF4-FFF2-40B4-BE49-F238E27FC236}">
                  <a16:creationId xmlns:a16="http://schemas.microsoft.com/office/drawing/2014/main" id="{A4A53A5E-7F47-9F46-1066-AAF578398612}"/>
                </a:ext>
              </a:extLst>
            </p:cNvPr>
            <p:cNvSpPr>
              <a:spLocks noChangeShapeType="1"/>
            </p:cNvSpPr>
            <p:nvPr/>
          </p:nvSpPr>
          <p:spPr bwMode="auto">
            <a:xfrm>
              <a:off x="4149088" y="4181216"/>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63" name="Line 16">
              <a:extLst>
                <a:ext uri="{FF2B5EF4-FFF2-40B4-BE49-F238E27FC236}">
                  <a16:creationId xmlns:a16="http://schemas.microsoft.com/office/drawing/2014/main" id="{BA5118B8-2872-D0A6-1AA2-97DA9E6E4A06}"/>
                </a:ext>
              </a:extLst>
            </p:cNvPr>
            <p:cNvSpPr>
              <a:spLocks noChangeShapeType="1"/>
            </p:cNvSpPr>
            <p:nvPr/>
          </p:nvSpPr>
          <p:spPr bwMode="auto">
            <a:xfrm flipH="1" flipV="1">
              <a:off x="5250427" y="2543753"/>
              <a:ext cx="1876420" cy="20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43" name="椭圆 90">
            <a:extLst>
              <a:ext uri="{FF2B5EF4-FFF2-40B4-BE49-F238E27FC236}">
                <a16:creationId xmlns:a16="http://schemas.microsoft.com/office/drawing/2014/main" id="{3BD7ADD8-CBE0-C9D0-8D7F-8B4ED94C36D0}"/>
              </a:ext>
            </a:extLst>
          </p:cNvPr>
          <p:cNvSpPr/>
          <p:nvPr/>
        </p:nvSpPr>
        <p:spPr>
          <a:xfrm>
            <a:off x="4678606" y="2672805"/>
            <a:ext cx="1276176" cy="110796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55773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C4581919-7F8A-3E4E-84D8-A15C4B1C77D5}"/>
              </a:ext>
            </a:extLst>
          </p:cNvPr>
          <p:cNvSpPr>
            <a:spLocks noGrp="1" noChangeArrowheads="1"/>
          </p:cNvSpPr>
          <p:nvPr>
            <p:ph type="title"/>
          </p:nvPr>
        </p:nvSpPr>
        <p:spPr>
          <a:xfrm>
            <a:off x="508200" y="199295"/>
            <a:ext cx="4057650" cy="622598"/>
          </a:xfrm>
          <a:solidFill>
            <a:schemeClr val="bg1"/>
          </a:solidFill>
        </p:spPr>
        <p:txBody>
          <a:bodyPr>
            <a:normAutofit/>
          </a:bodyPr>
          <a:lstStyle/>
          <a:p>
            <a:r>
              <a:rPr lang="en-US" altLang="en-US" dirty="0">
                <a:ea typeface="ＭＳ Ｐゴシック" panose="020B0600070205080204" pitchFamily="34" charset="-128"/>
              </a:rPr>
              <a:t>Repetition Structure</a:t>
            </a:r>
          </a:p>
        </p:txBody>
      </p:sp>
      <p:sp>
        <p:nvSpPr>
          <p:cNvPr id="6146" name="Rectangle 3">
            <a:extLst>
              <a:ext uri="{FF2B5EF4-FFF2-40B4-BE49-F238E27FC236}">
                <a16:creationId xmlns:a16="http://schemas.microsoft.com/office/drawing/2014/main" id="{BD905F3D-06D2-D44C-9258-CF3FC635B401}"/>
              </a:ext>
            </a:extLst>
          </p:cNvPr>
          <p:cNvSpPr>
            <a:spLocks noGrp="1" noChangeArrowheads="1"/>
          </p:cNvSpPr>
          <p:nvPr>
            <p:ph type="body" sz="half" idx="1"/>
          </p:nvPr>
        </p:nvSpPr>
        <p:spPr bwMode="auto">
          <a:xfrm>
            <a:off x="299583" y="834328"/>
            <a:ext cx="4016899" cy="3086100"/>
          </a:xfrm>
        </p:spPr>
        <p:txBody>
          <a:bodyPr wrap="square" numCol="1" anchor="t" anchorCtr="0" compatLnSpc="1">
            <a:prstTxWarp prst="textNoShape">
              <a:avLst/>
            </a:prstTxWarp>
            <a:normAutofit/>
          </a:bodyPr>
          <a:lstStyle/>
          <a:p>
            <a:r>
              <a:rPr lang="en-US" altLang="en-US" sz="1600" dirty="0">
                <a:ea typeface="ＭＳ Ｐゴシック" panose="020B0600070205080204" pitchFamily="34" charset="-128"/>
              </a:rPr>
              <a:t>A repetition structure creates a loop in your program. </a:t>
            </a:r>
          </a:p>
          <a:p>
            <a:r>
              <a:rPr lang="en-US" altLang="en-US" sz="1600" dirty="0">
                <a:ea typeface="ＭＳ Ｐゴシック" panose="020B0600070205080204" pitchFamily="34" charset="-128"/>
              </a:rPr>
              <a:t>There is a Decision structure always involved in a Repetition structure. </a:t>
            </a:r>
          </a:p>
          <a:p>
            <a:r>
              <a:rPr lang="en-US" altLang="en-US" sz="1600" dirty="0">
                <a:ea typeface="ＭＳ Ｐゴシック" panose="020B0600070205080204" pitchFamily="34" charset="-128"/>
              </a:rPr>
              <a:t>The Repetition / Iteration is carried out until the condition is true.</a:t>
            </a:r>
          </a:p>
          <a:p>
            <a:r>
              <a:rPr lang="en-US" altLang="en-US" sz="1600" dirty="0">
                <a:ea typeface="ＭＳ Ｐゴシック" panose="020B0600070205080204" pitchFamily="34" charset="-128"/>
              </a:rPr>
              <a:t>A wrong Repetition structure could result in a situation called: “Infinite loop”. </a:t>
            </a:r>
          </a:p>
        </p:txBody>
      </p:sp>
      <p:sp>
        <p:nvSpPr>
          <p:cNvPr id="6147" name="Slide Number Placeholder 6">
            <a:extLst>
              <a:ext uri="{FF2B5EF4-FFF2-40B4-BE49-F238E27FC236}">
                <a16:creationId xmlns:a16="http://schemas.microsoft.com/office/drawing/2014/main" id="{6F4C3E84-3505-6140-96A4-06C645CE5D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557213" indent="-214313">
              <a:defRPr>
                <a:solidFill>
                  <a:schemeClr val="tx1"/>
                </a:solidFill>
                <a:latin typeface="Calibri" panose="020F0502020204030204" pitchFamily="34" charset="0"/>
              </a:defRPr>
            </a:lvl2pPr>
            <a:lvl3pPr marL="857250" indent="-171450">
              <a:defRPr>
                <a:solidFill>
                  <a:schemeClr val="tx1"/>
                </a:solidFill>
                <a:latin typeface="Calibri" panose="020F0502020204030204" pitchFamily="34" charset="0"/>
              </a:defRPr>
            </a:lvl3pPr>
            <a:lvl4pPr marL="1200150" indent="-171450">
              <a:defRPr>
                <a:solidFill>
                  <a:schemeClr val="tx1"/>
                </a:solidFill>
                <a:latin typeface="Calibri" panose="020F0502020204030204" pitchFamily="34" charset="0"/>
              </a:defRPr>
            </a:lvl4pPr>
            <a:lvl5pPr marL="1543050" indent="-171450">
              <a:defRPr>
                <a:solidFill>
                  <a:schemeClr val="tx1"/>
                </a:solidFill>
                <a:latin typeface="Calibri" panose="020F0502020204030204" pitchFamily="34" charset="0"/>
              </a:defRPr>
            </a:lvl5pPr>
            <a:lvl6pPr marL="1885950" indent="-171450" fontAlgn="base">
              <a:spcBef>
                <a:spcPct val="0"/>
              </a:spcBef>
              <a:spcAft>
                <a:spcPct val="0"/>
              </a:spcAft>
              <a:defRPr>
                <a:solidFill>
                  <a:schemeClr val="tx1"/>
                </a:solidFill>
                <a:latin typeface="Calibri" panose="020F0502020204030204" pitchFamily="34" charset="0"/>
              </a:defRPr>
            </a:lvl6pPr>
            <a:lvl7pPr marL="2228850" indent="-171450" fontAlgn="base">
              <a:spcBef>
                <a:spcPct val="0"/>
              </a:spcBef>
              <a:spcAft>
                <a:spcPct val="0"/>
              </a:spcAft>
              <a:defRPr>
                <a:solidFill>
                  <a:schemeClr val="tx1"/>
                </a:solidFill>
                <a:latin typeface="Calibri" panose="020F0502020204030204" pitchFamily="34" charset="0"/>
              </a:defRPr>
            </a:lvl7pPr>
            <a:lvl8pPr marL="2571750" indent="-171450" fontAlgn="base">
              <a:spcBef>
                <a:spcPct val="0"/>
              </a:spcBef>
              <a:spcAft>
                <a:spcPct val="0"/>
              </a:spcAft>
              <a:defRPr>
                <a:solidFill>
                  <a:schemeClr val="tx1"/>
                </a:solidFill>
                <a:latin typeface="Calibri" panose="020F0502020204030204" pitchFamily="34" charset="0"/>
              </a:defRPr>
            </a:lvl8pPr>
            <a:lvl9pPr marL="2914650" indent="-17145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DD93B3F-5ADC-2E48-893D-FA66328E7D53}" type="slidenum">
              <a:rPr lang="en-US" altLang="en-US" sz="1050">
                <a:latin typeface="Times New Roman" panose="02020603050405020304" pitchFamily="18" charset="0"/>
                <a:ea typeface="ＭＳ Ｐゴシック" panose="020B0600070205080204" pitchFamily="34" charset="-128"/>
              </a:rPr>
              <a:pPr fontAlgn="base">
                <a:spcBef>
                  <a:spcPct val="0"/>
                </a:spcBef>
                <a:spcAft>
                  <a:spcPct val="0"/>
                </a:spcAft>
              </a:pPr>
              <a:t>25</a:t>
            </a:fld>
            <a:endParaRPr lang="en-US" altLang="en-US" sz="1050">
              <a:latin typeface="Times New Roman" panose="02020603050405020304" pitchFamily="18" charset="0"/>
              <a:ea typeface="ＭＳ Ｐゴシック" panose="020B0600070205080204" pitchFamily="34" charset="-128"/>
            </a:endParaRPr>
          </a:p>
        </p:txBody>
      </p:sp>
      <p:sp>
        <p:nvSpPr>
          <p:cNvPr id="44" name="Google Shape;190;p29">
            <a:extLst>
              <a:ext uri="{FF2B5EF4-FFF2-40B4-BE49-F238E27FC236}">
                <a16:creationId xmlns:a16="http://schemas.microsoft.com/office/drawing/2014/main" id="{DB85921F-B7F7-0007-85DE-886CF9F0AEC0}"/>
              </a:ext>
            </a:extLst>
          </p:cNvPr>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3C246561-427B-6688-4257-C76DC2320766}"/>
              </a:ext>
            </a:extLst>
          </p:cNvPr>
          <p:cNvGrpSpPr/>
          <p:nvPr/>
        </p:nvGrpSpPr>
        <p:grpSpPr>
          <a:xfrm>
            <a:off x="5374479" y="1145838"/>
            <a:ext cx="2542189" cy="3091800"/>
            <a:chOff x="4761831" y="889806"/>
            <a:chExt cx="2542189" cy="3091800"/>
          </a:xfrm>
        </p:grpSpPr>
        <p:grpSp>
          <p:nvGrpSpPr>
            <p:cNvPr id="82" name="Group 41">
              <a:extLst>
                <a:ext uri="{FF2B5EF4-FFF2-40B4-BE49-F238E27FC236}">
                  <a16:creationId xmlns:a16="http://schemas.microsoft.com/office/drawing/2014/main" id="{C0284E95-5010-D3FF-70C3-6109B7EE76AB}"/>
                </a:ext>
              </a:extLst>
            </p:cNvPr>
            <p:cNvGrpSpPr>
              <a:grpSpLocks/>
            </p:cNvGrpSpPr>
            <p:nvPr/>
          </p:nvGrpSpPr>
          <p:grpSpPr bwMode="auto">
            <a:xfrm>
              <a:off x="4827520" y="1693872"/>
              <a:ext cx="2476500" cy="1419225"/>
              <a:chOff x="584" y="2504"/>
              <a:chExt cx="2080" cy="1192"/>
            </a:xfrm>
          </p:grpSpPr>
          <p:grpSp>
            <p:nvGrpSpPr>
              <p:cNvPr id="83" name="Group 28">
                <a:extLst>
                  <a:ext uri="{FF2B5EF4-FFF2-40B4-BE49-F238E27FC236}">
                    <a16:creationId xmlns:a16="http://schemas.microsoft.com/office/drawing/2014/main" id="{C0B6F6A9-CF97-AB94-84CA-79C707D3BFD5}"/>
                  </a:ext>
                </a:extLst>
              </p:cNvPr>
              <p:cNvGrpSpPr>
                <a:grpSpLocks/>
              </p:cNvGrpSpPr>
              <p:nvPr/>
            </p:nvGrpSpPr>
            <p:grpSpPr bwMode="auto">
              <a:xfrm>
                <a:off x="584" y="2504"/>
                <a:ext cx="2080" cy="1192"/>
                <a:chOff x="2160" y="2632"/>
                <a:chExt cx="2080" cy="1192"/>
              </a:xfrm>
            </p:grpSpPr>
            <p:grpSp>
              <p:nvGrpSpPr>
                <p:cNvPr id="85" name="Group 29">
                  <a:extLst>
                    <a:ext uri="{FF2B5EF4-FFF2-40B4-BE49-F238E27FC236}">
                      <a16:creationId xmlns:a16="http://schemas.microsoft.com/office/drawing/2014/main" id="{A4072A2C-15F4-E0A1-C652-AB60079884D5}"/>
                    </a:ext>
                  </a:extLst>
                </p:cNvPr>
                <p:cNvGrpSpPr>
                  <a:grpSpLocks/>
                </p:cNvGrpSpPr>
                <p:nvPr/>
              </p:nvGrpSpPr>
              <p:grpSpPr bwMode="auto">
                <a:xfrm>
                  <a:off x="2160" y="2632"/>
                  <a:ext cx="2080" cy="1192"/>
                  <a:chOff x="2152" y="2208"/>
                  <a:chExt cx="2080" cy="1192"/>
                </a:xfrm>
              </p:grpSpPr>
              <p:sp>
                <p:nvSpPr>
                  <p:cNvPr id="88" name="AutoShape 30">
                    <a:extLst>
                      <a:ext uri="{FF2B5EF4-FFF2-40B4-BE49-F238E27FC236}">
                        <a16:creationId xmlns:a16="http://schemas.microsoft.com/office/drawing/2014/main" id="{F7C52782-C57B-A3BC-3929-DB8DA59253B1}"/>
                      </a:ext>
                    </a:extLst>
                  </p:cNvPr>
                  <p:cNvSpPr>
                    <a:spLocks noChangeArrowheads="1"/>
                  </p:cNvSpPr>
                  <p:nvPr/>
                </p:nvSpPr>
                <p:spPr bwMode="auto">
                  <a:xfrm>
                    <a:off x="2152" y="2440"/>
                    <a:ext cx="888" cy="72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89" name="Text Box 31">
                    <a:extLst>
                      <a:ext uri="{FF2B5EF4-FFF2-40B4-BE49-F238E27FC236}">
                        <a16:creationId xmlns:a16="http://schemas.microsoft.com/office/drawing/2014/main" id="{26392A6B-43F5-B641-46EF-1DD1DABDBDD1}"/>
                      </a:ext>
                    </a:extLst>
                  </p:cNvPr>
                  <p:cNvSpPr txBox="1">
                    <a:spLocks noChangeArrowheads="1"/>
                  </p:cNvSpPr>
                  <p:nvPr/>
                </p:nvSpPr>
                <p:spPr bwMode="auto">
                  <a:xfrm>
                    <a:off x="3376" y="2658"/>
                    <a:ext cx="720" cy="3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a:latin typeface="Times New Roman" panose="02020603050405020304" pitchFamily="18" charset="0"/>
                        <a:ea typeface="ＭＳ Ｐゴシック" panose="020B0600070205080204" pitchFamily="34" charset="-128"/>
                      </a:rPr>
                      <a:t> </a:t>
                    </a:r>
                  </a:p>
                  <a:p>
                    <a:pPr algn="ctr" eaLnBrk="1" hangingPunct="1">
                      <a:spcBef>
                        <a:spcPct val="50000"/>
                      </a:spcBef>
                    </a:pPr>
                    <a:endParaRPr lang="en-US" altLang="en-US" sz="900">
                      <a:latin typeface="Times New Roman" panose="02020603050405020304" pitchFamily="18" charset="0"/>
                      <a:ea typeface="ＭＳ Ｐゴシック" panose="020B0600070205080204" pitchFamily="34" charset="-128"/>
                    </a:endParaRPr>
                  </a:p>
                </p:txBody>
              </p:sp>
              <p:sp>
                <p:nvSpPr>
                  <p:cNvPr id="90" name="Line 32">
                    <a:extLst>
                      <a:ext uri="{FF2B5EF4-FFF2-40B4-BE49-F238E27FC236}">
                        <a16:creationId xmlns:a16="http://schemas.microsoft.com/office/drawing/2014/main" id="{9EA8B62C-1A72-7E7A-153A-840603ECEAB0}"/>
                      </a:ext>
                    </a:extLst>
                  </p:cNvPr>
                  <p:cNvSpPr>
                    <a:spLocks noChangeShapeType="1"/>
                  </p:cNvSpPr>
                  <p:nvPr/>
                </p:nvSpPr>
                <p:spPr bwMode="auto">
                  <a:xfrm>
                    <a:off x="2592" y="3168"/>
                    <a:ext cx="0" cy="2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91" name="Line 33">
                    <a:extLst>
                      <a:ext uri="{FF2B5EF4-FFF2-40B4-BE49-F238E27FC236}">
                        <a16:creationId xmlns:a16="http://schemas.microsoft.com/office/drawing/2014/main" id="{A78FA4BF-7B1F-0E6E-4349-F1EE2A193F80}"/>
                      </a:ext>
                    </a:extLst>
                  </p:cNvPr>
                  <p:cNvSpPr>
                    <a:spLocks noChangeShapeType="1"/>
                  </p:cNvSpPr>
                  <p:nvPr/>
                </p:nvSpPr>
                <p:spPr bwMode="auto">
                  <a:xfrm flipH="1">
                    <a:off x="3032" y="2800"/>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92" name="Line 34">
                    <a:extLst>
                      <a:ext uri="{FF2B5EF4-FFF2-40B4-BE49-F238E27FC236}">
                        <a16:creationId xmlns:a16="http://schemas.microsoft.com/office/drawing/2014/main" id="{1F55AC44-2B71-B858-555B-116D7690CA19}"/>
                      </a:ext>
                    </a:extLst>
                  </p:cNvPr>
                  <p:cNvSpPr>
                    <a:spLocks noChangeShapeType="1"/>
                  </p:cNvSpPr>
                  <p:nvPr/>
                </p:nvSpPr>
                <p:spPr bwMode="auto">
                  <a:xfrm>
                    <a:off x="2600" y="2208"/>
                    <a:ext cx="0" cy="2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93" name="Line 35">
                    <a:extLst>
                      <a:ext uri="{FF2B5EF4-FFF2-40B4-BE49-F238E27FC236}">
                        <a16:creationId xmlns:a16="http://schemas.microsoft.com/office/drawing/2014/main" id="{40261A9B-374B-3615-761D-2A173489038C}"/>
                      </a:ext>
                    </a:extLst>
                  </p:cNvPr>
                  <p:cNvSpPr>
                    <a:spLocks noChangeShapeType="1"/>
                  </p:cNvSpPr>
                  <p:nvPr/>
                </p:nvSpPr>
                <p:spPr bwMode="auto">
                  <a:xfrm>
                    <a:off x="4096" y="2816"/>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94" name="Line 36">
                    <a:extLst>
                      <a:ext uri="{FF2B5EF4-FFF2-40B4-BE49-F238E27FC236}">
                        <a16:creationId xmlns:a16="http://schemas.microsoft.com/office/drawing/2014/main" id="{9CB20FF6-1177-E553-8BB5-C154CD6D36BF}"/>
                      </a:ext>
                    </a:extLst>
                  </p:cNvPr>
                  <p:cNvSpPr>
                    <a:spLocks noChangeShapeType="1"/>
                  </p:cNvSpPr>
                  <p:nvPr/>
                </p:nvSpPr>
                <p:spPr bwMode="auto">
                  <a:xfrm flipV="1">
                    <a:off x="4232" y="2288"/>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050"/>
                  </a:p>
                </p:txBody>
              </p:sp>
              <p:sp>
                <p:nvSpPr>
                  <p:cNvPr id="95" name="Line 37">
                    <a:extLst>
                      <a:ext uri="{FF2B5EF4-FFF2-40B4-BE49-F238E27FC236}">
                        <a16:creationId xmlns:a16="http://schemas.microsoft.com/office/drawing/2014/main" id="{041FA02A-C56B-3D59-4240-6ACD946CDA42}"/>
                      </a:ext>
                    </a:extLst>
                  </p:cNvPr>
                  <p:cNvSpPr>
                    <a:spLocks noChangeShapeType="1"/>
                  </p:cNvSpPr>
                  <p:nvPr/>
                </p:nvSpPr>
                <p:spPr bwMode="auto">
                  <a:xfrm flipH="1">
                    <a:off x="2624" y="2288"/>
                    <a:ext cx="16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
              <p:nvSpPr>
                <p:cNvPr id="86" name="Text Box 38">
                  <a:extLst>
                    <a:ext uri="{FF2B5EF4-FFF2-40B4-BE49-F238E27FC236}">
                      <a16:creationId xmlns:a16="http://schemas.microsoft.com/office/drawing/2014/main" id="{09F3FBEB-82E4-3B68-B9E0-27C48BE32BF3}"/>
                    </a:ext>
                  </a:extLst>
                </p:cNvPr>
                <p:cNvSpPr txBox="1">
                  <a:spLocks noChangeArrowheads="1"/>
                </p:cNvSpPr>
                <p:nvPr/>
              </p:nvSpPr>
              <p:spPr bwMode="auto">
                <a:xfrm>
                  <a:off x="2320" y="3112"/>
                  <a:ext cx="60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1500" dirty="0">
                      <a:latin typeface="Times New Roman" panose="02020603050405020304" pitchFamily="18" charset="0"/>
                      <a:ea typeface="ＭＳ Ｐゴシック" panose="020B0600070205080204" pitchFamily="34" charset="-128"/>
                    </a:rPr>
                    <a:t>x &lt; y?</a:t>
                  </a:r>
                </a:p>
              </p:txBody>
            </p:sp>
            <p:sp>
              <p:nvSpPr>
                <p:cNvPr id="87" name="Text Box 39">
                  <a:extLst>
                    <a:ext uri="{FF2B5EF4-FFF2-40B4-BE49-F238E27FC236}">
                      <a16:creationId xmlns:a16="http://schemas.microsoft.com/office/drawing/2014/main" id="{51DF8847-86C1-3EBA-52BE-AC89312CBC35}"/>
                    </a:ext>
                  </a:extLst>
                </p:cNvPr>
                <p:cNvSpPr txBox="1">
                  <a:spLocks noChangeArrowheads="1"/>
                </p:cNvSpPr>
                <p:nvPr/>
              </p:nvSpPr>
              <p:spPr bwMode="auto">
                <a:xfrm>
                  <a:off x="3352" y="3128"/>
                  <a:ext cx="81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1500" dirty="0">
                      <a:latin typeface="Times New Roman" panose="02020603050405020304" pitchFamily="18" charset="0"/>
                      <a:ea typeface="ＭＳ Ｐゴシック" panose="020B0600070205080204" pitchFamily="34" charset="-128"/>
                    </a:rPr>
                    <a:t>x = x+1</a:t>
                  </a:r>
                </a:p>
              </p:txBody>
            </p:sp>
          </p:grpSp>
          <p:sp>
            <p:nvSpPr>
              <p:cNvPr id="84" name="Text Box 40">
                <a:extLst>
                  <a:ext uri="{FF2B5EF4-FFF2-40B4-BE49-F238E27FC236}">
                    <a16:creationId xmlns:a16="http://schemas.microsoft.com/office/drawing/2014/main" id="{678F58F5-2DB7-506C-E5EA-AA1497E46B8F}"/>
                  </a:ext>
                </a:extLst>
              </p:cNvPr>
              <p:cNvSpPr txBox="1">
                <a:spLocks noChangeArrowheads="1"/>
              </p:cNvSpPr>
              <p:nvPr/>
            </p:nvSpPr>
            <p:spPr bwMode="auto">
              <a:xfrm>
                <a:off x="1336" y="2856"/>
                <a:ext cx="48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1000" dirty="0">
                    <a:latin typeface="Times New Roman" panose="02020603050405020304" pitchFamily="18" charset="0"/>
                    <a:ea typeface="ＭＳ Ｐゴシック" panose="020B0600070205080204" pitchFamily="34" charset="-128"/>
                  </a:rPr>
                  <a:t>YES</a:t>
                </a:r>
              </a:p>
            </p:txBody>
          </p:sp>
        </p:grpSp>
        <p:sp>
          <p:nvSpPr>
            <p:cNvPr id="96" name="Text Box 31">
              <a:extLst>
                <a:ext uri="{FF2B5EF4-FFF2-40B4-BE49-F238E27FC236}">
                  <a16:creationId xmlns:a16="http://schemas.microsoft.com/office/drawing/2014/main" id="{A5838E41-6991-B230-F038-DE82DE7D85C5}"/>
                </a:ext>
              </a:extLst>
            </p:cNvPr>
            <p:cNvSpPr txBox="1">
              <a:spLocks noChangeArrowheads="1"/>
            </p:cNvSpPr>
            <p:nvPr/>
          </p:nvSpPr>
          <p:spPr bwMode="auto">
            <a:xfrm>
              <a:off x="4946904" y="1463040"/>
              <a:ext cx="822960" cy="2308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 X = 0</a:t>
              </a:r>
            </a:p>
          </p:txBody>
        </p:sp>
        <p:sp>
          <p:nvSpPr>
            <p:cNvPr id="97" name="Text Box 31">
              <a:extLst>
                <a:ext uri="{FF2B5EF4-FFF2-40B4-BE49-F238E27FC236}">
                  <a16:creationId xmlns:a16="http://schemas.microsoft.com/office/drawing/2014/main" id="{F4BA7B1F-7853-D1D2-44CB-6AE9631F45D9}"/>
                </a:ext>
              </a:extLst>
            </p:cNvPr>
            <p:cNvSpPr txBox="1">
              <a:spLocks noChangeArrowheads="1"/>
            </p:cNvSpPr>
            <p:nvPr/>
          </p:nvSpPr>
          <p:spPr bwMode="auto">
            <a:xfrm>
              <a:off x="4939915" y="889806"/>
              <a:ext cx="822960" cy="2308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 y =10</a:t>
              </a:r>
            </a:p>
          </p:txBody>
        </p:sp>
        <p:sp>
          <p:nvSpPr>
            <p:cNvPr id="98" name="Line 34">
              <a:extLst>
                <a:ext uri="{FF2B5EF4-FFF2-40B4-BE49-F238E27FC236}">
                  <a16:creationId xmlns:a16="http://schemas.microsoft.com/office/drawing/2014/main" id="{E102A3A4-F6E2-8FB3-697B-DA54B69827AB}"/>
                </a:ext>
              </a:extLst>
            </p:cNvPr>
            <p:cNvSpPr>
              <a:spLocks noChangeShapeType="1"/>
            </p:cNvSpPr>
            <p:nvPr/>
          </p:nvSpPr>
          <p:spPr bwMode="auto">
            <a:xfrm>
              <a:off x="5374505" y="1129782"/>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sp>
          <p:nvSpPr>
            <p:cNvPr id="99" name="Text Box 40">
              <a:extLst>
                <a:ext uri="{FF2B5EF4-FFF2-40B4-BE49-F238E27FC236}">
                  <a16:creationId xmlns:a16="http://schemas.microsoft.com/office/drawing/2014/main" id="{A9AE1D0B-57D6-C165-B731-C950BF560E73}"/>
                </a:ext>
              </a:extLst>
            </p:cNvPr>
            <p:cNvSpPr txBox="1">
              <a:spLocks noChangeArrowheads="1"/>
            </p:cNvSpPr>
            <p:nvPr/>
          </p:nvSpPr>
          <p:spPr bwMode="auto">
            <a:xfrm>
              <a:off x="5351395" y="2767856"/>
              <a:ext cx="581025" cy="24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1000" dirty="0">
                  <a:latin typeface="Times New Roman" panose="02020603050405020304" pitchFamily="18" charset="0"/>
                  <a:ea typeface="ＭＳ Ｐゴシック" panose="020B0600070205080204" pitchFamily="34" charset="-128"/>
                </a:rPr>
                <a:t>NO</a:t>
              </a:r>
            </a:p>
          </p:txBody>
        </p:sp>
        <p:sp>
          <p:nvSpPr>
            <p:cNvPr id="100" name="Text Box 22">
              <a:extLst>
                <a:ext uri="{FF2B5EF4-FFF2-40B4-BE49-F238E27FC236}">
                  <a16:creationId xmlns:a16="http://schemas.microsoft.com/office/drawing/2014/main" id="{66694C34-09FC-D09C-40A4-1FB690870D53}"/>
                </a:ext>
              </a:extLst>
            </p:cNvPr>
            <p:cNvSpPr txBox="1">
              <a:spLocks noChangeArrowheads="1"/>
            </p:cNvSpPr>
            <p:nvPr/>
          </p:nvSpPr>
          <p:spPr bwMode="auto">
            <a:xfrm>
              <a:off x="4942937" y="3130172"/>
              <a:ext cx="8477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900" dirty="0">
                  <a:latin typeface="Times New Roman" panose="02020603050405020304" pitchFamily="18" charset="0"/>
                  <a:ea typeface="ＭＳ Ｐゴシック" panose="020B0600070205080204" pitchFamily="34" charset="-128"/>
                </a:rPr>
                <a:t>X is not smaller than y anymore</a:t>
              </a:r>
            </a:p>
          </p:txBody>
        </p:sp>
        <p:sp>
          <p:nvSpPr>
            <p:cNvPr id="101" name="AutoShape 23">
              <a:extLst>
                <a:ext uri="{FF2B5EF4-FFF2-40B4-BE49-F238E27FC236}">
                  <a16:creationId xmlns:a16="http://schemas.microsoft.com/office/drawing/2014/main" id="{612F279B-5285-F9A4-5F05-380ACD9D8DD4}"/>
                </a:ext>
              </a:extLst>
            </p:cNvPr>
            <p:cNvSpPr>
              <a:spLocks noChangeArrowheads="1"/>
            </p:cNvSpPr>
            <p:nvPr/>
          </p:nvSpPr>
          <p:spPr bwMode="auto">
            <a:xfrm>
              <a:off x="4761831" y="3122622"/>
              <a:ext cx="1085850" cy="554184"/>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sz="1800">
                <a:latin typeface="Times New Roman" panose="02020603050405020304" pitchFamily="18" charset="0"/>
                <a:ea typeface="ＭＳ Ｐゴシック" panose="020B0600070205080204" pitchFamily="34" charset="-128"/>
              </a:endParaRPr>
            </a:p>
          </p:txBody>
        </p:sp>
        <p:sp>
          <p:nvSpPr>
            <p:cNvPr id="102" name="Line 34">
              <a:extLst>
                <a:ext uri="{FF2B5EF4-FFF2-40B4-BE49-F238E27FC236}">
                  <a16:creationId xmlns:a16="http://schemas.microsoft.com/office/drawing/2014/main" id="{3872DCD4-244E-4AA0-2A09-01DCABB26BD8}"/>
                </a:ext>
              </a:extLst>
            </p:cNvPr>
            <p:cNvSpPr>
              <a:spLocks noChangeShapeType="1"/>
            </p:cNvSpPr>
            <p:nvPr/>
          </p:nvSpPr>
          <p:spPr bwMode="auto">
            <a:xfrm>
              <a:off x="5332595" y="3676806"/>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050"/>
            </a:p>
          </p:txBody>
        </p:sp>
      </p:grpSp>
    </p:spTree>
    <p:extLst>
      <p:ext uri="{BB962C8B-B14F-4D97-AF65-F5344CB8AC3E}">
        <p14:creationId xmlns:p14="http://schemas.microsoft.com/office/powerpoint/2010/main" val="247957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11601" lvl="0" indent="0" algn="l" rtl="0">
              <a:lnSpc>
                <a:spcPct val="197151"/>
              </a:lnSpc>
              <a:spcBef>
                <a:spcPts val="0"/>
              </a:spcBef>
              <a:spcAft>
                <a:spcPts val="0"/>
              </a:spcAft>
              <a:buClr>
                <a:schemeClr val="dk1"/>
              </a:buClr>
              <a:buSzPts val="990"/>
              <a:buFont typeface="Arial"/>
              <a:buNone/>
            </a:pPr>
            <a:r>
              <a:rPr lang="en-CA" sz="2500">
                <a:solidFill>
                  <a:srgbClr val="1C4587"/>
                </a:solidFill>
              </a:rPr>
              <a:t>1.1 Computer hardware architecture </a:t>
            </a:r>
            <a:endParaRPr sz="2500">
              <a:solidFill>
                <a:srgbClr val="1C4587"/>
              </a:solidFill>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733"/>
              </a:spcBef>
              <a:spcAft>
                <a:spcPts val="0"/>
              </a:spcAft>
              <a:buNone/>
            </a:pPr>
            <a:r>
              <a:rPr lang="en-CA" sz="1600">
                <a:solidFill>
                  <a:srgbClr val="231F20"/>
                </a:solidFill>
              </a:rPr>
              <a:t>How are computers built? </a:t>
            </a:r>
            <a:endParaRPr sz="1600">
              <a:solidFill>
                <a:srgbClr val="231F20"/>
              </a:solidFill>
            </a:endParaRPr>
          </a:p>
          <a:p>
            <a:pPr marL="0" marR="0" lvl="0" indent="0" algn="just" rtl="0">
              <a:lnSpc>
                <a:spcPct val="150000"/>
              </a:lnSpc>
              <a:spcBef>
                <a:spcPts val="733"/>
              </a:spcBef>
              <a:spcAft>
                <a:spcPts val="0"/>
              </a:spcAft>
              <a:buNone/>
            </a:pPr>
            <a:r>
              <a:rPr lang="en-CA" sz="1600">
                <a:solidFill>
                  <a:srgbClr val="231F20"/>
                </a:solidFill>
              </a:rPr>
              <a:t>If you were to take apart your computer and look deep inside, you would find the following parts</a:t>
            </a:r>
            <a:r>
              <a:rPr lang="en-CA" sz="1600">
                <a:solidFill>
                  <a:srgbClr val="333333"/>
                </a:solidFill>
                <a:highlight>
                  <a:srgbClr val="FFFFFF"/>
                </a:highlight>
              </a:rPr>
              <a:t>, referred to collectively as </a:t>
            </a:r>
            <a:r>
              <a:rPr lang="en-CA" sz="1600" b="1">
                <a:solidFill>
                  <a:srgbClr val="333333"/>
                </a:solidFill>
              </a:rPr>
              <a:t>hardware</a:t>
            </a:r>
            <a:r>
              <a:rPr lang="en-CA" sz="1600">
                <a:solidFill>
                  <a:srgbClr val="333333"/>
                </a:solidFill>
                <a:highlight>
                  <a:srgbClr val="FFFFFF"/>
                </a:highlight>
              </a:rPr>
              <a:t>:</a:t>
            </a:r>
            <a:r>
              <a:rPr lang="en-CA" sz="1600">
                <a:solidFill>
                  <a:srgbClr val="231F20"/>
                </a:solidFill>
              </a:rPr>
              <a:t>: </a:t>
            </a:r>
            <a:endParaRPr sz="1600">
              <a:solidFill>
                <a:srgbClr val="231F20"/>
              </a:solidFill>
            </a:endParaRPr>
          </a:p>
          <a:p>
            <a:pPr marL="0" marR="0" lvl="0" indent="0" algn="just" rtl="0">
              <a:lnSpc>
                <a:spcPct val="99958"/>
              </a:lnSpc>
              <a:spcBef>
                <a:spcPts val="733"/>
              </a:spcBef>
              <a:spcAft>
                <a:spcPts val="0"/>
              </a:spcAft>
              <a:buNone/>
            </a:pPr>
            <a:endParaRPr>
              <a:solidFill>
                <a:srgbClr val="231F20"/>
              </a:solidFill>
            </a:endParaRPr>
          </a:p>
          <a:p>
            <a:pPr marL="0" marR="0" lvl="0" indent="0" algn="just" rtl="0">
              <a:lnSpc>
                <a:spcPct val="99958"/>
              </a:lnSpc>
              <a:spcBef>
                <a:spcPts val="733"/>
              </a:spcBef>
              <a:spcAft>
                <a:spcPts val="0"/>
              </a:spcAft>
              <a:buClr>
                <a:schemeClr val="dk1"/>
              </a:buClr>
              <a:buSzPts val="1100"/>
              <a:buFont typeface="Arial"/>
              <a:buNone/>
            </a:pPr>
            <a:endParaRPr>
              <a:solidFill>
                <a:srgbClr val="231F20"/>
              </a:solidFill>
            </a:endParaRPr>
          </a:p>
          <a:p>
            <a:pPr marL="0" marR="11601" lvl="0" indent="0" algn="l" rtl="0">
              <a:lnSpc>
                <a:spcPct val="197151"/>
              </a:lnSpc>
              <a:spcBef>
                <a:spcPts val="0"/>
              </a:spcBef>
              <a:spcAft>
                <a:spcPts val="0"/>
              </a:spcAft>
              <a:buNone/>
            </a:pPr>
            <a:endParaRPr sz="1434" b="1">
              <a:solidFill>
                <a:srgbClr val="231F20"/>
              </a:solidFill>
            </a:endParaRPr>
          </a:p>
          <a:p>
            <a:pPr marL="0" marR="11601" lvl="0" indent="0" algn="l" rtl="0">
              <a:lnSpc>
                <a:spcPct val="197151"/>
              </a:lnSpc>
              <a:spcBef>
                <a:spcPts val="0"/>
              </a:spcBef>
              <a:spcAft>
                <a:spcPts val="0"/>
              </a:spcAft>
              <a:buNone/>
            </a:pPr>
            <a:endParaRPr sz="1434" b="1">
              <a:solidFill>
                <a:srgbClr val="231F20"/>
              </a:solidFill>
            </a:endParaRPr>
          </a:p>
          <a:p>
            <a:pPr marL="24504" lvl="0" indent="0" algn="l" rtl="0">
              <a:lnSpc>
                <a:spcPct val="100000"/>
              </a:lnSpc>
              <a:spcBef>
                <a:spcPts val="2358"/>
              </a:spcBef>
              <a:spcAft>
                <a:spcPts val="0"/>
              </a:spcAft>
              <a:buClr>
                <a:schemeClr val="dk1"/>
              </a:buClr>
              <a:buSzPts val="1100"/>
              <a:buFont typeface="Arial"/>
              <a:buNone/>
            </a:pPr>
            <a:endParaRPr sz="1434" b="1">
              <a:solidFill>
                <a:srgbClr val="231F20"/>
              </a:solidFill>
            </a:endParaRPr>
          </a:p>
        </p:txBody>
      </p:sp>
      <p:cxnSp>
        <p:nvCxnSpPr>
          <p:cNvPr id="72" name="Google Shape;72;p15"/>
          <p:cNvCxnSpPr/>
          <p:nvPr/>
        </p:nvCxnSpPr>
        <p:spPr>
          <a:xfrm>
            <a:off x="440063" y="1017726"/>
            <a:ext cx="5738400" cy="3300"/>
          </a:xfrm>
          <a:prstGeom prst="straightConnector1">
            <a:avLst/>
          </a:prstGeom>
          <a:noFill/>
          <a:ln w="19050" cap="flat" cmpd="sng">
            <a:solidFill>
              <a:srgbClr val="FFD966"/>
            </a:solidFill>
            <a:prstDash val="solid"/>
            <a:round/>
            <a:headEnd type="none" w="med" len="med"/>
            <a:tailEnd type="none" w="med" len="med"/>
          </a:ln>
        </p:spPr>
      </p:cxnSp>
      <p:sp>
        <p:nvSpPr>
          <p:cNvPr id="73" name="Google Shape;73;p15"/>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15"/>
          <p:cNvCxnSpPr/>
          <p:nvPr/>
        </p:nvCxnSpPr>
        <p:spPr>
          <a:xfrm>
            <a:off x="410938" y="1019226"/>
            <a:ext cx="8246700" cy="18600"/>
          </a:xfrm>
          <a:prstGeom prst="straightConnector1">
            <a:avLst/>
          </a:prstGeom>
          <a:noFill/>
          <a:ln w="28575" cap="flat" cmpd="sng">
            <a:solidFill>
              <a:srgbClr val="CCCCCC"/>
            </a:solidFill>
            <a:prstDash val="solid"/>
            <a:round/>
            <a:headEnd type="none" w="med" len="med"/>
            <a:tailEnd type="none" w="med" len="med"/>
          </a:ln>
        </p:spPr>
      </p:cxnSp>
      <p:sp>
        <p:nvSpPr>
          <p:cNvPr id="75" name="Google Shape;75;p15"/>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p15"/>
          <p:cNvPicPr preferRelativeResize="0"/>
          <p:nvPr/>
        </p:nvPicPr>
        <p:blipFill>
          <a:blip r:embed="rId3">
            <a:alphaModFix/>
          </a:blip>
          <a:stretch>
            <a:fillRect/>
          </a:stretch>
        </p:blipFill>
        <p:spPr>
          <a:xfrm>
            <a:off x="1893825" y="2657825"/>
            <a:ext cx="4906776" cy="215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311700" y="508200"/>
            <a:ext cx="8520600" cy="4441500"/>
          </a:xfrm>
          <a:prstGeom prst="rect">
            <a:avLst/>
          </a:prstGeom>
        </p:spPr>
        <p:txBody>
          <a:bodyPr spcFirstLastPara="1" wrap="square" lIns="91425" tIns="91425" rIns="91425" bIns="91425" anchor="t" anchorCtr="0">
            <a:noAutofit/>
          </a:bodyPr>
          <a:lstStyle/>
          <a:p>
            <a:pPr marL="0" marR="7875" lvl="0" indent="0" algn="just" rtl="0">
              <a:lnSpc>
                <a:spcPct val="150000"/>
              </a:lnSpc>
              <a:spcBef>
                <a:spcPts val="1773"/>
              </a:spcBef>
              <a:spcAft>
                <a:spcPts val="0"/>
              </a:spcAft>
              <a:buNone/>
            </a:pPr>
            <a:r>
              <a:rPr lang="en-CA" sz="1400" b="1">
                <a:solidFill>
                  <a:schemeClr val="dk1"/>
                </a:solidFill>
              </a:rPr>
              <a:t>Central Processing Unit (or CPU)</a:t>
            </a:r>
            <a:r>
              <a:rPr lang="en-CA" sz="1400">
                <a:solidFill>
                  <a:schemeClr val="dk1"/>
                </a:solidFill>
              </a:rPr>
              <a:t> also called “CPU” or “the processor”. The heart of any computer. </a:t>
            </a:r>
            <a:r>
              <a:rPr lang="en-CA" sz="1400">
                <a:solidFill>
                  <a:schemeClr val="dk1"/>
                </a:solidFill>
                <a:highlight>
                  <a:srgbClr val="FFFFFF"/>
                </a:highlight>
              </a:rPr>
              <a:t>It is built to constantly ask “What’s next?”, asking for the next instruction to execute and then doing whatever that instruction says. </a:t>
            </a:r>
            <a:r>
              <a:rPr lang="en-CA" sz="1400">
                <a:solidFill>
                  <a:schemeClr val="dk1"/>
                </a:solidFill>
              </a:rPr>
              <a:t> Also, it is what runs the software that we write. </a:t>
            </a:r>
            <a:endParaRPr sz="1400">
              <a:solidFill>
                <a:schemeClr val="dk1"/>
              </a:solidFill>
            </a:endParaRPr>
          </a:p>
          <a:p>
            <a:pPr marL="0" marR="7875" lvl="0" indent="0" algn="just" rtl="0">
              <a:lnSpc>
                <a:spcPct val="100000"/>
              </a:lnSpc>
              <a:spcBef>
                <a:spcPts val="1773"/>
              </a:spcBef>
              <a:spcAft>
                <a:spcPts val="0"/>
              </a:spcAft>
              <a:buNone/>
            </a:pPr>
            <a:endParaRPr sz="1400">
              <a:solidFill>
                <a:schemeClr val="dk1"/>
              </a:solidFill>
            </a:endParaRPr>
          </a:p>
          <a:p>
            <a:pPr marL="0" marR="7966" lvl="0" indent="0" algn="just" rtl="0">
              <a:lnSpc>
                <a:spcPct val="150000"/>
              </a:lnSpc>
              <a:spcBef>
                <a:spcPts val="947"/>
              </a:spcBef>
              <a:spcAft>
                <a:spcPts val="0"/>
              </a:spcAft>
              <a:buNone/>
            </a:pPr>
            <a:r>
              <a:rPr lang="en-CA" sz="1400" b="1">
                <a:solidFill>
                  <a:schemeClr val="dk1"/>
                </a:solidFill>
              </a:rPr>
              <a:t>Main Memory</a:t>
            </a:r>
            <a:r>
              <a:rPr lang="en-CA" sz="1400">
                <a:solidFill>
                  <a:schemeClr val="dk1"/>
                </a:solidFill>
              </a:rPr>
              <a:t> used to store information that the CPU needs in a hurry. The main memory is nearly as fast as the CPU. The information stored in the main memory disappears when the computer is turned off.   </a:t>
            </a:r>
            <a:r>
              <a:rPr lang="en-CA" sz="1400" b="1">
                <a:solidFill>
                  <a:schemeClr val="dk1"/>
                </a:solidFill>
              </a:rPr>
              <a:t> </a:t>
            </a:r>
            <a:endParaRPr sz="1400" b="1">
              <a:solidFill>
                <a:schemeClr val="dk1"/>
              </a:solidFill>
            </a:endParaRPr>
          </a:p>
          <a:p>
            <a:pPr marL="0" marR="7966" lvl="0" indent="0" algn="just" rtl="0">
              <a:lnSpc>
                <a:spcPct val="100000"/>
              </a:lnSpc>
              <a:spcBef>
                <a:spcPts val="947"/>
              </a:spcBef>
              <a:spcAft>
                <a:spcPts val="0"/>
              </a:spcAft>
              <a:buNone/>
            </a:pPr>
            <a:endParaRPr sz="1400" b="1">
              <a:solidFill>
                <a:schemeClr val="dk1"/>
              </a:solidFill>
            </a:endParaRPr>
          </a:p>
          <a:p>
            <a:pPr marL="0" marR="7966" lvl="0" indent="0" algn="just" rtl="0">
              <a:lnSpc>
                <a:spcPct val="150000"/>
              </a:lnSpc>
              <a:spcBef>
                <a:spcPts val="947"/>
              </a:spcBef>
              <a:spcAft>
                <a:spcPts val="0"/>
              </a:spcAft>
              <a:buNone/>
            </a:pPr>
            <a:r>
              <a:rPr lang="en-CA" sz="1400" b="1">
                <a:solidFill>
                  <a:schemeClr val="dk1"/>
                </a:solidFill>
              </a:rPr>
              <a:t>Secondary Memory</a:t>
            </a:r>
            <a:r>
              <a:rPr lang="en-CA" sz="1400">
                <a:solidFill>
                  <a:schemeClr val="dk1"/>
                </a:solidFill>
              </a:rPr>
              <a:t> also used to store information, but it is much slower than the main memory. The advantage of the secondary memory is that it can store information even when there is no power to the computer. Examples of secondary memory are disk drives or flash memory (typically found in USB sticks </a:t>
            </a:r>
            <a:r>
              <a:rPr lang="en-CA" sz="1400">
                <a:solidFill>
                  <a:schemeClr val="dk1"/>
                </a:solidFill>
                <a:highlight>
                  <a:srgbClr val="FFFFFF"/>
                </a:highlight>
              </a:rPr>
              <a:t>and cell phones</a:t>
            </a:r>
            <a:r>
              <a:rPr lang="en-CA" sz="1400">
                <a:solidFill>
                  <a:schemeClr val="dk1"/>
                </a:solidFill>
              </a:rPr>
              <a:t>).</a:t>
            </a:r>
            <a:endParaRPr sz="1400">
              <a:solidFill>
                <a:schemeClr val="dk1"/>
              </a:solidFill>
            </a:endParaRPr>
          </a:p>
        </p:txBody>
      </p:sp>
      <p:sp>
        <p:nvSpPr>
          <p:cNvPr id="82" name="Google Shape;82;p16"/>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311700" y="754525"/>
            <a:ext cx="8520600" cy="3814500"/>
          </a:xfrm>
          <a:prstGeom prst="rect">
            <a:avLst/>
          </a:prstGeom>
        </p:spPr>
        <p:txBody>
          <a:bodyPr spcFirstLastPara="1" wrap="square" lIns="91425" tIns="91425" rIns="91425" bIns="91425" anchor="t" anchorCtr="0">
            <a:normAutofit/>
          </a:bodyPr>
          <a:lstStyle/>
          <a:p>
            <a:pPr marL="0" marR="0" lvl="0" indent="0" algn="just" rtl="0">
              <a:lnSpc>
                <a:spcPct val="150000"/>
              </a:lnSpc>
              <a:spcBef>
                <a:spcPts val="947"/>
              </a:spcBef>
              <a:spcAft>
                <a:spcPts val="0"/>
              </a:spcAft>
              <a:buClr>
                <a:schemeClr val="dk1"/>
              </a:buClr>
              <a:buSzPts val="1100"/>
              <a:buFont typeface="Arial"/>
              <a:buNone/>
            </a:pPr>
            <a:r>
              <a:rPr lang="en-CA" sz="1400" b="1">
                <a:solidFill>
                  <a:schemeClr val="dk1"/>
                </a:solidFill>
              </a:rPr>
              <a:t>Input and Output Devices</a:t>
            </a:r>
            <a:r>
              <a:rPr lang="en-CA" sz="1400">
                <a:solidFill>
                  <a:schemeClr val="dk1"/>
                </a:solidFill>
              </a:rPr>
              <a:t> - </a:t>
            </a:r>
            <a:r>
              <a:rPr lang="en-CA" sz="1400">
                <a:solidFill>
                  <a:schemeClr val="dk1"/>
                </a:solidFill>
                <a:highlight>
                  <a:srgbClr val="FFFFFF"/>
                </a:highlight>
              </a:rPr>
              <a:t>An input device is </a:t>
            </a:r>
            <a:r>
              <a:rPr lang="en-CA" sz="1400" b="1">
                <a:solidFill>
                  <a:schemeClr val="dk1"/>
                </a:solidFill>
              </a:rPr>
              <a:t>something you connect to a computer that sends information into </a:t>
            </a:r>
            <a:r>
              <a:rPr lang="en-CA" sz="1400">
                <a:solidFill>
                  <a:schemeClr val="dk1"/>
                </a:solidFill>
                <a:highlight>
                  <a:srgbClr val="FFFFFF"/>
                </a:highlight>
              </a:rPr>
              <a:t>the computer. An output device is something you connect to a computer that has information sent to it (</a:t>
            </a:r>
            <a:r>
              <a:rPr lang="en-CA" sz="1400">
                <a:solidFill>
                  <a:schemeClr val="dk1"/>
                </a:solidFill>
              </a:rPr>
              <a:t>screen, keyboard, mouse, microphone, speaker, touchpad, etc.).</a:t>
            </a:r>
            <a:endParaRPr sz="1400">
              <a:solidFill>
                <a:schemeClr val="dk1"/>
              </a:solidFill>
            </a:endParaRPr>
          </a:p>
          <a:p>
            <a:pPr marL="0" marR="0" lvl="0" indent="0" algn="just" rtl="0">
              <a:lnSpc>
                <a:spcPct val="150000"/>
              </a:lnSpc>
              <a:spcBef>
                <a:spcPts val="947"/>
              </a:spcBef>
              <a:spcAft>
                <a:spcPts val="0"/>
              </a:spcAft>
              <a:buClr>
                <a:schemeClr val="dk1"/>
              </a:buClr>
              <a:buSzPts val="1100"/>
              <a:buFont typeface="Arial"/>
              <a:buNone/>
            </a:pPr>
            <a:endParaRPr sz="1400">
              <a:solidFill>
                <a:schemeClr val="dk1"/>
              </a:solidFill>
            </a:endParaRPr>
          </a:p>
          <a:p>
            <a:pPr marL="0" marR="0" lvl="0" indent="0" algn="just" rtl="0">
              <a:lnSpc>
                <a:spcPct val="150000"/>
              </a:lnSpc>
              <a:spcBef>
                <a:spcPts val="947"/>
              </a:spcBef>
              <a:spcAft>
                <a:spcPts val="0"/>
              </a:spcAft>
              <a:buClr>
                <a:schemeClr val="dk1"/>
              </a:buClr>
              <a:buSzPts val="1100"/>
              <a:buFont typeface="Arial"/>
              <a:buNone/>
            </a:pPr>
            <a:r>
              <a:rPr lang="en-CA" sz="1400" b="1">
                <a:solidFill>
                  <a:schemeClr val="dk1"/>
                </a:solidFill>
              </a:rPr>
              <a:t>Network Connection</a:t>
            </a:r>
            <a:r>
              <a:rPr lang="en-CA" sz="1400">
                <a:solidFill>
                  <a:schemeClr val="dk1"/>
                </a:solidFill>
              </a:rPr>
              <a:t> </a:t>
            </a:r>
            <a:r>
              <a:rPr lang="en-CA" sz="1400">
                <a:solidFill>
                  <a:schemeClr val="dk1"/>
                </a:solidFill>
                <a:highlight>
                  <a:srgbClr val="FFFFFF"/>
                </a:highlight>
              </a:rPr>
              <a:t>describes the extensive process of connecting various parts of a network to one another, for example, through the use of routers, switches and gateways, and how that process works.</a:t>
            </a:r>
            <a:endParaRPr sz="1400">
              <a:solidFill>
                <a:schemeClr val="dk1"/>
              </a:solidFill>
            </a:endParaRPr>
          </a:p>
        </p:txBody>
      </p:sp>
      <p:sp>
        <p:nvSpPr>
          <p:cNvPr id="89" name="Google Shape;89;p17"/>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marR="11601" lvl="0" indent="0" algn="l" rtl="0">
              <a:lnSpc>
                <a:spcPct val="197151"/>
              </a:lnSpc>
              <a:spcBef>
                <a:spcPts val="0"/>
              </a:spcBef>
              <a:spcAft>
                <a:spcPts val="0"/>
              </a:spcAft>
              <a:buClr>
                <a:schemeClr val="dk1"/>
              </a:buClr>
              <a:buSzPts val="1100"/>
              <a:buFont typeface="Arial"/>
              <a:buNone/>
            </a:pPr>
            <a:r>
              <a:rPr lang="en-CA" sz="2500">
                <a:solidFill>
                  <a:srgbClr val="1C4587"/>
                </a:solidFill>
              </a:rPr>
              <a:t>1.3 Understanding programming</a:t>
            </a:r>
            <a:endParaRPr sz="2500">
              <a:solidFill>
                <a:srgbClr val="1C4587"/>
              </a:solidFill>
            </a:endParaRPr>
          </a:p>
        </p:txBody>
      </p:sp>
      <p:sp>
        <p:nvSpPr>
          <p:cNvPr id="96" name="Google Shape;96;p18"/>
          <p:cNvSpPr txBox="1">
            <a:spLocks noGrp="1"/>
          </p:cNvSpPr>
          <p:nvPr>
            <p:ph type="body" idx="1"/>
          </p:nvPr>
        </p:nvSpPr>
        <p:spPr>
          <a:xfrm>
            <a:off x="311700" y="1152475"/>
            <a:ext cx="8520600" cy="36144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n-CA" sz="1400">
                <a:solidFill>
                  <a:schemeClr val="dk1"/>
                </a:solidFill>
              </a:rPr>
              <a:t>Programming is a way to</a:t>
            </a:r>
            <a:r>
              <a:rPr lang="en-CA" sz="1400" b="1">
                <a:solidFill>
                  <a:schemeClr val="dk1"/>
                </a:solidFill>
              </a:rPr>
              <a:t> instruct the computer to perform various tasks.</a:t>
            </a:r>
            <a:endParaRPr sz="1400" b="1">
              <a:solidFill>
                <a:schemeClr val="dk1"/>
              </a:solidFill>
            </a:endParaRPr>
          </a:p>
          <a:p>
            <a:pPr marL="0" lvl="0" indent="0" algn="just" rtl="0">
              <a:lnSpc>
                <a:spcPct val="150000"/>
              </a:lnSpc>
              <a:spcBef>
                <a:spcPts val="1200"/>
              </a:spcBef>
              <a:spcAft>
                <a:spcPts val="0"/>
              </a:spcAft>
              <a:buNone/>
            </a:pPr>
            <a:r>
              <a:rPr lang="en-CA" sz="1400" b="1">
                <a:solidFill>
                  <a:schemeClr val="dk1"/>
                </a:solidFill>
              </a:rPr>
              <a:t>Instruct the computer - </a:t>
            </a:r>
            <a:r>
              <a:rPr lang="en-CA" sz="1400">
                <a:solidFill>
                  <a:schemeClr val="dk1"/>
                </a:solidFill>
              </a:rPr>
              <a:t> this means that you provide the computer a set of instructions that are written in a language that the computer can understand. </a:t>
            </a:r>
            <a:endParaRPr sz="1400">
              <a:solidFill>
                <a:schemeClr val="dk1"/>
              </a:solidFill>
            </a:endParaRPr>
          </a:p>
          <a:p>
            <a:pPr marL="0" lvl="0" indent="0" algn="just" rtl="0">
              <a:lnSpc>
                <a:spcPct val="150000"/>
              </a:lnSpc>
              <a:spcBef>
                <a:spcPts val="900"/>
              </a:spcBef>
              <a:spcAft>
                <a:spcPts val="0"/>
              </a:spcAft>
              <a:buClr>
                <a:schemeClr val="dk1"/>
              </a:buClr>
              <a:buSzPts val="1100"/>
              <a:buFont typeface="Arial"/>
              <a:buNone/>
            </a:pPr>
            <a:r>
              <a:rPr lang="en-CA" sz="1400">
                <a:solidFill>
                  <a:schemeClr val="dk1"/>
                </a:solidFill>
              </a:rPr>
              <a:t>The instructions could be of various types. For example:</a:t>
            </a:r>
            <a:endParaRPr sz="1400">
              <a:solidFill>
                <a:schemeClr val="dk1"/>
              </a:solidFill>
            </a:endParaRPr>
          </a:p>
          <a:p>
            <a:pPr marL="457200" lvl="0" indent="-317500" algn="just" rtl="0">
              <a:lnSpc>
                <a:spcPct val="150000"/>
              </a:lnSpc>
              <a:spcBef>
                <a:spcPts val="900"/>
              </a:spcBef>
              <a:spcAft>
                <a:spcPts val="0"/>
              </a:spcAft>
              <a:buClr>
                <a:schemeClr val="dk1"/>
              </a:buClr>
              <a:buSzPts val="1400"/>
              <a:buChar char="●"/>
            </a:pPr>
            <a:r>
              <a:rPr lang="en-CA" sz="1400">
                <a:solidFill>
                  <a:schemeClr val="dk1"/>
                </a:solidFill>
              </a:rPr>
              <a:t>Adding  4 numbers,</a:t>
            </a:r>
            <a:endParaRPr sz="1400">
              <a:solidFill>
                <a:schemeClr val="dk1"/>
              </a:solidFill>
            </a:endParaRPr>
          </a:p>
          <a:p>
            <a:pPr marL="457200" lvl="0" indent="-317500" algn="just" rtl="0">
              <a:lnSpc>
                <a:spcPct val="150000"/>
              </a:lnSpc>
              <a:spcBef>
                <a:spcPts val="0"/>
              </a:spcBef>
              <a:spcAft>
                <a:spcPts val="0"/>
              </a:spcAft>
              <a:buClr>
                <a:schemeClr val="dk1"/>
              </a:buClr>
              <a:buSzPts val="1400"/>
              <a:buChar char="●"/>
            </a:pPr>
            <a:r>
              <a:rPr lang="en-CA" sz="1400">
                <a:solidFill>
                  <a:schemeClr val="dk1"/>
                </a:solidFill>
              </a:rPr>
              <a:t>Rounding off a number, etc.</a:t>
            </a:r>
            <a:endParaRPr sz="1400">
              <a:solidFill>
                <a:schemeClr val="dk1"/>
              </a:solidFill>
            </a:endParaRPr>
          </a:p>
          <a:p>
            <a:pPr marL="0" lvl="0" indent="0" algn="just" rtl="0">
              <a:lnSpc>
                <a:spcPct val="150000"/>
              </a:lnSpc>
              <a:spcBef>
                <a:spcPts val="800"/>
              </a:spcBef>
              <a:spcAft>
                <a:spcPts val="0"/>
              </a:spcAft>
              <a:buNone/>
            </a:pPr>
            <a:r>
              <a:rPr lang="en-CA" sz="1400">
                <a:solidFill>
                  <a:schemeClr val="dk1"/>
                </a:solidFill>
              </a:rPr>
              <a:t>Computers understand instructions that are written in a specific form called a programming language.</a:t>
            </a:r>
            <a:endParaRPr sz="1400">
              <a:solidFill>
                <a:schemeClr val="dk1"/>
              </a:solidFill>
            </a:endParaRPr>
          </a:p>
          <a:p>
            <a:pPr marL="0" lvl="0" indent="0" algn="just" rtl="0">
              <a:lnSpc>
                <a:spcPct val="150000"/>
              </a:lnSpc>
              <a:spcBef>
                <a:spcPts val="900"/>
              </a:spcBef>
              <a:spcAft>
                <a:spcPts val="900"/>
              </a:spcAft>
              <a:buNone/>
            </a:pPr>
            <a:r>
              <a:rPr lang="en-CA" sz="1400">
                <a:solidFill>
                  <a:schemeClr val="dk1"/>
                </a:solidFill>
              </a:rPr>
              <a:t>Just like we humans can understand a few languages (English, French,  Mandarin, etc.), so is the same case with computers. </a:t>
            </a:r>
            <a:endParaRPr sz="1400">
              <a:solidFill>
                <a:schemeClr val="dk1"/>
              </a:solidFill>
            </a:endParaRPr>
          </a:p>
        </p:txBody>
      </p:sp>
      <p:sp>
        <p:nvSpPr>
          <p:cNvPr id="97" name="Google Shape;97;p18"/>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18"/>
          <p:cNvCxnSpPr/>
          <p:nvPr/>
        </p:nvCxnSpPr>
        <p:spPr>
          <a:xfrm>
            <a:off x="440063" y="1017726"/>
            <a:ext cx="5738400" cy="3300"/>
          </a:xfrm>
          <a:prstGeom prst="straightConnector1">
            <a:avLst/>
          </a:prstGeom>
          <a:noFill/>
          <a:ln w="19050" cap="flat" cmpd="sng">
            <a:solidFill>
              <a:srgbClr val="FFD966"/>
            </a:solidFill>
            <a:prstDash val="solid"/>
            <a:round/>
            <a:headEnd type="none" w="med" len="med"/>
            <a:tailEnd type="none" w="med" len="med"/>
          </a:ln>
        </p:spPr>
      </p:cxnSp>
      <p:cxnSp>
        <p:nvCxnSpPr>
          <p:cNvPr id="99" name="Google Shape;99;p18"/>
          <p:cNvCxnSpPr/>
          <p:nvPr/>
        </p:nvCxnSpPr>
        <p:spPr>
          <a:xfrm>
            <a:off x="410938" y="1019226"/>
            <a:ext cx="8246700" cy="18600"/>
          </a:xfrm>
          <a:prstGeom prst="straightConnector1">
            <a:avLst/>
          </a:prstGeom>
          <a:noFill/>
          <a:ln w="28575" cap="flat" cmpd="sng">
            <a:solidFill>
              <a:srgbClr val="CCCCCC"/>
            </a:solidFill>
            <a:prstDash val="solid"/>
            <a:round/>
            <a:headEnd type="none" w="med" len="med"/>
            <a:tailEnd type="none" w="med" len="med"/>
          </a:ln>
        </p:spPr>
      </p:cxnSp>
      <p:sp>
        <p:nvSpPr>
          <p:cNvPr id="100" name="Google Shape;100;p18"/>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body" idx="1"/>
          </p:nvPr>
        </p:nvSpPr>
        <p:spPr>
          <a:xfrm>
            <a:off x="311700" y="575950"/>
            <a:ext cx="8520600" cy="39930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CA" sz="1400" b="1">
                <a:solidFill>
                  <a:schemeClr val="dk1"/>
                </a:solidFill>
              </a:rPr>
              <a:t>Perform various tasks</a:t>
            </a:r>
            <a:r>
              <a:rPr lang="en-CA" sz="1400">
                <a:solidFill>
                  <a:schemeClr val="dk1"/>
                </a:solidFill>
              </a:rPr>
              <a:t>:</a:t>
            </a:r>
            <a:r>
              <a:rPr lang="en-CA" sz="1400">
                <a:solidFill>
                  <a:srgbClr val="001C3B"/>
                </a:solidFill>
              </a:rPr>
              <a:t> the tasks could be simple ones like we discussed above (adding 4 numbers, rounding off a number) or more complex which may involve a sequence of multiple instructions. For example:</a:t>
            </a:r>
            <a:endParaRPr sz="1400">
              <a:solidFill>
                <a:srgbClr val="001C3B"/>
              </a:solidFill>
            </a:endParaRPr>
          </a:p>
          <a:p>
            <a:pPr marL="457200" lvl="0" indent="-317500" algn="just" rtl="0">
              <a:lnSpc>
                <a:spcPct val="150000"/>
              </a:lnSpc>
              <a:spcBef>
                <a:spcPts val="900"/>
              </a:spcBef>
              <a:spcAft>
                <a:spcPts val="0"/>
              </a:spcAft>
              <a:buClr>
                <a:srgbClr val="001C3B"/>
              </a:buClr>
              <a:buSzPts val="1400"/>
              <a:buChar char="●"/>
            </a:pPr>
            <a:r>
              <a:rPr lang="en-CA" sz="1400">
                <a:solidFill>
                  <a:srgbClr val="001C3B"/>
                </a:solidFill>
              </a:rPr>
              <a:t>Calculating simple interest, given principal, rate and time.</a:t>
            </a:r>
            <a:endParaRPr sz="1400">
              <a:solidFill>
                <a:srgbClr val="001C3B"/>
              </a:solidFill>
            </a:endParaRPr>
          </a:p>
          <a:p>
            <a:pPr marL="457200" lvl="0" indent="-317500" algn="just" rtl="0">
              <a:lnSpc>
                <a:spcPct val="150000"/>
              </a:lnSpc>
              <a:spcBef>
                <a:spcPts val="0"/>
              </a:spcBef>
              <a:spcAft>
                <a:spcPts val="0"/>
              </a:spcAft>
              <a:buClr>
                <a:srgbClr val="001C3B"/>
              </a:buClr>
              <a:buSzPts val="1400"/>
              <a:buChar char="●"/>
            </a:pPr>
            <a:r>
              <a:rPr lang="en-CA" sz="1400">
                <a:solidFill>
                  <a:srgbClr val="001C3B"/>
                </a:solidFill>
              </a:rPr>
              <a:t>Calculating the average return on a stock over the last 5 years.</a:t>
            </a:r>
            <a:endParaRPr sz="1400">
              <a:solidFill>
                <a:srgbClr val="001C3B"/>
              </a:solidFill>
            </a:endParaRPr>
          </a:p>
          <a:p>
            <a:pPr marL="0" lvl="0" indent="0" algn="just" rtl="0">
              <a:lnSpc>
                <a:spcPct val="150000"/>
              </a:lnSpc>
              <a:spcBef>
                <a:spcPts val="800"/>
              </a:spcBef>
              <a:spcAft>
                <a:spcPts val="0"/>
              </a:spcAft>
              <a:buNone/>
            </a:pPr>
            <a:r>
              <a:rPr lang="en-CA" sz="1400">
                <a:solidFill>
                  <a:srgbClr val="001C3B"/>
                </a:solidFill>
              </a:rPr>
              <a:t>The above two examples  require complex calculations. They cannot usually be solved in simple instructions like adding 4 numbers. </a:t>
            </a:r>
            <a:endParaRPr sz="1400">
              <a:solidFill>
                <a:srgbClr val="001C3B"/>
              </a:solidFill>
            </a:endParaRPr>
          </a:p>
          <a:p>
            <a:pPr marL="0" lvl="0" indent="0" algn="just" rtl="0">
              <a:lnSpc>
                <a:spcPct val="150000"/>
              </a:lnSpc>
              <a:spcBef>
                <a:spcPts val="900"/>
              </a:spcBef>
              <a:spcAft>
                <a:spcPts val="0"/>
              </a:spcAft>
              <a:buClr>
                <a:schemeClr val="dk1"/>
              </a:buClr>
              <a:buSzPts val="1100"/>
              <a:buFont typeface="Arial"/>
              <a:buNone/>
            </a:pPr>
            <a:r>
              <a:rPr lang="en-CA" sz="1400">
                <a:solidFill>
                  <a:srgbClr val="001C3B"/>
                </a:solidFill>
              </a:rPr>
              <a:t>In summary, Programming is a way </a:t>
            </a:r>
            <a:r>
              <a:rPr lang="en-CA" sz="1400" b="1">
                <a:solidFill>
                  <a:srgbClr val="001C3B"/>
                </a:solidFill>
              </a:rPr>
              <a:t>to tell computers to do a specific task.</a:t>
            </a:r>
            <a:endParaRPr sz="1400" b="1">
              <a:solidFill>
                <a:srgbClr val="001C3B"/>
              </a:solidFill>
            </a:endParaRPr>
          </a:p>
          <a:p>
            <a:pPr marL="0" lvl="0" indent="0" algn="l" rtl="0">
              <a:spcBef>
                <a:spcPts val="900"/>
              </a:spcBef>
              <a:spcAft>
                <a:spcPts val="1200"/>
              </a:spcAft>
              <a:buNone/>
            </a:pPr>
            <a:endParaRPr/>
          </a:p>
        </p:txBody>
      </p:sp>
      <p:sp>
        <p:nvSpPr>
          <p:cNvPr id="106" name="Google Shape;106;p19"/>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marR="11601" lvl="0" indent="0" algn="l" rtl="0">
              <a:lnSpc>
                <a:spcPct val="197151"/>
              </a:lnSpc>
              <a:spcBef>
                <a:spcPts val="0"/>
              </a:spcBef>
              <a:spcAft>
                <a:spcPts val="0"/>
              </a:spcAft>
              <a:buClr>
                <a:schemeClr val="dk1"/>
              </a:buClr>
              <a:buSzPts val="1100"/>
              <a:buFont typeface="Arial"/>
              <a:buNone/>
            </a:pPr>
            <a:r>
              <a:rPr lang="en-CA" sz="2500">
                <a:solidFill>
                  <a:srgbClr val="1C4587"/>
                </a:solidFill>
              </a:rPr>
              <a:t>1.4 Words and sentences</a:t>
            </a:r>
            <a:r>
              <a:rPr lang="en-CA" sz="2500">
                <a:solidFill>
                  <a:srgbClr val="231F20"/>
                </a:solidFill>
              </a:rPr>
              <a:t> </a:t>
            </a:r>
            <a:endParaRPr sz="2500"/>
          </a:p>
        </p:txBody>
      </p:sp>
      <p:sp>
        <p:nvSpPr>
          <p:cNvPr id="113" name="Google Shape;113;p20"/>
          <p:cNvSpPr txBox="1">
            <a:spLocks noGrp="1"/>
          </p:cNvSpPr>
          <p:nvPr>
            <p:ph type="body" idx="1"/>
          </p:nvPr>
        </p:nvSpPr>
        <p:spPr>
          <a:xfrm>
            <a:off x="311700" y="1017725"/>
            <a:ext cx="8520600" cy="779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605"/>
              <a:buNone/>
            </a:pPr>
            <a:r>
              <a:rPr lang="en-CA" sz="1442">
                <a:solidFill>
                  <a:schemeClr val="dk1"/>
                </a:solidFill>
              </a:rPr>
              <a:t>The Python language reserves a set of </a:t>
            </a:r>
            <a:r>
              <a:rPr lang="en-CA" sz="1442" b="1">
                <a:solidFill>
                  <a:schemeClr val="dk1"/>
                </a:solidFill>
              </a:rPr>
              <a:t>keywords</a:t>
            </a:r>
            <a:r>
              <a:rPr lang="en-CA" sz="1442">
                <a:solidFill>
                  <a:schemeClr val="dk1"/>
                </a:solidFill>
              </a:rPr>
              <a:t> that designate special language functionality. No object can have the same name as a reserved word. In Python 3.6, there are 33 reserved keywords:</a:t>
            </a:r>
            <a:endParaRPr sz="1442">
              <a:solidFill>
                <a:schemeClr val="dk1"/>
              </a:solidFill>
              <a:highlight>
                <a:srgbClr val="FFFFFF"/>
              </a:highlight>
            </a:endParaRPr>
          </a:p>
          <a:p>
            <a:pPr marL="0" lvl="0" indent="0" algn="l" rtl="0">
              <a:lnSpc>
                <a:spcPct val="105000"/>
              </a:lnSpc>
              <a:spcBef>
                <a:spcPts val="1200"/>
              </a:spcBef>
              <a:spcAft>
                <a:spcPts val="1200"/>
              </a:spcAft>
              <a:buSzPts val="605"/>
              <a:buNone/>
            </a:pPr>
            <a:endParaRPr sz="742">
              <a:solidFill>
                <a:srgbClr val="222222"/>
              </a:solidFill>
              <a:highlight>
                <a:srgbClr val="FFFFFF"/>
              </a:highlight>
              <a:latin typeface="Roboto"/>
              <a:ea typeface="Roboto"/>
              <a:cs typeface="Roboto"/>
              <a:sym typeface="Roboto"/>
            </a:endParaRPr>
          </a:p>
        </p:txBody>
      </p:sp>
      <p:sp>
        <p:nvSpPr>
          <p:cNvPr id="114" name="Google Shape;114;p20"/>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20"/>
          <p:cNvCxnSpPr/>
          <p:nvPr/>
        </p:nvCxnSpPr>
        <p:spPr>
          <a:xfrm>
            <a:off x="440063" y="1017726"/>
            <a:ext cx="5738400" cy="3300"/>
          </a:xfrm>
          <a:prstGeom prst="straightConnector1">
            <a:avLst/>
          </a:prstGeom>
          <a:noFill/>
          <a:ln w="19050" cap="flat" cmpd="sng">
            <a:solidFill>
              <a:srgbClr val="FFD966"/>
            </a:solidFill>
            <a:prstDash val="solid"/>
            <a:round/>
            <a:headEnd type="none" w="med" len="med"/>
            <a:tailEnd type="none" w="med" len="med"/>
          </a:ln>
        </p:spPr>
      </p:cxnSp>
      <p:cxnSp>
        <p:nvCxnSpPr>
          <p:cNvPr id="116" name="Google Shape;116;p20"/>
          <p:cNvCxnSpPr/>
          <p:nvPr/>
        </p:nvCxnSpPr>
        <p:spPr>
          <a:xfrm>
            <a:off x="410938" y="1019226"/>
            <a:ext cx="8246700" cy="18600"/>
          </a:xfrm>
          <a:prstGeom prst="straightConnector1">
            <a:avLst/>
          </a:prstGeom>
          <a:noFill/>
          <a:ln w="28575" cap="flat" cmpd="sng">
            <a:solidFill>
              <a:srgbClr val="CCCCCC"/>
            </a:solidFill>
            <a:prstDash val="solid"/>
            <a:round/>
            <a:headEnd type="none" w="med" len="med"/>
            <a:tailEnd type="none" w="med" len="med"/>
          </a:ln>
        </p:spPr>
      </p:cxnSp>
      <p:sp>
        <p:nvSpPr>
          <p:cNvPr id="117" name="Google Shape;117;p20"/>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 name="Google Shape;118;p20"/>
          <p:cNvPicPr preferRelativeResize="0"/>
          <p:nvPr/>
        </p:nvPicPr>
        <p:blipFill>
          <a:blip r:embed="rId3">
            <a:alphaModFix/>
          </a:blip>
          <a:stretch>
            <a:fillRect/>
          </a:stretch>
        </p:blipFill>
        <p:spPr>
          <a:xfrm>
            <a:off x="806375" y="2073550"/>
            <a:ext cx="7455826" cy="26395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body" idx="1"/>
          </p:nvPr>
        </p:nvSpPr>
        <p:spPr>
          <a:xfrm>
            <a:off x="311700" y="575950"/>
            <a:ext cx="8520600" cy="4235100"/>
          </a:xfrm>
          <a:prstGeom prst="rect">
            <a:avLst/>
          </a:prstGeom>
        </p:spPr>
        <p:txBody>
          <a:bodyPr spcFirstLastPara="1" wrap="square" lIns="91425" tIns="91425" rIns="91425" bIns="91425" anchor="t" anchorCtr="0">
            <a:normAutofit lnSpcReduction="10000"/>
          </a:bodyPr>
          <a:lstStyle/>
          <a:p>
            <a:pPr marL="0" lvl="0" indent="0" algn="just" rtl="0">
              <a:lnSpc>
                <a:spcPct val="140000"/>
              </a:lnSpc>
              <a:spcBef>
                <a:spcPts val="0"/>
              </a:spcBef>
              <a:spcAft>
                <a:spcPts val="0"/>
              </a:spcAft>
              <a:buNone/>
            </a:pPr>
            <a:r>
              <a:rPr lang="en-CA" sz="1400">
                <a:solidFill>
                  <a:schemeClr val="dk1"/>
                </a:solidFill>
                <a:highlight>
                  <a:srgbClr val="FFFFFF"/>
                </a:highlight>
              </a:rPr>
              <a:t>When you type </a:t>
            </a:r>
            <a:r>
              <a:rPr lang="en-CA" sz="1400" b="1">
                <a:solidFill>
                  <a:schemeClr val="dk1"/>
                </a:solidFill>
              </a:rPr>
              <a:t>help(‘keywords’)</a:t>
            </a:r>
            <a:r>
              <a:rPr lang="en-CA" sz="1400">
                <a:solidFill>
                  <a:schemeClr val="dk1"/>
                </a:solidFill>
                <a:highlight>
                  <a:srgbClr val="FFFFFF"/>
                </a:highlight>
              </a:rPr>
              <a:t> to the Python interpreter you can see a list with </a:t>
            </a:r>
            <a:r>
              <a:rPr lang="en-CA" sz="1400">
                <a:solidFill>
                  <a:schemeClr val="dk1"/>
                </a:solidFill>
              </a:rPr>
              <a:t>reserved keywords</a:t>
            </a:r>
            <a:r>
              <a:rPr lang="en-CA" sz="1400">
                <a:solidFill>
                  <a:schemeClr val="dk1"/>
                </a:solidFill>
                <a:highlight>
                  <a:srgbClr val="FFFFFF"/>
                </a:highlight>
              </a:rPr>
              <a:t>. Reserved words are case-sensitive and must be used exactly as shown. They are all entirely lowercase, except for </a:t>
            </a:r>
            <a:r>
              <a:rPr lang="en-CA" sz="1400" b="1">
                <a:solidFill>
                  <a:schemeClr val="dk1"/>
                </a:solidFill>
              </a:rPr>
              <a:t>False</a:t>
            </a:r>
            <a:r>
              <a:rPr lang="en-CA" sz="1400" b="1">
                <a:solidFill>
                  <a:schemeClr val="dk1"/>
                </a:solidFill>
                <a:highlight>
                  <a:srgbClr val="FFFFFF"/>
                </a:highlight>
              </a:rPr>
              <a:t>, </a:t>
            </a:r>
            <a:r>
              <a:rPr lang="en-CA" sz="1400" b="1">
                <a:solidFill>
                  <a:schemeClr val="dk1"/>
                </a:solidFill>
              </a:rPr>
              <a:t>None</a:t>
            </a:r>
            <a:r>
              <a:rPr lang="en-CA" sz="1400" b="1">
                <a:solidFill>
                  <a:schemeClr val="dk1"/>
                </a:solidFill>
                <a:highlight>
                  <a:srgbClr val="FFFFFF"/>
                </a:highlight>
              </a:rPr>
              <a:t>,</a:t>
            </a:r>
            <a:r>
              <a:rPr lang="en-CA" sz="1400">
                <a:solidFill>
                  <a:schemeClr val="dk1"/>
                </a:solidFill>
                <a:highlight>
                  <a:srgbClr val="FFFFFF"/>
                </a:highlight>
              </a:rPr>
              <a:t> and </a:t>
            </a:r>
            <a:r>
              <a:rPr lang="en-CA" sz="1400" b="1">
                <a:solidFill>
                  <a:schemeClr val="dk1"/>
                </a:solidFill>
              </a:rPr>
              <a:t>True</a:t>
            </a:r>
            <a:r>
              <a:rPr lang="en-CA" sz="1400" b="1">
                <a:solidFill>
                  <a:schemeClr val="dk1"/>
                </a:solidFill>
                <a:highlight>
                  <a:srgbClr val="FFFFFF"/>
                </a:highlight>
              </a:rPr>
              <a:t>.</a:t>
            </a:r>
            <a:endParaRPr sz="1400">
              <a:solidFill>
                <a:schemeClr val="dk1"/>
              </a:solidFill>
              <a:highlight>
                <a:srgbClr val="FFFFFF"/>
              </a:highlight>
            </a:endParaRPr>
          </a:p>
          <a:p>
            <a:pPr marL="0" marR="0" lvl="0" indent="0" algn="just" rtl="0">
              <a:lnSpc>
                <a:spcPct val="140000"/>
              </a:lnSpc>
              <a:spcBef>
                <a:spcPts val="1200"/>
              </a:spcBef>
              <a:spcAft>
                <a:spcPts val="0"/>
              </a:spcAft>
              <a:buNone/>
            </a:pPr>
            <a:r>
              <a:rPr lang="en-CA" sz="1400">
                <a:solidFill>
                  <a:schemeClr val="dk1"/>
                </a:solidFill>
              </a:rPr>
              <a:t>To create a sentence you have to write a function </a:t>
            </a:r>
            <a:r>
              <a:rPr lang="en-CA" sz="1400" b="1">
                <a:solidFill>
                  <a:schemeClr val="dk1"/>
                </a:solidFill>
              </a:rPr>
              <a:t>print</a:t>
            </a:r>
            <a:r>
              <a:rPr lang="en-CA" sz="1400" i="1">
                <a:solidFill>
                  <a:schemeClr val="dk1"/>
                </a:solidFill>
              </a:rPr>
              <a:t> </a:t>
            </a:r>
            <a:r>
              <a:rPr lang="en-CA" sz="1400">
                <a:solidFill>
                  <a:schemeClr val="dk1"/>
                </a:solidFill>
              </a:rPr>
              <a:t>followed by a string of text that you want to print. Text has to be enclosed in single quotes.</a:t>
            </a:r>
            <a:endParaRPr sz="1400">
              <a:solidFill>
                <a:schemeClr val="dk1"/>
              </a:solidFill>
            </a:endParaRPr>
          </a:p>
          <a:p>
            <a:pPr marL="12377" marR="0" lvl="0" indent="-4295" algn="just" rtl="0">
              <a:lnSpc>
                <a:spcPct val="140000"/>
              </a:lnSpc>
              <a:spcBef>
                <a:spcPts val="144"/>
              </a:spcBef>
              <a:spcAft>
                <a:spcPts val="0"/>
              </a:spcAft>
              <a:buNone/>
            </a:pPr>
            <a:endParaRPr sz="1400">
              <a:solidFill>
                <a:schemeClr val="dk1"/>
              </a:solidFill>
            </a:endParaRPr>
          </a:p>
          <a:p>
            <a:pPr marL="8082" marR="0" lvl="0" indent="0" algn="just" rtl="0">
              <a:lnSpc>
                <a:spcPct val="140000"/>
              </a:lnSpc>
              <a:spcBef>
                <a:spcPts val="144"/>
              </a:spcBef>
              <a:spcAft>
                <a:spcPts val="0"/>
              </a:spcAft>
              <a:buNone/>
            </a:pPr>
            <a:endParaRPr sz="1400">
              <a:solidFill>
                <a:schemeClr val="dk1"/>
              </a:solidFill>
            </a:endParaRPr>
          </a:p>
          <a:p>
            <a:pPr marL="0" marR="0" lvl="0" indent="0" algn="just" rtl="0">
              <a:lnSpc>
                <a:spcPct val="140000"/>
              </a:lnSpc>
              <a:spcBef>
                <a:spcPts val="144"/>
              </a:spcBef>
              <a:spcAft>
                <a:spcPts val="0"/>
              </a:spcAft>
              <a:buNone/>
            </a:pPr>
            <a:endParaRPr sz="1400">
              <a:solidFill>
                <a:schemeClr val="dk1"/>
              </a:solidFill>
            </a:endParaRPr>
          </a:p>
          <a:p>
            <a:pPr marL="0" marR="0" lvl="0" indent="0" algn="just" rtl="0">
              <a:lnSpc>
                <a:spcPct val="140000"/>
              </a:lnSpc>
              <a:spcBef>
                <a:spcPts val="144"/>
              </a:spcBef>
              <a:spcAft>
                <a:spcPts val="0"/>
              </a:spcAft>
              <a:buNone/>
            </a:pPr>
            <a:endParaRPr sz="1400">
              <a:solidFill>
                <a:schemeClr val="dk1"/>
              </a:solidFill>
            </a:endParaRPr>
          </a:p>
          <a:p>
            <a:pPr marL="12377" marR="0" lvl="0" indent="-4295" algn="just" rtl="0">
              <a:lnSpc>
                <a:spcPct val="140000"/>
              </a:lnSpc>
              <a:spcBef>
                <a:spcPts val="144"/>
              </a:spcBef>
              <a:spcAft>
                <a:spcPts val="0"/>
              </a:spcAft>
              <a:buNone/>
            </a:pPr>
            <a:endParaRPr sz="1400">
              <a:solidFill>
                <a:schemeClr val="dk1"/>
              </a:solidFill>
            </a:endParaRPr>
          </a:p>
          <a:p>
            <a:pPr marL="12377" marR="0" lvl="0" indent="-4295" algn="just" rtl="0">
              <a:lnSpc>
                <a:spcPct val="140000"/>
              </a:lnSpc>
              <a:spcBef>
                <a:spcPts val="144"/>
              </a:spcBef>
              <a:spcAft>
                <a:spcPts val="0"/>
              </a:spcAft>
              <a:buNone/>
            </a:pPr>
            <a:r>
              <a:rPr lang="en-CA" sz="1400">
                <a:solidFill>
                  <a:schemeClr val="dk1"/>
                </a:solidFill>
              </a:rPr>
              <a:t>The strings in the print statements are enclosed in quotes. Single quotes and double quotes do the same thing; most people use single quotes except in cases like this where a single quote (which is also an apostrophe) appears in the string. </a:t>
            </a:r>
            <a:endParaRPr sz="1400">
              <a:solidFill>
                <a:schemeClr val="dk1"/>
              </a:solidFill>
              <a:highlight>
                <a:srgbClr val="FFFFFF"/>
              </a:highlight>
            </a:endParaRPr>
          </a:p>
        </p:txBody>
      </p:sp>
      <p:sp>
        <p:nvSpPr>
          <p:cNvPr id="124" name="Google Shape;124;p21"/>
          <p:cNvSpPr/>
          <p:nvPr/>
        </p:nvSpPr>
        <p:spPr>
          <a:xfrm flipH="1">
            <a:off x="8635800" y="4635300"/>
            <a:ext cx="508200" cy="508200"/>
          </a:xfrm>
          <a:prstGeom prst="rtTriangle">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rot="10800000" flipH="1">
            <a:off x="0" y="0"/>
            <a:ext cx="508200" cy="508200"/>
          </a:xfrm>
          <a:prstGeom prst="rtTriangle">
            <a:avLst/>
          </a:prstGeom>
          <a:solidFill>
            <a:srgbClr val="1C4587"/>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1571025" y="2507200"/>
            <a:ext cx="5627724" cy="763975"/>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1995</Words>
  <Application>Microsoft Macintosh PowerPoint</Application>
  <PresentationFormat>On-screen Show (16:9)</PresentationFormat>
  <Paragraphs>209</Paragraphs>
  <Slides>25</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Times New Roman</vt:lpstr>
      <vt:lpstr>Roboto</vt:lpstr>
      <vt:lpstr>Helvetica Neue</vt:lpstr>
      <vt:lpstr>Arial</vt:lpstr>
      <vt:lpstr>Simple Light</vt:lpstr>
      <vt:lpstr>Python</vt:lpstr>
      <vt:lpstr>Chapter 1 </vt:lpstr>
      <vt:lpstr>1.1 Computer hardware architecture </vt:lpstr>
      <vt:lpstr>PowerPoint Presentation</vt:lpstr>
      <vt:lpstr>PowerPoint Presentation</vt:lpstr>
      <vt:lpstr>1.3 Understanding programming</vt:lpstr>
      <vt:lpstr>PowerPoint Presentation</vt:lpstr>
      <vt:lpstr>1.4 Words and sentences </vt:lpstr>
      <vt:lpstr>PowerPoint Presentation</vt:lpstr>
      <vt:lpstr>1.5 Conversing with Python</vt:lpstr>
      <vt:lpstr>1.6 Terminology: Interpreter and compiler </vt:lpstr>
      <vt:lpstr>PowerPoint Presentation</vt:lpstr>
      <vt:lpstr>1.7 What is a program? </vt:lpstr>
      <vt:lpstr>PowerPoint Presentation</vt:lpstr>
      <vt:lpstr>PowerPoint Presentation</vt:lpstr>
      <vt:lpstr>PowerPoint Presentation</vt:lpstr>
      <vt:lpstr>PowerPoint Presentation</vt:lpstr>
      <vt:lpstr>Algorithm and Flowcharts</vt:lpstr>
      <vt:lpstr>Flowcharts</vt:lpstr>
      <vt:lpstr>Start and End</vt:lpstr>
      <vt:lpstr>Input and Output</vt:lpstr>
      <vt:lpstr>Process</vt:lpstr>
      <vt:lpstr>Sequence Structure</vt:lpstr>
      <vt:lpstr>Decision Structure</vt:lpstr>
      <vt:lpstr>Repetition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lastModifiedBy>Alireza Davoodi</cp:lastModifiedBy>
  <cp:revision>24</cp:revision>
  <dcterms:modified xsi:type="dcterms:W3CDTF">2022-05-24T08:25:16Z</dcterms:modified>
</cp:coreProperties>
</file>