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1ef7aee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1ef7aee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1ef7aee4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1ef7aee4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1ef7aee4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1ef7aee4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5cc23cea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5cc23cea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1ef7aee4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1ef7aee4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1ef7aee4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1ef7aee4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1ef7aee4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1ef7aee4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1ef7aee4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1ef7aee4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1ef7aee4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1ef7aee4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1ef7aee4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1ef7aee4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1ef7aee4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1ef7aee4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1ef7aee4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1ef7aee4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1ef7aee4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1ef7aee4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1ef7aee4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1ef7aee4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1ef7aee4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1ef7aee4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1ef7aee4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1ef7aee4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1ef7aee4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1ef7aee4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solidFill>
                  <a:srgbClr val="1C4587"/>
                </a:solidFill>
              </a:rPr>
              <a:t>Chapter 10</a:t>
            </a:r>
            <a:r>
              <a:rPr lang="en-CA"/>
              <a:t>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solidFill>
                  <a:srgbClr val="4070A1"/>
                </a:solidFill>
              </a:rPr>
              <a:t>TUPLETS </a:t>
            </a:r>
            <a:endParaRPr>
              <a:solidFill>
                <a:srgbClr val="4070A1"/>
              </a:solidFill>
            </a:endParaRPr>
          </a:p>
        </p:txBody>
      </p:sp>
      <p:cxnSp>
        <p:nvCxnSpPr>
          <p:cNvPr id="56" name="Google Shape;56;p13"/>
          <p:cNvCxnSpPr/>
          <p:nvPr/>
        </p:nvCxnSpPr>
        <p:spPr>
          <a:xfrm flipH="1" rot="10800000">
            <a:off x="380138" y="2715001"/>
            <a:ext cx="5319300" cy="1500"/>
          </a:xfrm>
          <a:prstGeom prst="straightConnector1">
            <a:avLst/>
          </a:prstGeom>
          <a:noFill/>
          <a:ln cap="flat" cmpd="sng" w="19050">
            <a:solidFill>
              <a:srgbClr val="FFD966"/>
            </a:solidFill>
            <a:prstDash val="solid"/>
            <a:round/>
            <a:headEnd len="med" w="med" type="none"/>
            <a:tailEnd len="med" w="med" type="none"/>
          </a:ln>
        </p:spPr>
      </p:cxnSp>
      <p:pic>
        <p:nvPicPr>
          <p:cNvPr id="57" name="Google Shape;57;p13"/>
          <p:cNvPicPr preferRelativeResize="0"/>
          <p:nvPr/>
        </p:nvPicPr>
        <p:blipFill>
          <a:blip r:embed="rId3">
            <a:alphaModFix/>
          </a:blip>
          <a:stretch>
            <a:fillRect/>
          </a:stretch>
        </p:blipFill>
        <p:spPr>
          <a:xfrm>
            <a:off x="5120775" y="2066013"/>
            <a:ext cx="578675" cy="531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spcBef>
                <a:spcPts val="890"/>
              </a:spcBef>
              <a:spcAft>
                <a:spcPts val="0"/>
              </a:spcAft>
              <a:buNone/>
            </a:pPr>
            <a:r>
              <a:rPr lang="en-CA" sz="2500">
                <a:solidFill>
                  <a:srgbClr val="1C4587"/>
                </a:solidFill>
              </a:rPr>
              <a:t>10.2 Comparing tuples</a:t>
            </a:r>
            <a:endParaRPr sz="3900">
              <a:solidFill>
                <a:srgbClr val="1C4587"/>
              </a:solidFill>
            </a:endParaRPr>
          </a:p>
        </p:txBody>
      </p:sp>
      <p:sp>
        <p:nvSpPr>
          <p:cNvPr id="134" name="Google Shape;13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0"/>
              </a:spcBef>
              <a:spcAft>
                <a:spcPts val="0"/>
              </a:spcAft>
              <a:buNone/>
            </a:pPr>
            <a:r>
              <a:rPr lang="en-CA" sz="1400">
                <a:solidFill>
                  <a:srgbClr val="231F20"/>
                </a:solidFill>
              </a:rPr>
              <a:t>The comparison operators work with tuples and other sequences.  Python starts by comparing the first element from each sequence. If they are equal, it goes on to the next element, and so on, until it finds elements that differ. </a:t>
            </a:r>
            <a:endParaRPr sz="1400">
              <a:solidFill>
                <a:srgbClr val="231F20"/>
              </a:solidFill>
            </a:endParaRPr>
          </a:p>
          <a:p>
            <a:pPr indent="0" lvl="0" marL="0" marR="0" rtl="0" algn="just">
              <a:lnSpc>
                <a:spcPct val="150000"/>
              </a:lnSpc>
              <a:spcBef>
                <a:spcPts val="0"/>
              </a:spcBef>
              <a:spcAft>
                <a:spcPts val="0"/>
              </a:spcAft>
              <a:buNone/>
            </a:pPr>
            <a:r>
              <a:rPr lang="en-CA" sz="1400">
                <a:solidFill>
                  <a:srgbClr val="231F20"/>
                </a:solidFill>
              </a:rPr>
              <a:t>Subsequent elements are not considered (even if they are really big).</a:t>
            </a:r>
            <a:endParaRPr sz="1400">
              <a:solidFill>
                <a:srgbClr val="231F20"/>
              </a:solidFill>
            </a:endParaRPr>
          </a:p>
          <a:p>
            <a:pPr indent="0" lvl="0" marL="0" marR="0" rtl="0" algn="just">
              <a:lnSpc>
                <a:spcPct val="102916"/>
              </a:lnSpc>
              <a:spcBef>
                <a:spcPts val="0"/>
              </a:spcBef>
              <a:spcAft>
                <a:spcPts val="0"/>
              </a:spcAft>
              <a:buNone/>
            </a:pPr>
            <a:r>
              <a:t/>
            </a:r>
            <a:endParaRPr>
              <a:solidFill>
                <a:srgbClr val="231F20"/>
              </a:solidFill>
            </a:endParaRPr>
          </a:p>
          <a:p>
            <a:pPr indent="0" lvl="0" marL="0" marR="0" rtl="0" algn="l">
              <a:lnSpc>
                <a:spcPct val="100000"/>
              </a:lnSpc>
              <a:spcBef>
                <a:spcPts val="35"/>
              </a:spcBef>
              <a:spcAft>
                <a:spcPts val="0"/>
              </a:spcAft>
              <a:buClr>
                <a:schemeClr val="dk1"/>
              </a:buClr>
              <a:buSzPts val="1100"/>
              <a:buFont typeface="Arial"/>
              <a:buNone/>
            </a:pPr>
            <a:r>
              <a:t/>
            </a:r>
            <a:endParaRPr sz="2300">
              <a:solidFill>
                <a:srgbClr val="231F20"/>
              </a:solidFill>
            </a:endParaRPr>
          </a:p>
        </p:txBody>
      </p:sp>
      <p:sp>
        <p:nvSpPr>
          <p:cNvPr id="135" name="Google Shape;135;p22"/>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2"/>
          <p:cNvPicPr preferRelativeResize="0"/>
          <p:nvPr/>
        </p:nvPicPr>
        <p:blipFill>
          <a:blip r:embed="rId3">
            <a:alphaModFix/>
          </a:blip>
          <a:stretch>
            <a:fillRect/>
          </a:stretch>
        </p:blipFill>
        <p:spPr>
          <a:xfrm>
            <a:off x="1689375" y="2722400"/>
            <a:ext cx="5456800" cy="946925"/>
          </a:xfrm>
          <a:prstGeom prst="rect">
            <a:avLst/>
          </a:prstGeom>
          <a:noFill/>
          <a:ln cap="flat" cmpd="sng" w="9525">
            <a:solidFill>
              <a:schemeClr val="dk2"/>
            </a:solidFill>
            <a:prstDash val="solid"/>
            <a:round/>
            <a:headEnd len="sm" w="sm" type="none"/>
            <a:tailEnd len="sm" w="sm" type="none"/>
          </a:ln>
        </p:spPr>
      </p:pic>
      <p:pic>
        <p:nvPicPr>
          <p:cNvPr id="138" name="Google Shape;138;p22"/>
          <p:cNvPicPr preferRelativeResize="0"/>
          <p:nvPr/>
        </p:nvPicPr>
        <p:blipFill>
          <a:blip r:embed="rId4">
            <a:alphaModFix/>
          </a:blip>
          <a:stretch>
            <a:fillRect/>
          </a:stretch>
        </p:blipFill>
        <p:spPr>
          <a:xfrm>
            <a:off x="1689375" y="3913788"/>
            <a:ext cx="5456801" cy="1036012"/>
          </a:xfrm>
          <a:prstGeom prst="rect">
            <a:avLst/>
          </a:prstGeom>
          <a:noFill/>
          <a:ln cap="flat" cmpd="sng" w="9525">
            <a:solidFill>
              <a:schemeClr val="dk2"/>
            </a:solidFill>
            <a:prstDash val="solid"/>
            <a:round/>
            <a:headEnd len="sm" w="sm" type="none"/>
            <a:tailEnd len="sm" w="sm" type="none"/>
          </a:ln>
        </p:spPr>
      </p:pic>
      <p:cxnSp>
        <p:nvCxnSpPr>
          <p:cNvPr id="139" name="Google Shape;139;p22"/>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idx="1" type="body"/>
          </p:nvPr>
        </p:nvSpPr>
        <p:spPr>
          <a:xfrm>
            <a:off x="311700" y="508200"/>
            <a:ext cx="8520600" cy="4060800"/>
          </a:xfrm>
          <a:prstGeom prst="rect">
            <a:avLst/>
          </a:prstGeom>
        </p:spPr>
        <p:txBody>
          <a:bodyPr anchorCtr="0" anchor="t" bIns="91425" lIns="91425" spcFirstLastPara="1" rIns="91425" wrap="square" tIns="91425">
            <a:normAutofit/>
          </a:bodyPr>
          <a:lstStyle/>
          <a:p>
            <a:pPr indent="0" lvl="0" marL="0" marR="0" rtl="0" algn="just">
              <a:lnSpc>
                <a:spcPct val="130000"/>
              </a:lnSpc>
              <a:spcBef>
                <a:spcPts val="5"/>
              </a:spcBef>
              <a:spcAft>
                <a:spcPts val="0"/>
              </a:spcAft>
              <a:buSzPts val="1018"/>
              <a:buNone/>
            </a:pPr>
            <a:r>
              <a:rPr lang="en-CA" sz="1400">
                <a:solidFill>
                  <a:srgbClr val="231F20"/>
                </a:solidFill>
              </a:rPr>
              <a:t>The sort function works the same way as comparison. It sorts primarily by first element, but in the case of a tie, it sorts by second element, and so on.</a:t>
            </a:r>
            <a:endParaRPr sz="1400">
              <a:solidFill>
                <a:schemeClr val="dk1"/>
              </a:solidFill>
            </a:endParaRPr>
          </a:p>
          <a:p>
            <a:pPr indent="0" lvl="0" marL="0" marR="0" rtl="0" algn="just">
              <a:lnSpc>
                <a:spcPct val="130000"/>
              </a:lnSpc>
              <a:spcBef>
                <a:spcPts val="800"/>
              </a:spcBef>
              <a:spcAft>
                <a:spcPts val="0"/>
              </a:spcAft>
              <a:buSzPts val="1018"/>
              <a:buNone/>
            </a:pPr>
            <a:r>
              <a:t/>
            </a:r>
            <a:endParaRPr sz="1400">
              <a:solidFill>
                <a:srgbClr val="231F20"/>
              </a:solidFill>
            </a:endParaRPr>
          </a:p>
          <a:p>
            <a:pPr indent="0" lvl="0" marL="0" marR="0" rtl="0" algn="just">
              <a:lnSpc>
                <a:spcPct val="130000"/>
              </a:lnSpc>
              <a:spcBef>
                <a:spcPts val="800"/>
              </a:spcBef>
              <a:spcAft>
                <a:spcPts val="0"/>
              </a:spcAft>
              <a:buClr>
                <a:schemeClr val="dk1"/>
              </a:buClr>
              <a:buSzPts val="1018"/>
              <a:buFont typeface="Arial"/>
              <a:buNone/>
            </a:pPr>
            <a:r>
              <a:rPr lang="en-CA" sz="1400">
                <a:solidFill>
                  <a:srgbClr val="231F20"/>
                </a:solidFill>
              </a:rPr>
              <a:t>This feature lends itself to a pattern called </a:t>
            </a:r>
            <a:r>
              <a:rPr b="1" lang="en-CA" sz="1400">
                <a:solidFill>
                  <a:srgbClr val="231F20"/>
                </a:solidFill>
              </a:rPr>
              <a:t>DSU</a:t>
            </a:r>
            <a:r>
              <a:rPr i="1" lang="en-CA" sz="1400">
                <a:solidFill>
                  <a:srgbClr val="231F20"/>
                </a:solidFill>
              </a:rPr>
              <a:t> </a:t>
            </a:r>
            <a:r>
              <a:rPr lang="en-CA" sz="1400">
                <a:solidFill>
                  <a:srgbClr val="231F20"/>
                </a:solidFill>
              </a:rPr>
              <a:t>for:</a:t>
            </a:r>
            <a:endParaRPr sz="1400">
              <a:solidFill>
                <a:schemeClr val="dk1"/>
              </a:solidFill>
            </a:endParaRPr>
          </a:p>
          <a:p>
            <a:pPr indent="0" lvl="0" marL="0" marR="0" rtl="0" algn="just">
              <a:lnSpc>
                <a:spcPct val="130000"/>
              </a:lnSpc>
              <a:spcBef>
                <a:spcPts val="10"/>
              </a:spcBef>
              <a:spcAft>
                <a:spcPts val="0"/>
              </a:spcAft>
              <a:buClr>
                <a:schemeClr val="dk1"/>
              </a:buClr>
              <a:buSzPts val="1018"/>
              <a:buFont typeface="Arial"/>
              <a:buNone/>
            </a:pPr>
            <a:r>
              <a:t/>
            </a:r>
            <a:endParaRPr sz="1400">
              <a:solidFill>
                <a:schemeClr val="dk1"/>
              </a:solidFill>
            </a:endParaRPr>
          </a:p>
          <a:p>
            <a:pPr indent="-317500" lvl="0" marL="457200" marR="0" rtl="0" algn="just">
              <a:lnSpc>
                <a:spcPct val="130000"/>
              </a:lnSpc>
              <a:spcBef>
                <a:spcPts val="0"/>
              </a:spcBef>
              <a:spcAft>
                <a:spcPts val="0"/>
              </a:spcAft>
              <a:buClr>
                <a:srgbClr val="231F20"/>
              </a:buClr>
              <a:buSzPts val="1400"/>
              <a:buFont typeface="DejaVu Serif"/>
              <a:buChar char="●"/>
            </a:pPr>
            <a:r>
              <a:rPr b="1" lang="en-CA" sz="1400">
                <a:solidFill>
                  <a:srgbClr val="231F20"/>
                </a:solidFill>
              </a:rPr>
              <a:t>Decorate </a:t>
            </a:r>
            <a:r>
              <a:rPr lang="en-CA" sz="1400">
                <a:solidFill>
                  <a:srgbClr val="231F20"/>
                </a:solidFill>
              </a:rPr>
              <a:t>a sequence by building a list of tuples with one or more sort keys preceding the elements from the sequence,</a:t>
            </a:r>
            <a:endParaRPr sz="1400">
              <a:solidFill>
                <a:schemeClr val="dk1"/>
              </a:solidFill>
            </a:endParaRPr>
          </a:p>
          <a:p>
            <a:pPr indent="0" lvl="0" marL="0" marR="0" rtl="0" algn="just">
              <a:lnSpc>
                <a:spcPct val="130000"/>
              </a:lnSpc>
              <a:spcBef>
                <a:spcPts val="0"/>
              </a:spcBef>
              <a:spcAft>
                <a:spcPts val="0"/>
              </a:spcAft>
              <a:buClr>
                <a:schemeClr val="dk1"/>
              </a:buClr>
              <a:buSzPts val="1018"/>
              <a:buFont typeface="Arial"/>
              <a:buNone/>
            </a:pPr>
            <a:r>
              <a:t/>
            </a:r>
            <a:endParaRPr b="1" sz="1400">
              <a:solidFill>
                <a:srgbClr val="231F20"/>
              </a:solidFill>
            </a:endParaRPr>
          </a:p>
          <a:p>
            <a:pPr indent="-317500" lvl="0" marL="457200" marR="0" rtl="0" algn="just">
              <a:lnSpc>
                <a:spcPct val="130000"/>
              </a:lnSpc>
              <a:spcBef>
                <a:spcPts val="0"/>
              </a:spcBef>
              <a:spcAft>
                <a:spcPts val="0"/>
              </a:spcAft>
              <a:buClr>
                <a:srgbClr val="231F20"/>
              </a:buClr>
              <a:buSzPts val="1400"/>
              <a:buChar char="●"/>
            </a:pPr>
            <a:r>
              <a:rPr b="1" lang="en-CA" sz="1400">
                <a:solidFill>
                  <a:srgbClr val="231F20"/>
                </a:solidFill>
              </a:rPr>
              <a:t>Sort </a:t>
            </a:r>
            <a:r>
              <a:rPr lang="en-CA" sz="1400">
                <a:solidFill>
                  <a:srgbClr val="231F20"/>
                </a:solidFill>
              </a:rPr>
              <a:t>the list of tuples using the Python built-in sort, and</a:t>
            </a:r>
            <a:endParaRPr sz="1400">
              <a:solidFill>
                <a:schemeClr val="dk1"/>
              </a:solidFill>
            </a:endParaRPr>
          </a:p>
          <a:p>
            <a:pPr indent="0" lvl="0" marL="0" marR="0" rtl="0" algn="just">
              <a:lnSpc>
                <a:spcPct val="130000"/>
              </a:lnSpc>
              <a:spcBef>
                <a:spcPts val="20"/>
              </a:spcBef>
              <a:spcAft>
                <a:spcPts val="0"/>
              </a:spcAft>
              <a:buClr>
                <a:schemeClr val="dk1"/>
              </a:buClr>
              <a:buSzPts val="1018"/>
              <a:buFont typeface="Arial"/>
              <a:buNone/>
            </a:pPr>
            <a:r>
              <a:t/>
            </a:r>
            <a:endParaRPr b="1" sz="1400">
              <a:solidFill>
                <a:srgbClr val="231F20"/>
              </a:solidFill>
            </a:endParaRPr>
          </a:p>
          <a:p>
            <a:pPr indent="-317500" lvl="0" marL="457200" marR="0" rtl="0" algn="just">
              <a:lnSpc>
                <a:spcPct val="130000"/>
              </a:lnSpc>
              <a:spcBef>
                <a:spcPts val="20"/>
              </a:spcBef>
              <a:spcAft>
                <a:spcPts val="0"/>
              </a:spcAft>
              <a:buClr>
                <a:srgbClr val="231F20"/>
              </a:buClr>
              <a:buSzPts val="1400"/>
              <a:buFont typeface="DejaVu Serif"/>
              <a:buChar char="●"/>
            </a:pPr>
            <a:r>
              <a:rPr b="1" lang="en-CA" sz="1400">
                <a:solidFill>
                  <a:srgbClr val="231F20"/>
                </a:solidFill>
              </a:rPr>
              <a:t>Undecorate </a:t>
            </a:r>
            <a:r>
              <a:rPr lang="en-CA" sz="1400">
                <a:solidFill>
                  <a:srgbClr val="231F20"/>
                </a:solidFill>
              </a:rPr>
              <a:t>by extracting the sorted elements of the sequence.  </a:t>
            </a:r>
            <a:endParaRPr sz="1400"/>
          </a:p>
        </p:txBody>
      </p:sp>
      <p:sp>
        <p:nvSpPr>
          <p:cNvPr id="145" name="Google Shape;145;p23"/>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311700" y="599363"/>
            <a:ext cx="8520600" cy="3969600"/>
          </a:xfrm>
          <a:prstGeom prst="rect">
            <a:avLst/>
          </a:prstGeom>
        </p:spPr>
        <p:txBody>
          <a:bodyPr anchorCtr="0" anchor="t" bIns="91425" lIns="91425" spcFirstLastPara="1" rIns="91425" wrap="square" tIns="91425">
            <a:normAutofit/>
          </a:bodyPr>
          <a:lstStyle/>
          <a:p>
            <a:pPr indent="0" lvl="0" marL="0" marR="127000" rtl="0" algn="l">
              <a:lnSpc>
                <a:spcPct val="140000"/>
              </a:lnSpc>
              <a:spcBef>
                <a:spcPts val="1300"/>
              </a:spcBef>
              <a:spcAft>
                <a:spcPts val="0"/>
              </a:spcAft>
              <a:buNone/>
            </a:pPr>
            <a:r>
              <a:rPr lang="en-CA" sz="1400">
                <a:solidFill>
                  <a:schemeClr val="dk1"/>
                </a:solidFill>
                <a:highlight>
                  <a:srgbClr val="FFFFFF"/>
                </a:highlight>
              </a:rPr>
              <a:t>Example of sorted() function:</a:t>
            </a:r>
            <a:r>
              <a:rPr b="1" lang="en-CA" sz="1400">
                <a:solidFill>
                  <a:schemeClr val="dk1"/>
                </a:solidFill>
                <a:highlight>
                  <a:srgbClr val="FFFFFF"/>
                </a:highlight>
              </a:rPr>
              <a:t> </a:t>
            </a:r>
            <a:endParaRPr b="1" sz="1400">
              <a:solidFill>
                <a:schemeClr val="dk1"/>
              </a:solidFill>
              <a:highlight>
                <a:srgbClr val="FFFFFF"/>
              </a:highlight>
            </a:endParaRPr>
          </a:p>
          <a:p>
            <a:pPr indent="0" lvl="0" marL="0" marR="127000" rtl="0" algn="l">
              <a:lnSpc>
                <a:spcPct val="140000"/>
              </a:lnSpc>
              <a:spcBef>
                <a:spcPts val="1300"/>
              </a:spcBef>
              <a:spcAft>
                <a:spcPts val="0"/>
              </a:spcAft>
              <a:buNone/>
            </a:pPr>
            <a:r>
              <a:t/>
            </a:r>
            <a:endParaRPr b="1" sz="1400">
              <a:solidFill>
                <a:schemeClr val="dk1"/>
              </a:solidFill>
              <a:highlight>
                <a:srgbClr val="FFFFFF"/>
              </a:highlight>
            </a:endParaRPr>
          </a:p>
          <a:p>
            <a:pPr indent="0" lvl="0" marL="0" marR="127000" rtl="0" algn="l">
              <a:lnSpc>
                <a:spcPct val="140000"/>
              </a:lnSpc>
              <a:spcBef>
                <a:spcPts val="1300"/>
              </a:spcBef>
              <a:spcAft>
                <a:spcPts val="0"/>
              </a:spcAft>
              <a:buClr>
                <a:schemeClr val="dk1"/>
              </a:buClr>
              <a:buSzPts val="1100"/>
              <a:buFont typeface="Arial"/>
              <a:buNone/>
            </a:pPr>
            <a:r>
              <a:t/>
            </a:r>
            <a:endParaRPr b="1" sz="1400">
              <a:solidFill>
                <a:schemeClr val="dk1"/>
              </a:solidFill>
              <a:highlight>
                <a:srgbClr val="FFFFFF"/>
              </a:highlight>
            </a:endParaRPr>
          </a:p>
          <a:p>
            <a:pPr indent="0" lvl="0" marL="0" rtl="0" algn="l">
              <a:spcBef>
                <a:spcPts val="300"/>
              </a:spcBef>
              <a:spcAft>
                <a:spcPts val="1200"/>
              </a:spcAft>
              <a:buNone/>
            </a:pPr>
            <a:r>
              <a:t/>
            </a:r>
            <a:endParaRPr/>
          </a:p>
        </p:txBody>
      </p:sp>
      <p:sp>
        <p:nvSpPr>
          <p:cNvPr id="152" name="Google Shape;152;p2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24"/>
          <p:cNvPicPr preferRelativeResize="0"/>
          <p:nvPr/>
        </p:nvPicPr>
        <p:blipFill>
          <a:blip r:embed="rId3">
            <a:alphaModFix/>
          </a:blip>
          <a:stretch>
            <a:fillRect/>
          </a:stretch>
        </p:blipFill>
        <p:spPr>
          <a:xfrm>
            <a:off x="1712135" y="1515075"/>
            <a:ext cx="5590575" cy="13848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spcBef>
                <a:spcPts val="5"/>
              </a:spcBef>
              <a:spcAft>
                <a:spcPts val="0"/>
              </a:spcAft>
              <a:buClr>
                <a:schemeClr val="dk1"/>
              </a:buClr>
              <a:buSzPts val="1100"/>
              <a:buFont typeface="Arial"/>
              <a:buNone/>
            </a:pPr>
            <a:r>
              <a:rPr lang="en-CA" sz="2500">
                <a:solidFill>
                  <a:srgbClr val="1C4587"/>
                </a:solidFill>
              </a:rPr>
              <a:t>10.3 Tuple assignment</a:t>
            </a:r>
            <a:endParaRPr sz="2500">
              <a:solidFill>
                <a:srgbClr val="1C4587"/>
              </a:solidFill>
            </a:endParaRPr>
          </a:p>
        </p:txBody>
      </p:sp>
      <p:sp>
        <p:nvSpPr>
          <p:cNvPr id="160" name="Google Shape;160;p25"/>
          <p:cNvSpPr txBox="1"/>
          <p:nvPr>
            <p:ph idx="1" type="body"/>
          </p:nvPr>
        </p:nvSpPr>
        <p:spPr>
          <a:xfrm>
            <a:off x="311700" y="1152475"/>
            <a:ext cx="8520600" cy="38523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100"/>
              <a:buFont typeface="Arial"/>
              <a:buNone/>
            </a:pPr>
            <a:r>
              <a:rPr lang="en-CA" sz="1400">
                <a:solidFill>
                  <a:schemeClr val="dk1"/>
                </a:solidFill>
              </a:rPr>
              <a:t>Tuple </a:t>
            </a:r>
            <a:r>
              <a:rPr lang="en-CA" sz="1400">
                <a:solidFill>
                  <a:schemeClr val="dk1"/>
                </a:solidFill>
              </a:rPr>
              <a:t>assignment</a:t>
            </a:r>
            <a:r>
              <a:rPr lang="en-CA" sz="1400">
                <a:solidFill>
                  <a:schemeClr val="dk1"/>
                </a:solidFill>
              </a:rPr>
              <a:t> - </a:t>
            </a:r>
            <a:r>
              <a:rPr lang="en-CA" sz="1400">
                <a:solidFill>
                  <a:schemeClr val="dk1"/>
                </a:solidFill>
                <a:highlight>
                  <a:srgbClr val="FFFFFF"/>
                </a:highlight>
              </a:rPr>
              <a:t>a</a:t>
            </a:r>
            <a:r>
              <a:rPr lang="en-CA" sz="1400">
                <a:solidFill>
                  <a:schemeClr val="dk1"/>
                </a:solidFill>
                <a:highlight>
                  <a:srgbClr val="FFFFFF"/>
                </a:highlight>
              </a:rPr>
              <a:t> </a:t>
            </a:r>
            <a:r>
              <a:rPr b="1" lang="en-CA" sz="1400">
                <a:solidFill>
                  <a:schemeClr val="dk1"/>
                </a:solidFill>
              </a:rPr>
              <a:t>statement that assigns a value to a name (variable)</a:t>
            </a:r>
            <a:r>
              <a:rPr lang="en-CA" sz="1400">
                <a:solidFill>
                  <a:schemeClr val="dk1"/>
                </a:solidFill>
                <a:highlight>
                  <a:srgbClr val="FFFFFF"/>
                </a:highlight>
              </a:rPr>
              <a:t>. To the left of the assignment operator, =, is a name. To the right of the assignment operator is an expression which is evaluated by the Python interpreter and then assigned to the name.</a:t>
            </a:r>
            <a:endParaRPr sz="1400">
              <a:solidFill>
                <a:schemeClr val="dk1"/>
              </a:solidFill>
            </a:endParaRPr>
          </a:p>
          <a:p>
            <a:pPr indent="0" lvl="0" marL="0" marR="0" rtl="0" algn="just">
              <a:lnSpc>
                <a:spcPct val="150000"/>
              </a:lnSpc>
              <a:spcBef>
                <a:spcPts val="730"/>
              </a:spcBef>
              <a:spcAft>
                <a:spcPts val="0"/>
              </a:spcAft>
              <a:buNone/>
            </a:pPr>
            <a:r>
              <a:t/>
            </a:r>
            <a:endParaRPr sz="1400">
              <a:solidFill>
                <a:schemeClr val="dk1"/>
              </a:solidFill>
            </a:endParaRPr>
          </a:p>
          <a:p>
            <a:pPr indent="0" lvl="0" marL="0" marR="0" rtl="0" algn="just">
              <a:lnSpc>
                <a:spcPct val="150000"/>
              </a:lnSpc>
              <a:spcBef>
                <a:spcPts val="730"/>
              </a:spcBef>
              <a:spcAft>
                <a:spcPts val="0"/>
              </a:spcAft>
              <a:buClr>
                <a:schemeClr val="dk1"/>
              </a:buClr>
              <a:buSzPts val="1100"/>
              <a:buFont typeface="Arial"/>
              <a:buNone/>
            </a:pPr>
            <a:r>
              <a:rPr lang="en-CA" sz="1400">
                <a:solidFill>
                  <a:schemeClr val="dk1"/>
                </a:solidFill>
                <a:highlight>
                  <a:srgbClr val="FFFFFF"/>
                </a:highlight>
              </a:rPr>
              <a:t>In the example below you have a two-element list (which is a sequence) and assign the first and second elements of the sequence to the variables x and y in a single statement.</a:t>
            </a:r>
            <a:endParaRPr sz="1400">
              <a:solidFill>
                <a:schemeClr val="dk1"/>
              </a:solidFill>
              <a:highlight>
                <a:srgbClr val="FFFFFF"/>
              </a:highlight>
            </a:endParaRPr>
          </a:p>
          <a:p>
            <a:pPr indent="0" lvl="0" marL="0" marR="0" rtl="0" algn="just">
              <a:lnSpc>
                <a:spcPct val="150000"/>
              </a:lnSpc>
              <a:spcBef>
                <a:spcPts val="730"/>
              </a:spcBef>
              <a:spcAft>
                <a:spcPts val="0"/>
              </a:spcAft>
              <a:buClr>
                <a:schemeClr val="dk1"/>
              </a:buClr>
              <a:buSzPts val="1100"/>
              <a:buFont typeface="Arial"/>
              <a:buNone/>
            </a:pPr>
            <a:r>
              <a:t/>
            </a:r>
            <a:endParaRPr sz="1400">
              <a:solidFill>
                <a:schemeClr val="dk1"/>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t/>
            </a:r>
            <a:endParaRPr sz="1500">
              <a:solidFill>
                <a:schemeClr val="dk1"/>
              </a:solidFill>
            </a:endParaRPr>
          </a:p>
          <a:p>
            <a:pPr indent="0" lvl="0" marL="0" marR="0" rtl="0" algn="l">
              <a:lnSpc>
                <a:spcPct val="104583"/>
              </a:lnSpc>
              <a:spcBef>
                <a:spcPts val="0"/>
              </a:spcBef>
              <a:spcAft>
                <a:spcPts val="0"/>
              </a:spcAft>
              <a:buClr>
                <a:schemeClr val="dk1"/>
              </a:buClr>
              <a:buSzPts val="1100"/>
              <a:buFont typeface="Arial"/>
              <a:buNone/>
            </a:pPr>
            <a:r>
              <a:t/>
            </a:r>
            <a:endParaRPr i="1" sz="1500">
              <a:solidFill>
                <a:schemeClr val="dk1"/>
              </a:solidFill>
            </a:endParaRPr>
          </a:p>
          <a:p>
            <a:pPr indent="0" lvl="0" marL="0" marR="0" rtl="0" algn="l">
              <a:lnSpc>
                <a:spcPct val="96250"/>
              </a:lnSpc>
              <a:spcBef>
                <a:spcPts val="0"/>
              </a:spcBef>
              <a:spcAft>
                <a:spcPts val="0"/>
              </a:spcAft>
              <a:buClr>
                <a:schemeClr val="dk1"/>
              </a:buClr>
              <a:buSzPts val="1100"/>
              <a:buFont typeface="Arial"/>
              <a:buNone/>
            </a:pPr>
            <a:r>
              <a:t/>
            </a:r>
            <a:endParaRPr b="1" sz="1500">
              <a:solidFill>
                <a:srgbClr val="231F20"/>
              </a:solidFill>
            </a:endParaRPr>
          </a:p>
        </p:txBody>
      </p:sp>
      <p:sp>
        <p:nvSpPr>
          <p:cNvPr id="161" name="Google Shape;161;p2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25"/>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164" name="Google Shape;164;p25"/>
          <p:cNvPicPr preferRelativeResize="0"/>
          <p:nvPr/>
        </p:nvPicPr>
        <p:blipFill>
          <a:blip r:embed="rId3">
            <a:alphaModFix/>
          </a:blip>
          <a:stretch>
            <a:fillRect/>
          </a:stretch>
        </p:blipFill>
        <p:spPr>
          <a:xfrm>
            <a:off x="2253075" y="3609100"/>
            <a:ext cx="4562450" cy="1203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idx="1" type="body"/>
          </p:nvPr>
        </p:nvSpPr>
        <p:spPr>
          <a:xfrm>
            <a:off x="311700" y="508200"/>
            <a:ext cx="8520600" cy="40608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780"/>
              </a:spcBef>
              <a:spcAft>
                <a:spcPts val="0"/>
              </a:spcAft>
              <a:buNone/>
            </a:pPr>
            <a:r>
              <a:rPr lang="en-CA" sz="1400">
                <a:solidFill>
                  <a:srgbClr val="231F20"/>
                </a:solidFill>
              </a:rPr>
              <a:t>Tuple assignment allows us to </a:t>
            </a:r>
            <a:r>
              <a:rPr b="1" lang="en-CA" sz="1400">
                <a:solidFill>
                  <a:srgbClr val="231F20"/>
                </a:solidFill>
              </a:rPr>
              <a:t>swap</a:t>
            </a:r>
            <a:r>
              <a:rPr i="1" lang="en-CA" sz="1400">
                <a:solidFill>
                  <a:srgbClr val="231F20"/>
                </a:solidFill>
              </a:rPr>
              <a:t> </a:t>
            </a:r>
            <a:r>
              <a:rPr lang="en-CA" sz="1400">
                <a:solidFill>
                  <a:srgbClr val="231F20"/>
                </a:solidFill>
              </a:rPr>
              <a:t>the values of two variables in a single statement:</a:t>
            </a:r>
            <a:endParaRPr sz="1400">
              <a:solidFill>
                <a:srgbClr val="231F20"/>
              </a:solidFill>
            </a:endParaRPr>
          </a:p>
          <a:p>
            <a:pPr indent="0" lvl="0" marL="0" marR="0" rtl="0" algn="just">
              <a:lnSpc>
                <a:spcPct val="150000"/>
              </a:lnSpc>
              <a:spcBef>
                <a:spcPts val="780"/>
              </a:spcBef>
              <a:spcAft>
                <a:spcPts val="0"/>
              </a:spcAft>
              <a:buNone/>
            </a:pPr>
            <a:r>
              <a:t/>
            </a:r>
            <a:endParaRPr sz="1400">
              <a:solidFill>
                <a:srgbClr val="231F20"/>
              </a:solidFill>
            </a:endParaRPr>
          </a:p>
          <a:p>
            <a:pPr indent="0" lvl="0" marL="0" marR="0" rtl="0" algn="just">
              <a:lnSpc>
                <a:spcPct val="150000"/>
              </a:lnSpc>
              <a:spcBef>
                <a:spcPts val="820"/>
              </a:spcBef>
              <a:spcAft>
                <a:spcPts val="0"/>
              </a:spcAft>
              <a:buNone/>
            </a:pPr>
            <a:r>
              <a:rPr lang="en-CA" sz="1400">
                <a:solidFill>
                  <a:srgbClr val="666666"/>
                </a:solidFill>
              </a:rPr>
              <a:t> </a:t>
            </a:r>
            <a:r>
              <a:rPr lang="en-CA" sz="1400">
                <a:solidFill>
                  <a:srgbClr val="231F20"/>
                </a:solidFill>
              </a:rPr>
              <a:t>a, b </a:t>
            </a:r>
            <a:r>
              <a:rPr lang="en-CA" sz="1400">
                <a:solidFill>
                  <a:srgbClr val="666666"/>
                </a:solidFill>
              </a:rPr>
              <a:t>= </a:t>
            </a:r>
            <a:r>
              <a:rPr lang="en-CA" sz="1400">
                <a:solidFill>
                  <a:srgbClr val="231F20"/>
                </a:solidFill>
              </a:rPr>
              <a:t>b, a</a:t>
            </a:r>
            <a:endParaRPr sz="1400">
              <a:solidFill>
                <a:srgbClr val="231F20"/>
              </a:solidFill>
            </a:endParaRPr>
          </a:p>
          <a:p>
            <a:pPr indent="0" lvl="0" marL="0" marR="0" rtl="0" algn="just">
              <a:lnSpc>
                <a:spcPct val="150000"/>
              </a:lnSpc>
              <a:spcBef>
                <a:spcPts val="820"/>
              </a:spcBef>
              <a:spcAft>
                <a:spcPts val="0"/>
              </a:spcAft>
              <a:buClr>
                <a:schemeClr val="dk1"/>
              </a:buClr>
              <a:buSzPts val="1100"/>
              <a:buFont typeface="Arial"/>
              <a:buNone/>
            </a:pPr>
            <a:r>
              <a:t/>
            </a:r>
            <a:endParaRPr sz="1400">
              <a:solidFill>
                <a:srgbClr val="231F20"/>
              </a:solidFill>
            </a:endParaRPr>
          </a:p>
          <a:p>
            <a:pPr indent="0" lvl="0" marL="0" marR="0" rtl="0" algn="just">
              <a:lnSpc>
                <a:spcPct val="150000"/>
              </a:lnSpc>
              <a:spcBef>
                <a:spcPts val="5"/>
              </a:spcBef>
              <a:spcAft>
                <a:spcPts val="0"/>
              </a:spcAft>
              <a:buClr>
                <a:schemeClr val="dk1"/>
              </a:buClr>
              <a:buSzPts val="1100"/>
              <a:buFont typeface="Arial"/>
              <a:buNone/>
            </a:pPr>
            <a:r>
              <a:rPr lang="en-CA" sz="1400">
                <a:solidFill>
                  <a:srgbClr val="231F20"/>
                </a:solidFill>
              </a:rPr>
              <a:t>Both sides of this statement are tuples, but the left side is a tuple of variables; the right side is a tuple of expressions. Each value on the right side is assigned to its respective variable on the left side. All the expressions on the right side are evaluated before any of the assignments.</a:t>
            </a:r>
            <a:endParaRPr sz="1400">
              <a:solidFill>
                <a:schemeClr val="dk1"/>
              </a:solidFill>
            </a:endParaRPr>
          </a:p>
          <a:p>
            <a:pPr indent="0" lvl="0" marL="0" rtl="0" algn="l">
              <a:spcBef>
                <a:spcPts val="0"/>
              </a:spcBef>
              <a:spcAft>
                <a:spcPts val="0"/>
              </a:spcAft>
              <a:buNone/>
            </a:pPr>
            <a:r>
              <a:t/>
            </a:r>
            <a:endParaRPr/>
          </a:p>
          <a:p>
            <a:pPr indent="0" lvl="0" marL="0" marR="0" rtl="0" algn="just">
              <a:lnSpc>
                <a:spcPct val="150000"/>
              </a:lnSpc>
              <a:spcBef>
                <a:spcPts val="1200"/>
              </a:spcBef>
              <a:spcAft>
                <a:spcPts val="0"/>
              </a:spcAft>
              <a:buClr>
                <a:schemeClr val="dk1"/>
              </a:buClr>
              <a:buSzPts val="1100"/>
              <a:buFont typeface="Arial"/>
              <a:buNone/>
            </a:pPr>
            <a:r>
              <a:rPr lang="en-CA" sz="1400">
                <a:solidFill>
                  <a:schemeClr val="dk1"/>
                </a:solidFill>
                <a:highlight>
                  <a:srgbClr val="FFFFFF"/>
                </a:highlight>
              </a:rPr>
              <a:t>It is important to remember that the number of variables on the left and the number of values on the right must be the same. </a:t>
            </a:r>
            <a:endParaRPr sz="1700"/>
          </a:p>
        </p:txBody>
      </p:sp>
      <p:sp>
        <p:nvSpPr>
          <p:cNvPr id="170" name="Google Shape;170;p2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sz="2800">
                <a:solidFill>
                  <a:srgbClr val="1C4587"/>
                </a:solidFill>
              </a:rPr>
              <a:t>10.4 Dictionaries and tuples</a:t>
            </a:r>
            <a:endParaRPr sz="3800">
              <a:solidFill>
                <a:srgbClr val="1C4587"/>
              </a:solidFill>
            </a:endParaRPr>
          </a:p>
        </p:txBody>
      </p:sp>
      <p:sp>
        <p:nvSpPr>
          <p:cNvPr id="177" name="Google Shape;17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02916"/>
              </a:lnSpc>
              <a:spcBef>
                <a:spcPts val="0"/>
              </a:spcBef>
              <a:spcAft>
                <a:spcPts val="0"/>
              </a:spcAft>
              <a:buNone/>
            </a:pPr>
            <a:r>
              <a:rPr lang="en-CA" sz="1400">
                <a:solidFill>
                  <a:srgbClr val="231F20"/>
                </a:solidFill>
              </a:rPr>
              <a:t>Dictionaries have a method called </a:t>
            </a:r>
            <a:r>
              <a:rPr b="1" lang="en-CA" sz="1400">
                <a:solidFill>
                  <a:srgbClr val="231F20"/>
                </a:solidFill>
              </a:rPr>
              <a:t>items</a:t>
            </a:r>
            <a:r>
              <a:rPr lang="en-CA" sz="1400">
                <a:solidFill>
                  <a:srgbClr val="231F20"/>
                </a:solidFill>
              </a:rPr>
              <a:t> that returns a list of tuples, where each tuple is a key-value pair:</a:t>
            </a:r>
            <a:endParaRPr sz="1400">
              <a:solidFill>
                <a:schemeClr val="dk1"/>
              </a:solidFill>
            </a:endParaRPr>
          </a:p>
          <a:p>
            <a:pPr indent="0" lvl="0" marL="0" marR="0" rtl="0" algn="l">
              <a:lnSpc>
                <a:spcPct val="100000"/>
              </a:lnSpc>
              <a:spcBef>
                <a:spcPts val="45"/>
              </a:spcBef>
              <a:spcAft>
                <a:spcPts val="0"/>
              </a:spcAft>
              <a:buNone/>
            </a:pPr>
            <a:r>
              <a:t/>
            </a:r>
            <a:endParaRPr>
              <a:solidFill>
                <a:schemeClr val="dk1"/>
              </a:solidFill>
              <a:latin typeface="DejaVu Serif"/>
              <a:ea typeface="DejaVu Serif"/>
              <a:cs typeface="DejaVu Serif"/>
              <a:sym typeface="DejaVu Serif"/>
            </a:endParaRPr>
          </a:p>
          <a:p>
            <a:pPr indent="0" lvl="0" marL="0" marR="0" rtl="0" algn="l">
              <a:lnSpc>
                <a:spcPct val="100000"/>
              </a:lnSpc>
              <a:spcBef>
                <a:spcPts val="35"/>
              </a:spcBef>
              <a:spcAft>
                <a:spcPts val="0"/>
              </a:spcAft>
              <a:buNone/>
            </a:pPr>
            <a:r>
              <a:t/>
            </a:r>
            <a:endParaRPr>
              <a:solidFill>
                <a:schemeClr val="dk1"/>
              </a:solidFill>
              <a:latin typeface="Verdana"/>
              <a:ea typeface="Verdana"/>
              <a:cs typeface="Verdana"/>
              <a:sym typeface="Verdana"/>
            </a:endParaRPr>
          </a:p>
          <a:p>
            <a:pPr indent="0" lvl="0" marL="0" marR="0" rtl="0" algn="l">
              <a:lnSpc>
                <a:spcPct val="100000"/>
              </a:lnSpc>
              <a:spcBef>
                <a:spcPts val="30"/>
              </a:spcBef>
              <a:spcAft>
                <a:spcPts val="0"/>
              </a:spcAft>
              <a:buNone/>
            </a:pPr>
            <a:r>
              <a:t/>
            </a:r>
            <a:endParaRPr>
              <a:solidFill>
                <a:schemeClr val="dk1"/>
              </a:solidFill>
              <a:latin typeface="Verdana"/>
              <a:ea typeface="Verdana"/>
              <a:cs typeface="Verdana"/>
              <a:sym typeface="Verdana"/>
            </a:endParaRPr>
          </a:p>
          <a:p>
            <a:pPr indent="0" lvl="0" marL="0" marR="0" rtl="0" algn="l">
              <a:lnSpc>
                <a:spcPct val="100000"/>
              </a:lnSpc>
              <a:spcBef>
                <a:spcPts val="25"/>
              </a:spcBef>
              <a:spcAft>
                <a:spcPts val="0"/>
              </a:spcAft>
              <a:buNone/>
            </a:pPr>
            <a:r>
              <a:t/>
            </a:r>
            <a:endParaRPr>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1400">
              <a:solidFill>
                <a:srgbClr val="231F20"/>
              </a:solidFill>
            </a:endParaRPr>
          </a:p>
          <a:p>
            <a:pPr indent="0" lvl="0" marL="0" marR="0" rtl="0" algn="just">
              <a:lnSpc>
                <a:spcPct val="100000"/>
              </a:lnSpc>
              <a:spcBef>
                <a:spcPts val="0"/>
              </a:spcBef>
              <a:spcAft>
                <a:spcPts val="0"/>
              </a:spcAft>
              <a:buNone/>
            </a:pPr>
            <a:r>
              <a:t/>
            </a:r>
            <a:endParaRPr sz="1400">
              <a:solidFill>
                <a:srgbClr val="231F20"/>
              </a:solidFill>
            </a:endParaRPr>
          </a:p>
          <a:p>
            <a:pPr indent="0" lvl="0" marL="0" marR="0" rtl="0" algn="just">
              <a:lnSpc>
                <a:spcPct val="100000"/>
              </a:lnSpc>
              <a:spcBef>
                <a:spcPts val="0"/>
              </a:spcBef>
              <a:spcAft>
                <a:spcPts val="0"/>
              </a:spcAft>
              <a:buNone/>
            </a:pPr>
            <a:r>
              <a:t/>
            </a:r>
            <a:endParaRPr sz="1400">
              <a:solidFill>
                <a:srgbClr val="231F20"/>
              </a:solidFill>
            </a:endParaRPr>
          </a:p>
          <a:p>
            <a:pPr indent="0" lvl="0" marL="0" marR="0" rtl="0" algn="just">
              <a:lnSpc>
                <a:spcPct val="100000"/>
              </a:lnSpc>
              <a:spcBef>
                <a:spcPts val="0"/>
              </a:spcBef>
              <a:spcAft>
                <a:spcPts val="0"/>
              </a:spcAft>
              <a:buNone/>
            </a:pPr>
            <a:r>
              <a:rPr lang="en-CA" sz="1400">
                <a:solidFill>
                  <a:srgbClr val="231F20"/>
                </a:solidFill>
                <a:highlight>
                  <a:srgbClr val="FFFFFF"/>
                </a:highlight>
              </a:rPr>
              <a:t>The items in the example above will be in no particular order.</a:t>
            </a:r>
            <a:endParaRPr sz="1400">
              <a:solidFill>
                <a:schemeClr val="dk1"/>
              </a:solidFill>
            </a:endParaRPr>
          </a:p>
          <a:p>
            <a:pPr indent="0" lvl="0" marL="0" marR="0" rtl="0" algn="just">
              <a:lnSpc>
                <a:spcPct val="100000"/>
              </a:lnSpc>
              <a:spcBef>
                <a:spcPts val="0"/>
              </a:spcBef>
              <a:spcAft>
                <a:spcPts val="0"/>
              </a:spcAft>
              <a:buClr>
                <a:schemeClr val="dk1"/>
              </a:buClr>
              <a:buSzPts val="1100"/>
              <a:buFont typeface="Arial"/>
              <a:buNone/>
            </a:pPr>
            <a:r>
              <a:t/>
            </a:r>
            <a:endParaRPr b="1">
              <a:solidFill>
                <a:srgbClr val="231F20"/>
              </a:solidFill>
              <a:latin typeface="DejaVu Serif"/>
              <a:ea typeface="DejaVu Serif"/>
              <a:cs typeface="DejaVu Serif"/>
              <a:sym typeface="DejaVu Serif"/>
            </a:endParaRPr>
          </a:p>
        </p:txBody>
      </p:sp>
      <p:sp>
        <p:nvSpPr>
          <p:cNvPr id="178" name="Google Shape;178;p2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27"/>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pic>
        <p:nvPicPr>
          <p:cNvPr id="181" name="Google Shape;181;p27"/>
          <p:cNvPicPr preferRelativeResize="0"/>
          <p:nvPr/>
        </p:nvPicPr>
        <p:blipFill>
          <a:blip r:embed="rId3">
            <a:alphaModFix/>
          </a:blip>
          <a:stretch>
            <a:fillRect/>
          </a:stretch>
        </p:blipFill>
        <p:spPr>
          <a:xfrm>
            <a:off x="2399600" y="1755350"/>
            <a:ext cx="4572176" cy="1077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idx="1" type="body"/>
          </p:nvPr>
        </p:nvSpPr>
        <p:spPr>
          <a:xfrm>
            <a:off x="311700" y="508200"/>
            <a:ext cx="8520600" cy="43275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555"/>
              </a:spcBef>
              <a:spcAft>
                <a:spcPts val="0"/>
              </a:spcAft>
              <a:buClr>
                <a:schemeClr val="dk1"/>
              </a:buClr>
              <a:buSzPts val="1100"/>
              <a:buFont typeface="Arial"/>
              <a:buNone/>
            </a:pPr>
            <a:r>
              <a:rPr lang="en-CA" sz="1400">
                <a:solidFill>
                  <a:schemeClr val="dk1"/>
                </a:solidFill>
              </a:rPr>
              <a:t>However, since the list of tuples is a list, and tuples are comparable, you can now sort the list of tuples. You just have to convert a dictionary to a list of tuples and you will get a dictionary sorted by key:</a:t>
            </a:r>
            <a:endParaRPr sz="1400">
              <a:solidFill>
                <a:schemeClr val="dk1"/>
              </a:solidFill>
            </a:endParaRPr>
          </a:p>
          <a:p>
            <a:pPr indent="0" lvl="0" marL="0" marR="0" rtl="0" algn="l">
              <a:lnSpc>
                <a:spcPct val="100000"/>
              </a:lnSpc>
              <a:spcBef>
                <a:spcPts val="40"/>
              </a:spcBef>
              <a:spcAft>
                <a:spcPts val="0"/>
              </a:spcAft>
              <a:buClr>
                <a:schemeClr val="dk1"/>
              </a:buClr>
              <a:buSzPts val="1100"/>
              <a:buFont typeface="Arial"/>
              <a:buNone/>
            </a:pPr>
            <a:r>
              <a:t/>
            </a:r>
            <a:endParaRPr sz="1600">
              <a:solidFill>
                <a:schemeClr val="dk1"/>
              </a:solidFill>
              <a:latin typeface="DejaVu Serif"/>
              <a:ea typeface="DejaVu Serif"/>
              <a:cs typeface="DejaVu Serif"/>
              <a:sym typeface="DejaVu Serif"/>
            </a:endParaRPr>
          </a:p>
          <a:p>
            <a:pPr indent="0" lvl="0" marL="0" marR="0" rtl="0" algn="l">
              <a:lnSpc>
                <a:spcPct val="100000"/>
              </a:lnSpc>
              <a:spcBef>
                <a:spcPts val="30"/>
              </a:spcBef>
              <a:spcAft>
                <a:spcPts val="0"/>
              </a:spcAft>
              <a:buClr>
                <a:schemeClr val="dk1"/>
              </a:buClr>
              <a:buSzPts val="1100"/>
              <a:buFont typeface="Arial"/>
              <a:buNone/>
            </a:pPr>
            <a:r>
              <a:t/>
            </a:r>
            <a:endParaRPr sz="1600">
              <a:solidFill>
                <a:schemeClr val="dk1"/>
              </a:solidFill>
              <a:latin typeface="Verdana"/>
              <a:ea typeface="Verdana"/>
              <a:cs typeface="Verdana"/>
              <a:sym typeface="Verdana"/>
            </a:endParaRPr>
          </a:p>
          <a:p>
            <a:pPr indent="0" lvl="0" marL="0" marR="0" rtl="0" algn="l">
              <a:lnSpc>
                <a:spcPct val="100000"/>
              </a:lnSpc>
              <a:spcBef>
                <a:spcPts val="25"/>
              </a:spcBef>
              <a:spcAft>
                <a:spcPts val="0"/>
              </a:spcAft>
              <a:buClr>
                <a:schemeClr val="dk1"/>
              </a:buClr>
              <a:buSzPts val="1100"/>
              <a:buFont typeface="Arial"/>
              <a:buNone/>
            </a:pPr>
            <a:r>
              <a:t/>
            </a:r>
            <a:endParaRPr sz="1600">
              <a:solidFill>
                <a:schemeClr val="dk1"/>
              </a:solidFill>
              <a:latin typeface="Verdana"/>
              <a:ea typeface="Verdana"/>
              <a:cs typeface="Verdana"/>
              <a:sym typeface="Verdana"/>
            </a:endParaRPr>
          </a:p>
          <a:p>
            <a:pPr indent="0" lvl="0" marL="0" marR="0" rtl="0" algn="l">
              <a:lnSpc>
                <a:spcPct val="100000"/>
              </a:lnSpc>
              <a:spcBef>
                <a:spcPts val="25"/>
              </a:spcBef>
              <a:spcAft>
                <a:spcPts val="0"/>
              </a:spcAft>
              <a:buClr>
                <a:schemeClr val="dk1"/>
              </a:buClr>
              <a:buSzPts val="1100"/>
              <a:buFont typeface="Arial"/>
              <a:buNone/>
            </a:pPr>
            <a:r>
              <a:t/>
            </a:r>
            <a:endParaRPr sz="16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Clr>
                <a:schemeClr val="dk1"/>
              </a:buClr>
              <a:buSzPts val="1100"/>
              <a:buFont typeface="Arial"/>
              <a:buNone/>
            </a:pPr>
            <a:r>
              <a:t/>
            </a:r>
            <a:endParaRPr sz="1400">
              <a:solidFill>
                <a:schemeClr val="dk1"/>
              </a:solidFill>
            </a:endParaRPr>
          </a:p>
          <a:p>
            <a:pPr indent="0" lvl="0" marL="0" marR="0" rtl="0" algn="just">
              <a:lnSpc>
                <a:spcPct val="150000"/>
              </a:lnSpc>
              <a:spcBef>
                <a:spcPts val="0"/>
              </a:spcBef>
              <a:spcAft>
                <a:spcPts val="0"/>
              </a:spcAft>
              <a:buClr>
                <a:schemeClr val="dk1"/>
              </a:buClr>
              <a:buSzPts val="1100"/>
              <a:buFont typeface="Arial"/>
              <a:buNone/>
            </a:pPr>
            <a:r>
              <a:t/>
            </a:r>
            <a:endParaRPr sz="1400">
              <a:solidFill>
                <a:schemeClr val="dk1"/>
              </a:solidFill>
            </a:endParaRPr>
          </a:p>
          <a:p>
            <a:pPr indent="0" lvl="0" marL="0" marR="0" rtl="0" algn="just">
              <a:lnSpc>
                <a:spcPct val="150000"/>
              </a:lnSpc>
              <a:spcBef>
                <a:spcPts val="0"/>
              </a:spcBef>
              <a:spcAft>
                <a:spcPts val="0"/>
              </a:spcAft>
              <a:buClr>
                <a:schemeClr val="dk1"/>
              </a:buClr>
              <a:buSzPts val="1100"/>
              <a:buFont typeface="Arial"/>
              <a:buNone/>
            </a:pPr>
            <a:r>
              <a:t/>
            </a:r>
            <a:endParaRPr sz="1400">
              <a:solidFill>
                <a:schemeClr val="dk1"/>
              </a:solidFill>
            </a:endParaRPr>
          </a:p>
          <a:p>
            <a:pPr indent="0" lvl="0" marL="0" marR="0" rtl="0" algn="just">
              <a:lnSpc>
                <a:spcPct val="150000"/>
              </a:lnSpc>
              <a:spcBef>
                <a:spcPts val="0"/>
              </a:spcBef>
              <a:spcAft>
                <a:spcPts val="0"/>
              </a:spcAft>
              <a:buClr>
                <a:schemeClr val="dk1"/>
              </a:buClr>
              <a:buSzPts val="1100"/>
              <a:buFont typeface="Arial"/>
              <a:buNone/>
            </a:pPr>
            <a:r>
              <a:t/>
            </a:r>
            <a:endParaRPr sz="1400">
              <a:solidFill>
                <a:schemeClr val="dk1"/>
              </a:solidFill>
            </a:endParaRPr>
          </a:p>
          <a:p>
            <a:pPr indent="0" lvl="0" marL="0" marR="0" rtl="0" algn="just">
              <a:lnSpc>
                <a:spcPct val="150000"/>
              </a:lnSpc>
              <a:spcBef>
                <a:spcPts val="0"/>
              </a:spcBef>
              <a:spcAft>
                <a:spcPts val="0"/>
              </a:spcAft>
              <a:buClr>
                <a:schemeClr val="dk1"/>
              </a:buClr>
              <a:buSzPts val="1100"/>
              <a:buFont typeface="Arial"/>
              <a:buNone/>
            </a:pPr>
            <a:r>
              <a:rPr lang="en-CA" sz="1400">
                <a:solidFill>
                  <a:schemeClr val="dk1"/>
                </a:solidFill>
              </a:rPr>
              <a:t>The new list is sorted in alphabetical order by the key value.</a:t>
            </a:r>
            <a:endParaRPr sz="1400">
              <a:solidFill>
                <a:schemeClr val="dk1"/>
              </a:solidFill>
            </a:endParaRPr>
          </a:p>
        </p:txBody>
      </p:sp>
      <p:sp>
        <p:nvSpPr>
          <p:cNvPr id="187" name="Google Shape;187;p2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28"/>
          <p:cNvPicPr preferRelativeResize="0"/>
          <p:nvPr/>
        </p:nvPicPr>
        <p:blipFill>
          <a:blip r:embed="rId3">
            <a:alphaModFix/>
          </a:blip>
          <a:stretch>
            <a:fillRect/>
          </a:stretch>
        </p:blipFill>
        <p:spPr>
          <a:xfrm>
            <a:off x="2522757" y="1601775"/>
            <a:ext cx="4098476" cy="15187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60736"/>
              <a:buFont typeface="Arial"/>
              <a:buNone/>
            </a:pPr>
            <a:r>
              <a:rPr lang="en-CA" sz="1811">
                <a:solidFill>
                  <a:srgbClr val="1C4587"/>
                </a:solidFill>
              </a:rPr>
              <a:t>Advantages of Tuple over List</a:t>
            </a:r>
            <a:endParaRPr sz="1811">
              <a:solidFill>
                <a:srgbClr val="1C4587"/>
              </a:solidFill>
            </a:endParaRPr>
          </a:p>
          <a:p>
            <a:pPr indent="0" lvl="0" marL="0" marR="0" rtl="0" algn="l">
              <a:spcBef>
                <a:spcPts val="900"/>
              </a:spcBef>
              <a:spcAft>
                <a:spcPts val="0"/>
              </a:spcAft>
              <a:buClr>
                <a:schemeClr val="dk1"/>
              </a:buClr>
              <a:buSzPct val="73333"/>
              <a:buFont typeface="Arial"/>
              <a:buNone/>
            </a:pPr>
            <a:r>
              <a:t/>
            </a:r>
            <a:endParaRPr b="1" sz="1500">
              <a:solidFill>
                <a:srgbClr val="231F20"/>
              </a:solidFill>
            </a:endParaRPr>
          </a:p>
        </p:txBody>
      </p:sp>
      <p:sp>
        <p:nvSpPr>
          <p:cNvPr id="195" name="Google Shape;195;p29"/>
          <p:cNvSpPr txBox="1"/>
          <p:nvPr>
            <p:ph idx="1" type="body"/>
          </p:nvPr>
        </p:nvSpPr>
        <p:spPr>
          <a:xfrm>
            <a:off x="311700" y="1152475"/>
            <a:ext cx="8520600" cy="39156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525"/>
              </a:spcBef>
              <a:spcAft>
                <a:spcPts val="0"/>
              </a:spcAft>
              <a:buClr>
                <a:schemeClr val="dk1"/>
              </a:buClr>
              <a:buSzPts val="1100"/>
              <a:buFont typeface="Arial"/>
              <a:buNone/>
            </a:pPr>
            <a:r>
              <a:rPr b="1" lang="en-CA" sz="1400">
                <a:solidFill>
                  <a:schemeClr val="dk1"/>
                </a:solidFill>
                <a:highlight>
                  <a:schemeClr val="lt1"/>
                </a:highlight>
              </a:rPr>
              <a:t>Lists are more common than tuples, mostly because they are mutable. </a:t>
            </a:r>
            <a:r>
              <a:rPr lang="en-CA" sz="1400">
                <a:solidFill>
                  <a:schemeClr val="dk1"/>
                </a:solidFill>
                <a:highlight>
                  <a:schemeClr val="lt1"/>
                </a:highlight>
              </a:rPr>
              <a:t>But, there are certain advantages of implementing a tuple over a list. </a:t>
            </a:r>
            <a:endParaRPr sz="1400">
              <a:solidFill>
                <a:schemeClr val="dk1"/>
              </a:solidFill>
              <a:highlight>
                <a:schemeClr val="lt1"/>
              </a:highlight>
            </a:endParaRPr>
          </a:p>
          <a:p>
            <a:pPr indent="0" lvl="0" marL="0" marR="0" rtl="0" algn="just">
              <a:lnSpc>
                <a:spcPct val="150000"/>
              </a:lnSpc>
              <a:spcBef>
                <a:spcPts val="525"/>
              </a:spcBef>
              <a:spcAft>
                <a:spcPts val="0"/>
              </a:spcAft>
              <a:buClr>
                <a:schemeClr val="dk1"/>
              </a:buClr>
              <a:buSzPts val="1100"/>
              <a:buFont typeface="Arial"/>
              <a:buNone/>
            </a:pPr>
            <a:r>
              <a:rPr lang="en-CA" sz="1400">
                <a:solidFill>
                  <a:schemeClr val="dk1"/>
                </a:solidFill>
                <a:highlight>
                  <a:schemeClr val="lt1"/>
                </a:highlight>
              </a:rPr>
              <a:t>Below listed are some of the main advantages:</a:t>
            </a:r>
            <a:endParaRPr sz="1400">
              <a:solidFill>
                <a:schemeClr val="dk1"/>
              </a:solidFill>
              <a:highlight>
                <a:schemeClr val="lt1"/>
              </a:highlight>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highlight>
                  <a:schemeClr val="lt1"/>
                </a:highlight>
              </a:rPr>
              <a:t>We generally use tuples for heterogeneous (different) data types and lists for homogeneous (similar) data types.</a:t>
            </a:r>
            <a:endParaRPr sz="1400">
              <a:solidFill>
                <a:schemeClr val="dk1"/>
              </a:solidFill>
              <a:highlight>
                <a:schemeClr val="lt1"/>
              </a:highlight>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highlight>
                  <a:schemeClr val="lt1"/>
                </a:highlight>
              </a:rPr>
              <a:t>Tuples are immutable, iterating through a tuple is faster than with list. So there is a slight performance boost.</a:t>
            </a:r>
            <a:endParaRPr sz="1400">
              <a:solidFill>
                <a:schemeClr val="dk1"/>
              </a:solidFill>
              <a:highlight>
                <a:schemeClr val="lt1"/>
              </a:highlight>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highlight>
                  <a:schemeClr val="lt1"/>
                </a:highlight>
              </a:rPr>
              <a:t>Tuples that contain immutable elements can be used as a key for a dictionary. With lists, this is not possible.</a:t>
            </a:r>
            <a:endParaRPr sz="1400">
              <a:solidFill>
                <a:schemeClr val="dk1"/>
              </a:solidFill>
              <a:highlight>
                <a:schemeClr val="lt1"/>
              </a:highlight>
            </a:endParaRPr>
          </a:p>
          <a:p>
            <a:pPr indent="-317500" lvl="0" marL="457200" rtl="0" algn="just">
              <a:lnSpc>
                <a:spcPct val="150000"/>
              </a:lnSpc>
              <a:spcBef>
                <a:spcPts val="0"/>
              </a:spcBef>
              <a:spcAft>
                <a:spcPts val="0"/>
              </a:spcAft>
              <a:buClr>
                <a:schemeClr val="dk1"/>
              </a:buClr>
              <a:buSzPts val="1400"/>
              <a:buChar char="●"/>
            </a:pPr>
            <a:r>
              <a:rPr lang="en-CA" sz="1400">
                <a:solidFill>
                  <a:schemeClr val="dk1"/>
                </a:solidFill>
                <a:highlight>
                  <a:schemeClr val="lt1"/>
                </a:highlight>
              </a:rPr>
              <a:t>If you have data that doesn't change, implementing it as tuple will guarantee that it remains write-protected.</a:t>
            </a:r>
            <a:endParaRPr sz="1400"/>
          </a:p>
        </p:txBody>
      </p:sp>
      <p:sp>
        <p:nvSpPr>
          <p:cNvPr id="196" name="Google Shape;196;p2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Clr>
                <a:schemeClr val="dk1"/>
              </a:buClr>
              <a:buSzPts val="1100"/>
              <a:buFont typeface="Arial"/>
              <a:buNone/>
            </a:pPr>
            <a:r>
              <a:rPr lang="en-CA" sz="2500">
                <a:solidFill>
                  <a:srgbClr val="1C4587"/>
                </a:solidFill>
              </a:rPr>
              <a:t>10.1 Tuples are immutable</a:t>
            </a:r>
            <a:endParaRPr sz="2500">
              <a:solidFill>
                <a:srgbClr val="1C4587"/>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marR="0" rtl="0" algn="just">
              <a:lnSpc>
                <a:spcPct val="150000"/>
              </a:lnSpc>
              <a:spcBef>
                <a:spcPts val="1515"/>
              </a:spcBef>
              <a:spcAft>
                <a:spcPts val="0"/>
              </a:spcAft>
              <a:buNone/>
            </a:pPr>
            <a:r>
              <a:rPr lang="en-CA" sz="1400">
                <a:solidFill>
                  <a:srgbClr val="231F20"/>
                </a:solidFill>
              </a:rPr>
              <a:t>Tuplets are a sequence of values and are similar to the lists. The values stored in a tuple can be any type </a:t>
            </a:r>
            <a:r>
              <a:rPr lang="en-CA" sz="1400">
                <a:solidFill>
                  <a:schemeClr val="dk1"/>
                </a:solidFill>
                <a:highlight>
                  <a:srgbClr val="F9FAFC"/>
                </a:highlight>
              </a:rPr>
              <a:t>(integer, float, list, </a:t>
            </a:r>
            <a:r>
              <a:rPr lang="en-CA" sz="1400">
                <a:solidFill>
                  <a:schemeClr val="dk1"/>
                </a:solidFill>
              </a:rPr>
              <a:t>string</a:t>
            </a:r>
            <a:r>
              <a:rPr lang="en-CA" sz="1400">
                <a:solidFill>
                  <a:schemeClr val="dk1"/>
                </a:solidFill>
                <a:highlight>
                  <a:srgbClr val="F9FAFC"/>
                </a:highlight>
              </a:rPr>
              <a:t>, etc.)</a:t>
            </a:r>
            <a:r>
              <a:rPr lang="en-CA" sz="1400">
                <a:solidFill>
                  <a:srgbClr val="231F20"/>
                </a:solidFill>
              </a:rPr>
              <a:t>, and they are indexed by integers.</a:t>
            </a:r>
            <a:endParaRPr sz="1400">
              <a:solidFill>
                <a:srgbClr val="231F20"/>
              </a:solidFill>
            </a:endParaRPr>
          </a:p>
          <a:p>
            <a:pPr indent="0" lvl="0" marL="0" marR="0" rtl="0" algn="just">
              <a:lnSpc>
                <a:spcPct val="150000"/>
              </a:lnSpc>
              <a:spcBef>
                <a:spcPts val="0"/>
              </a:spcBef>
              <a:spcAft>
                <a:spcPts val="0"/>
              </a:spcAft>
              <a:buNone/>
            </a:pPr>
            <a:r>
              <a:t/>
            </a:r>
            <a:endParaRPr sz="1400">
              <a:solidFill>
                <a:srgbClr val="231F20"/>
              </a:solidFill>
            </a:endParaRPr>
          </a:p>
          <a:p>
            <a:pPr indent="0" lvl="0" marL="0" marR="0" rtl="0" algn="just">
              <a:lnSpc>
                <a:spcPct val="150000"/>
              </a:lnSpc>
              <a:spcBef>
                <a:spcPts val="0"/>
              </a:spcBef>
              <a:spcAft>
                <a:spcPts val="0"/>
              </a:spcAft>
              <a:buNone/>
            </a:pPr>
            <a:r>
              <a:rPr lang="en-CA" sz="1400">
                <a:solidFill>
                  <a:srgbClr val="231F20"/>
                </a:solidFill>
              </a:rPr>
              <a:t>Tuplets are: </a:t>
            </a:r>
            <a:endParaRPr sz="1400">
              <a:solidFill>
                <a:srgbClr val="231F20"/>
              </a:solidFill>
            </a:endParaRPr>
          </a:p>
          <a:p>
            <a:pPr indent="0" lvl="0" marL="0" marR="0" rtl="0" algn="just">
              <a:lnSpc>
                <a:spcPct val="150000"/>
              </a:lnSpc>
              <a:spcBef>
                <a:spcPts val="0"/>
              </a:spcBef>
              <a:spcAft>
                <a:spcPts val="0"/>
              </a:spcAft>
              <a:buNone/>
            </a:pPr>
            <a:r>
              <a:t/>
            </a:r>
            <a:endParaRPr sz="1400">
              <a:solidFill>
                <a:srgbClr val="231F20"/>
              </a:solidFill>
            </a:endParaRPr>
          </a:p>
          <a:p>
            <a:pPr indent="-317500" lvl="0" marL="457200" marR="0" rtl="0" algn="just">
              <a:lnSpc>
                <a:spcPct val="150000"/>
              </a:lnSpc>
              <a:spcBef>
                <a:spcPts val="0"/>
              </a:spcBef>
              <a:spcAft>
                <a:spcPts val="0"/>
              </a:spcAft>
              <a:buClr>
                <a:srgbClr val="231F20"/>
              </a:buClr>
              <a:buSzPts val="1400"/>
              <a:buChar char="●"/>
            </a:pPr>
            <a:r>
              <a:rPr lang="en-CA" sz="1400">
                <a:solidFill>
                  <a:srgbClr val="231F20"/>
                </a:solidFill>
              </a:rPr>
              <a:t>Immutable</a:t>
            </a:r>
            <a:endParaRPr sz="1400">
              <a:solidFill>
                <a:srgbClr val="231F20"/>
              </a:solidFill>
            </a:endParaRPr>
          </a:p>
          <a:p>
            <a:pPr indent="-317500" lvl="0" marL="457200" marR="0" rtl="0" algn="just">
              <a:lnSpc>
                <a:spcPct val="150000"/>
              </a:lnSpc>
              <a:spcBef>
                <a:spcPts val="0"/>
              </a:spcBef>
              <a:spcAft>
                <a:spcPts val="0"/>
              </a:spcAft>
              <a:buClr>
                <a:srgbClr val="231F20"/>
              </a:buClr>
              <a:buSzPts val="1400"/>
              <a:buChar char="●"/>
            </a:pPr>
            <a:r>
              <a:rPr lang="en-CA" sz="1400">
                <a:solidFill>
                  <a:srgbClr val="231F20"/>
                </a:solidFill>
              </a:rPr>
              <a:t>Comparable</a:t>
            </a:r>
            <a:endParaRPr sz="1400">
              <a:solidFill>
                <a:srgbClr val="231F20"/>
              </a:solidFill>
            </a:endParaRPr>
          </a:p>
          <a:p>
            <a:pPr indent="-317500" lvl="0" marL="457200" marR="0" rtl="0" algn="just">
              <a:lnSpc>
                <a:spcPct val="150000"/>
              </a:lnSpc>
              <a:spcBef>
                <a:spcPts val="0"/>
              </a:spcBef>
              <a:spcAft>
                <a:spcPts val="0"/>
              </a:spcAft>
              <a:buClr>
                <a:srgbClr val="231F20"/>
              </a:buClr>
              <a:buSzPts val="1400"/>
              <a:buChar char="●"/>
            </a:pPr>
            <a:r>
              <a:rPr lang="en-CA" sz="1400">
                <a:solidFill>
                  <a:srgbClr val="231F20"/>
                </a:solidFill>
              </a:rPr>
              <a:t>Hashable</a:t>
            </a:r>
            <a:endParaRPr sz="1400">
              <a:solidFill>
                <a:srgbClr val="231F20"/>
              </a:solidFill>
            </a:endParaRPr>
          </a:p>
          <a:p>
            <a:pPr indent="0" lvl="0" marL="0" marR="0" rtl="0" algn="just">
              <a:lnSpc>
                <a:spcPct val="100000"/>
              </a:lnSpc>
              <a:spcBef>
                <a:spcPts val="0"/>
              </a:spcBef>
              <a:spcAft>
                <a:spcPts val="0"/>
              </a:spcAft>
              <a:buNone/>
            </a:pPr>
            <a:r>
              <a:t/>
            </a:r>
            <a:endParaRPr sz="1000">
              <a:solidFill>
                <a:srgbClr val="231F2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chemeClr val="dk1"/>
              </a:buClr>
              <a:buSzPts val="1100"/>
              <a:buFont typeface="Arial"/>
              <a:buNone/>
            </a:pPr>
            <a:r>
              <a:t/>
            </a:r>
            <a:endParaRPr>
              <a:solidFill>
                <a:srgbClr val="231F20"/>
              </a:solidFill>
              <a:latin typeface="DejaVu Serif"/>
              <a:ea typeface="DejaVu Serif"/>
              <a:cs typeface="DejaVu Serif"/>
              <a:sym typeface="DejaVu Serif"/>
            </a:endParaRPr>
          </a:p>
          <a:p>
            <a:pPr indent="0" lvl="0" marL="1242695" marR="0" rtl="0" algn="l">
              <a:lnSpc>
                <a:spcPct val="100000"/>
              </a:lnSpc>
              <a:spcBef>
                <a:spcPts val="5"/>
              </a:spcBef>
              <a:spcAft>
                <a:spcPts val="0"/>
              </a:spcAft>
              <a:buNone/>
            </a:pPr>
            <a:r>
              <a:t/>
            </a:r>
            <a:endParaRPr b="1">
              <a:solidFill>
                <a:srgbClr val="231F20"/>
              </a:solidFill>
              <a:latin typeface="DejaVu Serif"/>
              <a:ea typeface="DejaVu Serif"/>
              <a:cs typeface="DejaVu Serif"/>
              <a:sym typeface="DejaVu Serif"/>
            </a:endParaRPr>
          </a:p>
        </p:txBody>
      </p:sp>
      <p:sp>
        <p:nvSpPr>
          <p:cNvPr id="64" name="Google Shape;64;p14"/>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 name="Google Shape;66;p14"/>
          <p:cNvCxnSpPr/>
          <p:nvPr/>
        </p:nvCxnSpPr>
        <p:spPr>
          <a:xfrm>
            <a:off x="410938" y="1019226"/>
            <a:ext cx="8246700" cy="18600"/>
          </a:xfrm>
          <a:prstGeom prst="straightConnector1">
            <a:avLst/>
          </a:prstGeom>
          <a:noFill/>
          <a:ln cap="flat" cmpd="sng" w="28575">
            <a:solidFill>
              <a:srgbClr val="CCCCCC"/>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61111"/>
              <a:buFont typeface="Arial"/>
              <a:buNone/>
            </a:pPr>
            <a:r>
              <a:rPr lang="en-CA" sz="1800">
                <a:solidFill>
                  <a:srgbClr val="1C4587"/>
                </a:solidFill>
              </a:rPr>
              <a:t>Creating a Tuple</a:t>
            </a:r>
            <a:endParaRPr sz="1800">
              <a:solidFill>
                <a:srgbClr val="1C4587"/>
              </a:solidFill>
            </a:endParaRPr>
          </a:p>
          <a:p>
            <a:pPr indent="0" lvl="0" marL="0" rtl="0" algn="l">
              <a:spcBef>
                <a:spcPts val="90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CA" sz="1400">
                <a:solidFill>
                  <a:schemeClr val="dk1"/>
                </a:solidFill>
                <a:highlight>
                  <a:schemeClr val="lt1"/>
                </a:highlight>
              </a:rPr>
              <a:t>A tuple is created by placing all the items (elements) inside parentheses (), separated by commas. </a:t>
            </a:r>
            <a:endParaRPr sz="1400">
              <a:solidFill>
                <a:schemeClr val="dk1"/>
              </a:solidFill>
              <a:highlight>
                <a:schemeClr val="lt1"/>
              </a:highlight>
            </a:endParaRPr>
          </a:p>
          <a:p>
            <a:pPr indent="0" lvl="0" marL="0" marR="0" rtl="0" algn="just">
              <a:lnSpc>
                <a:spcPct val="150000"/>
              </a:lnSpc>
              <a:spcBef>
                <a:spcPts val="1200"/>
              </a:spcBef>
              <a:spcAft>
                <a:spcPts val="0"/>
              </a:spcAft>
              <a:buNone/>
            </a:pPr>
            <a:r>
              <a:rPr lang="en-CA" sz="1400">
                <a:solidFill>
                  <a:srgbClr val="231F20"/>
                </a:solidFill>
              </a:rPr>
              <a:t>Although it is not necessary, it is common to enclose tuples in parentheses to help us quickly identify tuples when we look at Python code. </a:t>
            </a:r>
            <a:endParaRPr sz="1400">
              <a:solidFill>
                <a:srgbClr val="231F20"/>
              </a:solidFill>
            </a:endParaRPr>
          </a:p>
          <a:p>
            <a:pPr indent="0" lvl="0" marL="0" marR="0" rtl="0" algn="just">
              <a:lnSpc>
                <a:spcPct val="150000"/>
              </a:lnSpc>
              <a:spcBef>
                <a:spcPts val="0"/>
              </a:spcBef>
              <a:spcAft>
                <a:spcPts val="0"/>
              </a:spcAft>
              <a:buNone/>
            </a:pPr>
            <a:r>
              <a:t/>
            </a:r>
            <a:endParaRPr sz="1400">
              <a:solidFill>
                <a:srgbClr val="231F20"/>
              </a:solidFill>
            </a:endParaRPr>
          </a:p>
          <a:p>
            <a:pPr indent="0" lvl="0" marL="0" rtl="0" algn="l">
              <a:lnSpc>
                <a:spcPct val="95000"/>
              </a:lnSpc>
              <a:spcBef>
                <a:spcPts val="0"/>
              </a:spcBef>
              <a:spcAft>
                <a:spcPts val="0"/>
              </a:spcAft>
              <a:buNone/>
            </a:pPr>
            <a:r>
              <a:rPr lang="en-CA" sz="1400">
                <a:solidFill>
                  <a:schemeClr val="dk1"/>
                </a:solidFill>
                <a:highlight>
                  <a:srgbClr val="FFFFFF"/>
                </a:highlight>
              </a:rPr>
              <a:t>Example of empty tuple: </a:t>
            </a:r>
            <a:endParaRPr sz="1400">
              <a:solidFill>
                <a:schemeClr val="dk1"/>
              </a:solidFill>
              <a:highlight>
                <a:srgbClr val="FFFFFF"/>
              </a:highlight>
            </a:endParaRPr>
          </a:p>
          <a:p>
            <a:pPr indent="0" lvl="0" marL="0" rtl="0" algn="l">
              <a:lnSpc>
                <a:spcPct val="95000"/>
              </a:lnSpc>
              <a:spcBef>
                <a:spcPts val="1200"/>
              </a:spcBef>
              <a:spcAft>
                <a:spcPts val="0"/>
              </a:spcAft>
              <a:buClr>
                <a:schemeClr val="dk1"/>
              </a:buClr>
              <a:buSzPts val="275"/>
              <a:buFont typeface="Arial"/>
              <a:buNone/>
            </a:pPr>
            <a:r>
              <a:t/>
            </a:r>
            <a:endParaRPr sz="1400">
              <a:solidFill>
                <a:schemeClr val="dk1"/>
              </a:solidFill>
              <a:highlight>
                <a:srgbClr val="FFFFFF"/>
              </a:highlight>
            </a:endParaRPr>
          </a:p>
          <a:p>
            <a:pPr indent="0" lvl="0" marL="0" marR="0" rtl="0" algn="just">
              <a:lnSpc>
                <a:spcPct val="150000"/>
              </a:lnSpc>
              <a:spcBef>
                <a:spcPts val="1200"/>
              </a:spcBef>
              <a:spcAft>
                <a:spcPts val="0"/>
              </a:spcAft>
              <a:buClr>
                <a:schemeClr val="dk1"/>
              </a:buClr>
              <a:buSzPts val="1100"/>
              <a:buFont typeface="Arial"/>
              <a:buNone/>
            </a:pPr>
            <a:r>
              <a:t/>
            </a:r>
            <a:endParaRPr sz="1400">
              <a:solidFill>
                <a:srgbClr val="231F20"/>
              </a:solidFill>
            </a:endParaRPr>
          </a:p>
          <a:p>
            <a:pPr indent="0" lvl="0" marL="0" marR="0" rtl="0" algn="just">
              <a:lnSpc>
                <a:spcPct val="100000"/>
              </a:lnSpc>
              <a:spcBef>
                <a:spcPts val="590"/>
              </a:spcBef>
              <a:spcAft>
                <a:spcPts val="0"/>
              </a:spcAft>
              <a:buClr>
                <a:schemeClr val="dk1"/>
              </a:buClr>
              <a:buSzPts val="1100"/>
              <a:buFont typeface="Arial"/>
              <a:buNone/>
            </a:pPr>
            <a:r>
              <a:t/>
            </a:r>
            <a:endParaRPr>
              <a:solidFill>
                <a:schemeClr val="dk1"/>
              </a:solidFill>
              <a:highlight>
                <a:srgbClr val="F9FAFC"/>
              </a:highlight>
            </a:endParaRPr>
          </a:p>
        </p:txBody>
      </p:sp>
      <p:sp>
        <p:nvSpPr>
          <p:cNvPr id="73" name="Google Shape;73;p15"/>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5"/>
          <p:cNvPicPr preferRelativeResize="0"/>
          <p:nvPr/>
        </p:nvPicPr>
        <p:blipFill>
          <a:blip r:embed="rId3">
            <a:alphaModFix/>
          </a:blip>
          <a:stretch>
            <a:fillRect/>
          </a:stretch>
        </p:blipFill>
        <p:spPr>
          <a:xfrm>
            <a:off x="1812653" y="3400325"/>
            <a:ext cx="5021700" cy="7158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11700" y="508200"/>
            <a:ext cx="8520600" cy="4281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CA" sz="1400">
                <a:solidFill>
                  <a:schemeClr val="dk1"/>
                </a:solidFill>
                <a:highlight>
                  <a:schemeClr val="lt1"/>
                </a:highlight>
              </a:rPr>
              <a:t>Tuple having integers: </a:t>
            </a:r>
            <a:endParaRPr sz="1400">
              <a:solidFill>
                <a:schemeClr val="dk1"/>
              </a:solidFill>
              <a:highlight>
                <a:schemeClr val="lt1"/>
              </a:highlight>
            </a:endParaRPr>
          </a:p>
          <a:p>
            <a:pPr indent="0" lvl="0" marL="0" rtl="0" algn="l">
              <a:lnSpc>
                <a:spcPct val="95000"/>
              </a:lnSpc>
              <a:spcBef>
                <a:spcPts val="12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lnSpc>
                <a:spcPct val="95000"/>
              </a:lnSpc>
              <a:spcBef>
                <a:spcPts val="12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lnSpc>
                <a:spcPct val="95000"/>
              </a:lnSpc>
              <a:spcBef>
                <a:spcPts val="12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lnSpc>
                <a:spcPct val="95000"/>
              </a:lnSpc>
              <a:spcBef>
                <a:spcPts val="12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lnSpc>
                <a:spcPct val="95000"/>
              </a:lnSpc>
              <a:spcBef>
                <a:spcPts val="12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just">
              <a:lnSpc>
                <a:spcPct val="95000"/>
              </a:lnSpc>
              <a:spcBef>
                <a:spcPts val="1200"/>
              </a:spcBef>
              <a:spcAft>
                <a:spcPts val="0"/>
              </a:spcAft>
              <a:buClr>
                <a:schemeClr val="dk1"/>
              </a:buClr>
              <a:buSzPts val="275"/>
              <a:buFont typeface="Arial"/>
              <a:buNone/>
            </a:pPr>
            <a:r>
              <a:rPr lang="en-CA" sz="1400">
                <a:solidFill>
                  <a:schemeClr val="dk1"/>
                </a:solidFill>
                <a:highlight>
                  <a:schemeClr val="lt1"/>
                </a:highlight>
              </a:rPr>
              <a:t>Tuple with mixed data types:</a:t>
            </a:r>
            <a:endParaRPr sz="1400">
              <a:solidFill>
                <a:schemeClr val="dk1"/>
              </a:solidFill>
              <a:highlight>
                <a:schemeClr val="lt1"/>
              </a:highlight>
            </a:endParaRPr>
          </a:p>
          <a:p>
            <a:pPr indent="0" lvl="0" marL="0" rtl="0" algn="l">
              <a:lnSpc>
                <a:spcPct val="95000"/>
              </a:lnSpc>
              <a:spcBef>
                <a:spcPts val="12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lnSpc>
                <a:spcPct val="95000"/>
              </a:lnSpc>
              <a:spcBef>
                <a:spcPts val="12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lnSpc>
                <a:spcPct val="95000"/>
              </a:lnSpc>
              <a:spcBef>
                <a:spcPts val="12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lnSpc>
                <a:spcPct val="95000"/>
              </a:lnSpc>
              <a:spcBef>
                <a:spcPts val="12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lnSpc>
                <a:spcPct val="95000"/>
              </a:lnSpc>
              <a:spcBef>
                <a:spcPts val="12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lnSpc>
                <a:spcPct val="95000"/>
              </a:lnSpc>
              <a:spcBef>
                <a:spcPts val="12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lnSpc>
                <a:spcPct val="95000"/>
              </a:lnSpc>
              <a:spcBef>
                <a:spcPts val="1200"/>
              </a:spcBef>
              <a:spcAft>
                <a:spcPts val="0"/>
              </a:spcAft>
              <a:buClr>
                <a:schemeClr val="dk1"/>
              </a:buClr>
              <a:buSzPts val="1100"/>
              <a:buFont typeface="Arial"/>
              <a:buNone/>
            </a:pPr>
            <a:r>
              <a:t/>
            </a:r>
            <a:endParaRPr sz="1900">
              <a:solidFill>
                <a:schemeClr val="dk1"/>
              </a:solidFill>
              <a:highlight>
                <a:schemeClr val="lt1"/>
              </a:highlight>
            </a:endParaRPr>
          </a:p>
          <a:p>
            <a:pPr indent="0" lvl="0" marL="0" rtl="0" algn="l">
              <a:lnSpc>
                <a:spcPct val="95000"/>
              </a:lnSpc>
              <a:spcBef>
                <a:spcPts val="1200"/>
              </a:spcBef>
              <a:spcAft>
                <a:spcPts val="0"/>
              </a:spcAft>
              <a:buSzPts val="275"/>
              <a:buNone/>
            </a:pPr>
            <a:r>
              <a:t/>
            </a:r>
            <a:endParaRPr sz="500">
              <a:solidFill>
                <a:schemeClr val="dk1"/>
              </a:solidFill>
              <a:highlight>
                <a:schemeClr val="lt1"/>
              </a:highlight>
            </a:endParaRPr>
          </a:p>
          <a:p>
            <a:pPr indent="0" lvl="0" marL="0" rtl="0" algn="l">
              <a:lnSpc>
                <a:spcPct val="95000"/>
              </a:lnSpc>
              <a:spcBef>
                <a:spcPts val="1200"/>
              </a:spcBef>
              <a:spcAft>
                <a:spcPts val="1200"/>
              </a:spcAft>
              <a:buSzPts val="275"/>
              <a:buNone/>
            </a:pPr>
            <a:r>
              <a:t/>
            </a:r>
            <a:endParaRPr sz="550">
              <a:highlight>
                <a:schemeClr val="lt1"/>
              </a:highlight>
            </a:endParaRPr>
          </a:p>
        </p:txBody>
      </p:sp>
      <p:sp>
        <p:nvSpPr>
          <p:cNvPr id="81" name="Google Shape;81;p16"/>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6"/>
          <p:cNvPicPr preferRelativeResize="0"/>
          <p:nvPr/>
        </p:nvPicPr>
        <p:blipFill>
          <a:blip r:embed="rId3">
            <a:alphaModFix/>
          </a:blip>
          <a:stretch>
            <a:fillRect/>
          </a:stretch>
        </p:blipFill>
        <p:spPr>
          <a:xfrm>
            <a:off x="1700146" y="1192121"/>
            <a:ext cx="5168401" cy="678125"/>
          </a:xfrm>
          <a:prstGeom prst="rect">
            <a:avLst/>
          </a:prstGeom>
          <a:noFill/>
          <a:ln cap="flat" cmpd="sng" w="9525">
            <a:solidFill>
              <a:schemeClr val="dk2"/>
            </a:solidFill>
            <a:prstDash val="solid"/>
            <a:round/>
            <a:headEnd len="sm" w="sm" type="none"/>
            <a:tailEnd len="sm" w="sm" type="none"/>
          </a:ln>
        </p:spPr>
      </p:pic>
      <p:pic>
        <p:nvPicPr>
          <p:cNvPr id="84" name="Google Shape;84;p16"/>
          <p:cNvPicPr preferRelativeResize="0"/>
          <p:nvPr/>
        </p:nvPicPr>
        <p:blipFill>
          <a:blip r:embed="rId4">
            <a:alphaModFix/>
          </a:blip>
          <a:stretch>
            <a:fillRect/>
          </a:stretch>
        </p:blipFill>
        <p:spPr>
          <a:xfrm>
            <a:off x="1559725" y="3612850"/>
            <a:ext cx="5563700" cy="6781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1700" y="583225"/>
            <a:ext cx="8520600" cy="3985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275"/>
              <a:buFont typeface="Arial"/>
              <a:buNone/>
            </a:pPr>
            <a:r>
              <a:rPr lang="en-CA" sz="1400">
                <a:solidFill>
                  <a:schemeClr val="dk1"/>
                </a:solidFill>
                <a:highlight>
                  <a:schemeClr val="lt1"/>
                </a:highlight>
              </a:rPr>
              <a:t>Example of n</a:t>
            </a:r>
            <a:r>
              <a:rPr lang="en-CA" sz="1400">
                <a:solidFill>
                  <a:schemeClr val="dk1"/>
                </a:solidFill>
                <a:highlight>
                  <a:schemeClr val="lt1"/>
                </a:highlight>
              </a:rPr>
              <a:t>ested tuple:</a:t>
            </a:r>
            <a:r>
              <a:rPr b="1" lang="en-CA" sz="1900">
                <a:solidFill>
                  <a:schemeClr val="dk1"/>
                </a:solidFill>
                <a:highlight>
                  <a:schemeClr val="lt1"/>
                </a:highlight>
              </a:rPr>
              <a:t> </a:t>
            </a:r>
            <a:endParaRPr b="1" sz="1900">
              <a:solidFill>
                <a:schemeClr val="dk1"/>
              </a:solidFill>
              <a:highlight>
                <a:schemeClr val="lt1"/>
              </a:highlight>
            </a:endParaRPr>
          </a:p>
          <a:p>
            <a:pPr indent="0" lvl="0" marL="0" rtl="0" algn="l">
              <a:lnSpc>
                <a:spcPct val="95000"/>
              </a:lnSpc>
              <a:spcBef>
                <a:spcPts val="1200"/>
              </a:spcBef>
              <a:spcAft>
                <a:spcPts val="0"/>
              </a:spcAft>
              <a:buClr>
                <a:schemeClr val="dk1"/>
              </a:buClr>
              <a:buSzPts val="275"/>
              <a:buFont typeface="Arial"/>
              <a:buNone/>
            </a:pPr>
            <a:r>
              <a:t/>
            </a:r>
            <a:endParaRPr b="1" sz="1900">
              <a:solidFill>
                <a:schemeClr val="dk1"/>
              </a:solidFill>
              <a:highlight>
                <a:schemeClr val="lt1"/>
              </a:highlight>
            </a:endParaRPr>
          </a:p>
          <a:p>
            <a:pPr indent="0" lvl="0" marL="0" marR="152400" rtl="0" algn="l">
              <a:lnSpc>
                <a:spcPct val="122857"/>
              </a:lnSpc>
              <a:spcBef>
                <a:spcPts val="1200"/>
              </a:spcBef>
              <a:spcAft>
                <a:spcPts val="1200"/>
              </a:spcAft>
              <a:buNone/>
            </a:pPr>
            <a:r>
              <a:t/>
            </a:r>
            <a:endParaRPr/>
          </a:p>
        </p:txBody>
      </p:sp>
      <p:sp>
        <p:nvSpPr>
          <p:cNvPr id="90" name="Google Shape;90;p17"/>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7"/>
          <p:cNvPicPr preferRelativeResize="0"/>
          <p:nvPr/>
        </p:nvPicPr>
        <p:blipFill>
          <a:blip r:embed="rId3">
            <a:alphaModFix/>
          </a:blip>
          <a:stretch>
            <a:fillRect/>
          </a:stretch>
        </p:blipFill>
        <p:spPr>
          <a:xfrm>
            <a:off x="1689346" y="1466596"/>
            <a:ext cx="5482626" cy="801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311700" y="577850"/>
            <a:ext cx="8520600" cy="42537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5"/>
              </a:spcBef>
              <a:spcAft>
                <a:spcPts val="0"/>
              </a:spcAft>
              <a:buNone/>
            </a:pPr>
            <a:r>
              <a:rPr lang="en-CA" sz="1400">
                <a:solidFill>
                  <a:schemeClr val="dk1"/>
                </a:solidFill>
              </a:rPr>
              <a:t>To create a tuple with a single element, you have to include the final comma:</a:t>
            </a:r>
            <a:endParaRPr sz="1400">
              <a:solidFill>
                <a:schemeClr val="dk1"/>
              </a:solidFill>
            </a:endParaRPr>
          </a:p>
          <a:p>
            <a:pPr indent="0" lvl="0" marL="0" marR="0" rtl="0" algn="just">
              <a:lnSpc>
                <a:spcPct val="150000"/>
              </a:lnSpc>
              <a:spcBef>
                <a:spcPts val="5"/>
              </a:spcBef>
              <a:spcAft>
                <a:spcPts val="0"/>
              </a:spcAft>
              <a:buNone/>
            </a:pPr>
            <a:r>
              <a:t/>
            </a:r>
            <a:endParaRPr sz="1400">
              <a:solidFill>
                <a:schemeClr val="dk1"/>
              </a:solidFill>
              <a:highlight>
                <a:schemeClr val="lt1"/>
              </a:highlight>
            </a:endParaRPr>
          </a:p>
          <a:p>
            <a:pPr indent="0" lvl="0" marL="0" marR="0" rtl="0" algn="just">
              <a:lnSpc>
                <a:spcPct val="150000"/>
              </a:lnSpc>
              <a:spcBef>
                <a:spcPts val="5"/>
              </a:spcBef>
              <a:spcAft>
                <a:spcPts val="0"/>
              </a:spcAft>
              <a:buNone/>
            </a:pPr>
            <a:r>
              <a:rPr lang="en-CA" sz="1400">
                <a:solidFill>
                  <a:schemeClr val="dk1"/>
                </a:solidFill>
                <a:highlight>
                  <a:schemeClr val="lt1"/>
                </a:highlight>
              </a:rPr>
              <a:t>Creating a tuple having one element: </a:t>
            </a:r>
            <a:endParaRPr sz="1400">
              <a:solidFill>
                <a:schemeClr val="dk1"/>
              </a:solidFill>
              <a:highlight>
                <a:schemeClr val="lt1"/>
              </a:highlight>
            </a:endParaRPr>
          </a:p>
          <a:p>
            <a:pPr indent="0" lvl="0" marL="0" marR="0" rtl="0" algn="just">
              <a:lnSpc>
                <a:spcPct val="150000"/>
              </a:lnSpc>
              <a:spcBef>
                <a:spcPts val="5"/>
              </a:spcBef>
              <a:spcAft>
                <a:spcPts val="0"/>
              </a:spcAft>
              <a:buNone/>
            </a:pPr>
            <a:r>
              <a:t/>
            </a:r>
            <a:endParaRPr sz="1400">
              <a:solidFill>
                <a:schemeClr val="dk1"/>
              </a:solidFill>
              <a:highlight>
                <a:schemeClr val="lt1"/>
              </a:highlight>
            </a:endParaRPr>
          </a:p>
          <a:p>
            <a:pPr indent="0" lvl="0" marL="0" marR="0" rtl="0" algn="just">
              <a:lnSpc>
                <a:spcPct val="150000"/>
              </a:lnSpc>
              <a:spcBef>
                <a:spcPts val="5"/>
              </a:spcBef>
              <a:spcAft>
                <a:spcPts val="0"/>
              </a:spcAft>
              <a:buNone/>
            </a:pPr>
            <a:r>
              <a:t/>
            </a:r>
            <a:endParaRPr sz="1400">
              <a:solidFill>
                <a:schemeClr val="dk1"/>
              </a:solidFill>
              <a:highlight>
                <a:schemeClr val="lt1"/>
              </a:highlight>
            </a:endParaRPr>
          </a:p>
          <a:p>
            <a:pPr indent="0" lvl="0" marL="0" marR="0" rtl="0" algn="just">
              <a:lnSpc>
                <a:spcPct val="150000"/>
              </a:lnSpc>
              <a:spcBef>
                <a:spcPts val="5"/>
              </a:spcBef>
              <a:spcAft>
                <a:spcPts val="0"/>
              </a:spcAft>
              <a:buNone/>
            </a:pPr>
            <a:r>
              <a:t/>
            </a:r>
            <a:endParaRPr sz="1400">
              <a:solidFill>
                <a:schemeClr val="dk1"/>
              </a:solidFill>
              <a:highlight>
                <a:schemeClr val="lt1"/>
              </a:highlight>
            </a:endParaRPr>
          </a:p>
          <a:p>
            <a:pPr indent="0" lvl="0" marL="0" marR="0" rtl="0" algn="just">
              <a:lnSpc>
                <a:spcPct val="150000"/>
              </a:lnSpc>
              <a:spcBef>
                <a:spcPts val="5"/>
              </a:spcBef>
              <a:spcAft>
                <a:spcPts val="0"/>
              </a:spcAft>
              <a:buNone/>
            </a:pPr>
            <a:r>
              <a:t/>
            </a:r>
            <a:endParaRPr sz="1400">
              <a:solidFill>
                <a:schemeClr val="dk1"/>
              </a:solidFill>
              <a:highlight>
                <a:schemeClr val="lt1"/>
              </a:highlight>
            </a:endParaRPr>
          </a:p>
          <a:p>
            <a:pPr indent="0" lvl="0" marL="0" marR="0" rtl="0" algn="just">
              <a:lnSpc>
                <a:spcPct val="150000"/>
              </a:lnSpc>
              <a:spcBef>
                <a:spcPts val="0"/>
              </a:spcBef>
              <a:spcAft>
                <a:spcPts val="0"/>
              </a:spcAft>
              <a:buClr>
                <a:schemeClr val="dk1"/>
              </a:buClr>
              <a:buSzPts val="1100"/>
              <a:buFont typeface="Arial"/>
              <a:buNone/>
            </a:pPr>
            <a:r>
              <a:rPr lang="en-CA" sz="1400">
                <a:solidFill>
                  <a:srgbClr val="231F20"/>
                </a:solidFill>
              </a:rPr>
              <a:t>Without the comma Python treats ('hello') as an expression with a string in parentheses that evaluates to a string:</a:t>
            </a:r>
            <a:endParaRPr sz="1500">
              <a:solidFill>
                <a:schemeClr val="dk1"/>
              </a:solidFill>
              <a:highlight>
                <a:schemeClr val="lt1"/>
              </a:highlight>
            </a:endParaRPr>
          </a:p>
          <a:p>
            <a:pPr indent="0" lvl="0" marL="0" marR="0" rtl="0" algn="just">
              <a:lnSpc>
                <a:spcPct val="102916"/>
              </a:lnSpc>
              <a:spcBef>
                <a:spcPts val="0"/>
              </a:spcBef>
              <a:spcAft>
                <a:spcPts val="0"/>
              </a:spcAft>
              <a:buClr>
                <a:schemeClr val="dk1"/>
              </a:buClr>
              <a:buSzPts val="1100"/>
              <a:buFont typeface="Arial"/>
              <a:buNone/>
            </a:pPr>
            <a:r>
              <a:t/>
            </a:r>
            <a:endParaRPr>
              <a:solidFill>
                <a:schemeClr val="dk1"/>
              </a:solidFill>
              <a:highlight>
                <a:schemeClr val="lt1"/>
              </a:highlight>
            </a:endParaRPr>
          </a:p>
        </p:txBody>
      </p:sp>
      <p:sp>
        <p:nvSpPr>
          <p:cNvPr id="98" name="Google Shape;98;p18"/>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8"/>
          <p:cNvPicPr preferRelativeResize="0"/>
          <p:nvPr/>
        </p:nvPicPr>
        <p:blipFill>
          <a:blip r:embed="rId3">
            <a:alphaModFix/>
          </a:blip>
          <a:stretch>
            <a:fillRect/>
          </a:stretch>
        </p:blipFill>
        <p:spPr>
          <a:xfrm>
            <a:off x="2076751" y="1730500"/>
            <a:ext cx="5239149" cy="914650"/>
          </a:xfrm>
          <a:prstGeom prst="rect">
            <a:avLst/>
          </a:prstGeom>
          <a:noFill/>
          <a:ln cap="flat" cmpd="sng" w="9525">
            <a:solidFill>
              <a:schemeClr val="dk2"/>
            </a:solidFill>
            <a:prstDash val="solid"/>
            <a:round/>
            <a:headEnd len="sm" w="sm" type="none"/>
            <a:tailEnd len="sm" w="sm" type="none"/>
          </a:ln>
        </p:spPr>
      </p:pic>
      <p:pic>
        <p:nvPicPr>
          <p:cNvPr id="101" name="Google Shape;101;p18"/>
          <p:cNvPicPr preferRelativeResize="0"/>
          <p:nvPr/>
        </p:nvPicPr>
        <p:blipFill>
          <a:blip r:embed="rId4">
            <a:alphaModFix/>
          </a:blip>
          <a:stretch>
            <a:fillRect/>
          </a:stretch>
        </p:blipFill>
        <p:spPr>
          <a:xfrm>
            <a:off x="2034725" y="3630519"/>
            <a:ext cx="5323200" cy="100478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1" type="body"/>
          </p:nvPr>
        </p:nvSpPr>
        <p:spPr>
          <a:xfrm>
            <a:off x="311700" y="639001"/>
            <a:ext cx="8520600" cy="42786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0"/>
              </a:spcBef>
              <a:spcAft>
                <a:spcPts val="0"/>
              </a:spcAft>
              <a:buNone/>
            </a:pPr>
            <a:r>
              <a:rPr lang="en-CA" sz="1400">
                <a:solidFill>
                  <a:srgbClr val="231F20"/>
                </a:solidFill>
              </a:rPr>
              <a:t>Built-in function </a:t>
            </a:r>
            <a:r>
              <a:rPr b="1" lang="en-CA" sz="1400">
                <a:solidFill>
                  <a:srgbClr val="231F20"/>
                </a:solidFill>
              </a:rPr>
              <a:t>tuple</a:t>
            </a:r>
            <a:r>
              <a:rPr lang="en-CA" sz="1400">
                <a:solidFill>
                  <a:srgbClr val="231F20"/>
                </a:solidFill>
              </a:rPr>
              <a:t> it the another way to construct a tuple. With no argument, it </a:t>
            </a:r>
            <a:r>
              <a:rPr b="1" lang="en-CA" sz="1400">
                <a:solidFill>
                  <a:srgbClr val="231F20"/>
                </a:solidFill>
              </a:rPr>
              <a:t>creates an empty tuple:</a:t>
            </a:r>
            <a:endParaRPr b="1" sz="1400">
              <a:solidFill>
                <a:srgbClr val="231F20"/>
              </a:solidFill>
            </a:endParaRPr>
          </a:p>
          <a:p>
            <a:pPr indent="0" lvl="0" marL="0" marR="0" rtl="0" algn="just">
              <a:lnSpc>
                <a:spcPct val="150000"/>
              </a:lnSpc>
              <a:spcBef>
                <a:spcPts val="0"/>
              </a:spcBef>
              <a:spcAft>
                <a:spcPts val="0"/>
              </a:spcAft>
              <a:buNone/>
            </a:pPr>
            <a:r>
              <a:t/>
            </a:r>
            <a:endParaRPr b="1" sz="1400">
              <a:solidFill>
                <a:srgbClr val="231F20"/>
              </a:solidFill>
            </a:endParaRPr>
          </a:p>
          <a:p>
            <a:pPr indent="0" lvl="0" marL="0" marR="0" rtl="0" algn="just">
              <a:lnSpc>
                <a:spcPct val="150000"/>
              </a:lnSpc>
              <a:spcBef>
                <a:spcPts val="0"/>
              </a:spcBef>
              <a:spcAft>
                <a:spcPts val="0"/>
              </a:spcAft>
              <a:buNone/>
            </a:pPr>
            <a:r>
              <a:t/>
            </a:r>
            <a:endParaRPr b="1" sz="1400">
              <a:solidFill>
                <a:srgbClr val="231F20"/>
              </a:solidFill>
            </a:endParaRPr>
          </a:p>
          <a:p>
            <a:pPr indent="0" lvl="0" marL="0" marR="0" rtl="0" algn="just">
              <a:lnSpc>
                <a:spcPct val="150000"/>
              </a:lnSpc>
              <a:spcBef>
                <a:spcPts val="0"/>
              </a:spcBef>
              <a:spcAft>
                <a:spcPts val="0"/>
              </a:spcAft>
              <a:buNone/>
            </a:pPr>
            <a:r>
              <a:t/>
            </a:r>
            <a:endParaRPr b="1" sz="1400">
              <a:solidFill>
                <a:srgbClr val="231F20"/>
              </a:solidFill>
            </a:endParaRPr>
          </a:p>
          <a:p>
            <a:pPr indent="0" lvl="0" marL="0" marR="0" rtl="0" algn="just">
              <a:lnSpc>
                <a:spcPct val="150000"/>
              </a:lnSpc>
              <a:spcBef>
                <a:spcPts val="0"/>
              </a:spcBef>
              <a:spcAft>
                <a:spcPts val="0"/>
              </a:spcAft>
              <a:buNone/>
            </a:pPr>
            <a:r>
              <a:t/>
            </a:r>
            <a:endParaRPr b="1" sz="1400">
              <a:solidFill>
                <a:srgbClr val="231F20"/>
              </a:solidFill>
            </a:endParaRPr>
          </a:p>
          <a:p>
            <a:pPr indent="0" lvl="0" marL="0" marR="0" rtl="0" algn="just">
              <a:lnSpc>
                <a:spcPct val="150000"/>
              </a:lnSpc>
              <a:spcBef>
                <a:spcPts val="0"/>
              </a:spcBef>
              <a:spcAft>
                <a:spcPts val="0"/>
              </a:spcAft>
              <a:buNone/>
            </a:pPr>
            <a:r>
              <a:rPr lang="en-CA" sz="1400">
                <a:solidFill>
                  <a:srgbClr val="231F20"/>
                </a:solidFill>
              </a:rPr>
              <a:t>If the argument is a sequence (string, list, or tuple), the result of the call to tuple</a:t>
            </a:r>
            <a:r>
              <a:rPr lang="en-CA" sz="1400">
                <a:solidFill>
                  <a:schemeClr val="dk1"/>
                </a:solidFill>
              </a:rPr>
              <a:t> </a:t>
            </a:r>
            <a:r>
              <a:rPr lang="en-CA" sz="1400">
                <a:solidFill>
                  <a:srgbClr val="231F20"/>
                </a:solidFill>
              </a:rPr>
              <a:t>is a tuple with the elements of the sequence:</a:t>
            </a:r>
            <a:endParaRPr sz="1400">
              <a:solidFill>
                <a:srgbClr val="231F20"/>
              </a:solidFill>
            </a:endParaRPr>
          </a:p>
          <a:p>
            <a:pPr indent="0" lvl="0" marL="0" marR="0" rtl="0" algn="just">
              <a:lnSpc>
                <a:spcPct val="150000"/>
              </a:lnSpc>
              <a:spcBef>
                <a:spcPts val="0"/>
              </a:spcBef>
              <a:spcAft>
                <a:spcPts val="0"/>
              </a:spcAft>
              <a:buClr>
                <a:schemeClr val="dk1"/>
              </a:buClr>
              <a:buSzPts val="1100"/>
              <a:buFont typeface="Arial"/>
              <a:buNone/>
            </a:pPr>
            <a:r>
              <a:t/>
            </a:r>
            <a:endParaRPr b="1" sz="1400">
              <a:solidFill>
                <a:srgbClr val="231F20"/>
              </a:solidFill>
            </a:endParaRPr>
          </a:p>
          <a:p>
            <a:pPr indent="0" lvl="0" marL="0" marR="152400" rtl="0" algn="l">
              <a:lnSpc>
                <a:spcPct val="142857"/>
              </a:lnSpc>
              <a:spcBef>
                <a:spcPts val="0"/>
              </a:spcBef>
              <a:spcAft>
                <a:spcPts val="0"/>
              </a:spcAft>
              <a:buNone/>
            </a:pPr>
            <a:r>
              <a:t/>
            </a:r>
            <a:endParaRPr>
              <a:solidFill>
                <a:schemeClr val="dk1"/>
              </a:solidFill>
              <a:highlight>
                <a:schemeClr val="lt1"/>
              </a:highlight>
            </a:endParaRPr>
          </a:p>
          <a:p>
            <a:pPr indent="0" lvl="0" marL="0" marR="0" rtl="0" algn="just">
              <a:lnSpc>
                <a:spcPct val="102916"/>
              </a:lnSpc>
              <a:spcBef>
                <a:spcPts val="1200"/>
              </a:spcBef>
              <a:spcAft>
                <a:spcPts val="0"/>
              </a:spcAft>
              <a:buClr>
                <a:schemeClr val="dk1"/>
              </a:buClr>
              <a:buSzPts val="1100"/>
              <a:buFont typeface="Arial"/>
              <a:buNone/>
            </a:pPr>
            <a:r>
              <a:t/>
            </a:r>
            <a:endParaRPr>
              <a:solidFill>
                <a:srgbClr val="231F20"/>
              </a:solidFill>
            </a:endParaRPr>
          </a:p>
        </p:txBody>
      </p:sp>
      <p:sp>
        <p:nvSpPr>
          <p:cNvPr id="107" name="Google Shape;107;p19"/>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 name="Google Shape;109;p19"/>
          <p:cNvPicPr preferRelativeResize="0"/>
          <p:nvPr/>
        </p:nvPicPr>
        <p:blipFill>
          <a:blip r:embed="rId3">
            <a:alphaModFix/>
          </a:blip>
          <a:stretch>
            <a:fillRect/>
          </a:stretch>
        </p:blipFill>
        <p:spPr>
          <a:xfrm>
            <a:off x="1818525" y="1510750"/>
            <a:ext cx="5376301" cy="683100"/>
          </a:xfrm>
          <a:prstGeom prst="rect">
            <a:avLst/>
          </a:prstGeom>
          <a:noFill/>
          <a:ln cap="flat" cmpd="sng" w="9525">
            <a:solidFill>
              <a:schemeClr val="dk2"/>
            </a:solidFill>
            <a:prstDash val="solid"/>
            <a:round/>
            <a:headEnd len="sm" w="sm" type="none"/>
            <a:tailEnd len="sm" w="sm" type="none"/>
          </a:ln>
        </p:spPr>
      </p:pic>
      <p:pic>
        <p:nvPicPr>
          <p:cNvPr id="110" name="Google Shape;110;p19"/>
          <p:cNvPicPr preferRelativeResize="0"/>
          <p:nvPr/>
        </p:nvPicPr>
        <p:blipFill>
          <a:blip r:embed="rId4">
            <a:alphaModFix/>
          </a:blip>
          <a:stretch>
            <a:fillRect/>
          </a:stretch>
        </p:blipFill>
        <p:spPr>
          <a:xfrm>
            <a:off x="1818525" y="3566935"/>
            <a:ext cx="5376300" cy="101714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idx="1" type="body"/>
          </p:nvPr>
        </p:nvSpPr>
        <p:spPr>
          <a:xfrm>
            <a:off x="311700" y="451950"/>
            <a:ext cx="8520600" cy="41169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5"/>
              </a:spcBef>
              <a:spcAft>
                <a:spcPts val="0"/>
              </a:spcAft>
              <a:buClr>
                <a:schemeClr val="dk1"/>
              </a:buClr>
              <a:buSzPts val="1100"/>
              <a:buFont typeface="Arial"/>
              <a:buNone/>
            </a:pPr>
            <a:r>
              <a:rPr lang="en-CA" sz="1400">
                <a:solidFill>
                  <a:schemeClr val="dk1"/>
                </a:solidFill>
              </a:rPr>
              <a:t>Tuple is also the name of a constructor that's why you should avoid using it as a variable name.</a:t>
            </a:r>
            <a:endParaRPr sz="1400">
              <a:solidFill>
                <a:schemeClr val="dk1"/>
              </a:solidFill>
            </a:endParaRPr>
          </a:p>
          <a:p>
            <a:pPr indent="0" lvl="0" marL="0" marR="0" rtl="0" algn="just">
              <a:lnSpc>
                <a:spcPct val="150000"/>
              </a:lnSpc>
              <a:spcBef>
                <a:spcPts val="560"/>
              </a:spcBef>
              <a:spcAft>
                <a:spcPts val="0"/>
              </a:spcAft>
              <a:buClr>
                <a:schemeClr val="dk1"/>
              </a:buClr>
              <a:buSzPts val="1100"/>
              <a:buFont typeface="Arial"/>
              <a:buNone/>
            </a:pPr>
            <a:r>
              <a:rPr lang="en-CA" sz="1400">
                <a:solidFill>
                  <a:schemeClr val="dk1"/>
                </a:solidFill>
              </a:rPr>
              <a:t>Most list operators also work on tuples. The bracket operator indexes an element:</a:t>
            </a:r>
            <a:endParaRPr sz="1400">
              <a:solidFill>
                <a:schemeClr val="dk1"/>
              </a:solidFill>
            </a:endParaRPr>
          </a:p>
          <a:p>
            <a:pPr indent="0" lvl="0" marL="0" marR="0" rtl="0" algn="just">
              <a:lnSpc>
                <a:spcPct val="150000"/>
              </a:lnSpc>
              <a:spcBef>
                <a:spcPts val="560"/>
              </a:spcBef>
              <a:spcAft>
                <a:spcPts val="0"/>
              </a:spcAft>
              <a:buClr>
                <a:schemeClr val="dk1"/>
              </a:buClr>
              <a:buSzPts val="1100"/>
              <a:buFont typeface="Arial"/>
              <a:buNone/>
            </a:pPr>
            <a:r>
              <a:t/>
            </a:r>
            <a:endParaRPr sz="1400">
              <a:solidFill>
                <a:schemeClr val="dk1"/>
              </a:solidFill>
            </a:endParaRPr>
          </a:p>
          <a:p>
            <a:pPr indent="0" lvl="0" marL="0" marR="0" rtl="0" algn="just">
              <a:lnSpc>
                <a:spcPct val="150000"/>
              </a:lnSpc>
              <a:spcBef>
                <a:spcPts val="560"/>
              </a:spcBef>
              <a:spcAft>
                <a:spcPts val="0"/>
              </a:spcAft>
              <a:buClr>
                <a:schemeClr val="dk1"/>
              </a:buClr>
              <a:buSzPts val="1100"/>
              <a:buFont typeface="Arial"/>
              <a:buNone/>
            </a:pPr>
            <a:r>
              <a:t/>
            </a:r>
            <a:endParaRPr sz="1400">
              <a:solidFill>
                <a:schemeClr val="dk1"/>
              </a:solidFill>
            </a:endParaRPr>
          </a:p>
          <a:p>
            <a:pPr indent="0" lvl="0" marL="0" marR="0" rtl="0" algn="l">
              <a:lnSpc>
                <a:spcPct val="100000"/>
              </a:lnSpc>
              <a:spcBef>
                <a:spcPts val="50"/>
              </a:spcBef>
              <a:spcAft>
                <a:spcPts val="0"/>
              </a:spcAft>
              <a:buClr>
                <a:schemeClr val="dk1"/>
              </a:buClr>
              <a:buSzPts val="1100"/>
              <a:buFont typeface="Arial"/>
              <a:buNone/>
            </a:pPr>
            <a:r>
              <a:t/>
            </a:r>
            <a:endParaRPr sz="1500">
              <a:solidFill>
                <a:schemeClr val="dk1"/>
              </a:solidFill>
            </a:endParaRPr>
          </a:p>
          <a:p>
            <a:pPr indent="0" lvl="0" marL="0" marR="0" rtl="0" algn="l">
              <a:lnSpc>
                <a:spcPct val="105416"/>
              </a:lnSpc>
              <a:spcBef>
                <a:spcPts val="0"/>
              </a:spcBef>
              <a:spcAft>
                <a:spcPts val="0"/>
              </a:spcAft>
              <a:buNone/>
            </a:pPr>
            <a:r>
              <a:t/>
            </a:r>
            <a:endParaRPr sz="1500">
              <a:solidFill>
                <a:srgbClr val="61A1B0"/>
              </a:solidFill>
            </a:endParaRPr>
          </a:p>
          <a:p>
            <a:pPr indent="0" lvl="0" marL="0" marR="0" rtl="0" algn="l">
              <a:lnSpc>
                <a:spcPct val="105416"/>
              </a:lnSpc>
              <a:spcBef>
                <a:spcPts val="0"/>
              </a:spcBef>
              <a:spcAft>
                <a:spcPts val="0"/>
              </a:spcAft>
              <a:buNone/>
            </a:pPr>
            <a:r>
              <a:t/>
            </a:r>
            <a:endParaRPr sz="1500">
              <a:solidFill>
                <a:srgbClr val="61A1B0"/>
              </a:solidFill>
            </a:endParaRPr>
          </a:p>
          <a:p>
            <a:pPr indent="0" lvl="0" marL="0" marR="0" rtl="0" algn="just">
              <a:lnSpc>
                <a:spcPct val="150000"/>
              </a:lnSpc>
              <a:spcBef>
                <a:spcPts val="0"/>
              </a:spcBef>
              <a:spcAft>
                <a:spcPts val="0"/>
              </a:spcAft>
              <a:buNone/>
            </a:pPr>
            <a:r>
              <a:rPr lang="en-CA" sz="1400">
                <a:solidFill>
                  <a:schemeClr val="dk1"/>
                </a:solidFill>
                <a:highlight>
                  <a:schemeClr val="lt1"/>
                </a:highlight>
              </a:rPr>
              <a:t>You can access a range of items in a tuple by using the </a:t>
            </a:r>
            <a:r>
              <a:rPr b="1" lang="en-CA" sz="1400">
                <a:solidFill>
                  <a:schemeClr val="dk1"/>
                </a:solidFill>
                <a:highlight>
                  <a:schemeClr val="lt1"/>
                </a:highlight>
              </a:rPr>
              <a:t>slicing operator colon : </a:t>
            </a:r>
            <a:r>
              <a:rPr lang="en-CA" sz="1400">
                <a:solidFill>
                  <a:schemeClr val="dk1"/>
                </a:solidFill>
                <a:highlight>
                  <a:schemeClr val="lt1"/>
                </a:highlight>
              </a:rPr>
              <a:t>.</a:t>
            </a:r>
            <a:endParaRPr sz="1500">
              <a:solidFill>
                <a:schemeClr val="dk1"/>
              </a:solidFill>
              <a:latin typeface="DejaVu Serif"/>
              <a:ea typeface="DejaVu Serif"/>
              <a:cs typeface="DejaVu Serif"/>
              <a:sym typeface="DejaVu Serif"/>
            </a:endParaRPr>
          </a:p>
          <a:p>
            <a:pPr indent="0" lvl="0" marL="0" marR="0" rtl="0" algn="l">
              <a:lnSpc>
                <a:spcPct val="100000"/>
              </a:lnSpc>
              <a:spcBef>
                <a:spcPts val="30"/>
              </a:spcBef>
              <a:spcAft>
                <a:spcPts val="0"/>
              </a:spcAft>
              <a:buClr>
                <a:schemeClr val="dk1"/>
              </a:buClr>
              <a:buSzPts val="1100"/>
              <a:buFont typeface="Arial"/>
              <a:buNone/>
            </a:pPr>
            <a:r>
              <a:t/>
            </a:r>
            <a:endParaRPr sz="1500">
              <a:solidFill>
                <a:srgbClr val="61A1B0"/>
              </a:solidFill>
            </a:endParaRPr>
          </a:p>
        </p:txBody>
      </p:sp>
      <p:sp>
        <p:nvSpPr>
          <p:cNvPr id="116" name="Google Shape;116;p20"/>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20"/>
          <p:cNvPicPr preferRelativeResize="0"/>
          <p:nvPr/>
        </p:nvPicPr>
        <p:blipFill>
          <a:blip r:embed="rId3">
            <a:alphaModFix/>
          </a:blip>
          <a:stretch>
            <a:fillRect/>
          </a:stretch>
        </p:blipFill>
        <p:spPr>
          <a:xfrm>
            <a:off x="2184371" y="1449021"/>
            <a:ext cx="4397550" cy="874600"/>
          </a:xfrm>
          <a:prstGeom prst="rect">
            <a:avLst/>
          </a:prstGeom>
          <a:noFill/>
          <a:ln cap="flat" cmpd="sng" w="9525">
            <a:solidFill>
              <a:schemeClr val="dk2"/>
            </a:solidFill>
            <a:prstDash val="solid"/>
            <a:round/>
            <a:headEnd len="sm" w="sm" type="none"/>
            <a:tailEnd len="sm" w="sm" type="none"/>
          </a:ln>
        </p:spPr>
      </p:pic>
      <p:pic>
        <p:nvPicPr>
          <p:cNvPr id="119" name="Google Shape;119;p20"/>
          <p:cNvPicPr preferRelativeResize="0"/>
          <p:nvPr/>
        </p:nvPicPr>
        <p:blipFill>
          <a:blip r:embed="rId4">
            <a:alphaModFix/>
          </a:blip>
          <a:stretch>
            <a:fillRect/>
          </a:stretch>
        </p:blipFill>
        <p:spPr>
          <a:xfrm>
            <a:off x="2184375" y="3364100"/>
            <a:ext cx="4397550" cy="90941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311700" y="430425"/>
            <a:ext cx="8520600" cy="41385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0"/>
              </a:spcBef>
              <a:spcAft>
                <a:spcPts val="0"/>
              </a:spcAft>
              <a:buClr>
                <a:schemeClr val="dk1"/>
              </a:buClr>
              <a:buSzPts val="1100"/>
              <a:buFont typeface="Arial"/>
              <a:buNone/>
            </a:pPr>
            <a:r>
              <a:rPr lang="en-CA" sz="1400">
                <a:solidFill>
                  <a:schemeClr val="dk1"/>
                </a:solidFill>
              </a:rPr>
              <a:t>If  you try to modify one of the elements of the tuple, you get </a:t>
            </a:r>
            <a:r>
              <a:rPr b="1" lang="en-CA" sz="1400">
                <a:solidFill>
                  <a:schemeClr val="dk1"/>
                </a:solidFill>
              </a:rPr>
              <a:t>an error</a:t>
            </a:r>
            <a:r>
              <a:rPr lang="en-CA" sz="1400">
                <a:solidFill>
                  <a:schemeClr val="dk1"/>
                </a:solidFill>
              </a:rPr>
              <a:t>:</a:t>
            </a:r>
            <a:endParaRPr sz="1400">
              <a:solidFill>
                <a:schemeClr val="dk1"/>
              </a:solidFill>
            </a:endParaRPr>
          </a:p>
          <a:p>
            <a:pPr indent="0" lvl="0" marL="0" marR="0" rtl="0" algn="just">
              <a:lnSpc>
                <a:spcPct val="150000"/>
              </a:lnSpc>
              <a:spcBef>
                <a:spcPts val="0"/>
              </a:spcBef>
              <a:spcAft>
                <a:spcPts val="0"/>
              </a:spcAft>
              <a:buClr>
                <a:schemeClr val="dk1"/>
              </a:buClr>
              <a:buSzPts val="1100"/>
              <a:buFont typeface="Arial"/>
              <a:buNone/>
            </a:pPr>
            <a:r>
              <a:t/>
            </a:r>
            <a:endParaRPr sz="1400">
              <a:solidFill>
                <a:schemeClr val="dk1"/>
              </a:solidFill>
            </a:endParaRPr>
          </a:p>
          <a:p>
            <a:pPr indent="0" lvl="0" marL="0" marR="0" rtl="0" algn="l">
              <a:lnSpc>
                <a:spcPct val="100000"/>
              </a:lnSpc>
              <a:spcBef>
                <a:spcPts val="45"/>
              </a:spcBef>
              <a:spcAft>
                <a:spcPts val="0"/>
              </a:spcAft>
              <a:buClr>
                <a:schemeClr val="dk1"/>
              </a:buClr>
              <a:buSzPts val="1100"/>
              <a:buFont typeface="Arial"/>
              <a:buNone/>
            </a:pPr>
            <a:r>
              <a:t/>
            </a:r>
            <a:endParaRPr sz="1500">
              <a:solidFill>
                <a:schemeClr val="dk1"/>
              </a:solidFill>
              <a:latin typeface="DejaVu Serif"/>
              <a:ea typeface="DejaVu Serif"/>
              <a:cs typeface="DejaVu Serif"/>
              <a:sym typeface="DejaVu Serif"/>
            </a:endParaRPr>
          </a:p>
          <a:p>
            <a:pPr indent="0" lvl="0" marL="0" marR="0" rtl="0" algn="l">
              <a:lnSpc>
                <a:spcPct val="100000"/>
              </a:lnSpc>
              <a:spcBef>
                <a:spcPts val="30"/>
              </a:spcBef>
              <a:spcAft>
                <a:spcPts val="0"/>
              </a:spcAft>
              <a:buClr>
                <a:schemeClr val="dk1"/>
              </a:buClr>
              <a:buSzPts val="1100"/>
              <a:buFont typeface="Arial"/>
              <a:buNone/>
            </a:pPr>
            <a:r>
              <a:t/>
            </a:r>
            <a:endParaRPr sz="1500">
              <a:solidFill>
                <a:schemeClr val="dk1"/>
              </a:solidFill>
              <a:latin typeface="Verdana"/>
              <a:ea typeface="Verdana"/>
              <a:cs typeface="Verdana"/>
              <a:sym typeface="Verdana"/>
            </a:endParaRPr>
          </a:p>
          <a:p>
            <a:pPr indent="0" lvl="0" marL="0" marR="0" rtl="0" algn="l">
              <a:lnSpc>
                <a:spcPct val="100000"/>
              </a:lnSpc>
              <a:spcBef>
                <a:spcPts val="50"/>
              </a:spcBef>
              <a:spcAft>
                <a:spcPts val="0"/>
              </a:spcAft>
              <a:buClr>
                <a:schemeClr val="dk1"/>
              </a:buClr>
              <a:buSzPts val="1100"/>
              <a:buFont typeface="Arial"/>
              <a:buNone/>
            </a:pPr>
            <a:r>
              <a:t/>
            </a:r>
            <a:endParaRPr sz="1500">
              <a:solidFill>
                <a:schemeClr val="dk1"/>
              </a:solidFill>
              <a:latin typeface="Verdana"/>
              <a:ea typeface="Verdana"/>
              <a:cs typeface="Verdana"/>
              <a:sym typeface="Verdana"/>
            </a:endParaRPr>
          </a:p>
          <a:p>
            <a:pPr indent="0" lvl="0" marL="0" marR="0" rtl="0" algn="just">
              <a:lnSpc>
                <a:spcPct val="102916"/>
              </a:lnSpc>
              <a:spcBef>
                <a:spcPts val="0"/>
              </a:spcBef>
              <a:spcAft>
                <a:spcPts val="0"/>
              </a:spcAft>
              <a:buClr>
                <a:schemeClr val="dk1"/>
              </a:buClr>
              <a:buSzPts val="1100"/>
              <a:buFont typeface="Arial"/>
              <a:buNone/>
            </a:pPr>
            <a:r>
              <a:t/>
            </a:r>
            <a:endParaRPr sz="1500">
              <a:solidFill>
                <a:srgbClr val="231F20"/>
              </a:solidFill>
              <a:latin typeface="DejaVu Serif"/>
              <a:ea typeface="DejaVu Serif"/>
              <a:cs typeface="DejaVu Serif"/>
              <a:sym typeface="DejaVu Serif"/>
            </a:endParaRPr>
          </a:p>
          <a:p>
            <a:pPr indent="0" lvl="0" marL="0" marR="0" rtl="0" algn="just">
              <a:lnSpc>
                <a:spcPct val="102916"/>
              </a:lnSpc>
              <a:spcBef>
                <a:spcPts val="0"/>
              </a:spcBef>
              <a:spcAft>
                <a:spcPts val="0"/>
              </a:spcAft>
              <a:buClr>
                <a:schemeClr val="dk1"/>
              </a:buClr>
              <a:buSzPts val="1100"/>
              <a:buFont typeface="Arial"/>
              <a:buNone/>
            </a:pPr>
            <a:r>
              <a:t/>
            </a:r>
            <a:endParaRPr sz="1500">
              <a:solidFill>
                <a:srgbClr val="231F20"/>
              </a:solidFill>
              <a:latin typeface="DejaVu Serif"/>
              <a:ea typeface="DejaVu Serif"/>
              <a:cs typeface="DejaVu Serif"/>
              <a:sym typeface="DejaVu Serif"/>
            </a:endParaRPr>
          </a:p>
          <a:p>
            <a:pPr indent="0" lvl="0" marL="0" marR="0" rtl="0" algn="just">
              <a:lnSpc>
                <a:spcPct val="102916"/>
              </a:lnSpc>
              <a:spcBef>
                <a:spcPts val="0"/>
              </a:spcBef>
              <a:spcAft>
                <a:spcPts val="0"/>
              </a:spcAft>
              <a:buClr>
                <a:schemeClr val="dk1"/>
              </a:buClr>
              <a:buSzPts val="1100"/>
              <a:buFont typeface="Arial"/>
              <a:buNone/>
            </a:pPr>
            <a:r>
              <a:t/>
            </a:r>
            <a:endParaRPr sz="1500">
              <a:solidFill>
                <a:srgbClr val="231F20"/>
              </a:solidFill>
              <a:latin typeface="DejaVu Serif"/>
              <a:ea typeface="DejaVu Serif"/>
              <a:cs typeface="DejaVu Serif"/>
              <a:sym typeface="DejaVu Serif"/>
            </a:endParaRPr>
          </a:p>
          <a:p>
            <a:pPr indent="0" lvl="0" marL="0" marR="0" rtl="0" algn="just">
              <a:lnSpc>
                <a:spcPct val="102916"/>
              </a:lnSpc>
              <a:spcBef>
                <a:spcPts val="0"/>
              </a:spcBef>
              <a:spcAft>
                <a:spcPts val="0"/>
              </a:spcAft>
              <a:buClr>
                <a:schemeClr val="dk1"/>
              </a:buClr>
              <a:buSzPts val="1100"/>
              <a:buFont typeface="Arial"/>
              <a:buNone/>
            </a:pPr>
            <a:r>
              <a:t/>
            </a:r>
            <a:endParaRPr sz="1500">
              <a:solidFill>
                <a:srgbClr val="231F20"/>
              </a:solidFill>
              <a:latin typeface="DejaVu Serif"/>
              <a:ea typeface="DejaVu Serif"/>
              <a:cs typeface="DejaVu Serif"/>
              <a:sym typeface="DejaVu Serif"/>
            </a:endParaRPr>
          </a:p>
          <a:p>
            <a:pPr indent="0" lvl="0" marL="0" marR="0" rtl="0" algn="just">
              <a:lnSpc>
                <a:spcPct val="150000"/>
              </a:lnSpc>
              <a:spcBef>
                <a:spcPts val="0"/>
              </a:spcBef>
              <a:spcAft>
                <a:spcPts val="0"/>
              </a:spcAft>
              <a:buClr>
                <a:schemeClr val="dk1"/>
              </a:buClr>
              <a:buSzPts val="1100"/>
              <a:buFont typeface="Arial"/>
              <a:buNone/>
            </a:pPr>
            <a:r>
              <a:rPr lang="en-CA" sz="1400">
                <a:solidFill>
                  <a:schemeClr val="dk1"/>
                </a:solidFill>
              </a:rPr>
              <a:t>You can’t modify the elements of a tuple, but </a:t>
            </a:r>
            <a:r>
              <a:rPr b="1" lang="en-CA" sz="1400">
                <a:solidFill>
                  <a:schemeClr val="dk1"/>
                </a:solidFill>
              </a:rPr>
              <a:t>you can replace</a:t>
            </a:r>
            <a:r>
              <a:rPr lang="en-CA" sz="1400">
                <a:solidFill>
                  <a:schemeClr val="dk1"/>
                </a:solidFill>
              </a:rPr>
              <a:t> one tuple with another:</a:t>
            </a:r>
            <a:endParaRPr sz="1400">
              <a:solidFill>
                <a:schemeClr val="dk1"/>
              </a:solidFill>
            </a:endParaRPr>
          </a:p>
          <a:p>
            <a:pPr indent="0" lvl="0" marL="0" marR="0" rtl="0" algn="l">
              <a:lnSpc>
                <a:spcPct val="100000"/>
              </a:lnSpc>
              <a:spcBef>
                <a:spcPts val="10"/>
              </a:spcBef>
              <a:spcAft>
                <a:spcPts val="0"/>
              </a:spcAft>
              <a:buClr>
                <a:schemeClr val="dk1"/>
              </a:buClr>
              <a:buSzPts val="1100"/>
              <a:buFont typeface="Arial"/>
              <a:buNone/>
            </a:pPr>
            <a:r>
              <a:t/>
            </a:r>
            <a:endParaRPr sz="1500">
              <a:solidFill>
                <a:schemeClr val="dk1"/>
              </a:solidFill>
              <a:latin typeface="DejaVu Serif"/>
              <a:ea typeface="DejaVu Serif"/>
              <a:cs typeface="DejaVu Serif"/>
              <a:sym typeface="DejaVu Serif"/>
            </a:endParaRPr>
          </a:p>
          <a:p>
            <a:pPr indent="0" lvl="0" marL="0" marR="0" rtl="0" algn="l">
              <a:lnSpc>
                <a:spcPct val="100000"/>
              </a:lnSpc>
              <a:spcBef>
                <a:spcPts val="30"/>
              </a:spcBef>
              <a:spcAft>
                <a:spcPts val="0"/>
              </a:spcAft>
              <a:buClr>
                <a:schemeClr val="dk1"/>
              </a:buClr>
              <a:buSzPts val="1100"/>
              <a:buFont typeface="Arial"/>
              <a:buNone/>
            </a:pPr>
            <a:r>
              <a:t/>
            </a:r>
            <a:endParaRPr sz="1500"/>
          </a:p>
        </p:txBody>
      </p:sp>
      <p:sp>
        <p:nvSpPr>
          <p:cNvPr id="125" name="Google Shape;125;p21"/>
          <p:cNvSpPr/>
          <p:nvPr/>
        </p:nvSpPr>
        <p:spPr>
          <a:xfrm flipH="1" rot="10800000">
            <a:off x="0" y="0"/>
            <a:ext cx="508200" cy="508200"/>
          </a:xfrm>
          <a:prstGeom prst="rtTriangle">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flipH="1">
            <a:off x="8635800" y="4635300"/>
            <a:ext cx="508200" cy="508200"/>
          </a:xfrm>
          <a:prstGeom prst="rtTriangle">
            <a:avLst/>
          </a:prstGeom>
          <a:solidFill>
            <a:srgbClr val="FFD966"/>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1"/>
          <p:cNvPicPr preferRelativeResize="0"/>
          <p:nvPr/>
        </p:nvPicPr>
        <p:blipFill>
          <a:blip r:embed="rId3">
            <a:alphaModFix/>
          </a:blip>
          <a:stretch>
            <a:fillRect/>
          </a:stretch>
        </p:blipFill>
        <p:spPr>
          <a:xfrm>
            <a:off x="1656925" y="1102825"/>
            <a:ext cx="5701000" cy="1100200"/>
          </a:xfrm>
          <a:prstGeom prst="rect">
            <a:avLst/>
          </a:prstGeom>
          <a:noFill/>
          <a:ln cap="flat" cmpd="sng" w="9525">
            <a:solidFill>
              <a:schemeClr val="dk2"/>
            </a:solidFill>
            <a:prstDash val="solid"/>
            <a:round/>
            <a:headEnd len="sm" w="sm" type="none"/>
            <a:tailEnd len="sm" w="sm" type="none"/>
          </a:ln>
        </p:spPr>
      </p:pic>
      <p:pic>
        <p:nvPicPr>
          <p:cNvPr id="128" name="Google Shape;128;p21"/>
          <p:cNvPicPr preferRelativeResize="0"/>
          <p:nvPr/>
        </p:nvPicPr>
        <p:blipFill>
          <a:blip r:embed="rId4">
            <a:alphaModFix/>
          </a:blip>
          <a:stretch>
            <a:fillRect/>
          </a:stretch>
        </p:blipFill>
        <p:spPr>
          <a:xfrm>
            <a:off x="1703750" y="3378775"/>
            <a:ext cx="5654174" cy="1407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