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5acaa78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5acaa78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5acaa781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5acaa78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5acaa781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5acaa781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5acaa781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5acaa781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5acaa781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5acaa781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5acaa781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5acaa781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5acaa781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5acaa781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3e3d8c69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3e3d8c69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5acaa781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5acaa781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5acaa781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5acaa781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5acaa781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5acaa781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5acaa78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5acaa78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5acaa781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5acaa781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5acaa781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5acaa781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5acaa781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5acaa781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5acaa781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5acaa781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5acaa781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5acaa781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5acaa781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5acaa781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62cb0fb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62cb0fb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3e3d8c69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3e3d8c69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3e3d8c69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3e3d8c69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5acaa78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5acaa78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acaa781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acaa78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5acaa78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5acaa78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5acaa781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5acaa781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5acaa781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5acaa78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5acaa781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5acaa781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5acaa781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5acaa781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solidFill>
                  <a:srgbClr val="1C4587"/>
                </a:solidFill>
              </a:rPr>
              <a:t>Chapter 11</a:t>
            </a:r>
            <a:r>
              <a:rPr lang="en-CA"/>
              <a: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4070A1"/>
                </a:solidFill>
              </a:rPr>
              <a:t>OBJECT ORIENTED PROGRAMMING </a:t>
            </a:r>
            <a:endParaRPr>
              <a:solidFill>
                <a:srgbClr val="4070A1"/>
              </a:solidFill>
            </a:endParaRPr>
          </a:p>
        </p:txBody>
      </p:sp>
      <p:cxnSp>
        <p:nvCxnSpPr>
          <p:cNvPr id="56" name="Google Shape;56;p13"/>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572463"/>
            <a:ext cx="8520600" cy="39963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500">
                <a:solidFill>
                  <a:schemeClr val="dk1"/>
                </a:solidFill>
                <a:highlight>
                  <a:schemeClr val="lt1"/>
                </a:highlight>
              </a:rPr>
              <a:t>E</a:t>
            </a:r>
            <a:r>
              <a:rPr lang="en-CA" sz="1500">
                <a:solidFill>
                  <a:schemeClr val="dk1"/>
                </a:solidFill>
                <a:highlight>
                  <a:schemeClr val="lt1"/>
                </a:highlight>
              </a:rPr>
              <a:t>xample:</a:t>
            </a:r>
            <a:endParaRPr sz="15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t/>
            </a:r>
            <a:endParaRPr sz="1500">
              <a:solidFill>
                <a:schemeClr val="dk1"/>
              </a:solidFill>
              <a:highlight>
                <a:schemeClr val="lt1"/>
              </a:highlight>
            </a:endParaRPr>
          </a:p>
          <a:p>
            <a:pPr indent="0" lvl="0" marL="0" rtl="0" algn="just">
              <a:lnSpc>
                <a:spcPct val="150000"/>
              </a:lnSpc>
              <a:spcBef>
                <a:spcPts val="1200"/>
              </a:spcBef>
              <a:spcAft>
                <a:spcPts val="0"/>
              </a:spcAft>
              <a:buNone/>
            </a:pPr>
            <a:r>
              <a:t/>
            </a:r>
            <a:endParaRPr sz="1500">
              <a:solidFill>
                <a:schemeClr val="dk1"/>
              </a:solidFill>
              <a:highlight>
                <a:schemeClr val="lt1"/>
              </a:highlight>
            </a:endParaRPr>
          </a:p>
          <a:p>
            <a:pPr indent="0" lvl="0" marL="0" rtl="0" algn="just">
              <a:lnSpc>
                <a:spcPct val="150000"/>
              </a:lnSpc>
              <a:spcBef>
                <a:spcPts val="1200"/>
              </a:spcBef>
              <a:spcAft>
                <a:spcPts val="0"/>
              </a:spcAft>
              <a:buNone/>
            </a:pPr>
            <a:r>
              <a:t/>
            </a:r>
            <a:endParaRPr sz="1500">
              <a:solidFill>
                <a:schemeClr val="dk1"/>
              </a:solidFill>
              <a:highlight>
                <a:schemeClr val="lt1"/>
              </a:highlight>
            </a:endParaRPr>
          </a:p>
          <a:p>
            <a:pPr indent="0" lvl="0" marL="0" rtl="0" algn="just">
              <a:lnSpc>
                <a:spcPct val="150000"/>
              </a:lnSpc>
              <a:spcBef>
                <a:spcPts val="1200"/>
              </a:spcBef>
              <a:spcAft>
                <a:spcPts val="0"/>
              </a:spcAft>
              <a:buNone/>
            </a:pPr>
            <a:r>
              <a:rPr lang="en-CA" sz="1500">
                <a:solidFill>
                  <a:schemeClr val="dk1"/>
                </a:solidFill>
                <a:highlight>
                  <a:schemeClr val="lt1"/>
                </a:highlight>
              </a:rPr>
              <a:t>In the example above we use the class keyword to define empty class dog. </a:t>
            </a:r>
            <a:endParaRPr sz="1500">
              <a:solidFill>
                <a:schemeClr val="dk1"/>
              </a:solidFill>
              <a:highlight>
                <a:schemeClr val="lt1"/>
              </a:highlight>
            </a:endParaRPr>
          </a:p>
          <a:p>
            <a:pPr indent="0" lvl="0" marL="0" rtl="0" algn="just">
              <a:lnSpc>
                <a:spcPct val="150000"/>
              </a:lnSpc>
              <a:spcBef>
                <a:spcPts val="1200"/>
              </a:spcBef>
              <a:spcAft>
                <a:spcPts val="1200"/>
              </a:spcAft>
              <a:buNone/>
            </a:pPr>
            <a:r>
              <a:rPr lang="en-CA" sz="1500">
                <a:solidFill>
                  <a:schemeClr val="dk1"/>
                </a:solidFill>
                <a:highlight>
                  <a:schemeClr val="lt1"/>
                </a:highlight>
              </a:rPr>
              <a:t>From class, we construct instances. </a:t>
            </a:r>
            <a:r>
              <a:rPr b="1" lang="en-CA" sz="1500">
                <a:solidFill>
                  <a:schemeClr val="dk1"/>
                </a:solidFill>
                <a:highlight>
                  <a:schemeClr val="lt1"/>
                </a:highlight>
              </a:rPr>
              <a:t>An instance</a:t>
            </a:r>
            <a:r>
              <a:rPr lang="en-CA" sz="1500">
                <a:solidFill>
                  <a:schemeClr val="dk1"/>
                </a:solidFill>
                <a:highlight>
                  <a:schemeClr val="lt1"/>
                </a:highlight>
              </a:rPr>
              <a:t> is a specific object created from a particular class.</a:t>
            </a:r>
            <a:endParaRPr sz="1500">
              <a:solidFill>
                <a:schemeClr val="dk1"/>
              </a:solidFill>
              <a:highlight>
                <a:schemeClr val="lt1"/>
              </a:highlight>
            </a:endParaRPr>
          </a:p>
        </p:txBody>
      </p:sp>
      <p:sp>
        <p:nvSpPr>
          <p:cNvPr id="125" name="Google Shape;125;p2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2"/>
          <p:cNvPicPr preferRelativeResize="0"/>
          <p:nvPr/>
        </p:nvPicPr>
        <p:blipFill>
          <a:blip r:embed="rId3">
            <a:alphaModFix/>
          </a:blip>
          <a:stretch>
            <a:fillRect/>
          </a:stretch>
        </p:blipFill>
        <p:spPr>
          <a:xfrm>
            <a:off x="1635600" y="1293625"/>
            <a:ext cx="5412501" cy="675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Clr>
                <a:schemeClr val="dk1"/>
              </a:buClr>
              <a:buSzPts val="990"/>
              <a:buFont typeface="Arial"/>
              <a:buNone/>
            </a:pPr>
            <a:r>
              <a:rPr lang="en-CA" sz="2520">
                <a:solidFill>
                  <a:srgbClr val="1C4587"/>
                </a:solidFill>
              </a:rPr>
              <a:t>14.2.2 Object</a:t>
            </a:r>
            <a:endParaRPr sz="3420">
              <a:solidFill>
                <a:srgbClr val="1C4587"/>
              </a:solidFill>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CA" sz="1400">
                <a:solidFill>
                  <a:schemeClr val="dk1"/>
                </a:solidFill>
                <a:highlight>
                  <a:schemeClr val="lt1"/>
                </a:highlight>
              </a:rPr>
              <a:t>An object (instance) is an instantiation of a class. When class is defined, only the description for the object is defined. Therefore, no memory or storage is allocated.</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rPr lang="en-CA" sz="1400">
                <a:solidFill>
                  <a:schemeClr val="dk1"/>
                </a:solidFill>
                <a:highlight>
                  <a:schemeClr val="lt1"/>
                </a:highlight>
              </a:rPr>
              <a:t>E</a:t>
            </a:r>
            <a:r>
              <a:rPr lang="en-CA" sz="1400">
                <a:solidFill>
                  <a:schemeClr val="dk1"/>
                </a:solidFill>
                <a:highlight>
                  <a:schemeClr val="lt1"/>
                </a:highlight>
              </a:rPr>
              <a:t>xample: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t/>
            </a:r>
            <a:endParaRPr sz="1400">
              <a:solidFill>
                <a:schemeClr val="dk1"/>
              </a:solidFill>
              <a:highlight>
                <a:schemeClr val="lt1"/>
              </a:highlight>
            </a:endParaRPr>
          </a:p>
          <a:p>
            <a:pPr indent="0" lvl="0" marL="0" rtl="0" algn="l">
              <a:spcBef>
                <a:spcPts val="1200"/>
              </a:spcBef>
              <a:spcAft>
                <a:spcPts val="0"/>
              </a:spcAft>
              <a:buNone/>
            </a:pPr>
            <a:r>
              <a:rPr lang="en-CA" sz="1400">
                <a:solidFill>
                  <a:schemeClr val="dk1"/>
                </a:solidFill>
                <a:highlight>
                  <a:schemeClr val="lt1"/>
                </a:highlight>
              </a:rPr>
              <a:t>obj is an object of the class Dog().</a:t>
            </a:r>
            <a:endParaRPr sz="1400">
              <a:solidFill>
                <a:schemeClr val="dk1"/>
              </a:solidFill>
              <a:highlight>
                <a:schemeClr val="lt1"/>
              </a:highlight>
            </a:endParaRPr>
          </a:p>
          <a:p>
            <a:pPr indent="0" lvl="0" marL="0" rtl="0" algn="l">
              <a:spcBef>
                <a:spcPts val="1200"/>
              </a:spcBef>
              <a:spcAft>
                <a:spcPts val="1200"/>
              </a:spcAft>
              <a:buNone/>
            </a:pPr>
            <a:r>
              <a:t/>
            </a:r>
            <a:endParaRPr sz="1350">
              <a:solidFill>
                <a:schemeClr val="dk1"/>
              </a:solidFill>
              <a:highlight>
                <a:srgbClr val="F9FAFC"/>
              </a:highlight>
            </a:endParaRPr>
          </a:p>
        </p:txBody>
      </p:sp>
      <p:sp>
        <p:nvSpPr>
          <p:cNvPr id="134" name="Google Shape;134;p2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23"/>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37" name="Google Shape;137;p23"/>
          <p:cNvPicPr preferRelativeResize="0"/>
          <p:nvPr/>
        </p:nvPicPr>
        <p:blipFill>
          <a:blip r:embed="rId3">
            <a:alphaModFix/>
          </a:blip>
          <a:stretch>
            <a:fillRect/>
          </a:stretch>
        </p:blipFill>
        <p:spPr>
          <a:xfrm>
            <a:off x="2425423" y="2882597"/>
            <a:ext cx="4293152" cy="508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Clr>
                <a:schemeClr val="dk1"/>
              </a:buClr>
              <a:buSzPts val="1100"/>
              <a:buFont typeface="Arial"/>
              <a:buNone/>
            </a:pPr>
            <a:r>
              <a:rPr b="1" lang="en-CA" sz="1500"/>
              <a:t>Example:  Class and Object in Python</a:t>
            </a:r>
            <a:endParaRPr/>
          </a:p>
        </p:txBody>
      </p:sp>
      <p:pic>
        <p:nvPicPr>
          <p:cNvPr id="143" name="Google Shape;143;p24"/>
          <p:cNvPicPr preferRelativeResize="0"/>
          <p:nvPr/>
        </p:nvPicPr>
        <p:blipFill rotWithShape="1">
          <a:blip r:embed="rId3">
            <a:alphaModFix/>
          </a:blip>
          <a:srcRect b="0" l="6388" r="5976" t="0"/>
          <a:stretch/>
        </p:blipFill>
        <p:spPr>
          <a:xfrm>
            <a:off x="1784800" y="1017725"/>
            <a:ext cx="5435475" cy="3975124"/>
          </a:xfrm>
          <a:prstGeom prst="rect">
            <a:avLst/>
          </a:prstGeom>
          <a:noFill/>
          <a:ln cap="flat" cmpd="sng" w="9525">
            <a:solidFill>
              <a:schemeClr val="dk2"/>
            </a:solidFill>
            <a:prstDash val="solid"/>
            <a:round/>
            <a:headEnd len="sm" w="sm" type="none"/>
            <a:tailEnd len="sm" w="sm" type="none"/>
          </a:ln>
        </p:spPr>
      </p:pic>
      <p:sp>
        <p:nvSpPr>
          <p:cNvPr id="144" name="Google Shape;144;p2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311700" y="508200"/>
            <a:ext cx="8520600" cy="44445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Clr>
                <a:schemeClr val="dk1"/>
              </a:buClr>
              <a:buSzPts val="1100"/>
              <a:buFont typeface="Arial"/>
              <a:buNone/>
            </a:pPr>
            <a:r>
              <a:rPr lang="en-CA" sz="1500">
                <a:solidFill>
                  <a:schemeClr val="dk1"/>
                </a:solidFill>
                <a:highlight>
                  <a:schemeClr val="lt1"/>
                </a:highlight>
              </a:rPr>
              <a:t>In the above program, we created a </a:t>
            </a:r>
            <a:r>
              <a:rPr b="1" lang="en-CA" sz="1500">
                <a:solidFill>
                  <a:schemeClr val="dk1"/>
                </a:solidFill>
                <a:highlight>
                  <a:schemeClr val="lt1"/>
                </a:highlight>
              </a:rPr>
              <a:t>class</a:t>
            </a:r>
            <a:r>
              <a:rPr lang="en-CA" sz="1500">
                <a:solidFill>
                  <a:schemeClr val="dk1"/>
                </a:solidFill>
                <a:highlight>
                  <a:schemeClr val="lt1"/>
                </a:highlight>
              </a:rPr>
              <a:t> with the name </a:t>
            </a:r>
            <a:r>
              <a:rPr b="1" lang="en-CA" sz="1500">
                <a:solidFill>
                  <a:schemeClr val="dk1"/>
                </a:solidFill>
                <a:highlight>
                  <a:schemeClr val="lt1"/>
                </a:highlight>
              </a:rPr>
              <a:t>Dog</a:t>
            </a:r>
            <a:r>
              <a:rPr lang="en-CA" sz="1500">
                <a:solidFill>
                  <a:schemeClr val="dk1"/>
                </a:solidFill>
                <a:highlight>
                  <a:schemeClr val="lt1"/>
                </a:highlight>
              </a:rPr>
              <a:t>. Then, we define attributes. The attributes are a characteristic of an object.</a:t>
            </a:r>
            <a:endParaRPr sz="15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CA" sz="1500">
                <a:solidFill>
                  <a:schemeClr val="dk1"/>
                </a:solidFill>
                <a:highlight>
                  <a:schemeClr val="lt1"/>
                </a:highlight>
              </a:rPr>
              <a:t>These attributes are defined inside the </a:t>
            </a:r>
            <a:r>
              <a:rPr b="1" lang="en-CA" sz="1500">
                <a:solidFill>
                  <a:schemeClr val="dk1"/>
                </a:solidFill>
                <a:highlight>
                  <a:schemeClr val="lt1"/>
                </a:highlight>
              </a:rPr>
              <a:t>__init__</a:t>
            </a:r>
            <a:r>
              <a:rPr lang="en-CA" sz="1500">
                <a:solidFill>
                  <a:schemeClr val="dk1"/>
                </a:solidFill>
                <a:highlight>
                  <a:schemeClr val="lt1"/>
                </a:highlight>
              </a:rPr>
              <a:t> method of the class. It is the initializer method that is first run as soon as the object is created.</a:t>
            </a:r>
            <a:endParaRPr sz="15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CA" sz="1500">
                <a:solidFill>
                  <a:schemeClr val="dk1"/>
                </a:solidFill>
                <a:highlight>
                  <a:schemeClr val="lt1"/>
                </a:highlight>
              </a:rPr>
              <a:t>Then, we create instances of the </a:t>
            </a:r>
            <a:r>
              <a:rPr b="1" lang="en-CA" sz="1500">
                <a:solidFill>
                  <a:schemeClr val="dk1"/>
                </a:solidFill>
                <a:highlight>
                  <a:schemeClr val="lt1"/>
                </a:highlight>
              </a:rPr>
              <a:t>Dog</a:t>
            </a:r>
            <a:r>
              <a:rPr lang="en-CA" sz="1500">
                <a:solidFill>
                  <a:schemeClr val="dk1"/>
                </a:solidFill>
                <a:highlight>
                  <a:schemeClr val="lt1"/>
                </a:highlight>
              </a:rPr>
              <a:t>  class. Here, </a:t>
            </a:r>
            <a:r>
              <a:rPr b="1" lang="en-CA" sz="1500">
                <a:solidFill>
                  <a:schemeClr val="dk1"/>
                </a:solidFill>
                <a:highlight>
                  <a:schemeClr val="lt1"/>
                </a:highlight>
              </a:rPr>
              <a:t>rex </a:t>
            </a:r>
            <a:r>
              <a:rPr lang="en-CA" sz="1500">
                <a:solidFill>
                  <a:schemeClr val="dk1"/>
                </a:solidFill>
                <a:highlight>
                  <a:schemeClr val="lt1"/>
                </a:highlight>
              </a:rPr>
              <a:t> and </a:t>
            </a:r>
            <a:r>
              <a:rPr b="1" lang="en-CA" sz="1500">
                <a:solidFill>
                  <a:schemeClr val="dk1"/>
                </a:solidFill>
                <a:highlight>
                  <a:schemeClr val="lt1"/>
                </a:highlight>
              </a:rPr>
              <a:t>arni</a:t>
            </a:r>
            <a:r>
              <a:rPr lang="en-CA" sz="1500">
                <a:solidFill>
                  <a:schemeClr val="dk1"/>
                </a:solidFill>
                <a:highlight>
                  <a:schemeClr val="lt1"/>
                </a:highlight>
              </a:rPr>
              <a:t> are references (value) to our new objects.</a:t>
            </a:r>
            <a:endParaRPr sz="15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CA" sz="1500">
                <a:solidFill>
                  <a:schemeClr val="dk1"/>
                </a:solidFill>
                <a:highlight>
                  <a:schemeClr val="lt1"/>
                </a:highlight>
              </a:rPr>
              <a:t>We can access the class attribute using </a:t>
            </a:r>
            <a:r>
              <a:rPr b="1" lang="en-CA" sz="1500">
                <a:solidFill>
                  <a:schemeClr val="dk1"/>
                </a:solidFill>
                <a:highlight>
                  <a:schemeClr val="lt1"/>
                </a:highlight>
              </a:rPr>
              <a:t>__class__.species.</a:t>
            </a:r>
            <a:r>
              <a:rPr lang="en-CA" sz="1500">
                <a:solidFill>
                  <a:schemeClr val="dk1"/>
                </a:solidFill>
                <a:highlight>
                  <a:schemeClr val="lt1"/>
                </a:highlight>
              </a:rPr>
              <a:t> </a:t>
            </a:r>
            <a:endParaRPr sz="15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CA" sz="1500">
                <a:solidFill>
                  <a:schemeClr val="dk1"/>
                </a:solidFill>
                <a:highlight>
                  <a:schemeClr val="lt1"/>
                </a:highlight>
              </a:rPr>
              <a:t>Class attributes are the same for all instances of a class. Similarly, we access the instance attributes using </a:t>
            </a:r>
            <a:r>
              <a:rPr b="1" lang="en-CA" sz="1500">
                <a:solidFill>
                  <a:schemeClr val="dk1"/>
                </a:solidFill>
                <a:highlight>
                  <a:schemeClr val="lt1"/>
                </a:highlight>
              </a:rPr>
              <a:t>rex.name</a:t>
            </a:r>
            <a:r>
              <a:rPr lang="en-CA" sz="1500">
                <a:solidFill>
                  <a:schemeClr val="dk1"/>
                </a:solidFill>
                <a:highlight>
                  <a:schemeClr val="lt1"/>
                </a:highlight>
              </a:rPr>
              <a:t> and </a:t>
            </a:r>
            <a:r>
              <a:rPr b="1" lang="en-CA" sz="1500">
                <a:solidFill>
                  <a:schemeClr val="dk1"/>
                </a:solidFill>
                <a:highlight>
                  <a:schemeClr val="lt1"/>
                </a:highlight>
              </a:rPr>
              <a:t>rex.age.</a:t>
            </a:r>
            <a:r>
              <a:rPr lang="en-CA" sz="1500">
                <a:solidFill>
                  <a:schemeClr val="dk1"/>
                </a:solidFill>
                <a:highlight>
                  <a:schemeClr val="lt1"/>
                </a:highlight>
              </a:rPr>
              <a:t> However, instance attributes are different for every instance of a class.</a:t>
            </a:r>
            <a:endParaRPr sz="1500">
              <a:solidFill>
                <a:schemeClr val="dk1"/>
              </a:solidFill>
              <a:highlight>
                <a:schemeClr val="lt1"/>
              </a:highlight>
            </a:endParaRPr>
          </a:p>
          <a:p>
            <a:pPr indent="0" lvl="0" marL="0" rtl="0" algn="l">
              <a:lnSpc>
                <a:spcPct val="166666"/>
              </a:lnSpc>
              <a:spcBef>
                <a:spcPts val="1200"/>
              </a:spcBef>
              <a:spcAft>
                <a:spcPts val="1200"/>
              </a:spcAft>
              <a:buNone/>
            </a:pPr>
            <a:r>
              <a:t/>
            </a:r>
            <a:endParaRPr/>
          </a:p>
        </p:txBody>
      </p:sp>
      <p:sp>
        <p:nvSpPr>
          <p:cNvPr id="151" name="Google Shape;151;p2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Clr>
                <a:schemeClr val="dk1"/>
              </a:buClr>
              <a:buSzPts val="990"/>
              <a:buFont typeface="Arial"/>
              <a:buNone/>
            </a:pPr>
            <a:r>
              <a:rPr lang="en-CA" sz="2520">
                <a:solidFill>
                  <a:srgbClr val="1C4587"/>
                </a:solidFill>
              </a:rPr>
              <a:t>14.2.3 Methods</a:t>
            </a:r>
            <a:endParaRPr sz="3420">
              <a:solidFill>
                <a:srgbClr val="1C4587"/>
              </a:solidFill>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1350">
                <a:solidFill>
                  <a:schemeClr val="dk1"/>
                </a:solidFill>
                <a:highlight>
                  <a:srgbClr val="F9FAFC"/>
                </a:highlight>
              </a:rPr>
              <a:t>Methods are functions </a:t>
            </a:r>
            <a:r>
              <a:rPr lang="en-CA" sz="1350">
                <a:solidFill>
                  <a:schemeClr val="dk1"/>
                </a:solidFill>
                <a:highlight>
                  <a:srgbClr val="F9FAFC"/>
                </a:highlight>
              </a:rPr>
              <a:t>defined inside the body of a class. They are used to define the behaviors of an object.</a:t>
            </a:r>
            <a:endParaRPr sz="1350">
              <a:solidFill>
                <a:schemeClr val="dk1"/>
              </a:solidFill>
              <a:highlight>
                <a:srgbClr val="F9FAFC"/>
              </a:highlight>
            </a:endParaRPr>
          </a:p>
          <a:p>
            <a:pPr indent="0" lvl="0" marL="0" rtl="0" algn="l">
              <a:spcBef>
                <a:spcPts val="1200"/>
              </a:spcBef>
              <a:spcAft>
                <a:spcPts val="0"/>
              </a:spcAft>
              <a:buNone/>
            </a:pPr>
            <a:r>
              <a:rPr lang="en-CA" sz="1350">
                <a:solidFill>
                  <a:schemeClr val="dk1"/>
                </a:solidFill>
                <a:highlight>
                  <a:srgbClr val="F9FAFC"/>
                </a:highlight>
              </a:rPr>
              <a:t>Example: </a:t>
            </a:r>
            <a:endParaRPr sz="1350">
              <a:solidFill>
                <a:schemeClr val="dk1"/>
              </a:solidFill>
              <a:highlight>
                <a:srgbClr val="F9FAFC"/>
              </a:highlight>
            </a:endParaRPr>
          </a:p>
          <a:p>
            <a:pPr indent="0" lvl="0" marL="0" rtl="0" algn="l">
              <a:spcBef>
                <a:spcPts val="1200"/>
              </a:spcBef>
              <a:spcAft>
                <a:spcPts val="1200"/>
              </a:spcAft>
              <a:buNone/>
            </a:pPr>
            <a:r>
              <a:t/>
            </a:r>
            <a:endParaRPr sz="1350">
              <a:solidFill>
                <a:schemeClr val="dk1"/>
              </a:solidFill>
              <a:highlight>
                <a:srgbClr val="F9FAFC"/>
              </a:highlight>
            </a:endParaRPr>
          </a:p>
        </p:txBody>
      </p:sp>
      <p:pic>
        <p:nvPicPr>
          <p:cNvPr id="159" name="Google Shape;159;p26"/>
          <p:cNvPicPr preferRelativeResize="0"/>
          <p:nvPr/>
        </p:nvPicPr>
        <p:blipFill rotWithShape="1">
          <a:blip r:embed="rId3">
            <a:alphaModFix/>
          </a:blip>
          <a:srcRect b="0" l="5722" r="0" t="0"/>
          <a:stretch/>
        </p:blipFill>
        <p:spPr>
          <a:xfrm>
            <a:off x="2205900" y="1614575"/>
            <a:ext cx="5951001" cy="3345999"/>
          </a:xfrm>
          <a:prstGeom prst="rect">
            <a:avLst/>
          </a:prstGeom>
          <a:noFill/>
          <a:ln cap="flat" cmpd="sng" w="9525">
            <a:solidFill>
              <a:schemeClr val="dk2"/>
            </a:solidFill>
            <a:prstDash val="solid"/>
            <a:round/>
            <a:headEnd len="sm" w="sm" type="none"/>
            <a:tailEnd len="sm" w="sm" type="none"/>
          </a:ln>
        </p:spPr>
      </p:pic>
      <p:sp>
        <p:nvSpPr>
          <p:cNvPr id="160" name="Google Shape;160;p2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idx="1" type="body"/>
          </p:nvPr>
        </p:nvSpPr>
        <p:spPr>
          <a:xfrm>
            <a:off x="311700" y="577800"/>
            <a:ext cx="8520600" cy="399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In the example above, we define two methods i.e </a:t>
            </a:r>
            <a:r>
              <a:rPr b="1" lang="en-CA" sz="1400">
                <a:solidFill>
                  <a:schemeClr val="dk1"/>
                </a:solidFill>
                <a:highlight>
                  <a:schemeClr val="lt1"/>
                </a:highlight>
              </a:rPr>
              <a:t>sit() </a:t>
            </a:r>
            <a:r>
              <a:rPr lang="en-CA" sz="1400">
                <a:solidFill>
                  <a:schemeClr val="dk1"/>
                </a:solidFill>
                <a:highlight>
                  <a:schemeClr val="lt1"/>
                </a:highlight>
              </a:rPr>
              <a:t>and </a:t>
            </a:r>
            <a:r>
              <a:rPr b="1" lang="en-CA" sz="1400">
                <a:solidFill>
                  <a:schemeClr val="dk1"/>
                </a:solidFill>
                <a:highlight>
                  <a:schemeClr val="lt1"/>
                </a:highlight>
              </a:rPr>
              <a:t>barkOnCommand()</a:t>
            </a:r>
            <a:r>
              <a:rPr lang="en-CA" sz="1400">
                <a:solidFill>
                  <a:schemeClr val="dk1"/>
                </a:solidFill>
                <a:highlight>
                  <a:schemeClr val="lt1"/>
                </a:highlight>
              </a:rPr>
              <a:t>. These are called instance methods because they are called on an instance object i.e </a:t>
            </a:r>
            <a:r>
              <a:rPr b="1" lang="en-CA" sz="1400">
                <a:solidFill>
                  <a:schemeClr val="dk1"/>
                </a:solidFill>
                <a:highlight>
                  <a:schemeClr val="lt1"/>
                </a:highlight>
              </a:rPr>
              <a:t>rex.</a:t>
            </a:r>
            <a:endParaRPr b="1" sz="1400">
              <a:solidFill>
                <a:schemeClr val="dk1"/>
              </a:solidFill>
              <a:highlight>
                <a:schemeClr val="lt1"/>
              </a:highlight>
            </a:endParaRPr>
          </a:p>
          <a:p>
            <a:pPr indent="0" lvl="0" marL="0" rtl="0" algn="l">
              <a:spcBef>
                <a:spcPts val="1200"/>
              </a:spcBef>
              <a:spcAft>
                <a:spcPts val="0"/>
              </a:spcAft>
              <a:buNone/>
            </a:pPr>
            <a:r>
              <a:t/>
            </a:r>
            <a:endParaRPr sz="1350">
              <a:solidFill>
                <a:schemeClr val="dk1"/>
              </a:solidFill>
              <a:highlight>
                <a:srgbClr val="F9FAFC"/>
              </a:highlight>
            </a:endParaRPr>
          </a:p>
          <a:p>
            <a:pPr indent="0" lvl="0" marL="0" rtl="0" algn="l">
              <a:spcBef>
                <a:spcPts val="1200"/>
              </a:spcBef>
              <a:spcAft>
                <a:spcPts val="1200"/>
              </a:spcAft>
              <a:buNone/>
            </a:pPr>
            <a:r>
              <a:t/>
            </a:r>
            <a:endParaRPr/>
          </a:p>
        </p:txBody>
      </p:sp>
      <p:sp>
        <p:nvSpPr>
          <p:cNvPr id="167" name="Google Shape;167;p2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900"/>
              </a:spcAft>
              <a:buClr>
                <a:schemeClr val="dk1"/>
              </a:buClr>
              <a:buSzPct val="39285"/>
              <a:buFont typeface="Arial"/>
              <a:buNone/>
            </a:pPr>
            <a:r>
              <a:rPr lang="en-CA" sz="2520">
                <a:solidFill>
                  <a:srgbClr val="1C4587"/>
                </a:solidFill>
              </a:rPr>
              <a:t>14.2.4 Inheritance</a:t>
            </a:r>
            <a:endParaRPr/>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Inheritance is the capability of one class to derive or inherit the properties from another class.</a:t>
            </a:r>
            <a:endParaRPr b="1" sz="1400">
              <a:solidFill>
                <a:schemeClr val="dk1"/>
              </a:solidFill>
              <a:highlight>
                <a:schemeClr val="lt1"/>
              </a:highlight>
            </a:endParaRPr>
          </a:p>
          <a:p>
            <a:pPr indent="0" lvl="0" marL="0" rtl="0" algn="just">
              <a:lnSpc>
                <a:spcPct val="150000"/>
              </a:lnSpc>
              <a:spcBef>
                <a:spcPts val="1400"/>
              </a:spcBef>
              <a:spcAft>
                <a:spcPts val="0"/>
              </a:spcAft>
              <a:buClr>
                <a:schemeClr val="dk1"/>
              </a:buClr>
              <a:buSzPts val="1100"/>
              <a:buFont typeface="Arial"/>
              <a:buNone/>
            </a:pPr>
            <a:r>
              <a:rPr b="1" lang="en-CA" sz="1400">
                <a:solidFill>
                  <a:schemeClr val="dk1"/>
                </a:solidFill>
                <a:highlight>
                  <a:schemeClr val="lt1"/>
                </a:highlight>
              </a:rPr>
              <a:t>Parent class</a:t>
            </a:r>
            <a:r>
              <a:rPr lang="en-CA" sz="1400">
                <a:solidFill>
                  <a:schemeClr val="dk1"/>
                </a:solidFill>
                <a:highlight>
                  <a:schemeClr val="lt1"/>
                </a:highlight>
              </a:rPr>
              <a:t> is the class being inherited from, also called base class.</a:t>
            </a:r>
            <a:endParaRPr sz="1400">
              <a:solidFill>
                <a:schemeClr val="dk1"/>
              </a:solidFill>
              <a:highlight>
                <a:schemeClr val="lt1"/>
              </a:highlight>
            </a:endParaRPr>
          </a:p>
          <a:p>
            <a:pPr indent="0" lvl="0" marL="0" rtl="0" algn="just">
              <a:lnSpc>
                <a:spcPct val="150000"/>
              </a:lnSpc>
              <a:spcBef>
                <a:spcPts val="1400"/>
              </a:spcBef>
              <a:spcAft>
                <a:spcPts val="0"/>
              </a:spcAft>
              <a:buClr>
                <a:schemeClr val="dk1"/>
              </a:buClr>
              <a:buSzPts val="1100"/>
              <a:buFont typeface="Arial"/>
              <a:buNone/>
            </a:pPr>
            <a:r>
              <a:rPr b="1" lang="en-CA" sz="1400">
                <a:solidFill>
                  <a:schemeClr val="dk1"/>
                </a:solidFill>
                <a:highlight>
                  <a:schemeClr val="lt1"/>
                </a:highlight>
              </a:rPr>
              <a:t>Child class</a:t>
            </a:r>
            <a:r>
              <a:rPr lang="en-CA" sz="1400">
                <a:solidFill>
                  <a:schemeClr val="dk1"/>
                </a:solidFill>
                <a:highlight>
                  <a:schemeClr val="lt1"/>
                </a:highlight>
              </a:rPr>
              <a:t> is the class that inherits from another class, also called derived class.</a:t>
            </a:r>
            <a:endParaRPr sz="1400">
              <a:solidFill>
                <a:schemeClr val="dk1"/>
              </a:solidFill>
              <a:highlight>
                <a:schemeClr val="lt1"/>
              </a:highlight>
            </a:endParaRPr>
          </a:p>
          <a:p>
            <a:pPr indent="0" lvl="0" marL="0" rtl="0" algn="l">
              <a:spcBef>
                <a:spcPts val="1400"/>
              </a:spcBef>
              <a:spcAft>
                <a:spcPts val="1400"/>
              </a:spcAft>
              <a:buClr>
                <a:schemeClr val="dk1"/>
              </a:buClr>
              <a:buSzPts val="1100"/>
              <a:buFont typeface="Arial"/>
              <a:buNone/>
            </a:pPr>
            <a:r>
              <a:t/>
            </a:r>
            <a:endParaRPr/>
          </a:p>
        </p:txBody>
      </p:sp>
      <p:cxnSp>
        <p:nvCxnSpPr>
          <p:cNvPr id="175" name="Google Shape;175;p28"/>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76" name="Google Shape;176;p2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1" type="body"/>
          </p:nvPr>
        </p:nvSpPr>
        <p:spPr>
          <a:xfrm>
            <a:off x="219325" y="677900"/>
            <a:ext cx="8520600" cy="3891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n-CA" sz="1400">
                <a:solidFill>
                  <a:schemeClr val="dk1"/>
                </a:solidFill>
              </a:rPr>
              <a:t>Example:</a:t>
            </a:r>
            <a:r>
              <a:rPr lang="en-CA" sz="1150">
                <a:solidFill>
                  <a:schemeClr val="dk1"/>
                </a:solidFill>
                <a:latin typeface="Verdana"/>
                <a:ea typeface="Verdana"/>
                <a:cs typeface="Verdana"/>
                <a:sym typeface="Verdana"/>
              </a:rPr>
              <a:t> </a:t>
            </a:r>
            <a:endParaRPr sz="1150">
              <a:solidFill>
                <a:schemeClr val="dk1"/>
              </a:solidFill>
              <a:latin typeface="Verdana"/>
              <a:ea typeface="Verdana"/>
              <a:cs typeface="Verdana"/>
              <a:sym typeface="Verdana"/>
            </a:endParaRPr>
          </a:p>
          <a:p>
            <a:pPr indent="0" lvl="0" marL="0" rtl="0" algn="l">
              <a:spcBef>
                <a:spcPts val="1400"/>
              </a:spcBef>
              <a:spcAft>
                <a:spcPts val="0"/>
              </a:spcAft>
              <a:buNone/>
            </a:pPr>
            <a:r>
              <a:t/>
            </a:r>
            <a:endParaRPr sz="1150">
              <a:solidFill>
                <a:schemeClr val="dk1"/>
              </a:solidFill>
              <a:latin typeface="Verdana"/>
              <a:ea typeface="Verdana"/>
              <a:cs typeface="Verdana"/>
              <a:sym typeface="Verdana"/>
            </a:endParaRPr>
          </a:p>
          <a:p>
            <a:pPr indent="0" lvl="0" marL="0" rtl="0" algn="l">
              <a:lnSpc>
                <a:spcPct val="150000"/>
              </a:lnSpc>
              <a:spcBef>
                <a:spcPts val="1400"/>
              </a:spcBef>
              <a:spcAft>
                <a:spcPts val="0"/>
              </a:spcAft>
              <a:buClr>
                <a:schemeClr val="dk1"/>
              </a:buClr>
              <a:buSzPts val="1100"/>
              <a:buFont typeface="Arial"/>
              <a:buNone/>
            </a:pPr>
            <a:r>
              <a:t/>
            </a:r>
            <a:endParaRPr b="1">
              <a:solidFill>
                <a:schemeClr val="dk1"/>
              </a:solidFill>
            </a:endParaRPr>
          </a:p>
          <a:p>
            <a:pPr indent="0" lvl="0" marL="0" rtl="0" algn="l">
              <a:lnSpc>
                <a:spcPct val="150000"/>
              </a:lnSpc>
              <a:spcBef>
                <a:spcPts val="900"/>
              </a:spcBef>
              <a:spcAft>
                <a:spcPts val="0"/>
              </a:spcAft>
              <a:buClr>
                <a:schemeClr val="dk1"/>
              </a:buClr>
              <a:buSzPts val="1100"/>
              <a:buFont typeface="Arial"/>
              <a:buNone/>
            </a:pPr>
            <a:r>
              <a:t/>
            </a:r>
            <a:endParaRPr b="1">
              <a:solidFill>
                <a:schemeClr val="dk1"/>
              </a:solidFill>
            </a:endParaRPr>
          </a:p>
          <a:p>
            <a:pPr indent="0" lvl="0" marL="0" rtl="0" algn="l">
              <a:lnSpc>
                <a:spcPct val="150000"/>
              </a:lnSpc>
              <a:spcBef>
                <a:spcPts val="900"/>
              </a:spcBef>
              <a:spcAft>
                <a:spcPts val="0"/>
              </a:spcAft>
              <a:buClr>
                <a:schemeClr val="dk1"/>
              </a:buClr>
              <a:buSzPts val="1100"/>
              <a:buFont typeface="Arial"/>
              <a:buNone/>
            </a:pPr>
            <a:r>
              <a:t/>
            </a:r>
            <a:endParaRPr b="1">
              <a:solidFill>
                <a:schemeClr val="dk1"/>
              </a:solidFill>
            </a:endParaRPr>
          </a:p>
          <a:p>
            <a:pPr indent="0" lvl="0" marL="0" rtl="0" algn="l">
              <a:spcBef>
                <a:spcPts val="900"/>
              </a:spcBef>
              <a:spcAft>
                <a:spcPts val="1200"/>
              </a:spcAft>
              <a:buNone/>
            </a:pPr>
            <a:r>
              <a:t/>
            </a:r>
            <a:endParaRPr/>
          </a:p>
        </p:txBody>
      </p:sp>
      <p:pic>
        <p:nvPicPr>
          <p:cNvPr id="183" name="Google Shape;183;p29"/>
          <p:cNvPicPr preferRelativeResize="0"/>
          <p:nvPr/>
        </p:nvPicPr>
        <p:blipFill rotWithShape="1">
          <a:blip r:embed="rId3">
            <a:alphaModFix/>
          </a:blip>
          <a:srcRect b="0" l="6445" r="0" t="0"/>
          <a:stretch/>
        </p:blipFill>
        <p:spPr>
          <a:xfrm>
            <a:off x="1151375" y="1295325"/>
            <a:ext cx="6941251" cy="2552850"/>
          </a:xfrm>
          <a:prstGeom prst="rect">
            <a:avLst/>
          </a:prstGeom>
          <a:noFill/>
          <a:ln cap="flat" cmpd="sng" w="9525">
            <a:solidFill>
              <a:schemeClr val="dk2"/>
            </a:solidFill>
            <a:prstDash val="solid"/>
            <a:round/>
            <a:headEnd len="sm" w="sm" type="none"/>
            <a:tailEnd len="sm" w="sm" type="none"/>
          </a:ln>
        </p:spPr>
      </p:pic>
      <p:sp>
        <p:nvSpPr>
          <p:cNvPr id="184" name="Google Shape;184;p2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0"/>
          <p:cNvPicPr preferRelativeResize="0"/>
          <p:nvPr/>
        </p:nvPicPr>
        <p:blipFill rotWithShape="1">
          <a:blip r:embed="rId3">
            <a:alphaModFix/>
          </a:blip>
          <a:srcRect b="1563" l="7166" r="0" t="1930"/>
          <a:stretch/>
        </p:blipFill>
        <p:spPr>
          <a:xfrm>
            <a:off x="1355825" y="724600"/>
            <a:ext cx="6165726" cy="3910700"/>
          </a:xfrm>
          <a:prstGeom prst="rect">
            <a:avLst/>
          </a:prstGeom>
          <a:noFill/>
          <a:ln cap="flat" cmpd="sng" w="9525">
            <a:solidFill>
              <a:schemeClr val="dk2"/>
            </a:solidFill>
            <a:prstDash val="solid"/>
            <a:round/>
            <a:headEnd len="sm" w="sm" type="none"/>
            <a:tailEnd len="sm" w="sm" type="none"/>
          </a:ln>
        </p:spPr>
      </p:pic>
      <p:sp>
        <p:nvSpPr>
          <p:cNvPr id="191" name="Google Shape;191;p3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Clr>
                <a:schemeClr val="dk1"/>
              </a:buClr>
              <a:buSzPts val="1100"/>
              <a:buFont typeface="Arial"/>
              <a:buNone/>
            </a:pPr>
            <a:r>
              <a:rPr lang="en-CA" sz="1400"/>
              <a:t>Output: </a:t>
            </a:r>
            <a:endParaRPr sz="2700"/>
          </a:p>
        </p:txBody>
      </p:sp>
      <p:sp>
        <p:nvSpPr>
          <p:cNvPr id="198" name="Google Shape;198;p31"/>
          <p:cNvSpPr txBox="1"/>
          <p:nvPr>
            <p:ph idx="1" type="body"/>
          </p:nvPr>
        </p:nvSpPr>
        <p:spPr>
          <a:xfrm>
            <a:off x="311700" y="2076775"/>
            <a:ext cx="8520600" cy="2688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In the above program, we created two classes i.e. </a:t>
            </a:r>
            <a:r>
              <a:rPr b="1" lang="en-CA" sz="1400">
                <a:solidFill>
                  <a:schemeClr val="dk1"/>
                </a:solidFill>
                <a:highlight>
                  <a:schemeClr val="lt1"/>
                </a:highlight>
              </a:rPr>
              <a:t>Animal</a:t>
            </a:r>
            <a:r>
              <a:rPr lang="en-CA" sz="1400">
                <a:solidFill>
                  <a:schemeClr val="dk1"/>
                </a:solidFill>
                <a:highlight>
                  <a:schemeClr val="lt1"/>
                </a:highlight>
              </a:rPr>
              <a:t> (parent class) and </a:t>
            </a:r>
            <a:r>
              <a:rPr b="1" lang="en-CA" sz="1400">
                <a:solidFill>
                  <a:schemeClr val="dk1"/>
                </a:solidFill>
                <a:highlight>
                  <a:schemeClr val="lt1"/>
                </a:highlight>
              </a:rPr>
              <a:t>Dog</a:t>
            </a:r>
            <a:r>
              <a:rPr lang="en-CA" sz="1400">
                <a:solidFill>
                  <a:schemeClr val="dk1"/>
                </a:solidFill>
                <a:highlight>
                  <a:schemeClr val="lt1"/>
                </a:highlight>
              </a:rPr>
              <a:t> (child class). The child class inherits the functions of parent class. We can see this from the </a:t>
            </a:r>
            <a:r>
              <a:rPr b="1" lang="en-CA" sz="1400">
                <a:solidFill>
                  <a:schemeClr val="dk1"/>
                </a:solidFill>
                <a:highlight>
                  <a:schemeClr val="lt1"/>
                </a:highlight>
              </a:rPr>
              <a:t>bark()</a:t>
            </a:r>
            <a:r>
              <a:rPr lang="en-CA" sz="1400">
                <a:solidFill>
                  <a:schemeClr val="dk1"/>
                </a:solidFill>
                <a:highlight>
                  <a:schemeClr val="lt1"/>
                </a:highlight>
              </a:rPr>
              <a:t> method.</a:t>
            </a:r>
            <a:endParaRPr sz="14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highlight>
                  <a:schemeClr val="lt1"/>
                </a:highlight>
              </a:rPr>
              <a:t>Again, the child class modified the behavior of the parent class. We can see this from the </a:t>
            </a:r>
            <a:r>
              <a:rPr b="1" lang="en-CA" sz="1400">
                <a:solidFill>
                  <a:schemeClr val="dk1"/>
                </a:solidFill>
                <a:highlight>
                  <a:schemeClr val="lt1"/>
                </a:highlight>
              </a:rPr>
              <a:t>whoisThis()</a:t>
            </a:r>
            <a:r>
              <a:rPr lang="en-CA" sz="1400">
                <a:solidFill>
                  <a:schemeClr val="dk1"/>
                </a:solidFill>
                <a:highlight>
                  <a:schemeClr val="lt1"/>
                </a:highlight>
              </a:rPr>
              <a:t> method. Also, we extend the functions of the parent class, by creating a new </a:t>
            </a:r>
            <a:r>
              <a:rPr b="1" lang="en-CA" sz="1400">
                <a:solidFill>
                  <a:schemeClr val="dk1"/>
                </a:solidFill>
                <a:highlight>
                  <a:schemeClr val="lt1"/>
                </a:highlight>
              </a:rPr>
              <a:t>run()</a:t>
            </a:r>
            <a:r>
              <a:rPr lang="en-CA" sz="1400">
                <a:solidFill>
                  <a:schemeClr val="dk1"/>
                </a:solidFill>
                <a:highlight>
                  <a:schemeClr val="lt1"/>
                </a:highlight>
              </a:rPr>
              <a:t> method.</a:t>
            </a:r>
            <a:endParaRPr sz="1400">
              <a:solidFill>
                <a:schemeClr val="dk1"/>
              </a:solidFill>
              <a:highlight>
                <a:schemeClr val="lt1"/>
              </a:highlight>
            </a:endParaRPr>
          </a:p>
          <a:p>
            <a:pPr indent="0" lvl="0" marL="0" rtl="0" algn="just">
              <a:lnSpc>
                <a:spcPct val="150000"/>
              </a:lnSpc>
              <a:spcBef>
                <a:spcPts val="1200"/>
              </a:spcBef>
              <a:spcAft>
                <a:spcPts val="1200"/>
              </a:spcAft>
              <a:buClr>
                <a:schemeClr val="dk1"/>
              </a:buClr>
              <a:buSzPts val="1100"/>
              <a:buFont typeface="Arial"/>
              <a:buNone/>
            </a:pPr>
            <a:r>
              <a:rPr lang="en-CA" sz="1400">
                <a:solidFill>
                  <a:schemeClr val="dk1"/>
                </a:solidFill>
                <a:highlight>
                  <a:schemeClr val="lt1"/>
                </a:highlight>
              </a:rPr>
              <a:t>Additionally, we use the </a:t>
            </a:r>
            <a:r>
              <a:rPr b="1" lang="en-CA" sz="1400">
                <a:solidFill>
                  <a:schemeClr val="dk1"/>
                </a:solidFill>
                <a:highlight>
                  <a:schemeClr val="lt1"/>
                </a:highlight>
              </a:rPr>
              <a:t>super()</a:t>
            </a:r>
            <a:r>
              <a:rPr lang="en-CA" sz="1400">
                <a:solidFill>
                  <a:schemeClr val="dk1"/>
                </a:solidFill>
                <a:highlight>
                  <a:schemeClr val="lt1"/>
                </a:highlight>
              </a:rPr>
              <a:t> function inside the </a:t>
            </a:r>
            <a:r>
              <a:rPr b="1" lang="en-CA" sz="1400">
                <a:solidFill>
                  <a:schemeClr val="dk1"/>
                </a:solidFill>
                <a:highlight>
                  <a:schemeClr val="lt1"/>
                </a:highlight>
              </a:rPr>
              <a:t>__init__()</a:t>
            </a:r>
            <a:r>
              <a:rPr lang="en-CA" sz="1400">
                <a:solidFill>
                  <a:schemeClr val="dk1"/>
                </a:solidFill>
                <a:highlight>
                  <a:schemeClr val="lt1"/>
                </a:highlight>
              </a:rPr>
              <a:t> method. This allows us to run the </a:t>
            </a:r>
            <a:r>
              <a:rPr b="1" lang="en-CA" sz="1400">
                <a:solidFill>
                  <a:schemeClr val="dk1"/>
                </a:solidFill>
                <a:highlight>
                  <a:schemeClr val="lt1"/>
                </a:highlight>
              </a:rPr>
              <a:t>__init__()</a:t>
            </a:r>
            <a:r>
              <a:rPr lang="en-CA" sz="1400">
                <a:solidFill>
                  <a:schemeClr val="dk1"/>
                </a:solidFill>
                <a:highlight>
                  <a:schemeClr val="lt1"/>
                </a:highlight>
              </a:rPr>
              <a:t> method of the parent class inside the child class.</a:t>
            </a:r>
            <a:endParaRPr sz="1400">
              <a:solidFill>
                <a:schemeClr val="dk1"/>
              </a:solidFill>
              <a:highlight>
                <a:schemeClr val="lt1"/>
              </a:highlight>
            </a:endParaRPr>
          </a:p>
        </p:txBody>
      </p:sp>
      <p:pic>
        <p:nvPicPr>
          <p:cNvPr id="199" name="Google Shape;199;p31"/>
          <p:cNvPicPr preferRelativeResize="0"/>
          <p:nvPr/>
        </p:nvPicPr>
        <p:blipFill rotWithShape="1">
          <a:blip r:embed="rId3">
            <a:alphaModFix/>
          </a:blip>
          <a:srcRect b="0" l="0" r="20835" t="0"/>
          <a:stretch/>
        </p:blipFill>
        <p:spPr>
          <a:xfrm>
            <a:off x="1736613" y="723625"/>
            <a:ext cx="5670775" cy="1060350"/>
          </a:xfrm>
          <a:prstGeom prst="rect">
            <a:avLst/>
          </a:prstGeom>
          <a:noFill/>
          <a:ln cap="flat" cmpd="sng" w="9525">
            <a:solidFill>
              <a:schemeClr val="dk2"/>
            </a:solidFill>
            <a:prstDash val="solid"/>
            <a:round/>
            <a:headEnd len="sm" w="sm" type="none"/>
            <a:tailEnd len="sm" w="sm" type="none"/>
          </a:ln>
        </p:spPr>
      </p:pic>
      <p:sp>
        <p:nvSpPr>
          <p:cNvPr id="200" name="Google Shape;200;p3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3750"/>
              </a:lnSpc>
              <a:spcBef>
                <a:spcPts val="0"/>
              </a:spcBef>
              <a:spcAft>
                <a:spcPts val="0"/>
              </a:spcAft>
              <a:buNone/>
            </a:pPr>
            <a:r>
              <a:rPr lang="en-CA" sz="2811">
                <a:solidFill>
                  <a:srgbClr val="1C4587"/>
                </a:solidFill>
              </a:rPr>
              <a:t>14.1 Managing larger programs </a:t>
            </a:r>
            <a:endParaRPr sz="2811">
              <a:solidFill>
                <a:srgbClr val="1C4587"/>
              </a:solidFill>
            </a:endParaRPr>
          </a:p>
          <a:p>
            <a:pPr indent="0" lvl="0" marL="0" marR="0" rtl="0" algn="l">
              <a:lnSpc>
                <a:spcPct val="103750"/>
              </a:lnSpc>
              <a:spcBef>
                <a:spcPts val="0"/>
              </a:spcBef>
              <a:spcAft>
                <a:spcPts val="0"/>
              </a:spcAft>
              <a:buClr>
                <a:schemeClr val="dk1"/>
              </a:buClr>
              <a:buSzPct val="44897"/>
              <a:buFont typeface="Arial"/>
              <a:buNone/>
            </a:pPr>
            <a:r>
              <a:t/>
            </a:r>
            <a:endParaRPr b="1" sz="2450">
              <a:solidFill>
                <a:srgbClr val="231F20"/>
              </a:solidFill>
              <a:latin typeface="DejaVu Serif"/>
              <a:ea typeface="DejaVu Serif"/>
              <a:cs typeface="DejaVu Serif"/>
              <a:sym typeface="DejaVu Serif"/>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b="1" lang="en-CA" sz="1400">
                <a:solidFill>
                  <a:srgbClr val="231F20"/>
                </a:solidFill>
              </a:rPr>
              <a:t>Four basic programming patterns which we use to construct programs:</a:t>
            </a:r>
            <a:endParaRPr b="1" sz="1400">
              <a:solidFill>
                <a:srgbClr val="231F20"/>
              </a:solidFill>
            </a:endParaRPr>
          </a:p>
          <a:p>
            <a:pPr indent="-311150" lvl="0" marL="457200" marR="0" rtl="0" algn="just">
              <a:lnSpc>
                <a:spcPct val="150000"/>
              </a:lnSpc>
              <a:spcBef>
                <a:spcPts val="5"/>
              </a:spcBef>
              <a:spcAft>
                <a:spcPts val="0"/>
              </a:spcAft>
              <a:buClr>
                <a:srgbClr val="231F20"/>
              </a:buClr>
              <a:buSzPts val="1300"/>
              <a:buChar char="●"/>
            </a:pPr>
            <a:r>
              <a:rPr lang="en-CA" sz="1300">
                <a:solidFill>
                  <a:srgbClr val="231F20"/>
                </a:solidFill>
              </a:rPr>
              <a:t>Sequential code</a:t>
            </a:r>
            <a:endParaRPr sz="1300">
              <a:solidFill>
                <a:srgbClr val="231F20"/>
              </a:solidFill>
            </a:endParaRPr>
          </a:p>
          <a:p>
            <a:pPr indent="-311150" lvl="0" marL="457200" marR="0" rtl="0" algn="just">
              <a:lnSpc>
                <a:spcPct val="150000"/>
              </a:lnSpc>
              <a:spcBef>
                <a:spcPts val="0"/>
              </a:spcBef>
              <a:spcAft>
                <a:spcPts val="0"/>
              </a:spcAft>
              <a:buClr>
                <a:srgbClr val="231F20"/>
              </a:buClr>
              <a:buSzPts val="1300"/>
              <a:buChar char="●"/>
            </a:pPr>
            <a:r>
              <a:rPr lang="en-CA" sz="1300">
                <a:solidFill>
                  <a:srgbClr val="231F20"/>
                </a:solidFill>
              </a:rPr>
              <a:t>Conditional code (if statements)</a:t>
            </a:r>
            <a:endParaRPr sz="1300">
              <a:solidFill>
                <a:srgbClr val="231F20"/>
              </a:solidFill>
            </a:endParaRPr>
          </a:p>
          <a:p>
            <a:pPr indent="-311150" lvl="0" marL="457200" marR="0" rtl="0" algn="just">
              <a:lnSpc>
                <a:spcPct val="150000"/>
              </a:lnSpc>
              <a:spcBef>
                <a:spcPts val="0"/>
              </a:spcBef>
              <a:spcAft>
                <a:spcPts val="0"/>
              </a:spcAft>
              <a:buClr>
                <a:srgbClr val="231F20"/>
              </a:buClr>
              <a:buSzPts val="1300"/>
              <a:buChar char="●"/>
            </a:pPr>
            <a:r>
              <a:rPr lang="en-CA" sz="1300">
                <a:solidFill>
                  <a:srgbClr val="231F20"/>
                </a:solidFill>
              </a:rPr>
              <a:t>Repetitive code (loops)</a:t>
            </a:r>
            <a:endParaRPr sz="1300">
              <a:solidFill>
                <a:srgbClr val="231F20"/>
              </a:solidFill>
            </a:endParaRPr>
          </a:p>
          <a:p>
            <a:pPr indent="-311150" lvl="0" marL="457200" marR="0" rtl="0" algn="just">
              <a:lnSpc>
                <a:spcPct val="150000"/>
              </a:lnSpc>
              <a:spcBef>
                <a:spcPts val="0"/>
              </a:spcBef>
              <a:spcAft>
                <a:spcPts val="0"/>
              </a:spcAft>
              <a:buClr>
                <a:srgbClr val="231F20"/>
              </a:buClr>
              <a:buSzPts val="1300"/>
              <a:buChar char="●"/>
            </a:pPr>
            <a:r>
              <a:rPr lang="en-CA" sz="1300">
                <a:solidFill>
                  <a:srgbClr val="231F20"/>
                </a:solidFill>
              </a:rPr>
              <a:t>Store and reuse (functions)</a:t>
            </a:r>
            <a:endParaRPr sz="1300">
              <a:solidFill>
                <a:srgbClr val="231F20"/>
              </a:solidFill>
            </a:endParaRPr>
          </a:p>
          <a:p>
            <a:pPr indent="0" lvl="0" marL="0" marR="0" rtl="0" algn="just">
              <a:lnSpc>
                <a:spcPct val="150000"/>
              </a:lnSpc>
              <a:spcBef>
                <a:spcPts val="30"/>
              </a:spcBef>
              <a:spcAft>
                <a:spcPts val="0"/>
              </a:spcAft>
              <a:buNone/>
            </a:pPr>
            <a:r>
              <a:t/>
            </a:r>
            <a:endParaRPr sz="1400">
              <a:solidFill>
                <a:srgbClr val="231F20"/>
              </a:solidFill>
            </a:endParaRPr>
          </a:p>
          <a:p>
            <a:pPr indent="0" lvl="0" marL="0" marR="0" rtl="0" algn="just">
              <a:lnSpc>
                <a:spcPct val="150000"/>
              </a:lnSpc>
              <a:spcBef>
                <a:spcPts val="30"/>
              </a:spcBef>
              <a:spcAft>
                <a:spcPts val="0"/>
              </a:spcAft>
              <a:buNone/>
            </a:pPr>
            <a:r>
              <a:rPr b="1" lang="en-CA" sz="1400">
                <a:solidFill>
                  <a:srgbClr val="231F20"/>
                </a:solidFill>
              </a:rPr>
              <a:t>Also, we explored: </a:t>
            </a:r>
            <a:endParaRPr b="1" sz="1400">
              <a:solidFill>
                <a:srgbClr val="231F20"/>
              </a:solidFill>
            </a:endParaRPr>
          </a:p>
          <a:p>
            <a:pPr indent="-311150" lvl="0" marL="457200" marR="0" rtl="0" algn="just">
              <a:lnSpc>
                <a:spcPct val="150000"/>
              </a:lnSpc>
              <a:spcBef>
                <a:spcPts val="30"/>
              </a:spcBef>
              <a:spcAft>
                <a:spcPts val="0"/>
              </a:spcAft>
              <a:buClr>
                <a:srgbClr val="231F20"/>
              </a:buClr>
              <a:buSzPts val="1300"/>
              <a:buChar char="●"/>
            </a:pPr>
            <a:r>
              <a:rPr lang="en-CA" sz="1300">
                <a:solidFill>
                  <a:srgbClr val="231F20"/>
                </a:solidFill>
              </a:rPr>
              <a:t>simple variables,</a:t>
            </a:r>
            <a:endParaRPr sz="1300">
              <a:solidFill>
                <a:srgbClr val="231F20"/>
              </a:solidFill>
            </a:endParaRPr>
          </a:p>
          <a:p>
            <a:pPr indent="-311150" lvl="0" marL="457200" marR="0" rtl="0" algn="just">
              <a:lnSpc>
                <a:spcPct val="150000"/>
              </a:lnSpc>
              <a:spcBef>
                <a:spcPts val="0"/>
              </a:spcBef>
              <a:spcAft>
                <a:spcPts val="0"/>
              </a:spcAft>
              <a:buClr>
                <a:srgbClr val="231F20"/>
              </a:buClr>
              <a:buSzPts val="1300"/>
              <a:buChar char="●"/>
            </a:pPr>
            <a:r>
              <a:rPr lang="en-CA" sz="1300">
                <a:solidFill>
                  <a:srgbClr val="231F20"/>
                </a:solidFill>
              </a:rPr>
              <a:t>collection data structures like lists, tuples, and dictionaries.</a:t>
            </a:r>
            <a:endParaRPr sz="1300">
              <a:solidFill>
                <a:srgbClr val="231F20"/>
              </a:solidFill>
            </a:endParaRPr>
          </a:p>
          <a:p>
            <a:pPr indent="0" lvl="0" marL="0" marR="0" rtl="0" algn="just">
              <a:lnSpc>
                <a:spcPct val="150000"/>
              </a:lnSpc>
              <a:spcBef>
                <a:spcPts val="30"/>
              </a:spcBef>
              <a:spcAft>
                <a:spcPts val="0"/>
              </a:spcAft>
              <a:buNone/>
            </a:pPr>
            <a:r>
              <a:t/>
            </a:r>
            <a:endParaRPr sz="1400">
              <a:solidFill>
                <a:srgbClr val="231F20"/>
              </a:solidFill>
            </a:endParaRPr>
          </a:p>
          <a:p>
            <a:pPr indent="0" lvl="0" marL="0" marR="0" rtl="0" algn="just">
              <a:lnSpc>
                <a:spcPct val="150000"/>
              </a:lnSpc>
              <a:spcBef>
                <a:spcPts val="5"/>
              </a:spcBef>
              <a:spcAft>
                <a:spcPts val="0"/>
              </a:spcAft>
              <a:buNone/>
            </a:pPr>
            <a:r>
              <a:rPr lang="en-CA" sz="1400">
                <a:solidFill>
                  <a:srgbClr val="231F20"/>
                </a:solidFill>
              </a:rPr>
              <a:t>As you build programs, you design data structures and write code to manipulate those data structures mentioned above. </a:t>
            </a:r>
            <a:endParaRPr b="1" sz="1400">
              <a:solidFill>
                <a:srgbClr val="231F20"/>
              </a:solidFill>
            </a:endParaRPr>
          </a:p>
        </p:txBody>
      </p:sp>
      <p:sp>
        <p:nvSpPr>
          <p:cNvPr id="64" name="Google Shape;64;p1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Clr>
                <a:schemeClr val="dk1"/>
              </a:buClr>
              <a:buSzPts val="1100"/>
              <a:buFont typeface="Arial"/>
              <a:buNone/>
            </a:pPr>
            <a:r>
              <a:rPr lang="en-CA" sz="2544">
                <a:solidFill>
                  <a:srgbClr val="1C4587"/>
                </a:solidFill>
              </a:rPr>
              <a:t>14.2.5 Encapsulation</a:t>
            </a:r>
            <a:endParaRPr sz="3544">
              <a:solidFill>
                <a:srgbClr val="1C4587"/>
              </a:solidFill>
            </a:endParaRPr>
          </a:p>
        </p:txBody>
      </p:sp>
      <p:sp>
        <p:nvSpPr>
          <p:cNvPr id="207" name="Google Shape;207;p32"/>
          <p:cNvSpPr txBox="1"/>
          <p:nvPr>
            <p:ph idx="1" type="body"/>
          </p:nvPr>
        </p:nvSpPr>
        <p:spPr>
          <a:xfrm>
            <a:off x="311700" y="11678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b="1" lang="en-CA" sz="1400">
                <a:solidFill>
                  <a:schemeClr val="dk1"/>
                </a:solidFill>
                <a:highlight>
                  <a:schemeClr val="lt1"/>
                </a:highlight>
              </a:rPr>
              <a:t>Encapsulation</a:t>
            </a:r>
            <a:r>
              <a:rPr lang="en-CA" sz="1400">
                <a:solidFill>
                  <a:schemeClr val="dk1"/>
                </a:solidFill>
                <a:highlight>
                  <a:schemeClr val="lt1"/>
                </a:highlight>
              </a:rPr>
              <a:t> is one of the fundamental concepts in object - oriented programming (OOP). </a:t>
            </a:r>
            <a:endParaRPr sz="1400">
              <a:solidFill>
                <a:schemeClr val="dk1"/>
              </a:solidFill>
              <a:highlight>
                <a:schemeClr val="lt1"/>
              </a:highlight>
            </a:endParaRPr>
          </a:p>
          <a:p>
            <a:pPr indent="0" lvl="0" marL="0" rtl="0" algn="just">
              <a:lnSpc>
                <a:spcPct val="150000"/>
              </a:lnSpc>
              <a:spcBef>
                <a:spcPts val="900"/>
              </a:spcBef>
              <a:spcAft>
                <a:spcPts val="0"/>
              </a:spcAft>
              <a:buClr>
                <a:schemeClr val="dk1"/>
              </a:buClr>
              <a:buSzPts val="1100"/>
              <a:buFont typeface="Arial"/>
              <a:buNone/>
            </a:pPr>
            <a:r>
              <a:rPr lang="en-CA" sz="1400">
                <a:solidFill>
                  <a:schemeClr val="dk1"/>
                </a:solidFill>
                <a:highlight>
                  <a:schemeClr val="lt1"/>
                </a:highlight>
              </a:rPr>
              <a:t>Using OOP in Python, we can restrict access to methods and variables. </a:t>
            </a:r>
            <a:endParaRPr sz="1400">
              <a:solidFill>
                <a:schemeClr val="dk1"/>
              </a:solidFill>
              <a:highlight>
                <a:schemeClr val="lt1"/>
              </a:highlight>
            </a:endParaRPr>
          </a:p>
          <a:p>
            <a:pPr indent="0" lvl="0" marL="0" rtl="0" algn="just">
              <a:lnSpc>
                <a:spcPct val="150000"/>
              </a:lnSpc>
              <a:spcBef>
                <a:spcPts val="900"/>
              </a:spcBef>
              <a:spcAft>
                <a:spcPts val="0"/>
              </a:spcAft>
              <a:buClr>
                <a:schemeClr val="dk1"/>
              </a:buClr>
              <a:buSzPts val="1100"/>
              <a:buFont typeface="Arial"/>
              <a:buNone/>
            </a:pPr>
            <a:r>
              <a:rPr lang="en-CA" sz="1400">
                <a:solidFill>
                  <a:schemeClr val="dk1"/>
                </a:solidFill>
                <a:highlight>
                  <a:schemeClr val="lt1"/>
                </a:highlight>
              </a:rPr>
              <a:t>Encapsulation prevents data from direct modification. In Python, we denote private attributes using underscore as the prefix i.e single </a:t>
            </a:r>
            <a:r>
              <a:rPr b="1" lang="en-CA" sz="1400">
                <a:solidFill>
                  <a:schemeClr val="dk1"/>
                </a:solidFill>
                <a:highlight>
                  <a:schemeClr val="lt1"/>
                </a:highlight>
              </a:rPr>
              <a:t>_</a:t>
            </a:r>
            <a:r>
              <a:rPr lang="en-CA" sz="1400">
                <a:solidFill>
                  <a:schemeClr val="dk1"/>
                </a:solidFill>
                <a:highlight>
                  <a:schemeClr val="lt1"/>
                </a:highlight>
              </a:rPr>
              <a:t> or double </a:t>
            </a:r>
            <a:r>
              <a:rPr b="1" lang="en-CA" sz="1400">
                <a:solidFill>
                  <a:schemeClr val="dk1"/>
                </a:solidFill>
                <a:highlight>
                  <a:schemeClr val="lt1"/>
                </a:highlight>
              </a:rPr>
              <a:t>__</a:t>
            </a:r>
            <a:r>
              <a:rPr lang="en-CA" sz="1400">
                <a:solidFill>
                  <a:schemeClr val="dk1"/>
                </a:solidFill>
                <a:highlight>
                  <a:schemeClr val="lt1"/>
                </a:highlight>
              </a:rPr>
              <a:t>.</a:t>
            </a:r>
            <a:endParaRPr sz="1400">
              <a:solidFill>
                <a:schemeClr val="dk1"/>
              </a:solidFill>
              <a:highlight>
                <a:schemeClr val="lt1"/>
              </a:highlight>
            </a:endParaRPr>
          </a:p>
          <a:p>
            <a:pPr indent="0" lvl="0" marL="0" rtl="0" algn="l">
              <a:lnSpc>
                <a:spcPct val="150000"/>
              </a:lnSpc>
              <a:spcBef>
                <a:spcPts val="900"/>
              </a:spcBef>
              <a:spcAft>
                <a:spcPts val="0"/>
              </a:spcAft>
              <a:buClr>
                <a:schemeClr val="dk1"/>
              </a:buClr>
              <a:buSzPts val="1100"/>
              <a:buFont typeface="Arial"/>
              <a:buNone/>
            </a:pPr>
            <a:r>
              <a:t/>
            </a:r>
            <a:endParaRPr sz="1300">
              <a:solidFill>
                <a:srgbClr val="273239"/>
              </a:solidFill>
              <a:highlight>
                <a:srgbClr val="FFFFFF"/>
              </a:highlight>
            </a:endParaRPr>
          </a:p>
          <a:p>
            <a:pPr indent="0" lvl="0" marL="0" rtl="0" algn="l">
              <a:lnSpc>
                <a:spcPct val="150000"/>
              </a:lnSpc>
              <a:spcBef>
                <a:spcPts val="900"/>
              </a:spcBef>
              <a:spcAft>
                <a:spcPts val="0"/>
              </a:spcAft>
              <a:buClr>
                <a:schemeClr val="dk1"/>
              </a:buClr>
              <a:buSzPts val="1100"/>
              <a:buFont typeface="Arial"/>
              <a:buNone/>
            </a:pPr>
            <a:r>
              <a:t/>
            </a:r>
            <a:endParaRPr b="1">
              <a:solidFill>
                <a:schemeClr val="dk1"/>
              </a:solidFill>
            </a:endParaRPr>
          </a:p>
          <a:p>
            <a:pPr indent="0" lvl="0" marL="0" rtl="0" algn="l">
              <a:lnSpc>
                <a:spcPct val="150000"/>
              </a:lnSpc>
              <a:spcBef>
                <a:spcPts val="900"/>
              </a:spcBef>
              <a:spcAft>
                <a:spcPts val="900"/>
              </a:spcAft>
              <a:buClr>
                <a:schemeClr val="dk1"/>
              </a:buClr>
              <a:buSzPts val="1100"/>
              <a:buFont typeface="Arial"/>
              <a:buNone/>
            </a:pPr>
            <a:r>
              <a:t/>
            </a:r>
            <a:endParaRPr/>
          </a:p>
        </p:txBody>
      </p:sp>
      <p:sp>
        <p:nvSpPr>
          <p:cNvPr id="208" name="Google Shape;208;p3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2"/>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Clr>
                <a:schemeClr val="dk1"/>
              </a:buClr>
              <a:buSzPts val="1100"/>
              <a:buFont typeface="Arial"/>
              <a:buNone/>
            </a:pPr>
            <a:r>
              <a:rPr lang="en-CA" sz="1500"/>
              <a:t>Example: </a:t>
            </a:r>
            <a:endParaRPr/>
          </a:p>
        </p:txBody>
      </p:sp>
      <p:pic>
        <p:nvPicPr>
          <p:cNvPr id="216" name="Google Shape;216;p33"/>
          <p:cNvPicPr preferRelativeResize="0"/>
          <p:nvPr/>
        </p:nvPicPr>
        <p:blipFill rotWithShape="1">
          <a:blip r:embed="rId3">
            <a:alphaModFix/>
          </a:blip>
          <a:srcRect b="0" l="5567" r="4350" t="0"/>
          <a:stretch/>
        </p:blipFill>
        <p:spPr>
          <a:xfrm>
            <a:off x="2162850" y="669600"/>
            <a:ext cx="5853700" cy="4322900"/>
          </a:xfrm>
          <a:prstGeom prst="rect">
            <a:avLst/>
          </a:prstGeom>
          <a:noFill/>
          <a:ln cap="flat" cmpd="sng" w="9525">
            <a:solidFill>
              <a:schemeClr val="dk2"/>
            </a:solidFill>
            <a:prstDash val="solid"/>
            <a:round/>
            <a:headEnd len="sm" w="sm" type="none"/>
            <a:tailEnd len="sm" w="sm" type="none"/>
          </a:ln>
        </p:spPr>
      </p:pic>
      <p:sp>
        <p:nvSpPr>
          <p:cNvPr id="217" name="Google Shape;217;p3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Clr>
                <a:schemeClr val="dk1"/>
              </a:buClr>
              <a:buSzPts val="1100"/>
              <a:buFont typeface="Arial"/>
              <a:buNone/>
            </a:pPr>
            <a:r>
              <a:rPr lang="en-CA" sz="1500"/>
              <a:t>Output:</a:t>
            </a:r>
            <a:endParaRPr/>
          </a:p>
        </p:txBody>
      </p:sp>
      <p:sp>
        <p:nvSpPr>
          <p:cNvPr id="224" name="Google Shape;224;p34"/>
          <p:cNvSpPr txBox="1"/>
          <p:nvPr>
            <p:ph idx="1" type="body"/>
          </p:nvPr>
        </p:nvSpPr>
        <p:spPr>
          <a:xfrm>
            <a:off x="311700" y="2028175"/>
            <a:ext cx="8520600" cy="2878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In the exercise above, we defined a </a:t>
            </a:r>
            <a:r>
              <a:rPr b="1" lang="en-CA" sz="1400">
                <a:solidFill>
                  <a:schemeClr val="dk1"/>
                </a:solidFill>
              </a:rPr>
              <a:t>Computer</a:t>
            </a:r>
            <a:r>
              <a:rPr lang="en-CA" sz="1400">
                <a:solidFill>
                  <a:schemeClr val="dk1"/>
                </a:solidFill>
              </a:rPr>
              <a:t> class.</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rPr>
              <a:t>We used</a:t>
            </a:r>
            <a:r>
              <a:rPr b="1" lang="en-CA" sz="1400">
                <a:solidFill>
                  <a:schemeClr val="dk1"/>
                </a:solidFill>
              </a:rPr>
              <a:t> __init__()</a:t>
            </a:r>
            <a:r>
              <a:rPr lang="en-CA" sz="1400">
                <a:solidFill>
                  <a:schemeClr val="dk1"/>
                </a:solidFill>
              </a:rPr>
              <a:t> method to store the maximum selling price of </a:t>
            </a:r>
            <a:r>
              <a:rPr b="1" lang="en-CA" sz="1400">
                <a:solidFill>
                  <a:schemeClr val="dk1"/>
                </a:solidFill>
              </a:rPr>
              <a:t>Computer </a:t>
            </a:r>
            <a:r>
              <a:rPr lang="en-CA" sz="1400">
                <a:solidFill>
                  <a:schemeClr val="dk1"/>
                </a:solidFill>
              </a:rPr>
              <a:t>(com.__maxprice = 900). </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rPr>
              <a:t>We have tried to modify the value of </a:t>
            </a:r>
            <a:r>
              <a:rPr b="1" lang="en-CA" sz="1400">
                <a:solidFill>
                  <a:schemeClr val="dk1"/>
                </a:solidFill>
              </a:rPr>
              <a:t>__maxprice </a:t>
            </a:r>
            <a:r>
              <a:rPr lang="en-CA" sz="1400">
                <a:solidFill>
                  <a:schemeClr val="dk1"/>
                </a:solidFill>
              </a:rPr>
              <a:t>outside of the class. Since </a:t>
            </a:r>
            <a:r>
              <a:rPr b="1" lang="en-CA" sz="1400">
                <a:solidFill>
                  <a:schemeClr val="dk1"/>
                </a:solidFill>
              </a:rPr>
              <a:t>__maxprice</a:t>
            </a:r>
            <a:r>
              <a:rPr lang="en-CA" sz="1400">
                <a:solidFill>
                  <a:schemeClr val="dk1"/>
                </a:solidFill>
              </a:rPr>
              <a:t> is a private variable, this modification is not seen on the output.</a:t>
            </a:r>
            <a:endParaRPr sz="1400">
              <a:solidFill>
                <a:schemeClr val="dk1"/>
              </a:solidFill>
            </a:endParaRPr>
          </a:p>
          <a:p>
            <a:pPr indent="0" lvl="0" marL="0" rtl="0" algn="just">
              <a:lnSpc>
                <a:spcPct val="150000"/>
              </a:lnSpc>
              <a:spcBef>
                <a:spcPts val="1200"/>
              </a:spcBef>
              <a:spcAft>
                <a:spcPts val="1200"/>
              </a:spcAft>
              <a:buNone/>
            </a:pPr>
            <a:r>
              <a:rPr lang="en-CA" sz="1400">
                <a:solidFill>
                  <a:schemeClr val="dk1"/>
                </a:solidFill>
              </a:rPr>
              <a:t>As shown, to change the value, we have to use a setter function i.e </a:t>
            </a:r>
            <a:r>
              <a:rPr b="1" lang="en-CA" sz="1400">
                <a:solidFill>
                  <a:schemeClr val="dk1"/>
                </a:solidFill>
              </a:rPr>
              <a:t>setMaxPrice()</a:t>
            </a:r>
            <a:r>
              <a:rPr lang="en-CA" sz="1400">
                <a:solidFill>
                  <a:schemeClr val="dk1"/>
                </a:solidFill>
              </a:rPr>
              <a:t> which takes price as a parameter.</a:t>
            </a:r>
            <a:endParaRPr sz="1400"/>
          </a:p>
        </p:txBody>
      </p:sp>
      <p:pic>
        <p:nvPicPr>
          <p:cNvPr id="225" name="Google Shape;225;p34"/>
          <p:cNvPicPr preferRelativeResize="0"/>
          <p:nvPr/>
        </p:nvPicPr>
        <p:blipFill rotWithShape="1">
          <a:blip r:embed="rId3">
            <a:alphaModFix/>
          </a:blip>
          <a:srcRect b="0" l="0" r="23971" t="0"/>
          <a:stretch/>
        </p:blipFill>
        <p:spPr>
          <a:xfrm>
            <a:off x="1495350" y="748700"/>
            <a:ext cx="6478149" cy="867200"/>
          </a:xfrm>
          <a:prstGeom prst="rect">
            <a:avLst/>
          </a:prstGeom>
          <a:noFill/>
          <a:ln cap="flat" cmpd="sng" w="9525">
            <a:solidFill>
              <a:schemeClr val="dk2"/>
            </a:solidFill>
            <a:prstDash val="solid"/>
            <a:round/>
            <a:headEnd len="sm" w="sm" type="none"/>
            <a:tailEnd len="sm" w="sm" type="none"/>
          </a:ln>
        </p:spPr>
      </p:pic>
      <p:sp>
        <p:nvSpPr>
          <p:cNvPr id="226" name="Google Shape;226;p3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Clr>
                <a:schemeClr val="dk1"/>
              </a:buClr>
              <a:buSzPts val="1100"/>
              <a:buFont typeface="Arial"/>
              <a:buNone/>
            </a:pPr>
            <a:r>
              <a:rPr lang="en-CA" sz="2544">
                <a:solidFill>
                  <a:srgbClr val="1C4587"/>
                </a:solidFill>
              </a:rPr>
              <a:t>14.2.5 Polymorphism</a:t>
            </a:r>
            <a:endParaRPr sz="3544">
              <a:solidFill>
                <a:srgbClr val="1C4587"/>
              </a:solidFill>
            </a:endParaRPr>
          </a:p>
        </p:txBody>
      </p:sp>
      <p:sp>
        <p:nvSpPr>
          <p:cNvPr id="233" name="Google Shape;23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rgbClr val="273239"/>
                </a:solidFill>
                <a:highlight>
                  <a:srgbClr val="FFFFFF"/>
                </a:highlight>
              </a:rPr>
              <a:t>In programming, </a:t>
            </a:r>
            <a:r>
              <a:rPr b="1" lang="en-CA" sz="1400">
                <a:solidFill>
                  <a:srgbClr val="273239"/>
                </a:solidFill>
                <a:highlight>
                  <a:srgbClr val="FFFFFF"/>
                </a:highlight>
              </a:rPr>
              <a:t>polymorphism</a:t>
            </a:r>
            <a:r>
              <a:rPr lang="en-CA" sz="1400">
                <a:solidFill>
                  <a:srgbClr val="273239"/>
                </a:solidFill>
                <a:highlight>
                  <a:srgbClr val="FFFFFF"/>
                </a:highlight>
              </a:rPr>
              <a:t> means the same function name (but different signatures) being used for different types.</a:t>
            </a:r>
            <a:endParaRPr sz="1400">
              <a:solidFill>
                <a:srgbClr val="273239"/>
              </a:solidFill>
              <a:highlight>
                <a:srgbClr val="FFFFFF"/>
              </a:highlight>
            </a:endParaRPr>
          </a:p>
          <a:p>
            <a:pPr indent="0" lvl="0" marL="0" rtl="0" algn="l">
              <a:spcBef>
                <a:spcPts val="1200"/>
              </a:spcBef>
              <a:spcAft>
                <a:spcPts val="0"/>
              </a:spcAft>
              <a:buNone/>
            </a:pPr>
            <a:r>
              <a:rPr lang="en-CA" sz="1300">
                <a:solidFill>
                  <a:srgbClr val="273239"/>
                </a:solidFill>
              </a:rPr>
              <a:t>Example: </a:t>
            </a:r>
            <a:endParaRPr sz="1300">
              <a:solidFill>
                <a:srgbClr val="273239"/>
              </a:solidFill>
            </a:endParaRPr>
          </a:p>
          <a:p>
            <a:pPr indent="0" lvl="0" marL="0" rtl="0" algn="l">
              <a:spcBef>
                <a:spcPts val="1200"/>
              </a:spcBef>
              <a:spcAft>
                <a:spcPts val="1200"/>
              </a:spcAft>
              <a:buNone/>
            </a:pPr>
            <a:r>
              <a:t/>
            </a:r>
            <a:endParaRPr b="1" sz="1300">
              <a:solidFill>
                <a:srgbClr val="273239"/>
              </a:solidFill>
            </a:endParaRPr>
          </a:p>
        </p:txBody>
      </p:sp>
      <p:pic>
        <p:nvPicPr>
          <p:cNvPr id="234" name="Google Shape;234;p35"/>
          <p:cNvPicPr preferRelativeResize="0"/>
          <p:nvPr/>
        </p:nvPicPr>
        <p:blipFill rotWithShape="1">
          <a:blip r:embed="rId3">
            <a:alphaModFix/>
          </a:blip>
          <a:srcRect b="0" l="6463" r="0" t="0"/>
          <a:stretch/>
        </p:blipFill>
        <p:spPr>
          <a:xfrm>
            <a:off x="2451781" y="2053850"/>
            <a:ext cx="5209669" cy="2753625"/>
          </a:xfrm>
          <a:prstGeom prst="rect">
            <a:avLst/>
          </a:prstGeom>
          <a:noFill/>
          <a:ln cap="flat" cmpd="sng" w="9525">
            <a:solidFill>
              <a:schemeClr val="dk2"/>
            </a:solidFill>
            <a:prstDash val="solid"/>
            <a:round/>
            <a:headEnd len="sm" w="sm" type="none"/>
            <a:tailEnd len="sm" w="sm" type="none"/>
          </a:ln>
        </p:spPr>
      </p:pic>
      <p:sp>
        <p:nvSpPr>
          <p:cNvPr id="235" name="Google Shape;235;p3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3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6"/>
          <p:cNvPicPr preferRelativeResize="0"/>
          <p:nvPr/>
        </p:nvPicPr>
        <p:blipFill rotWithShape="1">
          <a:blip r:embed="rId3">
            <a:alphaModFix/>
          </a:blip>
          <a:srcRect b="0" l="5365" r="5060" t="0"/>
          <a:stretch/>
        </p:blipFill>
        <p:spPr>
          <a:xfrm>
            <a:off x="1302000" y="839300"/>
            <a:ext cx="6433576" cy="3054675"/>
          </a:xfrm>
          <a:prstGeom prst="rect">
            <a:avLst/>
          </a:prstGeom>
          <a:noFill/>
          <a:ln cap="flat" cmpd="sng" w="9525">
            <a:solidFill>
              <a:schemeClr val="dk2"/>
            </a:solidFill>
            <a:prstDash val="solid"/>
            <a:round/>
            <a:headEnd len="sm" w="sm" type="none"/>
            <a:tailEnd len="sm" w="sm" type="none"/>
          </a:ln>
        </p:spPr>
      </p:pic>
      <p:sp>
        <p:nvSpPr>
          <p:cNvPr id="243" name="Google Shape;243;p3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Clr>
                <a:schemeClr val="dk1"/>
              </a:buClr>
              <a:buSzPts val="1100"/>
              <a:buFont typeface="Arial"/>
              <a:buNone/>
            </a:pPr>
            <a:r>
              <a:rPr lang="en-CA" sz="1400"/>
              <a:t>Output:</a:t>
            </a:r>
            <a:endParaRPr sz="1400"/>
          </a:p>
        </p:txBody>
      </p:sp>
      <p:sp>
        <p:nvSpPr>
          <p:cNvPr id="250" name="Google Shape;250;p37"/>
          <p:cNvSpPr txBox="1"/>
          <p:nvPr>
            <p:ph idx="1" type="body"/>
          </p:nvPr>
        </p:nvSpPr>
        <p:spPr>
          <a:xfrm>
            <a:off x="311700" y="1986550"/>
            <a:ext cx="8520600" cy="2582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In the example above, we defined two classes </a:t>
            </a:r>
            <a:r>
              <a:rPr b="1" lang="en-CA" sz="1400">
                <a:solidFill>
                  <a:schemeClr val="dk1"/>
                </a:solidFill>
              </a:rPr>
              <a:t>Dog</a:t>
            </a:r>
            <a:r>
              <a:rPr lang="en-CA" sz="1400">
                <a:solidFill>
                  <a:schemeClr val="dk1"/>
                </a:solidFill>
              </a:rPr>
              <a:t>  and </a:t>
            </a:r>
            <a:r>
              <a:rPr b="1" lang="en-CA" sz="1400">
                <a:solidFill>
                  <a:schemeClr val="dk1"/>
                </a:solidFill>
              </a:rPr>
              <a:t>Butterfly</a:t>
            </a:r>
            <a:r>
              <a:rPr lang="en-CA" sz="1400">
                <a:solidFill>
                  <a:schemeClr val="dk1"/>
                </a:solidFill>
              </a:rPr>
              <a:t>. Each of them have a common </a:t>
            </a:r>
            <a:r>
              <a:rPr b="1" lang="en-CA" sz="1400">
                <a:solidFill>
                  <a:schemeClr val="dk1"/>
                </a:solidFill>
              </a:rPr>
              <a:t>fly()</a:t>
            </a:r>
            <a:r>
              <a:rPr lang="en-CA" sz="1400">
                <a:solidFill>
                  <a:schemeClr val="dk1"/>
                </a:solidFill>
              </a:rPr>
              <a:t> method. However, their functions are different.</a:t>
            </a:r>
            <a:endParaRPr sz="1400">
              <a:solidFill>
                <a:schemeClr val="dk1"/>
              </a:solidFill>
            </a:endParaRPr>
          </a:p>
          <a:p>
            <a:pPr indent="0" lvl="0" marL="0" rtl="0" algn="just">
              <a:lnSpc>
                <a:spcPct val="150000"/>
              </a:lnSpc>
              <a:spcBef>
                <a:spcPts val="1200"/>
              </a:spcBef>
              <a:spcAft>
                <a:spcPts val="1200"/>
              </a:spcAft>
              <a:buNone/>
            </a:pPr>
            <a:r>
              <a:rPr lang="en-CA" sz="1400">
                <a:solidFill>
                  <a:schemeClr val="dk1"/>
                </a:solidFill>
              </a:rPr>
              <a:t>To use polymorphism, we created a common interface i.e </a:t>
            </a:r>
            <a:r>
              <a:rPr b="1" lang="en-CA" sz="1400">
                <a:solidFill>
                  <a:schemeClr val="dk1"/>
                </a:solidFill>
              </a:rPr>
              <a:t>flying_test()</a:t>
            </a:r>
            <a:r>
              <a:rPr lang="en-CA" sz="1400">
                <a:solidFill>
                  <a:schemeClr val="dk1"/>
                </a:solidFill>
              </a:rPr>
              <a:t> function that takes any object and calls the object's </a:t>
            </a:r>
            <a:r>
              <a:rPr b="1" lang="en-CA" sz="1400">
                <a:solidFill>
                  <a:schemeClr val="dk1"/>
                </a:solidFill>
              </a:rPr>
              <a:t>fly()</a:t>
            </a:r>
            <a:r>
              <a:rPr lang="en-CA" sz="1400">
                <a:solidFill>
                  <a:schemeClr val="dk1"/>
                </a:solidFill>
              </a:rPr>
              <a:t> method. Thus, when we passed the </a:t>
            </a:r>
            <a:r>
              <a:rPr b="1" lang="en-CA" sz="1400">
                <a:solidFill>
                  <a:schemeClr val="dk1"/>
                </a:solidFill>
              </a:rPr>
              <a:t>rex</a:t>
            </a:r>
            <a:r>
              <a:rPr lang="en-CA" sz="1400">
                <a:solidFill>
                  <a:schemeClr val="dk1"/>
                </a:solidFill>
              </a:rPr>
              <a:t>  and </a:t>
            </a:r>
            <a:r>
              <a:rPr b="1" lang="en-CA" sz="1400">
                <a:solidFill>
                  <a:schemeClr val="dk1"/>
                </a:solidFill>
              </a:rPr>
              <a:t>yellow</a:t>
            </a:r>
            <a:r>
              <a:rPr lang="en-CA" sz="1400">
                <a:solidFill>
                  <a:schemeClr val="dk1"/>
                </a:solidFill>
              </a:rPr>
              <a:t>  objects in the </a:t>
            </a:r>
            <a:r>
              <a:rPr b="1" lang="en-CA" sz="1400">
                <a:solidFill>
                  <a:schemeClr val="dk1"/>
                </a:solidFill>
              </a:rPr>
              <a:t>flying_test()</a:t>
            </a:r>
            <a:r>
              <a:rPr lang="en-CA" sz="1400">
                <a:solidFill>
                  <a:schemeClr val="dk1"/>
                </a:solidFill>
              </a:rPr>
              <a:t> function, it ran effectively.</a:t>
            </a:r>
            <a:endParaRPr sz="1400"/>
          </a:p>
        </p:txBody>
      </p:sp>
      <p:pic>
        <p:nvPicPr>
          <p:cNvPr id="251" name="Google Shape;251;p37"/>
          <p:cNvPicPr preferRelativeResize="0"/>
          <p:nvPr/>
        </p:nvPicPr>
        <p:blipFill rotWithShape="1">
          <a:blip r:embed="rId3">
            <a:alphaModFix/>
          </a:blip>
          <a:srcRect b="0" l="0" r="32377" t="0"/>
          <a:stretch/>
        </p:blipFill>
        <p:spPr>
          <a:xfrm>
            <a:off x="1312775" y="920900"/>
            <a:ext cx="5778374" cy="703925"/>
          </a:xfrm>
          <a:prstGeom prst="rect">
            <a:avLst/>
          </a:prstGeom>
          <a:noFill/>
          <a:ln cap="flat" cmpd="sng" w="9525">
            <a:solidFill>
              <a:schemeClr val="dk2"/>
            </a:solidFill>
            <a:prstDash val="solid"/>
            <a:round/>
            <a:headEnd len="sm" w="sm" type="none"/>
            <a:tailEnd len="sm" w="sm" type="none"/>
          </a:ln>
        </p:spPr>
      </p:pic>
      <p:sp>
        <p:nvSpPr>
          <p:cNvPr id="252" name="Google Shape;252;p3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rgbClr val="1C4587"/>
                </a:solidFill>
              </a:rPr>
              <a:t>14.3 Exercises</a:t>
            </a:r>
            <a:endParaRPr>
              <a:solidFill>
                <a:srgbClr val="1C4587"/>
              </a:solidFill>
            </a:endParaRPr>
          </a:p>
        </p:txBody>
      </p:sp>
      <p:sp>
        <p:nvSpPr>
          <p:cNvPr id="259" name="Google Shape;259;p38"/>
          <p:cNvSpPr txBox="1"/>
          <p:nvPr>
            <p:ph idx="1" type="body"/>
          </p:nvPr>
        </p:nvSpPr>
        <p:spPr>
          <a:xfrm>
            <a:off x="311700" y="1152475"/>
            <a:ext cx="8520600" cy="38190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Clr>
                <a:schemeClr val="dk1"/>
              </a:buClr>
              <a:buSzPts val="1100"/>
              <a:buFont typeface="Arial"/>
              <a:buNone/>
            </a:pPr>
            <a:r>
              <a:rPr b="1" lang="en-CA" sz="1400">
                <a:solidFill>
                  <a:schemeClr val="dk1"/>
                </a:solidFill>
                <a:highlight>
                  <a:schemeClr val="lt1"/>
                </a:highlight>
              </a:rPr>
              <a:t>Exercise 1:</a:t>
            </a:r>
            <a:endParaRPr sz="1400">
              <a:solidFill>
                <a:schemeClr val="dk1"/>
              </a:solidFill>
              <a:highlight>
                <a:schemeClr val="lt1"/>
              </a:highlight>
            </a:endParaRPr>
          </a:p>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Create a Circle class and initialize it with radius. Make two instance methods getArea and getCircumference inside this class. Implement the methods.</a:t>
            </a:r>
            <a:endParaRPr sz="1400">
              <a:solidFill>
                <a:schemeClr val="dk1"/>
              </a:solidFill>
              <a:highlight>
                <a:schemeClr val="lt1"/>
              </a:highlight>
            </a:endParaRPr>
          </a:p>
          <a:p>
            <a:pPr indent="0" lvl="0" marL="0" rtl="0" algn="just">
              <a:lnSpc>
                <a:spcPct val="150000"/>
              </a:lnSpc>
              <a:spcBef>
                <a:spcPts val="0"/>
              </a:spcBef>
              <a:spcAft>
                <a:spcPts val="0"/>
              </a:spcAft>
              <a:buNone/>
            </a:pPr>
            <a:r>
              <a:rPr lang="en-CA" sz="1400">
                <a:solidFill>
                  <a:schemeClr val="dk1"/>
                </a:solidFill>
                <a:highlight>
                  <a:schemeClr val="lt1"/>
                </a:highlight>
              </a:rPr>
              <a:t>No need to write test class or main function for this.</a:t>
            </a:r>
            <a:endParaRPr sz="1400">
              <a:solidFill>
                <a:schemeClr val="dk1"/>
              </a:solidFill>
              <a:highlight>
                <a:schemeClr val="lt1"/>
              </a:highlight>
            </a:endParaRPr>
          </a:p>
          <a:p>
            <a:pPr indent="0" lvl="0" marL="0" rtl="0" algn="just">
              <a:lnSpc>
                <a:spcPct val="150000"/>
              </a:lnSpc>
              <a:spcBef>
                <a:spcPts val="0"/>
              </a:spcBef>
              <a:spcAft>
                <a:spcPts val="0"/>
              </a:spcAft>
              <a:buNone/>
            </a:pPr>
            <a:r>
              <a:t/>
            </a:r>
            <a:endParaRPr sz="1400">
              <a:solidFill>
                <a:schemeClr val="dk1"/>
              </a:solidFill>
              <a:highlight>
                <a:schemeClr val="lt1"/>
              </a:highlight>
            </a:endParaRPr>
          </a:p>
          <a:p>
            <a:pPr indent="0" lvl="0" marL="0" rtl="0" algn="just">
              <a:lnSpc>
                <a:spcPct val="150000"/>
              </a:lnSpc>
              <a:spcBef>
                <a:spcPts val="0"/>
              </a:spcBef>
              <a:spcAft>
                <a:spcPts val="0"/>
              </a:spcAft>
              <a:buNone/>
            </a:pPr>
            <a:r>
              <a:t/>
            </a:r>
            <a:endParaRPr sz="1400">
              <a:solidFill>
                <a:schemeClr val="dk1"/>
              </a:solidFill>
              <a:highlight>
                <a:schemeClr val="lt1"/>
              </a:highlight>
            </a:endParaRPr>
          </a:p>
          <a:p>
            <a:pPr indent="0" lvl="0" marL="0" rtl="0" algn="just">
              <a:lnSpc>
                <a:spcPct val="150000"/>
              </a:lnSpc>
              <a:spcBef>
                <a:spcPts val="0"/>
              </a:spcBef>
              <a:spcAft>
                <a:spcPts val="0"/>
              </a:spcAft>
              <a:buNone/>
            </a:pPr>
            <a:r>
              <a:rPr b="1" lang="en-CA" sz="1400">
                <a:solidFill>
                  <a:schemeClr val="dk1"/>
                </a:solidFill>
                <a:highlight>
                  <a:schemeClr val="lt1"/>
                </a:highlight>
              </a:rPr>
              <a:t>Exercise 2:</a:t>
            </a:r>
            <a:endParaRPr b="1" sz="1400">
              <a:solidFill>
                <a:schemeClr val="dk1"/>
              </a:solidFill>
              <a:highlight>
                <a:schemeClr val="lt1"/>
              </a:highlight>
            </a:endParaRPr>
          </a:p>
          <a:p>
            <a:pPr indent="0" lvl="0" marL="0" rtl="0" algn="just">
              <a:lnSpc>
                <a:spcPct val="150000"/>
              </a:lnSpc>
              <a:spcBef>
                <a:spcPts val="0"/>
              </a:spcBef>
              <a:spcAft>
                <a:spcPts val="0"/>
              </a:spcAft>
              <a:buNone/>
            </a:pPr>
            <a:r>
              <a:rPr lang="en-CA" sz="1400">
                <a:solidFill>
                  <a:schemeClr val="dk1"/>
                </a:solidFill>
                <a:highlight>
                  <a:schemeClr val="lt1"/>
                </a:highlight>
              </a:rPr>
              <a:t>Create a Temperature class. Make two class/static methods :</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AutoNum type="arabicPeriod"/>
            </a:pPr>
            <a:r>
              <a:rPr lang="en-CA" sz="1400">
                <a:solidFill>
                  <a:schemeClr val="dk1"/>
                </a:solidFill>
                <a:highlight>
                  <a:schemeClr val="lt1"/>
                </a:highlight>
              </a:rPr>
              <a:t>convertFahrenheit - It will take Celsius and will convert and print it into Fahrenheit.</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AutoNum type="arabicPeriod"/>
            </a:pPr>
            <a:r>
              <a:rPr lang="en-CA" sz="1400">
                <a:solidFill>
                  <a:schemeClr val="dk1"/>
                </a:solidFill>
                <a:highlight>
                  <a:schemeClr val="lt1"/>
                </a:highlight>
              </a:rPr>
              <a:t>convertCelsius - It will take Fahrenheit and will convert it into Celsius.</a:t>
            </a:r>
            <a:br>
              <a:rPr lang="en-CA" sz="1400">
                <a:solidFill>
                  <a:schemeClr val="dk1"/>
                </a:solidFill>
                <a:highlight>
                  <a:schemeClr val="lt1"/>
                </a:highlight>
              </a:rPr>
            </a:br>
            <a:endParaRPr sz="1400">
              <a:solidFill>
                <a:schemeClr val="dk1"/>
              </a:solidFill>
              <a:highlight>
                <a:schemeClr val="lt1"/>
              </a:highlight>
            </a:endParaRPr>
          </a:p>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Write a test class for this one and test it (Look at problem 3 and 4 for example)</a:t>
            </a:r>
            <a:endParaRPr sz="1400">
              <a:solidFill>
                <a:schemeClr val="dk1"/>
              </a:solidFill>
              <a:highlight>
                <a:schemeClr val="lt1"/>
              </a:highlight>
            </a:endParaRPr>
          </a:p>
        </p:txBody>
      </p:sp>
      <p:cxnSp>
        <p:nvCxnSpPr>
          <p:cNvPr id="260" name="Google Shape;260;p38"/>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261" name="Google Shape;261;p3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idx="1" type="body"/>
          </p:nvPr>
        </p:nvSpPr>
        <p:spPr>
          <a:xfrm>
            <a:off x="311700" y="247500"/>
            <a:ext cx="8520600" cy="45840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Clr>
                <a:schemeClr val="dk1"/>
              </a:buClr>
              <a:buSzPts val="1100"/>
              <a:buFont typeface="Arial"/>
              <a:buNone/>
            </a:pPr>
            <a:r>
              <a:rPr b="1" lang="en-CA" sz="1400">
                <a:solidFill>
                  <a:schemeClr val="dk1"/>
                </a:solidFill>
              </a:rPr>
              <a:t>Exercise 3:</a:t>
            </a:r>
            <a:endParaRPr b="1" sz="14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rgbClr val="FFFFFF"/>
                </a:highlight>
              </a:rPr>
              <a:t>Create a Student class and initialize it with coursesGrades, name and id number. Make methods to :</a:t>
            </a:r>
            <a:endParaRPr sz="1400">
              <a:solidFill>
                <a:schemeClr val="dk1"/>
              </a:solidFill>
              <a:highlight>
                <a:srgbClr val="FFFFFF"/>
              </a:highlight>
            </a:endParaRPr>
          </a:p>
          <a:p>
            <a:pPr indent="-317500" lvl="0" marL="457200" rtl="0" algn="just">
              <a:lnSpc>
                <a:spcPct val="150000"/>
              </a:lnSpc>
              <a:spcBef>
                <a:spcPts val="0"/>
              </a:spcBef>
              <a:spcAft>
                <a:spcPts val="0"/>
              </a:spcAft>
              <a:buClr>
                <a:schemeClr val="dk1"/>
              </a:buClr>
              <a:buSzPts val="1400"/>
              <a:buAutoNum type="arabicPeriod"/>
            </a:pPr>
            <a:r>
              <a:rPr lang="en-CA" sz="1400">
                <a:solidFill>
                  <a:schemeClr val="dk1"/>
                </a:solidFill>
                <a:highlight>
                  <a:srgbClr val="FFFFFF"/>
                </a:highlight>
              </a:rPr>
              <a:t>Display - It should display the name and id number of the student.</a:t>
            </a:r>
            <a:endParaRPr sz="1400">
              <a:solidFill>
                <a:schemeClr val="dk1"/>
              </a:solidFill>
            </a:endParaRPr>
          </a:p>
          <a:p>
            <a:pPr indent="-317500" lvl="0" marL="457200" rtl="0" algn="just">
              <a:lnSpc>
                <a:spcPct val="150000"/>
              </a:lnSpc>
              <a:spcBef>
                <a:spcPts val="0"/>
              </a:spcBef>
              <a:spcAft>
                <a:spcPts val="0"/>
              </a:spcAft>
              <a:buClr>
                <a:schemeClr val="dk1"/>
              </a:buClr>
              <a:buSzPts val="1400"/>
              <a:buAutoNum type="arabicPeriod"/>
            </a:pPr>
            <a:r>
              <a:rPr lang="en-CA" sz="1400">
                <a:solidFill>
                  <a:schemeClr val="dk1"/>
                </a:solidFill>
                <a:highlight>
                  <a:srgbClr val="FFFFFF"/>
                </a:highlight>
              </a:rPr>
              <a:t>AddCourseGrade – It adds the grades of the courses to the list of courses. </a:t>
            </a:r>
            <a:endParaRPr sz="1400">
              <a:solidFill>
                <a:schemeClr val="dk1"/>
              </a:solidFill>
            </a:endParaRPr>
          </a:p>
          <a:p>
            <a:pPr indent="-317500" lvl="0" marL="457200" rtl="0" algn="just">
              <a:lnSpc>
                <a:spcPct val="150000"/>
              </a:lnSpc>
              <a:spcBef>
                <a:spcPts val="0"/>
              </a:spcBef>
              <a:spcAft>
                <a:spcPts val="0"/>
              </a:spcAft>
              <a:buClr>
                <a:schemeClr val="dk1"/>
              </a:buClr>
              <a:buSzPts val="1400"/>
              <a:buAutoNum type="arabicPeriod"/>
            </a:pPr>
            <a:r>
              <a:rPr lang="en-CA" sz="1400">
                <a:solidFill>
                  <a:schemeClr val="dk1"/>
                </a:solidFill>
                <a:highlight>
                  <a:srgbClr val="FFFFFF"/>
                </a:highlight>
              </a:rPr>
              <a:t>getAverage – it calculates the average (GPA) of the student based on the grades of the student.</a:t>
            </a:r>
            <a:endParaRPr sz="1400">
              <a:solidFill>
                <a:schemeClr val="dk1"/>
              </a:solidFill>
              <a:highlight>
                <a:srgbClr val="FFFFFF"/>
              </a:highlight>
            </a:endParaRPr>
          </a:p>
          <a:p>
            <a:pPr indent="0" lvl="0" marL="457200" rtl="0" algn="just">
              <a:lnSpc>
                <a:spcPct val="15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just">
              <a:lnSpc>
                <a:spcPct val="150000"/>
              </a:lnSpc>
              <a:spcBef>
                <a:spcPts val="0"/>
              </a:spcBef>
              <a:spcAft>
                <a:spcPts val="0"/>
              </a:spcAft>
              <a:buNone/>
            </a:pPr>
            <a:r>
              <a:rPr lang="en-CA" sz="1400">
                <a:solidFill>
                  <a:schemeClr val="dk1"/>
                </a:solidFill>
              </a:rPr>
              <a:t>No need to write test class or main function for this.</a:t>
            </a:r>
            <a:endParaRPr sz="1400">
              <a:solidFill>
                <a:schemeClr val="dk1"/>
              </a:solidFill>
            </a:endParaRPr>
          </a:p>
          <a:p>
            <a:pPr indent="0" lvl="0" marL="0" rtl="0" algn="just">
              <a:lnSpc>
                <a:spcPct val="150000"/>
              </a:lnSpc>
              <a:spcBef>
                <a:spcPts val="0"/>
              </a:spcBef>
              <a:spcAft>
                <a:spcPts val="0"/>
              </a:spcAft>
              <a:buNone/>
            </a:pPr>
            <a:r>
              <a:t/>
            </a:r>
            <a:endParaRPr sz="1400">
              <a:solidFill>
                <a:schemeClr val="dk1"/>
              </a:solidFill>
            </a:endParaRPr>
          </a:p>
          <a:p>
            <a:pPr indent="0" lvl="0" marL="0" rtl="0" algn="just">
              <a:lnSpc>
                <a:spcPct val="150000"/>
              </a:lnSpc>
              <a:spcBef>
                <a:spcPts val="0"/>
              </a:spcBef>
              <a:spcAft>
                <a:spcPts val="0"/>
              </a:spcAft>
              <a:buNone/>
            </a:pPr>
            <a:r>
              <a:t/>
            </a:r>
            <a:endParaRPr sz="1400">
              <a:solidFill>
                <a:schemeClr val="dk1"/>
              </a:solidFill>
            </a:endParaRPr>
          </a:p>
          <a:p>
            <a:pPr indent="0" lvl="0" marL="0" rtl="0" algn="just">
              <a:lnSpc>
                <a:spcPct val="150000"/>
              </a:lnSpc>
              <a:spcBef>
                <a:spcPts val="0"/>
              </a:spcBef>
              <a:spcAft>
                <a:spcPts val="0"/>
              </a:spcAft>
              <a:buNone/>
            </a:pPr>
            <a:r>
              <a:rPr b="1" lang="en-CA" sz="1400">
                <a:solidFill>
                  <a:schemeClr val="dk1"/>
                </a:solidFill>
              </a:rPr>
              <a:t>Exercise 4:</a:t>
            </a:r>
            <a:endParaRPr b="1" sz="1400">
              <a:solidFill>
                <a:schemeClr val="dk1"/>
              </a:solidFill>
            </a:endParaRPr>
          </a:p>
          <a:p>
            <a:pPr indent="0" lvl="0" marL="0" rtl="0" algn="just">
              <a:lnSpc>
                <a:spcPct val="150000"/>
              </a:lnSpc>
              <a:spcBef>
                <a:spcPts val="0"/>
              </a:spcBef>
              <a:spcAft>
                <a:spcPts val="0"/>
              </a:spcAft>
              <a:buNone/>
            </a:pPr>
            <a:r>
              <a:rPr lang="en-CA" sz="1400">
                <a:solidFill>
                  <a:schemeClr val="dk1"/>
                </a:solidFill>
              </a:rPr>
              <a:t>Look around your classroom or your bedroom and come up with 3 classes that you see there. </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rPr>
              <a:t>For each class define 3 instance variables.</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rPr>
              <a:t>For each class define 1 static variable.</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rPr>
              <a:t>For each class define an accessor and a mutator for each instance variable.</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rPr>
              <a:t>For each class define 2 instance methods in addition to the accessors and the mutators.</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rPr>
              <a:t>For each class define a constructor which initializes all its instance variables. </a:t>
            </a:r>
            <a:endParaRPr sz="1400">
              <a:solidFill>
                <a:schemeClr val="dk1"/>
              </a:solidFill>
            </a:endParaRPr>
          </a:p>
        </p:txBody>
      </p:sp>
      <p:sp>
        <p:nvSpPr>
          <p:cNvPr id="268" name="Google Shape;268;p3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idx="1" type="body"/>
          </p:nvPr>
        </p:nvSpPr>
        <p:spPr>
          <a:xfrm>
            <a:off x="311700" y="333575"/>
            <a:ext cx="8520600" cy="45948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50000"/>
              </a:lnSpc>
              <a:spcBef>
                <a:spcPts val="0"/>
              </a:spcBef>
              <a:spcAft>
                <a:spcPts val="0"/>
              </a:spcAft>
              <a:buClr>
                <a:schemeClr val="dk1"/>
              </a:buClr>
              <a:buSzPct val="63442"/>
              <a:buFont typeface="Arial"/>
              <a:buNone/>
            </a:pPr>
            <a:r>
              <a:rPr b="1" lang="en-CA" sz="1733">
                <a:solidFill>
                  <a:schemeClr val="dk1"/>
                </a:solidFill>
              </a:rPr>
              <a:t>Exercise 5:</a:t>
            </a:r>
            <a:endParaRPr sz="1733">
              <a:solidFill>
                <a:schemeClr val="dk1"/>
              </a:solidFill>
              <a:highlight>
                <a:srgbClr val="FFFFFF"/>
              </a:highlight>
            </a:endParaRPr>
          </a:p>
          <a:p>
            <a:pPr indent="0" lvl="0" marL="0" rtl="0" algn="just">
              <a:lnSpc>
                <a:spcPct val="150000"/>
              </a:lnSpc>
              <a:spcBef>
                <a:spcPts val="0"/>
              </a:spcBef>
              <a:spcAft>
                <a:spcPts val="0"/>
              </a:spcAft>
              <a:buClr>
                <a:schemeClr val="dk1"/>
              </a:buClr>
              <a:buSzPct val="63442"/>
              <a:buFont typeface="Arial"/>
              <a:buNone/>
            </a:pPr>
            <a:r>
              <a:rPr lang="en-CA" sz="1733">
                <a:solidFill>
                  <a:srgbClr val="222222"/>
                </a:solidFill>
                <a:highlight>
                  <a:srgbClr val="FFFFFF"/>
                </a:highlight>
              </a:rPr>
              <a:t>Write a python program with the following description:</a:t>
            </a:r>
            <a:endParaRPr sz="1733">
              <a:solidFill>
                <a:srgbClr val="222222"/>
              </a:solidFill>
              <a:highlight>
                <a:srgbClr val="FFFFFF"/>
              </a:highlight>
            </a:endParaRPr>
          </a:p>
          <a:p>
            <a:pPr indent="-313927" lvl="0" marL="4572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Define a class called MyCustomList. </a:t>
            </a:r>
            <a:endParaRPr sz="1733">
              <a:solidFill>
                <a:srgbClr val="222222"/>
              </a:solidFill>
              <a:highlight>
                <a:srgbClr val="FFFFFF"/>
              </a:highlight>
            </a:endParaRPr>
          </a:p>
          <a:p>
            <a:pPr indent="-313927" lvl="0" marL="4572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The class has an instance variable called myList which is a list of integers.</a:t>
            </a:r>
            <a:endParaRPr sz="1733">
              <a:solidFill>
                <a:srgbClr val="222222"/>
              </a:solidFill>
              <a:highlight>
                <a:srgbClr val="FFFFFF"/>
              </a:highlight>
            </a:endParaRPr>
          </a:p>
          <a:p>
            <a:pPr indent="-313927" lvl="0" marL="4572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Define the following </a:t>
            </a:r>
            <a:r>
              <a:rPr lang="en-CA" sz="1733" u="sng">
                <a:solidFill>
                  <a:srgbClr val="222222"/>
                </a:solidFill>
                <a:highlight>
                  <a:srgbClr val="FFFFFF"/>
                </a:highlight>
              </a:rPr>
              <a:t>instance</a:t>
            </a:r>
            <a:r>
              <a:rPr lang="en-CA" sz="1733">
                <a:solidFill>
                  <a:srgbClr val="222222"/>
                </a:solidFill>
                <a:highlight>
                  <a:srgbClr val="FFFFFF"/>
                </a:highlight>
              </a:rPr>
              <a:t> methods for the class:</a:t>
            </a:r>
            <a:endParaRPr sz="1733">
              <a:solidFill>
                <a:srgbClr val="222222"/>
              </a:solidFill>
              <a:highlight>
                <a:srgbClr val="FFFFFF"/>
              </a:highlight>
            </a:endParaRPr>
          </a:p>
          <a:p>
            <a:pPr indent="-313927" lvl="0" marL="9144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addItem: It has an input of type int and it adds the number to the list if this number already does not exist in the list. If it exists it will ignore it.</a:t>
            </a:r>
            <a:endParaRPr sz="1733">
              <a:solidFill>
                <a:srgbClr val="222222"/>
              </a:solidFill>
              <a:highlight>
                <a:srgbClr val="FFFFFF"/>
              </a:highlight>
            </a:endParaRPr>
          </a:p>
          <a:p>
            <a:pPr indent="-313927" lvl="0" marL="9144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calculateSum: It has no input and will return the sum of all numbers in the list.</a:t>
            </a:r>
            <a:endParaRPr sz="1733">
              <a:solidFill>
                <a:srgbClr val="222222"/>
              </a:solidFill>
              <a:highlight>
                <a:srgbClr val="FFFFFF"/>
              </a:highlight>
            </a:endParaRPr>
          </a:p>
          <a:p>
            <a:pPr indent="-313927" lvl="0" marL="9144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calculateMax: it has no input and will return the maximum number of the list. </a:t>
            </a:r>
            <a:endParaRPr sz="1733">
              <a:solidFill>
                <a:srgbClr val="222222"/>
              </a:solidFill>
              <a:highlight>
                <a:srgbClr val="FFFFFF"/>
              </a:highlight>
            </a:endParaRPr>
          </a:p>
          <a:p>
            <a:pPr indent="-313927" lvl="0" marL="9144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printList: It has no input but prints the current content of the list to the out. </a:t>
            </a:r>
            <a:endParaRPr sz="1733">
              <a:solidFill>
                <a:srgbClr val="222222"/>
              </a:solidFill>
              <a:highlight>
                <a:srgbClr val="FFFFFF"/>
              </a:highlight>
            </a:endParaRPr>
          </a:p>
          <a:p>
            <a:pPr indent="-313927" lvl="0" marL="9144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Remember to define a constructor for this class.</a:t>
            </a:r>
            <a:endParaRPr sz="1733">
              <a:solidFill>
                <a:srgbClr val="222222"/>
              </a:solidFill>
              <a:highlight>
                <a:srgbClr val="FFFFFF"/>
              </a:highlight>
            </a:endParaRPr>
          </a:p>
          <a:p>
            <a:pPr indent="-313927" lvl="0" marL="4572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Define another class called Test MyCustomList. This class has a </a:t>
            </a:r>
            <a:r>
              <a:rPr lang="en-CA" sz="1733" u="sng">
                <a:solidFill>
                  <a:srgbClr val="222222"/>
                </a:solidFill>
                <a:highlight>
                  <a:srgbClr val="FFFFFF"/>
                </a:highlight>
              </a:rPr>
              <a:t>static</a:t>
            </a:r>
            <a:r>
              <a:rPr lang="en-CA" sz="1733">
                <a:solidFill>
                  <a:srgbClr val="222222"/>
                </a:solidFill>
                <a:highlight>
                  <a:srgbClr val="FFFFFF"/>
                </a:highlight>
              </a:rPr>
              <a:t> method called testMyCustomList. This method is used to contain a test scenario for the MyCustomeList.</a:t>
            </a:r>
            <a:endParaRPr sz="1733">
              <a:solidFill>
                <a:srgbClr val="222222"/>
              </a:solidFill>
              <a:highlight>
                <a:srgbClr val="FFFFFF"/>
              </a:highlight>
            </a:endParaRPr>
          </a:p>
          <a:p>
            <a:pPr indent="-313927" lvl="0" marL="457200" rtl="0" algn="just">
              <a:lnSpc>
                <a:spcPct val="150000"/>
              </a:lnSpc>
              <a:spcBef>
                <a:spcPts val="0"/>
              </a:spcBef>
              <a:spcAft>
                <a:spcPts val="0"/>
              </a:spcAft>
              <a:buClr>
                <a:srgbClr val="222222"/>
              </a:buClr>
              <a:buSzPct val="100000"/>
              <a:buFont typeface="Arial"/>
              <a:buChar char="●"/>
            </a:pPr>
            <a:r>
              <a:rPr lang="en-CA" sz="1733">
                <a:solidFill>
                  <a:srgbClr val="222222"/>
                </a:solidFill>
                <a:highlight>
                  <a:srgbClr val="FFFFFF"/>
                </a:highlight>
              </a:rPr>
              <a:t>In another python file, define a main function and use the TestClass to test the MyCustomeList class.</a:t>
            </a:r>
            <a:endParaRPr sz="1733">
              <a:solidFill>
                <a:srgbClr val="222222"/>
              </a:solidFill>
              <a:highlight>
                <a:srgbClr val="FFFFFF"/>
              </a:highlight>
            </a:endParaRPr>
          </a:p>
          <a:p>
            <a:pPr indent="0" lvl="0" marL="0" rtl="0" algn="l">
              <a:spcBef>
                <a:spcPts val="0"/>
              </a:spcBef>
              <a:spcAft>
                <a:spcPts val="1200"/>
              </a:spcAft>
              <a:buNone/>
            </a:pPr>
            <a:r>
              <a:t/>
            </a:r>
            <a:endParaRPr/>
          </a:p>
        </p:txBody>
      </p:sp>
      <p:sp>
        <p:nvSpPr>
          <p:cNvPr id="275" name="Google Shape;275;p4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572463"/>
            <a:ext cx="8520600" cy="39963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None/>
            </a:pPr>
            <a:r>
              <a:rPr lang="en-CA" sz="1400">
                <a:solidFill>
                  <a:srgbClr val="231F20"/>
                </a:solidFill>
              </a:rPr>
              <a:t>It becomes </a:t>
            </a:r>
            <a:r>
              <a:rPr b="1" lang="en-CA" sz="1400">
                <a:solidFill>
                  <a:srgbClr val="231F20"/>
                </a:solidFill>
              </a:rPr>
              <a:t>increasingly</a:t>
            </a:r>
            <a:r>
              <a:rPr lang="en-CA" sz="1400">
                <a:solidFill>
                  <a:srgbClr val="231F20"/>
                </a:solidFill>
              </a:rPr>
              <a:t> important to write code that is easy to understand because programs can be millions of lines long. </a:t>
            </a:r>
            <a:endParaRPr sz="1400">
              <a:solidFill>
                <a:srgbClr val="231F20"/>
              </a:solidFill>
            </a:endParaRPr>
          </a:p>
          <a:p>
            <a:pPr indent="0" lvl="0" marL="0" marR="0" rtl="0" algn="just">
              <a:lnSpc>
                <a:spcPct val="150000"/>
              </a:lnSpc>
              <a:spcBef>
                <a:spcPts val="0"/>
              </a:spcBef>
              <a:spcAft>
                <a:spcPts val="0"/>
              </a:spcAft>
              <a:buNone/>
            </a:pPr>
            <a:r>
              <a:t/>
            </a:r>
            <a:endParaRPr sz="1400">
              <a:solidFill>
                <a:srgbClr val="231F20"/>
              </a:solidFill>
            </a:endParaRPr>
          </a:p>
          <a:p>
            <a:pPr indent="0" lvl="0" marL="0" marR="0" rtl="0" algn="just">
              <a:lnSpc>
                <a:spcPct val="150000"/>
              </a:lnSpc>
              <a:spcBef>
                <a:spcPts val="0"/>
              </a:spcBef>
              <a:spcAft>
                <a:spcPts val="0"/>
              </a:spcAft>
              <a:buNone/>
            </a:pPr>
            <a:r>
              <a:rPr lang="en-CA" sz="1400">
                <a:solidFill>
                  <a:srgbClr val="231F20"/>
                </a:solidFill>
              </a:rPr>
              <a:t>If you are working on a million-line program, you are not able to keep the entire program in your mind at the same time. </a:t>
            </a:r>
            <a:endParaRPr sz="1400">
              <a:solidFill>
                <a:srgbClr val="231F20"/>
              </a:solidFill>
            </a:endParaRPr>
          </a:p>
          <a:p>
            <a:pPr indent="0" lvl="0" marL="0" marR="0" rtl="0" algn="just">
              <a:lnSpc>
                <a:spcPct val="150000"/>
              </a:lnSpc>
              <a:spcBef>
                <a:spcPts val="0"/>
              </a:spcBef>
              <a:spcAft>
                <a:spcPts val="0"/>
              </a:spcAft>
              <a:buNone/>
            </a:pPr>
            <a:r>
              <a:t/>
            </a:r>
            <a:endParaRPr sz="1400">
              <a:solidFill>
                <a:srgbClr val="231F20"/>
              </a:solidFill>
            </a:endParaRPr>
          </a:p>
          <a:p>
            <a:pPr indent="0" lvl="0" marL="0" marR="0" rtl="0" algn="just">
              <a:lnSpc>
                <a:spcPct val="150000"/>
              </a:lnSpc>
              <a:spcBef>
                <a:spcPts val="0"/>
              </a:spcBef>
              <a:spcAft>
                <a:spcPts val="0"/>
              </a:spcAft>
              <a:buNone/>
            </a:pPr>
            <a:r>
              <a:rPr lang="en-CA" sz="1400">
                <a:solidFill>
                  <a:srgbClr val="231F20"/>
                </a:solidFill>
              </a:rPr>
              <a:t>Best practise is to break large programs into multiple smaller pieces so that you have less to look at when you are: </a:t>
            </a:r>
            <a:endParaRPr sz="1400">
              <a:solidFill>
                <a:srgbClr val="231F20"/>
              </a:solidFill>
            </a:endParaRPr>
          </a:p>
          <a:p>
            <a:pPr indent="-317500" lvl="0" marL="457200" marR="0" rtl="0" algn="just">
              <a:lnSpc>
                <a:spcPct val="150000"/>
              </a:lnSpc>
              <a:spcBef>
                <a:spcPts val="0"/>
              </a:spcBef>
              <a:spcAft>
                <a:spcPts val="0"/>
              </a:spcAft>
              <a:buClr>
                <a:srgbClr val="231F20"/>
              </a:buClr>
              <a:buSzPts val="1400"/>
              <a:buChar char="●"/>
            </a:pPr>
            <a:r>
              <a:rPr lang="en-CA" sz="1400">
                <a:solidFill>
                  <a:srgbClr val="231F20"/>
                </a:solidFill>
              </a:rPr>
              <a:t>solving a problem,</a:t>
            </a:r>
            <a:endParaRPr sz="1400">
              <a:solidFill>
                <a:srgbClr val="231F20"/>
              </a:solidFill>
            </a:endParaRPr>
          </a:p>
          <a:p>
            <a:pPr indent="-317500" lvl="0" marL="457200" marR="0" rtl="0" algn="just">
              <a:lnSpc>
                <a:spcPct val="150000"/>
              </a:lnSpc>
              <a:spcBef>
                <a:spcPts val="0"/>
              </a:spcBef>
              <a:spcAft>
                <a:spcPts val="0"/>
              </a:spcAft>
              <a:buClr>
                <a:srgbClr val="231F20"/>
              </a:buClr>
              <a:buSzPts val="1400"/>
              <a:buChar char="●"/>
            </a:pPr>
            <a:r>
              <a:rPr lang="en-CA" sz="1400">
                <a:solidFill>
                  <a:srgbClr val="231F20"/>
                </a:solidFill>
              </a:rPr>
              <a:t>fixing a bug,</a:t>
            </a:r>
            <a:endParaRPr sz="1400">
              <a:solidFill>
                <a:srgbClr val="231F20"/>
              </a:solidFill>
            </a:endParaRPr>
          </a:p>
          <a:p>
            <a:pPr indent="-317500" lvl="0" marL="457200" marR="0" rtl="0" algn="just">
              <a:lnSpc>
                <a:spcPct val="150000"/>
              </a:lnSpc>
              <a:spcBef>
                <a:spcPts val="0"/>
              </a:spcBef>
              <a:spcAft>
                <a:spcPts val="0"/>
              </a:spcAft>
              <a:buClr>
                <a:srgbClr val="231F20"/>
              </a:buClr>
              <a:buSzPts val="1400"/>
              <a:buChar char="●"/>
            </a:pPr>
            <a:r>
              <a:rPr lang="en-CA" sz="1400">
                <a:solidFill>
                  <a:srgbClr val="231F20"/>
                </a:solidFill>
              </a:rPr>
              <a:t>adding a new feature.</a:t>
            </a:r>
            <a:endParaRPr sz="2200"/>
          </a:p>
        </p:txBody>
      </p:sp>
      <p:sp>
        <p:nvSpPr>
          <p:cNvPr id="72" name="Google Shape;72;p1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rgbClr val="1C4587"/>
                </a:solidFill>
              </a:rPr>
              <a:t>14.2 What is OOP?</a:t>
            </a:r>
            <a:endParaRPr>
              <a:solidFill>
                <a:srgbClr val="1C4587"/>
              </a:solidFill>
            </a:endParaRPr>
          </a:p>
        </p:txBody>
      </p:sp>
      <p:sp>
        <p:nvSpPr>
          <p:cNvPr id="79" name="Google Shape;79;p16"/>
          <p:cNvSpPr txBox="1"/>
          <p:nvPr>
            <p:ph idx="1" type="body"/>
          </p:nvPr>
        </p:nvSpPr>
        <p:spPr>
          <a:xfrm>
            <a:off x="311700" y="1152475"/>
            <a:ext cx="8520600" cy="3698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None/>
            </a:pPr>
            <a:r>
              <a:rPr lang="en-CA" sz="1400">
                <a:solidFill>
                  <a:schemeClr val="dk1"/>
                </a:solidFill>
                <a:highlight>
                  <a:srgbClr val="FFFFFF"/>
                </a:highlight>
              </a:rPr>
              <a:t>Python is an </a:t>
            </a:r>
            <a:r>
              <a:rPr b="1" lang="en-CA" sz="1400">
                <a:solidFill>
                  <a:schemeClr val="dk1"/>
                </a:solidFill>
              </a:rPr>
              <a:t>object - oriented programming language</a:t>
            </a:r>
            <a:r>
              <a:rPr lang="en-CA" sz="1400">
                <a:solidFill>
                  <a:schemeClr val="dk1"/>
                </a:solidFill>
                <a:highlight>
                  <a:srgbClr val="FFFFFF"/>
                </a:highlight>
              </a:rPr>
              <a:t>.</a:t>
            </a:r>
            <a:endParaRPr sz="1400">
              <a:solidFill>
                <a:schemeClr val="dk1"/>
              </a:solidFill>
              <a:highlight>
                <a:srgbClr val="FFFFFF"/>
              </a:highlight>
            </a:endParaRPr>
          </a:p>
          <a:p>
            <a:pPr indent="0" lvl="0" marL="0" marR="0" rtl="0" algn="just">
              <a:lnSpc>
                <a:spcPct val="150000"/>
              </a:lnSpc>
              <a:spcBef>
                <a:spcPts val="0"/>
              </a:spcBef>
              <a:spcAft>
                <a:spcPts val="0"/>
              </a:spcAft>
              <a:buNone/>
            </a:pPr>
            <a:r>
              <a:rPr lang="en-CA" sz="1400">
                <a:solidFill>
                  <a:schemeClr val="dk1"/>
                </a:solidFill>
                <a:highlight>
                  <a:srgbClr val="FFFFFF"/>
                </a:highlight>
              </a:rPr>
              <a:t>That means it provides features that support </a:t>
            </a:r>
            <a:r>
              <a:rPr lang="en-CA" sz="1400">
                <a:solidFill>
                  <a:schemeClr val="dk1"/>
                </a:solidFill>
              </a:rPr>
              <a:t>object - oriented programming</a:t>
            </a:r>
            <a:r>
              <a:rPr lang="en-CA" sz="1400">
                <a:solidFill>
                  <a:schemeClr val="dk1"/>
                </a:solidFill>
                <a:highlight>
                  <a:srgbClr val="FFFFFF"/>
                </a:highlight>
              </a:rPr>
              <a:t> (</a:t>
            </a:r>
            <a:r>
              <a:rPr b="1" lang="en-CA" sz="1400">
                <a:solidFill>
                  <a:schemeClr val="dk1"/>
                </a:solidFill>
              </a:rPr>
              <a:t>OOP</a:t>
            </a:r>
            <a:r>
              <a:rPr lang="en-CA" sz="1400">
                <a:solidFill>
                  <a:schemeClr val="dk1"/>
                </a:solidFill>
                <a:highlight>
                  <a:srgbClr val="FFFFFF"/>
                </a:highlight>
              </a:rPr>
              <a:t>).</a:t>
            </a:r>
            <a:endParaRPr b="1" sz="1400">
              <a:solidFill>
                <a:srgbClr val="231F20"/>
              </a:solidFill>
            </a:endParaRPr>
          </a:p>
          <a:p>
            <a:pPr indent="0" lvl="0" marL="0" marR="0" rtl="0" algn="just">
              <a:lnSpc>
                <a:spcPct val="150000"/>
              </a:lnSpc>
              <a:spcBef>
                <a:spcPts val="0"/>
              </a:spcBef>
              <a:spcAft>
                <a:spcPts val="0"/>
              </a:spcAft>
              <a:buNone/>
            </a:pPr>
            <a:r>
              <a:t/>
            </a:r>
            <a:endParaRPr b="1" sz="1400">
              <a:solidFill>
                <a:srgbClr val="231F20"/>
              </a:solidFill>
            </a:endParaRPr>
          </a:p>
          <a:p>
            <a:pPr indent="0" lvl="0" marL="0" rtl="0" algn="just">
              <a:lnSpc>
                <a:spcPct val="150000"/>
              </a:lnSpc>
              <a:spcBef>
                <a:spcPts val="0"/>
              </a:spcBef>
              <a:spcAft>
                <a:spcPts val="1200"/>
              </a:spcAft>
              <a:buNone/>
            </a:pPr>
            <a:r>
              <a:rPr b="1" lang="en-CA" sz="1400">
                <a:solidFill>
                  <a:srgbClr val="273239"/>
                </a:solidFill>
                <a:highlight>
                  <a:srgbClr val="FFFFFF"/>
                </a:highlight>
              </a:rPr>
              <a:t>Object-oriented Programming (OOP) </a:t>
            </a:r>
            <a:r>
              <a:rPr lang="en-CA" sz="1400">
                <a:solidFill>
                  <a:srgbClr val="273239"/>
                </a:solidFill>
                <a:highlight>
                  <a:srgbClr val="FFFFFF"/>
                </a:highlight>
              </a:rPr>
              <a:t>is a programming paradigm that uses objects and classes in programming. It aims to implement real-world entities like inheritance, polymorphisms, encapsulation, etc. in the programming. The main concept of OOPs is to bind the data and the functions that work on that together as a single unit so that no other part of the code can access this data. </a:t>
            </a:r>
            <a:endParaRPr sz="1500">
              <a:solidFill>
                <a:srgbClr val="202122"/>
              </a:solidFill>
              <a:highlight>
                <a:srgbClr val="FFFFFF"/>
              </a:highlight>
            </a:endParaRPr>
          </a:p>
        </p:txBody>
      </p:sp>
      <p:sp>
        <p:nvSpPr>
          <p:cNvPr id="80" name="Google Shape;80;p1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1700" y="559550"/>
            <a:ext cx="8520600" cy="40971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Object-oriented programming - was developed as a way to handle the rapidly increasing size and complexity of software systems and to make it easier to modify these large and complex systems over time.</a:t>
            </a:r>
            <a:endParaRPr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It has its roots in the 1960s, but it wasn’t until the mid 1980s that it became the main programming paradigm used in the creation of new software. </a:t>
            </a:r>
            <a:endParaRPr sz="1400">
              <a:solidFill>
                <a:schemeClr val="dk1"/>
              </a:solidFill>
              <a:highlight>
                <a:schemeClr val="lt1"/>
              </a:highlight>
            </a:endParaRPr>
          </a:p>
          <a:p>
            <a:pPr indent="0" lvl="0" marL="0" marR="101600" rtl="0" algn="just">
              <a:lnSpc>
                <a:spcPct val="150000"/>
              </a:lnSpc>
              <a:spcBef>
                <a:spcPts val="1200"/>
              </a:spcBef>
              <a:spcAft>
                <a:spcPts val="0"/>
              </a:spcAft>
              <a:buNone/>
            </a:pPr>
            <a:r>
              <a:t/>
            </a:r>
            <a:endParaRPr b="1" sz="1400">
              <a:solidFill>
                <a:schemeClr val="dk1"/>
              </a:solidFill>
              <a:highlight>
                <a:schemeClr val="lt1"/>
              </a:highlight>
            </a:endParaRPr>
          </a:p>
          <a:p>
            <a:pPr indent="0" lvl="0" marL="0" marR="101600" rtl="0" algn="just">
              <a:lnSpc>
                <a:spcPct val="150000"/>
              </a:lnSpc>
              <a:spcBef>
                <a:spcPts val="400"/>
              </a:spcBef>
              <a:spcAft>
                <a:spcPts val="0"/>
              </a:spcAft>
              <a:buNone/>
            </a:pPr>
            <a:r>
              <a:t/>
            </a:r>
            <a:endParaRPr sz="1400">
              <a:solidFill>
                <a:schemeClr val="dk1"/>
              </a:solidFill>
              <a:highlight>
                <a:schemeClr val="lt1"/>
              </a:highlight>
            </a:endParaRPr>
          </a:p>
          <a:p>
            <a:pPr indent="0" lvl="0" marL="0" rtl="0" algn="just">
              <a:lnSpc>
                <a:spcPct val="150000"/>
              </a:lnSpc>
              <a:spcBef>
                <a:spcPts val="400"/>
              </a:spcBef>
              <a:spcAft>
                <a:spcPts val="0"/>
              </a:spcAft>
              <a:buNone/>
            </a:pPr>
            <a:r>
              <a:rPr b="1" lang="en-CA" sz="1400">
                <a:solidFill>
                  <a:schemeClr val="dk1"/>
                </a:solidFill>
                <a:highlight>
                  <a:schemeClr val="lt1"/>
                </a:highlight>
              </a:rPr>
              <a:t>Programming paradigms</a:t>
            </a:r>
            <a:r>
              <a:rPr lang="en-CA" sz="1400">
                <a:solidFill>
                  <a:schemeClr val="dk1"/>
                </a:solidFill>
                <a:highlight>
                  <a:schemeClr val="lt1"/>
                </a:highlight>
              </a:rPr>
              <a:t> are a way to classify programming languages based on their features. Languages can be classified into multiple paradigms.</a:t>
            </a:r>
            <a:endParaRPr baseline="30000" sz="1400">
              <a:solidFill>
                <a:schemeClr val="dk1"/>
              </a:solidFill>
              <a:highlight>
                <a:schemeClr val="lt1"/>
              </a:highlight>
            </a:endParaRPr>
          </a:p>
          <a:p>
            <a:pPr indent="0" lvl="0" marL="0" rtl="0" algn="just">
              <a:lnSpc>
                <a:spcPct val="150000"/>
              </a:lnSpc>
              <a:spcBef>
                <a:spcPts val="1200"/>
              </a:spcBef>
              <a:spcAft>
                <a:spcPts val="0"/>
              </a:spcAft>
              <a:buNone/>
            </a:pPr>
            <a:r>
              <a:t/>
            </a:r>
            <a:endParaRPr baseline="30000" sz="1400">
              <a:solidFill>
                <a:schemeClr val="dk1"/>
              </a:solidFill>
              <a:highlight>
                <a:schemeClr val="lt1"/>
              </a:highlight>
            </a:endParaRPr>
          </a:p>
          <a:p>
            <a:pPr indent="0" lvl="0" marL="0" rtl="0" algn="just">
              <a:lnSpc>
                <a:spcPct val="150000"/>
              </a:lnSpc>
              <a:spcBef>
                <a:spcPts val="1200"/>
              </a:spcBef>
              <a:spcAft>
                <a:spcPts val="1200"/>
              </a:spcAft>
              <a:buClr>
                <a:schemeClr val="dk1"/>
              </a:buClr>
              <a:buSzPts val="1100"/>
              <a:buFont typeface="Arial"/>
              <a:buNone/>
            </a:pPr>
            <a:r>
              <a:t/>
            </a:r>
            <a:endParaRPr baseline="30000" sz="1400">
              <a:solidFill>
                <a:schemeClr val="dk1"/>
              </a:solidFill>
              <a:highlight>
                <a:schemeClr val="lt1"/>
              </a:highlight>
            </a:endParaRPr>
          </a:p>
        </p:txBody>
      </p:sp>
      <p:sp>
        <p:nvSpPr>
          <p:cNvPr id="88" name="Google Shape;88;p1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One of the popular approaches to solve a programming problem is by </a:t>
            </a:r>
            <a:r>
              <a:rPr b="1" lang="en-CA" sz="1400">
                <a:solidFill>
                  <a:schemeClr val="dk1"/>
                </a:solidFill>
                <a:highlight>
                  <a:schemeClr val="lt1"/>
                </a:highlight>
              </a:rPr>
              <a:t>creating objects</a:t>
            </a:r>
            <a:r>
              <a:rPr lang="en-CA" sz="1400">
                <a:solidFill>
                  <a:schemeClr val="dk1"/>
                </a:solidFill>
                <a:highlight>
                  <a:schemeClr val="lt1"/>
                </a:highlight>
              </a:rPr>
              <a:t>. </a:t>
            </a:r>
            <a:endParaRPr b="1" sz="1400">
              <a:solidFill>
                <a:srgbClr val="333333"/>
              </a:solidFill>
              <a:highlight>
                <a:schemeClr val="lt1"/>
              </a:highlight>
            </a:endParaRPr>
          </a:p>
          <a:p>
            <a:pPr indent="0" lvl="0" marL="0" marR="101600" rtl="0" algn="just">
              <a:lnSpc>
                <a:spcPct val="150000"/>
              </a:lnSpc>
              <a:spcBef>
                <a:spcPts val="1200"/>
              </a:spcBef>
              <a:spcAft>
                <a:spcPts val="0"/>
              </a:spcAft>
              <a:buClr>
                <a:schemeClr val="dk1"/>
              </a:buClr>
              <a:buSzPts val="1100"/>
              <a:buFont typeface="Arial"/>
              <a:buNone/>
            </a:pPr>
            <a:r>
              <a:t/>
            </a:r>
            <a:endParaRPr b="1" sz="1400">
              <a:solidFill>
                <a:srgbClr val="333333"/>
              </a:solidFill>
              <a:highlight>
                <a:schemeClr val="lt1"/>
              </a:highlight>
            </a:endParaRPr>
          </a:p>
          <a:p>
            <a:pPr indent="0" lvl="0" marL="0" rtl="0" algn="just">
              <a:lnSpc>
                <a:spcPct val="150000"/>
              </a:lnSpc>
              <a:spcBef>
                <a:spcPts val="400"/>
              </a:spcBef>
              <a:spcAft>
                <a:spcPts val="0"/>
              </a:spcAft>
              <a:buClr>
                <a:schemeClr val="dk1"/>
              </a:buClr>
              <a:buSzPts val="1100"/>
              <a:buFont typeface="Arial"/>
              <a:buNone/>
            </a:pPr>
            <a:r>
              <a:rPr lang="en-CA" sz="1400">
                <a:solidFill>
                  <a:srgbClr val="333333"/>
                </a:solidFill>
                <a:highlight>
                  <a:schemeClr val="lt1"/>
                </a:highlight>
              </a:rPr>
              <a:t>An </a:t>
            </a:r>
            <a:r>
              <a:rPr b="1" lang="en-CA" sz="1400">
                <a:solidFill>
                  <a:srgbClr val="333333"/>
                </a:solidFill>
                <a:highlight>
                  <a:schemeClr val="lt1"/>
                </a:highlight>
              </a:rPr>
              <a:t>object</a:t>
            </a:r>
            <a:r>
              <a:rPr lang="en-CA" sz="1400">
                <a:solidFill>
                  <a:srgbClr val="333333"/>
                </a:solidFill>
                <a:highlight>
                  <a:schemeClr val="lt1"/>
                </a:highlight>
              </a:rPr>
              <a:t> contains both data and </a:t>
            </a:r>
            <a:r>
              <a:rPr b="1" lang="en-CA" sz="1400">
                <a:solidFill>
                  <a:srgbClr val="333333"/>
                </a:solidFill>
                <a:highlight>
                  <a:schemeClr val="lt1"/>
                </a:highlight>
              </a:rPr>
              <a:t>methods</a:t>
            </a:r>
            <a:r>
              <a:rPr lang="en-CA" sz="1400">
                <a:solidFill>
                  <a:srgbClr val="333333"/>
                </a:solidFill>
                <a:highlight>
                  <a:schemeClr val="lt1"/>
                </a:highlight>
              </a:rPr>
              <a:t>, which are functions that are built into the object and can modify or perform operations on it.</a:t>
            </a:r>
            <a:endParaRPr sz="1400">
              <a:solidFill>
                <a:srgbClr val="333333"/>
              </a:solidFill>
              <a:highlight>
                <a:schemeClr val="lt1"/>
              </a:highlight>
            </a:endParaRPr>
          </a:p>
          <a:p>
            <a:pPr indent="0" lvl="0" marL="0" rtl="0" algn="just">
              <a:lnSpc>
                <a:spcPct val="150000"/>
              </a:lnSpc>
              <a:spcBef>
                <a:spcPts val="800"/>
              </a:spcBef>
              <a:spcAft>
                <a:spcPts val="0"/>
              </a:spcAft>
              <a:buClr>
                <a:schemeClr val="dk1"/>
              </a:buClr>
              <a:buSzPts val="1100"/>
              <a:buFont typeface="Arial"/>
              <a:buNone/>
            </a:pPr>
            <a:r>
              <a:rPr lang="en-CA" sz="1400">
                <a:solidFill>
                  <a:srgbClr val="333333"/>
                </a:solidFill>
                <a:highlight>
                  <a:schemeClr val="lt1"/>
                </a:highlight>
              </a:rPr>
              <a:t>As another way of putting it, objects “know things” and “can do things”:</a:t>
            </a:r>
            <a:endParaRPr sz="1400">
              <a:solidFill>
                <a:srgbClr val="333333"/>
              </a:solidFill>
              <a:highlight>
                <a:schemeClr val="lt1"/>
              </a:highlight>
            </a:endParaRPr>
          </a:p>
          <a:p>
            <a:pPr indent="-317500" lvl="0" marL="457200" rtl="0" algn="just">
              <a:lnSpc>
                <a:spcPct val="150000"/>
              </a:lnSpc>
              <a:spcBef>
                <a:spcPts val="800"/>
              </a:spcBef>
              <a:spcAft>
                <a:spcPts val="0"/>
              </a:spcAft>
              <a:buClr>
                <a:srgbClr val="333333"/>
              </a:buClr>
              <a:buSzPts val="1400"/>
              <a:buFont typeface="Arial"/>
              <a:buChar char="●"/>
            </a:pPr>
            <a:r>
              <a:rPr lang="en-CA" sz="1400">
                <a:solidFill>
                  <a:srgbClr val="333333"/>
                </a:solidFill>
                <a:highlight>
                  <a:schemeClr val="lt1"/>
                </a:highlight>
              </a:rPr>
              <a:t>Objects “know things”: an object holds </a:t>
            </a:r>
            <a:r>
              <a:rPr i="1" lang="en-CA" sz="1400">
                <a:solidFill>
                  <a:srgbClr val="333333"/>
                </a:solidFill>
                <a:highlight>
                  <a:schemeClr val="lt1"/>
                </a:highlight>
              </a:rPr>
              <a:t>data</a:t>
            </a:r>
            <a:r>
              <a:rPr lang="en-CA" sz="1400">
                <a:solidFill>
                  <a:srgbClr val="333333"/>
                </a:solidFill>
                <a:highlight>
                  <a:schemeClr val="lt1"/>
                </a:highlight>
              </a:rPr>
              <a:t>.</a:t>
            </a:r>
            <a:endParaRPr sz="1400">
              <a:solidFill>
                <a:srgbClr val="333333"/>
              </a:solidFill>
              <a:highlight>
                <a:schemeClr val="lt1"/>
              </a:highlight>
            </a:endParaRPr>
          </a:p>
          <a:p>
            <a:pPr indent="-317500" lvl="0" marL="457200" rtl="0" algn="just">
              <a:lnSpc>
                <a:spcPct val="150000"/>
              </a:lnSpc>
              <a:spcBef>
                <a:spcPts val="0"/>
              </a:spcBef>
              <a:spcAft>
                <a:spcPts val="0"/>
              </a:spcAft>
              <a:buClr>
                <a:srgbClr val="333333"/>
              </a:buClr>
              <a:buSzPts val="1400"/>
              <a:buFont typeface="Arial"/>
              <a:buChar char="●"/>
            </a:pPr>
            <a:r>
              <a:rPr lang="en-CA" sz="1400">
                <a:solidFill>
                  <a:srgbClr val="333333"/>
                </a:solidFill>
                <a:highlight>
                  <a:schemeClr val="lt1"/>
                </a:highlight>
              </a:rPr>
              <a:t>Objects “can do things”: an object contains </a:t>
            </a:r>
            <a:r>
              <a:rPr i="1" lang="en-CA" sz="1400">
                <a:solidFill>
                  <a:srgbClr val="333333"/>
                </a:solidFill>
                <a:highlight>
                  <a:schemeClr val="lt1"/>
                </a:highlight>
              </a:rPr>
              <a:t>code</a:t>
            </a:r>
            <a:r>
              <a:rPr lang="en-CA" sz="1400">
                <a:solidFill>
                  <a:srgbClr val="333333"/>
                </a:solidFill>
                <a:highlight>
                  <a:schemeClr val="lt1"/>
                </a:highlight>
              </a:rPr>
              <a:t> (the methods).</a:t>
            </a:r>
            <a:endParaRPr sz="1400">
              <a:solidFill>
                <a:srgbClr val="333333"/>
              </a:solidFill>
              <a:highlight>
                <a:schemeClr val="lt1"/>
              </a:highlight>
            </a:endParaRPr>
          </a:p>
          <a:p>
            <a:pPr indent="0" lvl="0" marL="0" rtl="0" algn="l">
              <a:lnSpc>
                <a:spcPct val="166666"/>
              </a:lnSpc>
              <a:spcBef>
                <a:spcPts val="0"/>
              </a:spcBef>
              <a:spcAft>
                <a:spcPts val="4500"/>
              </a:spcAft>
              <a:buNone/>
            </a:pPr>
            <a:r>
              <a:t/>
            </a:r>
            <a:endParaRPr sz="1350">
              <a:solidFill>
                <a:schemeClr val="dk1"/>
              </a:solidFill>
            </a:endParaRPr>
          </a:p>
        </p:txBody>
      </p:sp>
      <p:sp>
        <p:nvSpPr>
          <p:cNvPr id="95" name="Google Shape;95;p1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508200"/>
            <a:ext cx="8520600" cy="4060800"/>
          </a:xfrm>
          <a:prstGeom prst="rect">
            <a:avLst/>
          </a:prstGeom>
        </p:spPr>
        <p:txBody>
          <a:bodyPr anchorCtr="0" anchor="ctr"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highlight>
                  <a:schemeClr val="lt1"/>
                </a:highlight>
              </a:rPr>
              <a:t>An object has two characteristics:</a:t>
            </a:r>
            <a:endParaRPr sz="1400">
              <a:solidFill>
                <a:schemeClr val="dk1"/>
              </a:solidFill>
              <a:highlight>
                <a:schemeClr val="lt1"/>
              </a:highlight>
            </a:endParaRPr>
          </a:p>
          <a:p>
            <a:pPr indent="-317500" lvl="0" marL="457200" rtl="0" algn="just">
              <a:lnSpc>
                <a:spcPct val="150000"/>
              </a:lnSpc>
              <a:spcBef>
                <a:spcPts val="1200"/>
              </a:spcBef>
              <a:spcAft>
                <a:spcPts val="0"/>
              </a:spcAft>
              <a:buClr>
                <a:schemeClr val="dk1"/>
              </a:buClr>
              <a:buSzPts val="1400"/>
              <a:buChar char="●"/>
            </a:pPr>
            <a:r>
              <a:rPr lang="en-CA" sz="1400">
                <a:solidFill>
                  <a:schemeClr val="dk1"/>
                </a:solidFill>
                <a:highlight>
                  <a:schemeClr val="lt1"/>
                </a:highlight>
              </a:rPr>
              <a:t>Attributes </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highlight>
                  <a:schemeClr val="lt1"/>
                </a:highlight>
              </a:rPr>
              <a:t>Behavior</a:t>
            </a:r>
            <a:endParaRPr sz="1400">
              <a:solidFill>
                <a:schemeClr val="dk1"/>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b="1" lang="en-CA" sz="1400">
                <a:solidFill>
                  <a:schemeClr val="dk1"/>
                </a:solidFill>
                <a:highlight>
                  <a:schemeClr val="lt1"/>
                </a:highlight>
              </a:rPr>
              <a:t>Example: </a:t>
            </a:r>
            <a:endParaRPr b="1" sz="1400">
              <a:solidFill>
                <a:schemeClr val="dk1"/>
              </a:solidFill>
              <a:highlight>
                <a:schemeClr val="lt1"/>
              </a:highlight>
            </a:endParaRPr>
          </a:p>
          <a:p>
            <a:pPr indent="0" lvl="0" marL="0" rtl="0" algn="just">
              <a:lnSpc>
                <a:spcPct val="150000"/>
              </a:lnSpc>
              <a:spcBef>
                <a:spcPts val="1200"/>
              </a:spcBef>
              <a:spcAft>
                <a:spcPts val="0"/>
              </a:spcAft>
              <a:buNone/>
            </a:pPr>
            <a:r>
              <a:rPr lang="en-CA" sz="1400">
                <a:solidFill>
                  <a:schemeClr val="dk1"/>
                </a:solidFill>
                <a:highlight>
                  <a:schemeClr val="lt1"/>
                </a:highlight>
              </a:rPr>
              <a:t>A dog is an object, as it has the following properties: </a:t>
            </a:r>
            <a:endParaRPr sz="1400">
              <a:solidFill>
                <a:schemeClr val="dk1"/>
              </a:solidFill>
              <a:highlight>
                <a:schemeClr val="lt1"/>
              </a:highlight>
            </a:endParaRPr>
          </a:p>
          <a:p>
            <a:pPr indent="-317500" lvl="0" marL="457200" rtl="0" algn="just">
              <a:lnSpc>
                <a:spcPct val="150000"/>
              </a:lnSpc>
              <a:spcBef>
                <a:spcPts val="1200"/>
              </a:spcBef>
              <a:spcAft>
                <a:spcPts val="0"/>
              </a:spcAft>
              <a:buClr>
                <a:schemeClr val="dk1"/>
              </a:buClr>
              <a:buSzPts val="1400"/>
              <a:buChar char="●"/>
            </a:pPr>
            <a:r>
              <a:rPr lang="en-CA" sz="1400">
                <a:solidFill>
                  <a:schemeClr val="dk1"/>
                </a:solidFill>
                <a:highlight>
                  <a:schemeClr val="lt1"/>
                </a:highlight>
              </a:rPr>
              <a:t>name, age, color as attributes </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highlight>
                  <a:schemeClr val="lt1"/>
                </a:highlight>
              </a:rPr>
              <a:t>barking as behavior</a:t>
            </a:r>
            <a:endParaRPr sz="1400">
              <a:solidFill>
                <a:schemeClr val="dk1"/>
              </a:solidFill>
              <a:highlight>
                <a:schemeClr val="lt1"/>
              </a:highlight>
            </a:endParaRPr>
          </a:p>
          <a:p>
            <a:pPr indent="0" lvl="0" marL="0" rtl="0" algn="just">
              <a:lnSpc>
                <a:spcPct val="150000"/>
              </a:lnSpc>
              <a:spcBef>
                <a:spcPts val="1200"/>
              </a:spcBef>
              <a:spcAft>
                <a:spcPts val="4500"/>
              </a:spcAft>
              <a:buNone/>
            </a:pPr>
            <a:r>
              <a:rPr lang="en-CA" sz="1400">
                <a:solidFill>
                  <a:schemeClr val="dk1"/>
                </a:solidFill>
                <a:highlight>
                  <a:schemeClr val="lt1"/>
                </a:highlight>
              </a:rPr>
              <a:t>The concept of OOP in Python focuses on creating reusable code. This concept is also known as DRY (Don't Repeat Yourself).</a:t>
            </a:r>
            <a:endParaRPr sz="1400">
              <a:solidFill>
                <a:schemeClr val="dk1"/>
              </a:solidFill>
              <a:highlight>
                <a:schemeClr val="lt1"/>
              </a:highlight>
            </a:endParaRPr>
          </a:p>
        </p:txBody>
      </p:sp>
      <p:sp>
        <p:nvSpPr>
          <p:cNvPr id="102" name="Google Shape;102;p1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720950"/>
            <a:ext cx="8520600" cy="3847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500">
                <a:solidFill>
                  <a:schemeClr val="dk1"/>
                </a:solidFill>
                <a:highlight>
                  <a:srgbClr val="F9FAFC"/>
                </a:highlight>
              </a:rPr>
              <a:t>In Python, the concept of OOP follows some basic principles:</a:t>
            </a:r>
            <a:endParaRPr sz="1500">
              <a:solidFill>
                <a:schemeClr val="dk1"/>
              </a:solidFill>
              <a:highlight>
                <a:srgbClr val="F9FAFC"/>
              </a:highlight>
            </a:endParaRPr>
          </a:p>
          <a:p>
            <a:pPr indent="-323850" lvl="0" marL="457200" rtl="0" algn="just">
              <a:lnSpc>
                <a:spcPct val="150000"/>
              </a:lnSpc>
              <a:spcBef>
                <a:spcPts val="1200"/>
              </a:spcBef>
              <a:spcAft>
                <a:spcPts val="0"/>
              </a:spcAft>
              <a:buClr>
                <a:schemeClr val="dk1"/>
              </a:buClr>
              <a:buSzPts val="1500"/>
              <a:buChar char="●"/>
            </a:pPr>
            <a:r>
              <a:rPr lang="en-CA" sz="1500">
                <a:solidFill>
                  <a:schemeClr val="dk1"/>
                </a:solidFill>
              </a:rPr>
              <a:t>Class</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lang="en-CA" sz="1500">
                <a:solidFill>
                  <a:schemeClr val="dk1"/>
                </a:solidFill>
              </a:rPr>
              <a:t>Object</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lang="en-CA" sz="1500">
                <a:solidFill>
                  <a:schemeClr val="dk1"/>
                </a:solidFill>
              </a:rPr>
              <a:t>Methods</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lang="en-CA" sz="1500">
                <a:solidFill>
                  <a:schemeClr val="dk1"/>
                </a:solidFill>
              </a:rPr>
              <a:t>Inheritance</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lang="en-CA" sz="1500">
                <a:solidFill>
                  <a:schemeClr val="dk1"/>
                </a:solidFill>
              </a:rPr>
              <a:t>Encapsulation</a:t>
            </a:r>
            <a:endParaRPr sz="1500">
              <a:solidFill>
                <a:schemeClr val="dk1"/>
              </a:solidFill>
            </a:endParaRPr>
          </a:p>
          <a:p>
            <a:pPr indent="-323850" lvl="0" marL="457200" rtl="0" algn="just">
              <a:lnSpc>
                <a:spcPct val="150000"/>
              </a:lnSpc>
              <a:spcBef>
                <a:spcPts val="0"/>
              </a:spcBef>
              <a:spcAft>
                <a:spcPts val="0"/>
              </a:spcAft>
              <a:buClr>
                <a:schemeClr val="dk1"/>
              </a:buClr>
              <a:buSzPts val="1500"/>
              <a:buChar char="●"/>
            </a:pPr>
            <a:r>
              <a:rPr lang="en-CA" sz="1500">
                <a:solidFill>
                  <a:schemeClr val="dk1"/>
                </a:solidFill>
              </a:rPr>
              <a:t>Polymorphism</a:t>
            </a:r>
            <a:endParaRPr sz="1500">
              <a:solidFill>
                <a:schemeClr val="dk1"/>
              </a:solidFill>
              <a:highlight>
                <a:srgbClr val="F9FAFC"/>
              </a:highlight>
            </a:endParaRPr>
          </a:p>
          <a:p>
            <a:pPr indent="0" lvl="0" marL="0" rtl="0" algn="l">
              <a:spcBef>
                <a:spcPts val="900"/>
              </a:spcBef>
              <a:spcAft>
                <a:spcPts val="1200"/>
              </a:spcAft>
              <a:buNone/>
            </a:pPr>
            <a:r>
              <a:t/>
            </a:r>
            <a:endParaRPr sz="1350">
              <a:solidFill>
                <a:schemeClr val="dk1"/>
              </a:solidFill>
              <a:highlight>
                <a:srgbClr val="F9FAFC"/>
              </a:highlight>
            </a:endParaRPr>
          </a:p>
        </p:txBody>
      </p:sp>
      <p:sp>
        <p:nvSpPr>
          <p:cNvPr id="109" name="Google Shape;109;p2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SzPts val="990"/>
              <a:buNone/>
            </a:pPr>
            <a:r>
              <a:rPr lang="en-CA" sz="2530">
                <a:solidFill>
                  <a:srgbClr val="1C4587"/>
                </a:solidFill>
              </a:rPr>
              <a:t>14.2.1 Class</a:t>
            </a:r>
            <a:endParaRPr sz="3520">
              <a:solidFill>
                <a:srgbClr val="1C4587"/>
              </a:solidFill>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rgbClr val="222222"/>
                </a:solidFill>
                <a:highlight>
                  <a:schemeClr val="lt1"/>
                </a:highlight>
              </a:rPr>
              <a:t>Classes provide a means of bundling data and functionality together. Creating a new class creates a new </a:t>
            </a:r>
            <a:r>
              <a:rPr b="1" lang="en-CA" sz="1400">
                <a:solidFill>
                  <a:srgbClr val="222222"/>
                </a:solidFill>
                <a:highlight>
                  <a:schemeClr val="lt1"/>
                </a:highlight>
              </a:rPr>
              <a:t>type </a:t>
            </a:r>
            <a:r>
              <a:rPr lang="en-CA" sz="1400">
                <a:solidFill>
                  <a:srgbClr val="222222"/>
                </a:solidFill>
                <a:highlight>
                  <a:schemeClr val="lt1"/>
                </a:highlight>
              </a:rPr>
              <a:t>of object, allowing new </a:t>
            </a:r>
            <a:r>
              <a:rPr b="1" lang="en-CA" sz="1400">
                <a:solidFill>
                  <a:srgbClr val="222222"/>
                </a:solidFill>
                <a:highlight>
                  <a:schemeClr val="lt1"/>
                </a:highlight>
              </a:rPr>
              <a:t>instances</a:t>
            </a:r>
            <a:r>
              <a:rPr lang="en-CA" sz="1400">
                <a:solidFill>
                  <a:srgbClr val="222222"/>
                </a:solidFill>
                <a:highlight>
                  <a:schemeClr val="lt1"/>
                </a:highlight>
              </a:rPr>
              <a:t> of that type to be made. </a:t>
            </a:r>
            <a:endParaRPr sz="1400">
              <a:solidFill>
                <a:srgbClr val="222222"/>
              </a:solidFill>
              <a:highlight>
                <a:schemeClr val="lt1"/>
              </a:highlight>
            </a:endParaRPr>
          </a:p>
          <a:p>
            <a:pPr indent="0" lvl="0" marL="0" rtl="0" algn="just">
              <a:lnSpc>
                <a:spcPct val="150000"/>
              </a:lnSpc>
              <a:spcBef>
                <a:spcPts val="1200"/>
              </a:spcBef>
              <a:spcAft>
                <a:spcPts val="0"/>
              </a:spcAft>
              <a:buNone/>
            </a:pPr>
            <a:r>
              <a:rPr lang="en-CA" sz="1400">
                <a:solidFill>
                  <a:srgbClr val="222222"/>
                </a:solidFill>
                <a:highlight>
                  <a:schemeClr val="lt1"/>
                </a:highlight>
              </a:rPr>
              <a:t>Each class instance can have attributes attached to it for maintaining its state. Class instances can also have methods (defined by its class) for modifying its state.</a:t>
            </a:r>
            <a:endParaRPr sz="1400">
              <a:solidFill>
                <a:srgbClr val="222222"/>
              </a:solidFill>
              <a:highlight>
                <a:schemeClr val="lt1"/>
              </a:highlight>
            </a:endParaRPr>
          </a:p>
          <a:p>
            <a:pPr indent="0" lvl="0" marL="0" rtl="0" algn="l">
              <a:spcBef>
                <a:spcPts val="1200"/>
              </a:spcBef>
              <a:spcAft>
                <a:spcPts val="1200"/>
              </a:spcAft>
              <a:buNone/>
            </a:pPr>
            <a:r>
              <a:t/>
            </a:r>
            <a:endParaRPr sz="1700">
              <a:solidFill>
                <a:schemeClr val="dk1"/>
              </a:solidFill>
              <a:highlight>
                <a:srgbClr val="F9FAFC"/>
              </a:highlight>
            </a:endParaRPr>
          </a:p>
        </p:txBody>
      </p:sp>
      <p:sp>
        <p:nvSpPr>
          <p:cNvPr id="117" name="Google Shape;117;p2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21"/>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