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4"/>
  </p:notesMasterIdLst>
  <p:handoutMasterIdLst>
    <p:handoutMasterId r:id="rId45"/>
  </p:handoutMasterIdLst>
  <p:sldIdLst>
    <p:sldId id="256" r:id="rId2"/>
    <p:sldId id="278" r:id="rId3"/>
    <p:sldId id="303" r:id="rId4"/>
    <p:sldId id="305" r:id="rId5"/>
    <p:sldId id="302" r:id="rId6"/>
    <p:sldId id="316" r:id="rId7"/>
    <p:sldId id="314" r:id="rId8"/>
    <p:sldId id="317" r:id="rId9"/>
    <p:sldId id="304" r:id="rId10"/>
    <p:sldId id="315" r:id="rId11"/>
    <p:sldId id="321" r:id="rId12"/>
    <p:sldId id="306" r:id="rId13"/>
    <p:sldId id="320" r:id="rId14"/>
    <p:sldId id="318" r:id="rId15"/>
    <p:sldId id="323" r:id="rId16"/>
    <p:sldId id="322" r:id="rId17"/>
    <p:sldId id="332" r:id="rId18"/>
    <p:sldId id="336" r:id="rId19"/>
    <p:sldId id="337" r:id="rId20"/>
    <p:sldId id="333" r:id="rId21"/>
    <p:sldId id="338" r:id="rId22"/>
    <p:sldId id="334" r:id="rId23"/>
    <p:sldId id="319" r:id="rId24"/>
    <p:sldId id="339" r:id="rId25"/>
    <p:sldId id="340" r:id="rId26"/>
    <p:sldId id="324" r:id="rId27"/>
    <p:sldId id="341" r:id="rId28"/>
    <p:sldId id="342" r:id="rId29"/>
    <p:sldId id="343" r:id="rId30"/>
    <p:sldId id="329" r:id="rId31"/>
    <p:sldId id="331" r:id="rId32"/>
    <p:sldId id="344" r:id="rId33"/>
    <p:sldId id="345" r:id="rId34"/>
    <p:sldId id="346" r:id="rId35"/>
    <p:sldId id="347" r:id="rId36"/>
    <p:sldId id="348" r:id="rId37"/>
    <p:sldId id="349" r:id="rId38"/>
    <p:sldId id="308" r:id="rId39"/>
    <p:sldId id="351" r:id="rId40"/>
    <p:sldId id="310" r:id="rId41"/>
    <p:sldId id="356" r:id="rId42"/>
    <p:sldId id="35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9134"/>
    <a:srgbClr val="3887CB"/>
    <a:srgbClr val="0088D1"/>
    <a:srgbClr val="F3F3F3"/>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2"/>
    <p:restoredTop sz="85850"/>
  </p:normalViewPr>
  <p:slideViewPr>
    <p:cSldViewPr snapToGrid="0" snapToObjects="1">
      <p:cViewPr varScale="1">
        <p:scale>
          <a:sx n="109" d="100"/>
          <a:sy n="109" d="100"/>
        </p:scale>
        <p:origin x="131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B63CF6-80AA-D74A-BA7E-8CB116B204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1034E3-C867-3043-811D-D166E05234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FF2B12-B830-7340-95C5-6BF51430AA60}" type="datetimeFigureOut">
              <a:rPr lang="en-US" smtClean="0"/>
              <a:t>7/24/20</a:t>
            </a:fld>
            <a:endParaRPr lang="en-US"/>
          </a:p>
        </p:txBody>
      </p:sp>
      <p:sp>
        <p:nvSpPr>
          <p:cNvPr id="4" name="Footer Placeholder 3">
            <a:extLst>
              <a:ext uri="{FF2B5EF4-FFF2-40B4-BE49-F238E27FC236}">
                <a16:creationId xmlns:a16="http://schemas.microsoft.com/office/drawing/2014/main" id="{79CDD5AB-6967-C341-A5B9-498F8D3AE3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F4EC80-9B61-8F48-BC2B-89641CE005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160EC9-4105-FD4E-BBFE-4FEC3643E167}" type="slidenum">
              <a:rPr lang="en-US" smtClean="0"/>
              <a:t>‹#›</a:t>
            </a:fld>
            <a:endParaRPr lang="en-US"/>
          </a:p>
        </p:txBody>
      </p:sp>
    </p:spTree>
    <p:extLst>
      <p:ext uri="{BB962C8B-B14F-4D97-AF65-F5344CB8AC3E}">
        <p14:creationId xmlns:p14="http://schemas.microsoft.com/office/powerpoint/2010/main" val="4148495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A4868-11E9-AB44-8289-572A37B8B37E}" type="datetimeFigureOut">
              <a:rPr lang="en-US" smtClean="0"/>
              <a:t>7/24/20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DF1A0-8068-A94F-B669-7338068AA5B5}" type="slidenum">
              <a:rPr lang="en-US" smtClean="0"/>
              <a:t>‹#›</a:t>
            </a:fld>
            <a:endParaRPr lang="en-US"/>
          </a:p>
        </p:txBody>
      </p:sp>
    </p:spTree>
    <p:extLst>
      <p:ext uri="{BB962C8B-B14F-4D97-AF65-F5344CB8AC3E}">
        <p14:creationId xmlns:p14="http://schemas.microsoft.com/office/powerpoint/2010/main" val="191163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1</a:t>
            </a:fld>
            <a:endParaRPr lang="en-US"/>
          </a:p>
        </p:txBody>
      </p:sp>
    </p:spTree>
    <p:extLst>
      <p:ext uri="{BB962C8B-B14F-4D97-AF65-F5344CB8AC3E}">
        <p14:creationId xmlns:p14="http://schemas.microsoft.com/office/powerpoint/2010/main" val="420738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17</a:t>
            </a:fld>
            <a:endParaRPr lang="en-US"/>
          </a:p>
        </p:txBody>
      </p:sp>
    </p:spTree>
    <p:extLst>
      <p:ext uri="{BB962C8B-B14F-4D97-AF65-F5344CB8AC3E}">
        <p14:creationId xmlns:p14="http://schemas.microsoft.com/office/powerpoint/2010/main" val="292369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23</a:t>
            </a:fld>
            <a:endParaRPr lang="en-US"/>
          </a:p>
        </p:txBody>
      </p:sp>
    </p:spTree>
    <p:extLst>
      <p:ext uri="{BB962C8B-B14F-4D97-AF65-F5344CB8AC3E}">
        <p14:creationId xmlns:p14="http://schemas.microsoft.com/office/powerpoint/2010/main" val="329038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24</a:t>
            </a:fld>
            <a:endParaRPr lang="en-US"/>
          </a:p>
        </p:txBody>
      </p:sp>
    </p:spTree>
    <p:extLst>
      <p:ext uri="{BB962C8B-B14F-4D97-AF65-F5344CB8AC3E}">
        <p14:creationId xmlns:p14="http://schemas.microsoft.com/office/powerpoint/2010/main" val="10542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26</a:t>
            </a:fld>
            <a:endParaRPr lang="en-US"/>
          </a:p>
        </p:txBody>
      </p:sp>
    </p:spTree>
    <p:extLst>
      <p:ext uri="{BB962C8B-B14F-4D97-AF65-F5344CB8AC3E}">
        <p14:creationId xmlns:p14="http://schemas.microsoft.com/office/powerpoint/2010/main" val="387952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27</a:t>
            </a:fld>
            <a:endParaRPr lang="en-US"/>
          </a:p>
        </p:txBody>
      </p:sp>
    </p:spTree>
    <p:extLst>
      <p:ext uri="{BB962C8B-B14F-4D97-AF65-F5344CB8AC3E}">
        <p14:creationId xmlns:p14="http://schemas.microsoft.com/office/powerpoint/2010/main" val="160153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28</a:t>
            </a:fld>
            <a:endParaRPr lang="en-US"/>
          </a:p>
        </p:txBody>
      </p:sp>
    </p:spTree>
    <p:extLst>
      <p:ext uri="{BB962C8B-B14F-4D97-AF65-F5344CB8AC3E}">
        <p14:creationId xmlns:p14="http://schemas.microsoft.com/office/powerpoint/2010/main" val="353329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4DF1A0-8068-A94F-B669-7338068AA5B5}" type="slidenum">
              <a:rPr lang="en-US" smtClean="0"/>
              <a:t>42</a:t>
            </a:fld>
            <a:endParaRPr lang="en-US"/>
          </a:p>
        </p:txBody>
      </p:sp>
    </p:spTree>
    <p:extLst>
      <p:ext uri="{BB962C8B-B14F-4D97-AF65-F5344CB8AC3E}">
        <p14:creationId xmlns:p14="http://schemas.microsoft.com/office/powerpoint/2010/main" val="1094076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658" y="2543286"/>
            <a:ext cx="5221184" cy="2936790"/>
          </a:xfrm>
        </p:spPr>
        <p:txBody>
          <a:bodyPr anchor="b"/>
          <a:lstStyle>
            <a:lvl1pPr algn="ctr">
              <a:defRPr sz="6000"/>
            </a:lvl1pPr>
          </a:lstStyle>
          <a:p>
            <a:r>
              <a:rPr lang="en-US" dirty="0"/>
              <a:t>Click to edit Master title style</a:t>
            </a:r>
          </a:p>
        </p:txBody>
      </p:sp>
      <p:sp>
        <p:nvSpPr>
          <p:cNvPr id="7" name="Rectangle 6">
            <a:extLst>
              <a:ext uri="{FF2B5EF4-FFF2-40B4-BE49-F238E27FC236}">
                <a16:creationId xmlns:a16="http://schemas.microsoft.com/office/drawing/2014/main" id="{9C7A5BDB-EEFE-0F44-A529-17DE866D2721}"/>
              </a:ext>
            </a:extLst>
          </p:cNvPr>
          <p:cNvSpPr/>
          <p:nvPr userDrawn="1"/>
        </p:nvSpPr>
        <p:spPr>
          <a:xfrm>
            <a:off x="0" y="0"/>
            <a:ext cx="12192000" cy="1525979"/>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F8F40AC-884A-5D48-9EFF-E00BBA56362C}"/>
              </a:ext>
            </a:extLst>
          </p:cNvPr>
          <p:cNvPicPr>
            <a:picLocks noChangeAspect="1"/>
          </p:cNvPicPr>
          <p:nvPr userDrawn="1"/>
        </p:nvPicPr>
        <p:blipFill>
          <a:blip r:embed="rId2"/>
          <a:stretch>
            <a:fillRect/>
          </a:stretch>
        </p:blipFill>
        <p:spPr>
          <a:xfrm>
            <a:off x="3396342" y="45439"/>
            <a:ext cx="4953000" cy="1435100"/>
          </a:xfrm>
          <a:prstGeom prst="rect">
            <a:avLst/>
          </a:prstGeom>
        </p:spPr>
      </p:pic>
      <p:sp>
        <p:nvSpPr>
          <p:cNvPr id="9" name="Rectangle 8">
            <a:extLst>
              <a:ext uri="{FF2B5EF4-FFF2-40B4-BE49-F238E27FC236}">
                <a16:creationId xmlns:a16="http://schemas.microsoft.com/office/drawing/2014/main" id="{8D84A575-07FB-5A49-9153-17955594EA6A}"/>
              </a:ext>
            </a:extLst>
          </p:cNvPr>
          <p:cNvSpPr/>
          <p:nvPr userDrawn="1"/>
        </p:nvSpPr>
        <p:spPr>
          <a:xfrm>
            <a:off x="5" y="1531917"/>
            <a:ext cx="12192000" cy="135096"/>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454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149060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264813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3278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180633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306877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134681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280713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413782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61417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1D3CF-A912-5A45-BF30-C47A848FB9C5}" type="slidenum">
              <a:rPr lang="en-US" smtClean="0"/>
              <a:t>‹#›</a:t>
            </a:fld>
            <a:endParaRPr lang="en-US"/>
          </a:p>
        </p:txBody>
      </p:sp>
    </p:spTree>
    <p:extLst>
      <p:ext uri="{BB962C8B-B14F-4D97-AF65-F5344CB8AC3E}">
        <p14:creationId xmlns:p14="http://schemas.microsoft.com/office/powerpoint/2010/main" val="167864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1D3CF-A912-5A45-BF30-C47A848FB9C5}" type="slidenum">
              <a:rPr lang="en-US" smtClean="0"/>
              <a:t>‹#›</a:t>
            </a:fld>
            <a:endParaRPr lang="en-US"/>
          </a:p>
        </p:txBody>
      </p:sp>
    </p:spTree>
    <p:extLst>
      <p:ext uri="{BB962C8B-B14F-4D97-AF65-F5344CB8AC3E}">
        <p14:creationId xmlns:p14="http://schemas.microsoft.com/office/powerpoint/2010/main" val="378231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8.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emf"/><Relationship Id="rId4" Type="http://schemas.openxmlformats.org/officeDocument/2006/relationships/oleObject" Target="../embeddings/oleObject2.bin"/><Relationship Id="rId9" Type="http://schemas.openxmlformats.org/officeDocument/2006/relationships/image" Target="../media/image1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BB18-66D7-B943-9107-C0CDAF25103B}"/>
              </a:ext>
            </a:extLst>
          </p:cNvPr>
          <p:cNvSpPr>
            <a:spLocks noGrp="1"/>
          </p:cNvSpPr>
          <p:nvPr>
            <p:ph type="ctrTitle"/>
          </p:nvPr>
        </p:nvSpPr>
        <p:spPr/>
        <p:txBody>
          <a:bodyPr>
            <a:normAutofit/>
          </a:bodyPr>
          <a:lstStyle/>
          <a:p>
            <a:r>
              <a:rPr lang="en-US" sz="9600" dirty="0"/>
              <a:t>Big-O Notation</a:t>
            </a:r>
          </a:p>
        </p:txBody>
      </p:sp>
      <p:sp>
        <p:nvSpPr>
          <p:cNvPr id="3" name="Subtitle 2">
            <a:extLst>
              <a:ext uri="{FF2B5EF4-FFF2-40B4-BE49-F238E27FC236}">
                <a16:creationId xmlns:a16="http://schemas.microsoft.com/office/drawing/2014/main" id="{8E662C93-0002-6A46-9603-D978C81ACA97}"/>
              </a:ext>
            </a:extLst>
          </p:cNvPr>
          <p:cNvSpPr>
            <a:spLocks noGrp="1"/>
          </p:cNvSpPr>
          <p:nvPr>
            <p:ph type="subTitle" idx="4294967295"/>
          </p:nvPr>
        </p:nvSpPr>
        <p:spPr>
          <a:xfrm>
            <a:off x="7080421" y="3633574"/>
            <a:ext cx="3332205" cy="1255713"/>
          </a:xfrm>
          <a:noFill/>
        </p:spPr>
        <p:txBody>
          <a:bodyPr/>
          <a:lstStyle/>
          <a:p>
            <a:r>
              <a:rPr lang="en-US" dirty="0"/>
              <a:t>Alireza </a:t>
            </a:r>
            <a:r>
              <a:rPr lang="en-US"/>
              <a:t>Davoodi</a:t>
            </a:r>
            <a:endParaRPr lang="en-US" dirty="0"/>
          </a:p>
        </p:txBody>
      </p:sp>
    </p:spTree>
    <p:extLst>
      <p:ext uri="{BB962C8B-B14F-4D97-AF65-F5344CB8AC3E}">
        <p14:creationId xmlns:p14="http://schemas.microsoft.com/office/powerpoint/2010/main" val="1989799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Challenge</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u="sng" dirty="0"/>
              <a:t>One</a:t>
            </a:r>
            <a:r>
              <a:rPr lang="en-US" dirty="0"/>
              <a:t> Problem – </a:t>
            </a:r>
            <a:r>
              <a:rPr lang="en-US" u="sng" dirty="0"/>
              <a:t>Varying</a:t>
            </a:r>
            <a:r>
              <a:rPr lang="en-US" dirty="0"/>
              <a:t> input sizes </a:t>
            </a:r>
          </a:p>
          <a:p>
            <a:r>
              <a:rPr lang="en-US" u="sng" dirty="0"/>
              <a:t>One</a:t>
            </a:r>
            <a:r>
              <a:rPr lang="en-US" dirty="0"/>
              <a:t> Problem - </a:t>
            </a:r>
            <a:r>
              <a:rPr lang="en-US" u="sng" dirty="0"/>
              <a:t>Multiple</a:t>
            </a:r>
            <a:r>
              <a:rPr lang="en-US" dirty="0"/>
              <a:t> choices of Algorithms</a:t>
            </a:r>
          </a:p>
          <a:p>
            <a:pPr lvl="1"/>
            <a:r>
              <a:rPr lang="en-US" dirty="0"/>
              <a:t>Iterative – Recursive</a:t>
            </a:r>
          </a:p>
          <a:p>
            <a:pPr lvl="1"/>
            <a:r>
              <a:rPr lang="en-US" dirty="0"/>
              <a:t>Divide &amp; Conquer vs. Greedy vs. </a:t>
            </a:r>
            <a:r>
              <a:rPr lang="en-US" dirty="0" err="1"/>
              <a:t>etc</a:t>
            </a:r>
            <a:endParaRPr lang="en-US" dirty="0"/>
          </a:p>
          <a:p>
            <a:r>
              <a:rPr lang="en-US" u="sng" dirty="0"/>
              <a:t>One</a:t>
            </a:r>
            <a:r>
              <a:rPr lang="en-US" dirty="0"/>
              <a:t> Algorithm - </a:t>
            </a:r>
            <a:r>
              <a:rPr lang="en-US" u="sng" dirty="0"/>
              <a:t>Multiple</a:t>
            </a:r>
            <a:r>
              <a:rPr lang="en-US" dirty="0"/>
              <a:t> choices of Implementation</a:t>
            </a:r>
          </a:p>
          <a:p>
            <a:pPr lvl="1"/>
            <a:r>
              <a:rPr lang="en-US" dirty="0"/>
              <a:t>For-loop or While-loop</a:t>
            </a:r>
          </a:p>
          <a:p>
            <a:pPr lvl="1"/>
            <a:r>
              <a:rPr lang="en-US" dirty="0"/>
              <a:t>If, Switch</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10</a:t>
            </a:fld>
            <a:endParaRPr lang="en-US"/>
          </a:p>
        </p:txBody>
      </p:sp>
      <p:sp>
        <p:nvSpPr>
          <p:cNvPr id="8" name="TextBox 7">
            <a:extLst>
              <a:ext uri="{FF2B5EF4-FFF2-40B4-BE49-F238E27FC236}">
                <a16:creationId xmlns:a16="http://schemas.microsoft.com/office/drawing/2014/main" id="{36E41F5C-7A98-684C-9E2C-43CCFBBFACE3}"/>
              </a:ext>
            </a:extLst>
          </p:cNvPr>
          <p:cNvSpPr txBox="1"/>
          <p:nvPr/>
        </p:nvSpPr>
        <p:spPr>
          <a:xfrm>
            <a:off x="4365019" y="5027368"/>
            <a:ext cx="7235916" cy="1015663"/>
          </a:xfrm>
          <a:prstGeom prst="rect">
            <a:avLst/>
          </a:prstGeom>
          <a:solidFill>
            <a:srgbClr val="E09134"/>
          </a:solidFill>
        </p:spPr>
        <p:txBody>
          <a:bodyPr wrap="square" rtlCol="0">
            <a:spAutoFit/>
          </a:bodyPr>
          <a:lstStyle/>
          <a:p>
            <a:r>
              <a:rPr lang="en-US" sz="3000" dirty="0">
                <a:solidFill>
                  <a:schemeClr val="bg1"/>
                </a:solidFill>
              </a:rPr>
              <a:t>Then, how can we reason about/evaluate how efficient an algorithm is for a problem</a:t>
            </a:r>
          </a:p>
        </p:txBody>
      </p:sp>
    </p:spTree>
    <p:extLst>
      <p:ext uri="{BB962C8B-B14F-4D97-AF65-F5344CB8AC3E}">
        <p14:creationId xmlns:p14="http://schemas.microsoft.com/office/powerpoint/2010/main" val="418010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EFEC-0E59-D64C-887F-128983BC3E21}"/>
              </a:ext>
            </a:extLst>
          </p:cNvPr>
          <p:cNvSpPr>
            <a:spLocks noGrp="1"/>
          </p:cNvSpPr>
          <p:nvPr>
            <p:ph type="title"/>
          </p:nvPr>
        </p:nvSpPr>
        <p:spPr/>
        <p:txBody>
          <a:bodyPr/>
          <a:lstStyle/>
          <a:p>
            <a:r>
              <a:rPr lang="en-US" dirty="0"/>
              <a:t>A good approach</a:t>
            </a:r>
          </a:p>
        </p:txBody>
      </p:sp>
      <p:sp>
        <p:nvSpPr>
          <p:cNvPr id="3" name="Content Placeholder 2">
            <a:extLst>
              <a:ext uri="{FF2B5EF4-FFF2-40B4-BE49-F238E27FC236}">
                <a16:creationId xmlns:a16="http://schemas.microsoft.com/office/drawing/2014/main" id="{BA323176-2A01-6149-8EF6-9B963C092F7D}"/>
              </a:ext>
            </a:extLst>
          </p:cNvPr>
          <p:cNvSpPr>
            <a:spLocks noGrp="1"/>
          </p:cNvSpPr>
          <p:nvPr>
            <p:ph idx="1"/>
          </p:nvPr>
        </p:nvSpPr>
        <p:spPr/>
        <p:txBody>
          <a:bodyPr/>
          <a:lstStyle/>
          <a:p>
            <a:r>
              <a:rPr lang="en-US" dirty="0"/>
              <a:t>Can differentiate between </a:t>
            </a:r>
            <a:r>
              <a:rPr lang="en-US" b="1" u="sng" dirty="0"/>
              <a:t>running time of varying algorithms</a:t>
            </a:r>
          </a:p>
          <a:p>
            <a:r>
              <a:rPr lang="en-US" dirty="0"/>
              <a:t>Should be (as much as possible) </a:t>
            </a:r>
            <a:r>
              <a:rPr lang="en-US" b="1" u="sng" dirty="0"/>
              <a:t>independent from the implementations</a:t>
            </a:r>
          </a:p>
          <a:p>
            <a:r>
              <a:rPr lang="en-US" dirty="0"/>
              <a:t>Should be </a:t>
            </a:r>
            <a:r>
              <a:rPr lang="en-US" b="1" u="sng" dirty="0"/>
              <a:t>independent from the computer</a:t>
            </a:r>
            <a:r>
              <a:rPr lang="en-US" dirty="0"/>
              <a:t> it runs on</a:t>
            </a:r>
          </a:p>
          <a:p>
            <a:r>
              <a:rPr lang="en-US" dirty="0"/>
              <a:t>Should be </a:t>
            </a:r>
            <a:r>
              <a:rPr lang="en-US" b="1" u="sng" dirty="0"/>
              <a:t>predictive about relationship between the size and time</a:t>
            </a:r>
          </a:p>
        </p:txBody>
      </p:sp>
      <p:sp>
        <p:nvSpPr>
          <p:cNvPr id="4" name="Footer Placeholder 3">
            <a:extLst>
              <a:ext uri="{FF2B5EF4-FFF2-40B4-BE49-F238E27FC236}">
                <a16:creationId xmlns:a16="http://schemas.microsoft.com/office/drawing/2014/main" id="{88DE546C-2A96-204D-82A3-ABDBC303A7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375E55-AFB8-CA41-A4D9-3CB2CB0BC6B3}"/>
              </a:ext>
            </a:extLst>
          </p:cNvPr>
          <p:cNvSpPr>
            <a:spLocks noGrp="1"/>
          </p:cNvSpPr>
          <p:nvPr>
            <p:ph type="sldNum" sz="quarter" idx="12"/>
          </p:nvPr>
        </p:nvSpPr>
        <p:spPr/>
        <p:txBody>
          <a:bodyPr/>
          <a:lstStyle/>
          <a:p>
            <a:fld id="{A7E1D3CF-A912-5A45-BF30-C47A848FB9C5}" type="slidenum">
              <a:rPr lang="en-US" smtClean="0"/>
              <a:t>11</a:t>
            </a:fld>
            <a:endParaRPr lang="en-US"/>
          </a:p>
        </p:txBody>
      </p:sp>
    </p:spTree>
    <p:extLst>
      <p:ext uri="{BB962C8B-B14F-4D97-AF65-F5344CB8AC3E}">
        <p14:creationId xmlns:p14="http://schemas.microsoft.com/office/powerpoint/2010/main" val="64742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Approach 1: Timing</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b="1" dirty="0"/>
              <a:t>1) Measure with a timer:</a:t>
            </a:r>
            <a:r>
              <a:rPr lang="en-US" dirty="0"/>
              <a:t> </a:t>
            </a:r>
          </a:p>
          <a:p>
            <a:pPr lvl="1"/>
            <a:r>
              <a:rPr lang="en-US" dirty="0"/>
              <a:t>Scientifically: timer, multiple times, measure, making average, …</a:t>
            </a:r>
          </a:p>
          <a:p>
            <a:pPr marL="457200" lvl="1" indent="0">
              <a:buNone/>
            </a:pPr>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12</a:t>
            </a:fld>
            <a:endParaRPr lang="en-US"/>
          </a:p>
        </p:txBody>
      </p:sp>
      <p:pic>
        <p:nvPicPr>
          <p:cNvPr id="9" name="Picture 8">
            <a:extLst>
              <a:ext uri="{FF2B5EF4-FFF2-40B4-BE49-F238E27FC236}">
                <a16:creationId xmlns:a16="http://schemas.microsoft.com/office/drawing/2014/main" id="{489777FB-937F-3940-B02F-1B5FA9FBFA10}"/>
              </a:ext>
            </a:extLst>
          </p:cNvPr>
          <p:cNvPicPr>
            <a:picLocks noChangeAspect="1"/>
          </p:cNvPicPr>
          <p:nvPr/>
        </p:nvPicPr>
        <p:blipFill>
          <a:blip r:embed="rId2"/>
          <a:stretch>
            <a:fillRect/>
          </a:stretch>
        </p:blipFill>
        <p:spPr>
          <a:xfrm>
            <a:off x="2550982" y="3010046"/>
            <a:ext cx="6521622" cy="2939217"/>
          </a:xfrm>
          <a:prstGeom prst="rect">
            <a:avLst/>
          </a:prstGeom>
        </p:spPr>
      </p:pic>
    </p:spTree>
    <p:extLst>
      <p:ext uri="{BB962C8B-B14F-4D97-AF65-F5344CB8AC3E}">
        <p14:creationId xmlns:p14="http://schemas.microsoft.com/office/powerpoint/2010/main" val="388736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Timing Approach: Works or not?</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13</a:t>
            </a:fld>
            <a:endParaRPr lang="en-US"/>
          </a:p>
        </p:txBody>
      </p:sp>
      <p:graphicFrame>
        <p:nvGraphicFramePr>
          <p:cNvPr id="11" name="Content Placeholder 7">
            <a:extLst>
              <a:ext uri="{FF2B5EF4-FFF2-40B4-BE49-F238E27FC236}">
                <a16:creationId xmlns:a16="http://schemas.microsoft.com/office/drawing/2014/main" id="{64A54317-D1E9-D344-89C4-9F3A4837F186}"/>
              </a:ext>
            </a:extLst>
          </p:cNvPr>
          <p:cNvGraphicFramePr>
            <a:graphicFrameLocks/>
          </p:cNvGraphicFramePr>
          <p:nvPr>
            <p:extLst>
              <p:ext uri="{D42A27DB-BD31-4B8C-83A1-F6EECF244321}">
                <p14:modId xmlns:p14="http://schemas.microsoft.com/office/powerpoint/2010/main" val="3263705964"/>
              </p:ext>
            </p:extLst>
          </p:nvPr>
        </p:nvGraphicFramePr>
        <p:xfrm>
          <a:off x="899983" y="1876268"/>
          <a:ext cx="10515600" cy="3097050"/>
        </p:xfrm>
        <a:graphic>
          <a:graphicData uri="http://schemas.openxmlformats.org/drawingml/2006/table">
            <a:tbl>
              <a:tblPr firstRow="1" bandRow="1">
                <a:tableStyleId>{00A15C55-8517-42AA-B614-E9B94910E393}</a:tableStyleId>
              </a:tblPr>
              <a:tblGrid>
                <a:gridCol w="8046307">
                  <a:extLst>
                    <a:ext uri="{9D8B030D-6E8A-4147-A177-3AD203B41FA5}">
                      <a16:colId xmlns:a16="http://schemas.microsoft.com/office/drawing/2014/main" val="386302686"/>
                    </a:ext>
                  </a:extLst>
                </a:gridCol>
                <a:gridCol w="2469293">
                  <a:extLst>
                    <a:ext uri="{9D8B030D-6E8A-4147-A177-3AD203B41FA5}">
                      <a16:colId xmlns:a16="http://schemas.microsoft.com/office/drawing/2014/main" val="2191798924"/>
                    </a:ext>
                  </a:extLst>
                </a:gridCol>
              </a:tblGrid>
              <a:tr h="6194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Goal:</a:t>
                      </a:r>
                      <a:r>
                        <a:rPr lang="en-US" dirty="0"/>
                        <a:t> To evaluate efficiency of algorithms for a problem</a:t>
                      </a:r>
                    </a:p>
                  </a:txBody>
                  <a:tcPr/>
                </a:tc>
                <a:tc hMerge="1">
                  <a:txBody>
                    <a:bodyPr/>
                    <a:lstStyle/>
                    <a:p>
                      <a:endParaRPr lang="en-US" dirty="0"/>
                    </a:p>
                  </a:txBody>
                  <a:tcPr/>
                </a:tc>
                <a:extLst>
                  <a:ext uri="{0D108BD9-81ED-4DB2-BD59-A6C34878D82A}">
                    <a16:rowId xmlns:a16="http://schemas.microsoft.com/office/drawing/2014/main" val="2576665289"/>
                  </a:ext>
                </a:extLst>
              </a:tr>
              <a:tr h="619410">
                <a:tc>
                  <a:txBody>
                    <a:bodyPr/>
                    <a:lstStyle/>
                    <a:p>
                      <a:r>
                        <a:rPr lang="en-US" dirty="0"/>
                        <a:t>Does it differentiate between </a:t>
                      </a:r>
                      <a:r>
                        <a:rPr lang="en-US" b="1" u="sng" dirty="0"/>
                        <a:t>running time of varying algorithms</a:t>
                      </a:r>
                    </a:p>
                    <a:p>
                      <a:r>
                        <a:rPr lang="en-US" sz="1400" b="0" u="none" dirty="0"/>
                        <a:t>(different algorithms different timing)</a:t>
                      </a:r>
                    </a:p>
                  </a:txBody>
                  <a:tcPr/>
                </a:tc>
                <a:tc>
                  <a:txBody>
                    <a:bodyPr/>
                    <a:lstStyle/>
                    <a:p>
                      <a:r>
                        <a:rPr lang="en-US" sz="3000" dirty="0">
                          <a:solidFill>
                            <a:srgbClr val="92D050"/>
                          </a:solidFill>
                        </a:rPr>
                        <a:t> </a:t>
                      </a:r>
                      <a:r>
                        <a:rPr lang="en-US" sz="3000" dirty="0">
                          <a:solidFill>
                            <a:schemeClr val="accent2"/>
                          </a:solidFill>
                        </a:rPr>
                        <a:t>YES</a:t>
                      </a:r>
                    </a:p>
                  </a:txBody>
                  <a:tcPr/>
                </a:tc>
                <a:extLst>
                  <a:ext uri="{0D108BD9-81ED-4DB2-BD59-A6C34878D82A}">
                    <a16:rowId xmlns:a16="http://schemas.microsoft.com/office/drawing/2014/main" val="2292248877"/>
                  </a:ext>
                </a:extLst>
              </a:tr>
              <a:tr h="619410">
                <a:tc>
                  <a:txBody>
                    <a:bodyPr/>
                    <a:lstStyle/>
                    <a:p>
                      <a:r>
                        <a:rPr lang="en-US" dirty="0"/>
                        <a:t>Is it </a:t>
                      </a:r>
                      <a:r>
                        <a:rPr lang="en-US" b="1" u="sng" dirty="0"/>
                        <a:t>independent from the implementations</a:t>
                      </a:r>
                      <a:endParaRPr lang="en-US" dirty="0"/>
                    </a:p>
                  </a:txBody>
                  <a:tcPr/>
                </a:tc>
                <a:tc>
                  <a:txBody>
                    <a:bodyPr/>
                    <a:lstStyle/>
                    <a:p>
                      <a:r>
                        <a:rPr lang="en-US" sz="3000" dirty="0">
                          <a:solidFill>
                            <a:srgbClr val="FF0000"/>
                          </a:solidFill>
                        </a:rPr>
                        <a:t>NO</a:t>
                      </a:r>
                    </a:p>
                  </a:txBody>
                  <a:tcPr/>
                </a:tc>
                <a:extLst>
                  <a:ext uri="{0D108BD9-81ED-4DB2-BD59-A6C34878D82A}">
                    <a16:rowId xmlns:a16="http://schemas.microsoft.com/office/drawing/2014/main" val="507733228"/>
                  </a:ext>
                </a:extLst>
              </a:tr>
              <a:tr h="619410">
                <a:tc>
                  <a:txBody>
                    <a:bodyPr/>
                    <a:lstStyle/>
                    <a:p>
                      <a:r>
                        <a:rPr lang="en-US" dirty="0"/>
                        <a:t>Is it </a:t>
                      </a:r>
                      <a:r>
                        <a:rPr lang="en-US" b="1" u="sng" dirty="0"/>
                        <a:t>independent from the computer</a:t>
                      </a:r>
                      <a:r>
                        <a:rPr lang="en-US" dirty="0"/>
                        <a:t> it runs on</a:t>
                      </a:r>
                    </a:p>
                  </a:txBody>
                  <a:tcPr/>
                </a:tc>
                <a:tc>
                  <a:txBody>
                    <a:bodyPr/>
                    <a:lstStyle/>
                    <a:p>
                      <a:r>
                        <a:rPr lang="en-US" sz="3000" dirty="0">
                          <a:solidFill>
                            <a:srgbClr val="FF0000"/>
                          </a:solidFill>
                        </a:rPr>
                        <a:t>NO</a:t>
                      </a:r>
                    </a:p>
                  </a:txBody>
                  <a:tcPr/>
                </a:tc>
                <a:extLst>
                  <a:ext uri="{0D108BD9-81ED-4DB2-BD59-A6C34878D82A}">
                    <a16:rowId xmlns:a16="http://schemas.microsoft.com/office/drawing/2014/main" val="1209847577"/>
                  </a:ext>
                </a:extLst>
              </a:tr>
              <a:tr h="619410">
                <a:tc>
                  <a:txBody>
                    <a:bodyPr/>
                    <a:lstStyle/>
                    <a:p>
                      <a:r>
                        <a:rPr lang="en-US" dirty="0"/>
                        <a:t>Is it </a:t>
                      </a:r>
                      <a:r>
                        <a:rPr lang="en-US" b="1" u="sng" dirty="0"/>
                        <a:t>predictive about relationship between the size and time</a:t>
                      </a:r>
                      <a:endParaRPr lang="en-US" dirty="0"/>
                    </a:p>
                  </a:txBody>
                  <a:tcPr/>
                </a:tc>
                <a:tc>
                  <a:txBody>
                    <a:bodyPr/>
                    <a:lstStyle/>
                    <a:p>
                      <a:r>
                        <a:rPr lang="en-US" sz="3000" dirty="0">
                          <a:solidFill>
                            <a:srgbClr val="FF0000"/>
                          </a:solidFill>
                        </a:rPr>
                        <a:t>NO </a:t>
                      </a:r>
                      <a:r>
                        <a:rPr lang="en-US" sz="1600" dirty="0">
                          <a:solidFill>
                            <a:srgbClr val="FF0000"/>
                          </a:solidFill>
                        </a:rPr>
                        <a:t>(not so easy)</a:t>
                      </a:r>
                    </a:p>
                  </a:txBody>
                  <a:tcPr/>
                </a:tc>
                <a:extLst>
                  <a:ext uri="{0D108BD9-81ED-4DB2-BD59-A6C34878D82A}">
                    <a16:rowId xmlns:a16="http://schemas.microsoft.com/office/drawing/2014/main" val="2719237718"/>
                  </a:ext>
                </a:extLst>
              </a:tr>
            </a:tbl>
          </a:graphicData>
        </a:graphic>
      </p:graphicFrame>
    </p:spTree>
    <p:extLst>
      <p:ext uri="{BB962C8B-B14F-4D97-AF65-F5344CB8AC3E}">
        <p14:creationId xmlns:p14="http://schemas.microsoft.com/office/powerpoint/2010/main" val="349600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Approach 2: Counting Operations</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pPr marL="0" indent="0">
              <a:buNone/>
            </a:pPr>
            <a:r>
              <a:rPr lang="en-US" b="1" dirty="0"/>
              <a:t>Count the operations: </a:t>
            </a:r>
            <a:r>
              <a:rPr lang="en-US" dirty="0"/>
              <a:t>Count the Mathematical operations, assignments, loops, … as a function of the size of the input. </a:t>
            </a:r>
          </a:p>
          <a:p>
            <a:pPr marL="0" indent="0">
              <a:buNone/>
            </a:pPr>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14</a:t>
            </a:fld>
            <a:endParaRPr lang="en-US"/>
          </a:p>
        </p:txBody>
      </p:sp>
      <p:pic>
        <p:nvPicPr>
          <p:cNvPr id="9" name="Picture 8">
            <a:extLst>
              <a:ext uri="{FF2B5EF4-FFF2-40B4-BE49-F238E27FC236}">
                <a16:creationId xmlns:a16="http://schemas.microsoft.com/office/drawing/2014/main" id="{F8559B80-7CCF-8145-972F-D8DD4098770C}"/>
              </a:ext>
            </a:extLst>
          </p:cNvPr>
          <p:cNvPicPr>
            <a:picLocks noChangeAspect="1"/>
          </p:cNvPicPr>
          <p:nvPr/>
        </p:nvPicPr>
        <p:blipFill>
          <a:blip r:embed="rId2"/>
          <a:stretch>
            <a:fillRect/>
          </a:stretch>
        </p:blipFill>
        <p:spPr>
          <a:xfrm>
            <a:off x="752135" y="2903949"/>
            <a:ext cx="6572929" cy="3362707"/>
          </a:xfrm>
          <a:prstGeom prst="rect">
            <a:avLst/>
          </a:prstGeom>
        </p:spPr>
      </p:pic>
    </p:spTree>
    <p:extLst>
      <p:ext uri="{BB962C8B-B14F-4D97-AF65-F5344CB8AC3E}">
        <p14:creationId xmlns:p14="http://schemas.microsoft.com/office/powerpoint/2010/main" val="319057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Approach 2: Counting Operations</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pPr marL="0" indent="0">
              <a:buNone/>
            </a:pPr>
            <a:r>
              <a:rPr lang="en-US" b="1" dirty="0"/>
              <a:t>Count the operations: </a:t>
            </a:r>
            <a:r>
              <a:rPr lang="en-US" dirty="0"/>
              <a:t>Count the Mathematical operations, assignments, loops, … as a function of the size of the input. </a:t>
            </a:r>
          </a:p>
          <a:p>
            <a:pPr marL="0" indent="0">
              <a:buNone/>
            </a:pPr>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15</a:t>
            </a:fld>
            <a:endParaRPr lang="en-US"/>
          </a:p>
        </p:txBody>
      </p:sp>
      <p:pic>
        <p:nvPicPr>
          <p:cNvPr id="10" name="Picture 9">
            <a:extLst>
              <a:ext uri="{FF2B5EF4-FFF2-40B4-BE49-F238E27FC236}">
                <a16:creationId xmlns:a16="http://schemas.microsoft.com/office/drawing/2014/main" id="{0170876C-3133-044A-B103-88F466A9EC63}"/>
              </a:ext>
            </a:extLst>
          </p:cNvPr>
          <p:cNvPicPr>
            <a:picLocks noChangeAspect="1"/>
          </p:cNvPicPr>
          <p:nvPr/>
        </p:nvPicPr>
        <p:blipFill>
          <a:blip r:embed="rId2"/>
          <a:stretch>
            <a:fillRect/>
          </a:stretch>
        </p:blipFill>
        <p:spPr>
          <a:xfrm>
            <a:off x="2261561" y="2934730"/>
            <a:ext cx="6763969" cy="3242233"/>
          </a:xfrm>
          <a:prstGeom prst="rect">
            <a:avLst/>
          </a:prstGeom>
        </p:spPr>
      </p:pic>
    </p:spTree>
    <p:extLst>
      <p:ext uri="{BB962C8B-B14F-4D97-AF65-F5344CB8AC3E}">
        <p14:creationId xmlns:p14="http://schemas.microsoft.com/office/powerpoint/2010/main" val="212916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Counting Approach: Works or not?</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16</a:t>
            </a:fld>
            <a:endParaRPr lang="en-US"/>
          </a:p>
        </p:txBody>
      </p:sp>
      <p:graphicFrame>
        <p:nvGraphicFramePr>
          <p:cNvPr id="8" name="Content Placeholder 7">
            <a:extLst>
              <a:ext uri="{FF2B5EF4-FFF2-40B4-BE49-F238E27FC236}">
                <a16:creationId xmlns:a16="http://schemas.microsoft.com/office/drawing/2014/main" id="{522B2B64-5454-5E42-A873-DC6442910177}"/>
              </a:ext>
            </a:extLst>
          </p:cNvPr>
          <p:cNvGraphicFramePr>
            <a:graphicFrameLocks/>
          </p:cNvGraphicFramePr>
          <p:nvPr>
            <p:extLst>
              <p:ext uri="{D42A27DB-BD31-4B8C-83A1-F6EECF244321}">
                <p14:modId xmlns:p14="http://schemas.microsoft.com/office/powerpoint/2010/main" val="1118641900"/>
              </p:ext>
            </p:extLst>
          </p:nvPr>
        </p:nvGraphicFramePr>
        <p:xfrm>
          <a:off x="899983" y="1876268"/>
          <a:ext cx="10515600" cy="3097050"/>
        </p:xfrm>
        <a:graphic>
          <a:graphicData uri="http://schemas.openxmlformats.org/drawingml/2006/table">
            <a:tbl>
              <a:tblPr firstRow="1" bandRow="1">
                <a:tableStyleId>{00A15C55-8517-42AA-B614-E9B94910E393}</a:tableStyleId>
              </a:tblPr>
              <a:tblGrid>
                <a:gridCol w="8046307">
                  <a:extLst>
                    <a:ext uri="{9D8B030D-6E8A-4147-A177-3AD203B41FA5}">
                      <a16:colId xmlns:a16="http://schemas.microsoft.com/office/drawing/2014/main" val="386302686"/>
                    </a:ext>
                  </a:extLst>
                </a:gridCol>
                <a:gridCol w="2469293">
                  <a:extLst>
                    <a:ext uri="{9D8B030D-6E8A-4147-A177-3AD203B41FA5}">
                      <a16:colId xmlns:a16="http://schemas.microsoft.com/office/drawing/2014/main" val="2191798924"/>
                    </a:ext>
                  </a:extLst>
                </a:gridCol>
              </a:tblGrid>
              <a:tr h="61941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Goal:</a:t>
                      </a:r>
                      <a:r>
                        <a:rPr lang="en-US" dirty="0"/>
                        <a:t> To evaluate efficiency of algorithms for a problem</a:t>
                      </a:r>
                    </a:p>
                  </a:txBody>
                  <a:tcPr/>
                </a:tc>
                <a:tc hMerge="1">
                  <a:txBody>
                    <a:bodyPr/>
                    <a:lstStyle/>
                    <a:p>
                      <a:endParaRPr lang="en-US" dirty="0"/>
                    </a:p>
                  </a:txBody>
                  <a:tcPr/>
                </a:tc>
                <a:extLst>
                  <a:ext uri="{0D108BD9-81ED-4DB2-BD59-A6C34878D82A}">
                    <a16:rowId xmlns:a16="http://schemas.microsoft.com/office/drawing/2014/main" val="2576665289"/>
                  </a:ext>
                </a:extLst>
              </a:tr>
              <a:tr h="619410">
                <a:tc>
                  <a:txBody>
                    <a:bodyPr/>
                    <a:lstStyle/>
                    <a:p>
                      <a:r>
                        <a:rPr lang="en-US" dirty="0"/>
                        <a:t>Does it differentiate between </a:t>
                      </a:r>
                      <a:r>
                        <a:rPr lang="en-US" b="1" u="sng" dirty="0"/>
                        <a:t>running time of varying algorithms</a:t>
                      </a:r>
                    </a:p>
                    <a:p>
                      <a:r>
                        <a:rPr lang="en-US" sz="1500" b="0" u="none" dirty="0"/>
                        <a:t>(different algorithms different counting)</a:t>
                      </a:r>
                    </a:p>
                  </a:txBody>
                  <a:tcPr/>
                </a:tc>
                <a:tc>
                  <a:txBody>
                    <a:bodyPr/>
                    <a:lstStyle/>
                    <a:p>
                      <a:r>
                        <a:rPr lang="en-US" sz="3000" dirty="0">
                          <a:solidFill>
                            <a:srgbClr val="92D050"/>
                          </a:solidFill>
                        </a:rPr>
                        <a:t> </a:t>
                      </a:r>
                      <a:r>
                        <a:rPr lang="en-US" sz="3000" dirty="0">
                          <a:solidFill>
                            <a:schemeClr val="accent2"/>
                          </a:solidFill>
                        </a:rPr>
                        <a:t>YES</a:t>
                      </a:r>
                    </a:p>
                  </a:txBody>
                  <a:tcPr/>
                </a:tc>
                <a:extLst>
                  <a:ext uri="{0D108BD9-81ED-4DB2-BD59-A6C34878D82A}">
                    <a16:rowId xmlns:a16="http://schemas.microsoft.com/office/drawing/2014/main" val="2292248877"/>
                  </a:ext>
                </a:extLst>
              </a:tr>
              <a:tr h="619410">
                <a:tc>
                  <a:txBody>
                    <a:bodyPr/>
                    <a:lstStyle/>
                    <a:p>
                      <a:r>
                        <a:rPr lang="en-US" dirty="0"/>
                        <a:t>Is it </a:t>
                      </a:r>
                      <a:r>
                        <a:rPr lang="en-US" b="1" u="sng" dirty="0"/>
                        <a:t>independent from the implementations</a:t>
                      </a:r>
                    </a:p>
                    <a:p>
                      <a:r>
                        <a:rPr lang="en-US" sz="1500" b="0" u="none" dirty="0"/>
                        <a:t>(like a while-loop is different from a for-loop)</a:t>
                      </a:r>
                    </a:p>
                  </a:txBody>
                  <a:tcPr/>
                </a:tc>
                <a:tc>
                  <a:txBody>
                    <a:bodyPr/>
                    <a:lstStyle/>
                    <a:p>
                      <a:r>
                        <a:rPr lang="en-US" sz="3000" dirty="0">
                          <a:solidFill>
                            <a:srgbClr val="FF0000"/>
                          </a:solidFill>
                        </a:rPr>
                        <a:t>NO</a:t>
                      </a:r>
                    </a:p>
                  </a:txBody>
                  <a:tcPr/>
                </a:tc>
                <a:extLst>
                  <a:ext uri="{0D108BD9-81ED-4DB2-BD59-A6C34878D82A}">
                    <a16:rowId xmlns:a16="http://schemas.microsoft.com/office/drawing/2014/main" val="507733228"/>
                  </a:ext>
                </a:extLst>
              </a:tr>
              <a:tr h="619410">
                <a:tc>
                  <a:txBody>
                    <a:bodyPr/>
                    <a:lstStyle/>
                    <a:p>
                      <a:r>
                        <a:rPr lang="en-US" dirty="0"/>
                        <a:t>Is it </a:t>
                      </a:r>
                      <a:r>
                        <a:rPr lang="en-US" b="1" u="sng" dirty="0"/>
                        <a:t>independent from the computer</a:t>
                      </a:r>
                      <a:r>
                        <a:rPr lang="en-US" dirty="0"/>
                        <a:t> it runs on</a:t>
                      </a:r>
                    </a:p>
                  </a:txBody>
                  <a:tcPr/>
                </a:tc>
                <a:tc>
                  <a:txBody>
                    <a:bodyPr/>
                    <a:lstStyle/>
                    <a:p>
                      <a:r>
                        <a:rPr lang="en-US" sz="3000" dirty="0">
                          <a:solidFill>
                            <a:schemeClr val="accent2"/>
                          </a:solidFill>
                        </a:rPr>
                        <a:t>YES</a:t>
                      </a:r>
                      <a:endParaRPr lang="en-US" sz="3000" dirty="0">
                        <a:solidFill>
                          <a:srgbClr val="FF0000"/>
                        </a:solidFill>
                      </a:endParaRPr>
                    </a:p>
                  </a:txBody>
                  <a:tcPr/>
                </a:tc>
                <a:extLst>
                  <a:ext uri="{0D108BD9-81ED-4DB2-BD59-A6C34878D82A}">
                    <a16:rowId xmlns:a16="http://schemas.microsoft.com/office/drawing/2014/main" val="1209847577"/>
                  </a:ext>
                </a:extLst>
              </a:tr>
              <a:tr h="619410">
                <a:tc>
                  <a:txBody>
                    <a:bodyPr/>
                    <a:lstStyle/>
                    <a:p>
                      <a:r>
                        <a:rPr lang="en-US" dirty="0"/>
                        <a:t>Is it </a:t>
                      </a:r>
                      <a:r>
                        <a:rPr lang="en-US" b="1" u="sng" dirty="0"/>
                        <a:t>predictive about relationship between the size and time</a:t>
                      </a:r>
                      <a:endParaRPr lang="en-US" dirty="0"/>
                    </a:p>
                  </a:txBody>
                  <a:tcPr/>
                </a:tc>
                <a:tc>
                  <a:txBody>
                    <a:bodyPr/>
                    <a:lstStyle/>
                    <a:p>
                      <a:r>
                        <a:rPr lang="en-US" sz="3000" dirty="0">
                          <a:solidFill>
                            <a:schemeClr val="accent2"/>
                          </a:solidFill>
                        </a:rPr>
                        <a:t>YES</a:t>
                      </a:r>
                      <a:endParaRPr lang="en-US" sz="1600" dirty="0">
                        <a:solidFill>
                          <a:srgbClr val="FF0000"/>
                        </a:solidFill>
                      </a:endParaRPr>
                    </a:p>
                  </a:txBody>
                  <a:tcPr/>
                </a:tc>
                <a:extLst>
                  <a:ext uri="{0D108BD9-81ED-4DB2-BD59-A6C34878D82A}">
                    <a16:rowId xmlns:a16="http://schemas.microsoft.com/office/drawing/2014/main" val="2719237718"/>
                  </a:ext>
                </a:extLst>
              </a:tr>
            </a:tbl>
          </a:graphicData>
        </a:graphic>
      </p:graphicFrame>
      <p:sp>
        <p:nvSpPr>
          <p:cNvPr id="3" name="TextBox 2">
            <a:extLst>
              <a:ext uri="{FF2B5EF4-FFF2-40B4-BE49-F238E27FC236}">
                <a16:creationId xmlns:a16="http://schemas.microsoft.com/office/drawing/2014/main" id="{B4879A65-5EBF-5F44-B1B8-C7A32438004B}"/>
              </a:ext>
            </a:extLst>
          </p:cNvPr>
          <p:cNvSpPr txBox="1"/>
          <p:nvPr/>
        </p:nvSpPr>
        <p:spPr>
          <a:xfrm>
            <a:off x="899982" y="5467819"/>
            <a:ext cx="6897131" cy="369332"/>
          </a:xfrm>
          <a:prstGeom prst="rect">
            <a:avLst/>
          </a:prstGeom>
          <a:noFill/>
        </p:spPr>
        <p:txBody>
          <a:bodyPr wrap="square" rtlCol="0">
            <a:spAutoFit/>
          </a:bodyPr>
          <a:lstStyle/>
          <a:p>
            <a:r>
              <a:rPr lang="en-US" b="1" dirty="0">
                <a:solidFill>
                  <a:srgbClr val="FF0000"/>
                </a:solidFill>
              </a:rPr>
              <a:t>Challenge: It is not really clear which operation to count</a:t>
            </a:r>
          </a:p>
        </p:txBody>
      </p:sp>
    </p:spTree>
    <p:extLst>
      <p:ext uri="{BB962C8B-B14F-4D97-AF65-F5344CB8AC3E}">
        <p14:creationId xmlns:p14="http://schemas.microsoft.com/office/powerpoint/2010/main" val="2782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Approach 3: </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b="1" dirty="0"/>
              <a:t>Running time as a function of input size:</a:t>
            </a:r>
          </a:p>
          <a:p>
            <a:pPr lvl="1"/>
            <a:r>
              <a:rPr lang="en-US" dirty="0"/>
              <a:t>Input size: N</a:t>
            </a:r>
          </a:p>
          <a:p>
            <a:pPr lvl="1"/>
            <a:r>
              <a:rPr lang="en-US" dirty="0"/>
              <a:t>Running time: T(N) which is a function of input size</a:t>
            </a:r>
          </a:p>
          <a:p>
            <a:pPr lvl="1"/>
            <a:endParaRPr lang="en-US" dirty="0"/>
          </a:p>
          <a:p>
            <a:pPr lvl="1"/>
            <a:r>
              <a:rPr lang="en-US" dirty="0"/>
              <a:t>Example: T(N) = N</a:t>
            </a:r>
            <a:r>
              <a:rPr lang="en-US" baseline="30000" dirty="0"/>
              <a:t>2</a:t>
            </a:r>
            <a:r>
              <a:rPr lang="en-US" dirty="0"/>
              <a:t>+1</a:t>
            </a:r>
          </a:p>
          <a:p>
            <a:pPr lvl="2"/>
            <a:r>
              <a:rPr lang="en-US" dirty="0"/>
              <a:t>T(</a:t>
            </a:r>
            <a:r>
              <a:rPr lang="en-US" dirty="0">
                <a:solidFill>
                  <a:schemeClr val="accent4"/>
                </a:solidFill>
              </a:rPr>
              <a:t>5</a:t>
            </a:r>
            <a:r>
              <a:rPr lang="en-US" dirty="0"/>
              <a:t>) = </a:t>
            </a:r>
            <a:r>
              <a:rPr lang="en-US" dirty="0">
                <a:solidFill>
                  <a:schemeClr val="accent4"/>
                </a:solidFill>
              </a:rPr>
              <a:t>5</a:t>
            </a:r>
            <a:r>
              <a:rPr lang="en-US" baseline="30000" dirty="0"/>
              <a:t>2</a:t>
            </a:r>
            <a:r>
              <a:rPr lang="en-US" dirty="0"/>
              <a:t>+1 = 25+1 = 26</a:t>
            </a:r>
          </a:p>
          <a:p>
            <a:pPr lvl="2"/>
            <a:endParaRPr lang="en-US" dirty="0"/>
          </a:p>
          <a:p>
            <a:pPr lvl="1"/>
            <a:r>
              <a:rPr lang="en-US" dirty="0"/>
              <a:t>Example: T(N) = N</a:t>
            </a:r>
            <a:r>
              <a:rPr lang="en-US" baseline="30000" dirty="0"/>
              <a:t>2</a:t>
            </a:r>
            <a:r>
              <a:rPr lang="en-US" dirty="0"/>
              <a:t>+3N+100</a:t>
            </a:r>
          </a:p>
          <a:p>
            <a:pPr lvl="2"/>
            <a:r>
              <a:rPr lang="en-US" dirty="0"/>
              <a:t>T(</a:t>
            </a:r>
            <a:r>
              <a:rPr lang="en-US" dirty="0">
                <a:solidFill>
                  <a:schemeClr val="accent4"/>
                </a:solidFill>
              </a:rPr>
              <a:t>5</a:t>
            </a:r>
            <a:r>
              <a:rPr lang="en-US" dirty="0"/>
              <a:t>) = </a:t>
            </a:r>
            <a:r>
              <a:rPr lang="en-US" dirty="0">
                <a:solidFill>
                  <a:schemeClr val="accent4"/>
                </a:solidFill>
              </a:rPr>
              <a:t>5</a:t>
            </a:r>
            <a:r>
              <a:rPr lang="en-US" baseline="30000" dirty="0"/>
              <a:t>2</a:t>
            </a:r>
            <a:r>
              <a:rPr lang="en-US" dirty="0"/>
              <a:t>+3*</a:t>
            </a:r>
            <a:r>
              <a:rPr lang="en-US" dirty="0">
                <a:solidFill>
                  <a:schemeClr val="accent4"/>
                </a:solidFill>
              </a:rPr>
              <a:t>5</a:t>
            </a:r>
            <a:r>
              <a:rPr lang="en-US" dirty="0"/>
              <a:t>+100 = 25+15+100 = 140</a:t>
            </a:r>
          </a:p>
          <a:p>
            <a:pPr lvl="2"/>
            <a:endParaRPr lang="en-US" dirty="0"/>
          </a:p>
          <a:p>
            <a:pPr lvl="1"/>
            <a:endParaRPr lang="en-US" dirty="0"/>
          </a:p>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17</a:t>
            </a:fld>
            <a:endParaRPr lang="en-US"/>
          </a:p>
        </p:txBody>
      </p:sp>
    </p:spTree>
    <p:extLst>
      <p:ext uri="{BB962C8B-B14F-4D97-AF65-F5344CB8AC3E}">
        <p14:creationId xmlns:p14="http://schemas.microsoft.com/office/powerpoint/2010/main" val="35934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Example</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18</a:t>
            </a:fld>
            <a:endParaRPr lang="en-US"/>
          </a:p>
        </p:txBody>
      </p:sp>
      <p:sp>
        <p:nvSpPr>
          <p:cNvPr id="10" name="Rectangle 3">
            <a:extLst>
              <a:ext uri="{FF2B5EF4-FFF2-40B4-BE49-F238E27FC236}">
                <a16:creationId xmlns:a16="http://schemas.microsoft.com/office/drawing/2014/main" id="{9AD912BE-BEEB-DB48-9D05-2559BAB9318A}"/>
              </a:ext>
            </a:extLst>
          </p:cNvPr>
          <p:cNvSpPr txBox="1">
            <a:spLocks noChangeArrowheads="1"/>
          </p:cNvSpPr>
          <p:nvPr/>
        </p:nvSpPr>
        <p:spPr>
          <a:xfrm>
            <a:off x="553993" y="1778527"/>
            <a:ext cx="10341577" cy="44732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cs typeface="Times New Roman" panose="02020603050405020304" pitchFamily="18" charset="0"/>
              </a:rPr>
              <a:t>Associate a "cost" with each statement.</a:t>
            </a:r>
          </a:p>
          <a:p>
            <a:r>
              <a:rPr lang="en-US" altLang="en-US" sz="2400" dirty="0">
                <a:cs typeface="Times New Roman" panose="02020603050405020304" pitchFamily="18" charset="0"/>
              </a:rPr>
              <a:t>Find the "total cost“</a:t>
            </a:r>
            <a:r>
              <a:rPr lang="en-US" altLang="en-US" sz="2400" dirty="0">
                <a:latin typeface="Courier New" panose="02070309020205020404" pitchFamily="49" charset="0"/>
                <a:cs typeface="Courier New" panose="02070309020205020404" pitchFamily="49" charset="0"/>
              </a:rPr>
              <a:t> </a:t>
            </a:r>
            <a:r>
              <a:rPr lang="en-US" altLang="en-US" sz="2400" dirty="0">
                <a:cs typeface="Times New Roman" panose="02020603050405020304" pitchFamily="18" charset="0"/>
              </a:rPr>
              <a:t>by finding the total number of times each statement is executed. </a:t>
            </a:r>
            <a:endParaRPr lang="en-US" altLang="en-US" sz="2400" dirty="0">
              <a:latin typeface="Courier New" panose="02070309020205020404" pitchFamily="49" charset="0"/>
              <a:cs typeface="Courier New" panose="02070309020205020404" pitchFamily="49" charset="0"/>
            </a:endParaRPr>
          </a:p>
          <a:p>
            <a:pPr>
              <a:lnSpc>
                <a:spcPct val="60000"/>
              </a:lnSpc>
              <a:buFontTx/>
              <a:buNone/>
            </a:pPr>
            <a:r>
              <a:rPr lang="en-US" altLang="en-US" sz="2400" dirty="0">
                <a:cs typeface="Times New Roman" panose="02020603050405020304" pitchFamily="18" charset="0"/>
              </a:rPr>
              <a:t>	</a:t>
            </a:r>
          </a:p>
          <a:p>
            <a:pPr>
              <a:lnSpc>
                <a:spcPct val="60000"/>
              </a:lnSpc>
              <a:buFontTx/>
              <a:buNone/>
            </a:pPr>
            <a:r>
              <a:rPr lang="en-US" altLang="en-US" sz="2000" b="1" i="1" dirty="0">
                <a:cs typeface="Times New Roman" panose="02020603050405020304" pitchFamily="18" charset="0"/>
              </a:rPr>
              <a:t>	 </a:t>
            </a:r>
            <a:r>
              <a:rPr lang="en-US" altLang="en-US" sz="2000" b="1" dirty="0">
                <a:cs typeface="Times New Roman" panose="02020603050405020304" pitchFamily="18" charset="0"/>
              </a:rPr>
              <a:t>Algorithm 1</a:t>
            </a:r>
            <a:r>
              <a:rPr lang="en-US" altLang="en-US" sz="2000" b="1" i="1" dirty="0">
                <a:cs typeface="Times New Roman" panose="02020603050405020304" pitchFamily="18" charset="0"/>
              </a:rPr>
              <a:t>                                                            </a:t>
            </a:r>
            <a:r>
              <a:rPr lang="en-US" altLang="en-US" sz="2000" b="1" dirty="0">
                <a:cs typeface="Times New Roman" panose="02020603050405020304" pitchFamily="18" charset="0"/>
              </a:rPr>
              <a:t>Algorithm 2</a:t>
            </a:r>
          </a:p>
          <a:p>
            <a:pPr>
              <a:lnSpc>
                <a:spcPct val="60000"/>
              </a:lnSpc>
              <a:buFontTx/>
              <a:buNone/>
            </a:pPr>
            <a:endParaRPr lang="en-US" altLang="en-US" sz="2000" b="1" i="1" dirty="0">
              <a:latin typeface="Courier New" panose="02070309020205020404" pitchFamily="49" charset="0"/>
              <a:cs typeface="Courier New" panose="02070309020205020404" pitchFamily="49" charset="0"/>
            </a:endParaRPr>
          </a:p>
          <a:p>
            <a:pPr>
              <a:lnSpc>
                <a:spcPct val="65000"/>
              </a:lnSpc>
              <a:buFontTx/>
              <a:buNone/>
            </a:pPr>
            <a:r>
              <a:rPr lang="en-US" altLang="en-US" sz="2400" dirty="0">
                <a:cs typeface="Times New Roman" panose="02020603050405020304" pitchFamily="18" charset="0"/>
              </a:rPr>
              <a:t>	                     </a:t>
            </a:r>
            <a:r>
              <a:rPr lang="en-US" altLang="en-US" sz="2000" b="1" dirty="0">
                <a:cs typeface="Times New Roman" panose="02020603050405020304" pitchFamily="18" charset="0"/>
              </a:rPr>
              <a:t>Cost (time)                                                                           Cost (time)	</a:t>
            </a:r>
            <a:endParaRPr lang="en-US" altLang="en-US" sz="2000" b="1"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[0]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for(</a:t>
            </a:r>
            <a:r>
              <a:rPr lang="en-US" altLang="en-US" sz="2000" dirty="0" err="1">
                <a:cs typeface="Times New Roman" panose="02020603050405020304" pitchFamily="18" charset="0"/>
              </a:rPr>
              <a:t>i</a:t>
            </a:r>
            <a:r>
              <a:rPr lang="en-US" altLang="en-US" sz="2000" dirty="0">
                <a:cs typeface="Times New Roman" panose="02020603050405020304" pitchFamily="18" charset="0"/>
              </a:rPr>
              <a:t>=0; </a:t>
            </a:r>
            <a:r>
              <a:rPr lang="en-US" altLang="en-US" sz="2000" dirty="0" err="1">
                <a:cs typeface="Times New Roman" panose="02020603050405020304" pitchFamily="18" charset="0"/>
              </a:rPr>
              <a:t>i</a:t>
            </a:r>
            <a:r>
              <a:rPr lang="en-US" altLang="en-US" sz="2000" dirty="0">
                <a:cs typeface="Times New Roman" panose="02020603050405020304" pitchFamily="18" charset="0"/>
              </a:rPr>
              <a:t>&lt;N;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2</a:t>
            </a:r>
            <a:endParaRPr lang="en-US" altLang="en-US" sz="2000" baseline="-25000" dirty="0">
              <a:solidFill>
                <a:srgbClr val="DD0111"/>
              </a:solidFill>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[1] = 0;        </a:t>
            </a:r>
            <a:r>
              <a:rPr lang="en-US" altLang="en-US" sz="2000" dirty="0">
                <a:solidFill>
                  <a:srgbClr val="DD0111"/>
                </a:solidFill>
                <a:cs typeface="Times New Roman" panose="02020603050405020304" pitchFamily="18" charset="0"/>
              </a:rPr>
              <a:t> 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a:t>
            </a:r>
            <a:r>
              <a:rPr lang="en-US" altLang="en-US" sz="2000" dirty="0" err="1">
                <a:cs typeface="Times New Roman" panose="02020603050405020304" pitchFamily="18" charset="0"/>
              </a:rPr>
              <a:t>i</a:t>
            </a:r>
            <a:r>
              <a:rPr lang="en-US" altLang="en-US" sz="2000" dirty="0">
                <a:cs typeface="Times New Roman" panose="02020603050405020304" pitchFamily="18" charset="0"/>
              </a:rPr>
              <a:t>]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endParaRPr lang="en-US" altLang="en-US" sz="2000" baseline="-25000" dirty="0">
              <a:solidFill>
                <a:srgbClr val="DD0111"/>
              </a:solidFill>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[2]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p>
          <a:p>
            <a:pPr>
              <a:lnSpc>
                <a:spcPct val="65000"/>
              </a:lnSpc>
              <a:buFontTx/>
              <a:buNone/>
            </a:pPr>
            <a:r>
              <a:rPr lang="en-US" altLang="en-US" sz="2000" dirty="0">
                <a:cs typeface="Times New Roman" panose="02020603050405020304" pitchFamily="18" charset="0"/>
              </a:rPr>
              <a:t>	    ...                   ...</a:t>
            </a:r>
            <a:endParaRPr lang="en-US" altLang="en-US" sz="2000"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[N-1]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a:t>
            </a:r>
            <a:endParaRPr lang="en-US" altLang="en-US" sz="2000"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                                                                             -------------</a:t>
            </a:r>
            <a:endParaRPr lang="en-US" altLang="en-US" sz="2000" dirty="0">
              <a:cs typeface="Courier New" panose="02070309020205020404" pitchFamily="49" charset="0"/>
            </a:endParaRPr>
          </a:p>
          <a:p>
            <a:pPr>
              <a:lnSpc>
                <a:spcPct val="65000"/>
              </a:lnSpc>
              <a:buFontTx/>
              <a:buNone/>
            </a:pPr>
            <a:r>
              <a:rPr lang="es-ES_tradnl" altLang="en-US" sz="2000" dirty="0">
                <a:cs typeface="Times New Roman" panose="02020603050405020304" pitchFamily="18" charset="0"/>
              </a:rPr>
              <a:t>    	           </a:t>
            </a:r>
            <a:r>
              <a:rPr lang="es-ES_tradnl" altLang="en-US" sz="2000" dirty="0">
                <a:solidFill>
                  <a:schemeClr val="tx2"/>
                </a:solidFill>
                <a:cs typeface="Times New Roman" panose="02020603050405020304" pitchFamily="18" charset="0"/>
              </a:rPr>
              <a:t>Total </a:t>
            </a:r>
            <a:r>
              <a:rPr lang="es-ES_tradnl" altLang="en-US" sz="2000" dirty="0" err="1">
                <a:solidFill>
                  <a:schemeClr val="tx2"/>
                </a:solidFill>
                <a:cs typeface="Times New Roman" panose="02020603050405020304" pitchFamily="18" charset="0"/>
              </a:rPr>
              <a:t>cost</a:t>
            </a:r>
            <a:r>
              <a:rPr lang="es-ES_tradnl" altLang="en-US" sz="2000" dirty="0">
                <a:solidFill>
                  <a:schemeClr val="tx2"/>
                </a:solidFill>
                <a:cs typeface="Times New Roman" panose="02020603050405020304" pitchFamily="18" charset="0"/>
              </a:rPr>
              <a:t>?</a:t>
            </a:r>
            <a:r>
              <a:rPr lang="es-ES_tradnl" altLang="en-US" sz="2000" dirty="0">
                <a:cs typeface="Times New Roman" panose="02020603050405020304" pitchFamily="18" charset="0"/>
              </a:rPr>
              <a:t>                                                                         </a:t>
            </a:r>
            <a:r>
              <a:rPr lang="en-CA" altLang="en-US" sz="2000" dirty="0">
                <a:solidFill>
                  <a:schemeClr val="tx2"/>
                </a:solidFill>
                <a:cs typeface="Times New Roman" panose="02020603050405020304" pitchFamily="18" charset="0"/>
              </a:rPr>
              <a:t>Total cost?</a:t>
            </a:r>
            <a:r>
              <a:rPr lang="en-US" altLang="en-US" sz="2400" dirty="0"/>
              <a:t> </a:t>
            </a:r>
          </a:p>
          <a:p>
            <a:pPr>
              <a:lnSpc>
                <a:spcPct val="80000"/>
              </a:lnSpc>
            </a:pPr>
            <a:endParaRPr lang="en-US" altLang="en-US" sz="2000" dirty="0">
              <a:cs typeface="Times New Roman" panose="02020603050405020304" pitchFamily="18" charset="0"/>
            </a:endParaRPr>
          </a:p>
          <a:p>
            <a:pPr>
              <a:lnSpc>
                <a:spcPct val="65000"/>
              </a:lnSpc>
              <a:buFontTx/>
              <a:buNone/>
            </a:pPr>
            <a:endParaRPr lang="en-US" altLang="en-US" sz="2400" dirty="0"/>
          </a:p>
        </p:txBody>
      </p:sp>
    </p:spTree>
    <p:extLst>
      <p:ext uri="{BB962C8B-B14F-4D97-AF65-F5344CB8AC3E}">
        <p14:creationId xmlns:p14="http://schemas.microsoft.com/office/powerpoint/2010/main" val="271025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Example</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19</a:t>
            </a:fld>
            <a:endParaRPr lang="en-US"/>
          </a:p>
        </p:txBody>
      </p:sp>
      <p:sp>
        <p:nvSpPr>
          <p:cNvPr id="10" name="Rectangle 3">
            <a:extLst>
              <a:ext uri="{FF2B5EF4-FFF2-40B4-BE49-F238E27FC236}">
                <a16:creationId xmlns:a16="http://schemas.microsoft.com/office/drawing/2014/main" id="{9AD912BE-BEEB-DB48-9D05-2559BAB9318A}"/>
              </a:ext>
            </a:extLst>
          </p:cNvPr>
          <p:cNvSpPr txBox="1">
            <a:spLocks noChangeArrowheads="1"/>
          </p:cNvSpPr>
          <p:nvPr/>
        </p:nvSpPr>
        <p:spPr>
          <a:xfrm>
            <a:off x="553993" y="1778527"/>
            <a:ext cx="10341577" cy="44732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cs typeface="Times New Roman" panose="02020603050405020304" pitchFamily="18" charset="0"/>
              </a:rPr>
              <a:t>Associate a "cost" with each statement.</a:t>
            </a:r>
          </a:p>
          <a:p>
            <a:r>
              <a:rPr lang="en-US" altLang="en-US" sz="2400" dirty="0">
                <a:cs typeface="Times New Roman" panose="02020603050405020304" pitchFamily="18" charset="0"/>
              </a:rPr>
              <a:t>Find the "total cost“</a:t>
            </a:r>
            <a:r>
              <a:rPr lang="en-US" altLang="en-US" sz="2400" dirty="0">
                <a:latin typeface="Courier New" panose="02070309020205020404" pitchFamily="49" charset="0"/>
                <a:cs typeface="Courier New" panose="02070309020205020404" pitchFamily="49" charset="0"/>
              </a:rPr>
              <a:t> </a:t>
            </a:r>
            <a:r>
              <a:rPr lang="en-US" altLang="en-US" sz="2400" dirty="0">
                <a:cs typeface="Times New Roman" panose="02020603050405020304" pitchFamily="18" charset="0"/>
              </a:rPr>
              <a:t>by finding the total number of times each statement is executed. </a:t>
            </a:r>
            <a:endParaRPr lang="en-US" altLang="en-US" sz="2400" dirty="0">
              <a:latin typeface="Courier New" panose="02070309020205020404" pitchFamily="49" charset="0"/>
              <a:cs typeface="Courier New" panose="02070309020205020404" pitchFamily="49" charset="0"/>
            </a:endParaRPr>
          </a:p>
          <a:p>
            <a:pPr>
              <a:lnSpc>
                <a:spcPct val="60000"/>
              </a:lnSpc>
              <a:buFontTx/>
              <a:buNone/>
            </a:pPr>
            <a:r>
              <a:rPr lang="en-US" altLang="en-US" sz="2400" dirty="0">
                <a:cs typeface="Times New Roman" panose="02020603050405020304" pitchFamily="18" charset="0"/>
              </a:rPr>
              <a:t>	</a:t>
            </a:r>
          </a:p>
          <a:p>
            <a:pPr>
              <a:lnSpc>
                <a:spcPct val="60000"/>
              </a:lnSpc>
              <a:buFontTx/>
              <a:buNone/>
            </a:pPr>
            <a:r>
              <a:rPr lang="en-US" altLang="en-US" sz="2000" b="1" i="1" dirty="0">
                <a:cs typeface="Times New Roman" panose="02020603050405020304" pitchFamily="18" charset="0"/>
              </a:rPr>
              <a:t>	 </a:t>
            </a:r>
            <a:r>
              <a:rPr lang="en-US" altLang="en-US" sz="2000" b="1" dirty="0">
                <a:cs typeface="Times New Roman" panose="02020603050405020304" pitchFamily="18" charset="0"/>
              </a:rPr>
              <a:t>Algorithm 1</a:t>
            </a:r>
            <a:r>
              <a:rPr lang="en-US" altLang="en-US" sz="2000" b="1" i="1" dirty="0">
                <a:cs typeface="Times New Roman" panose="02020603050405020304" pitchFamily="18" charset="0"/>
              </a:rPr>
              <a:t>                                                            </a:t>
            </a:r>
            <a:r>
              <a:rPr lang="en-US" altLang="en-US" sz="2000" b="1" dirty="0">
                <a:cs typeface="Times New Roman" panose="02020603050405020304" pitchFamily="18" charset="0"/>
              </a:rPr>
              <a:t>Algorithm 2</a:t>
            </a:r>
          </a:p>
          <a:p>
            <a:pPr>
              <a:lnSpc>
                <a:spcPct val="60000"/>
              </a:lnSpc>
              <a:buFontTx/>
              <a:buNone/>
            </a:pPr>
            <a:endParaRPr lang="en-US" altLang="en-US" sz="2000" b="1" i="1" dirty="0">
              <a:latin typeface="Courier New" panose="02070309020205020404" pitchFamily="49" charset="0"/>
              <a:cs typeface="Courier New" panose="02070309020205020404" pitchFamily="49" charset="0"/>
            </a:endParaRPr>
          </a:p>
          <a:p>
            <a:pPr>
              <a:lnSpc>
                <a:spcPct val="65000"/>
              </a:lnSpc>
              <a:buFontTx/>
              <a:buNone/>
            </a:pPr>
            <a:r>
              <a:rPr lang="en-US" altLang="en-US" sz="2400" dirty="0">
                <a:cs typeface="Times New Roman" panose="02020603050405020304" pitchFamily="18" charset="0"/>
              </a:rPr>
              <a:t>	                     </a:t>
            </a:r>
            <a:r>
              <a:rPr lang="en-US" altLang="en-US" sz="2000" b="1" dirty="0">
                <a:cs typeface="Times New Roman" panose="02020603050405020304" pitchFamily="18" charset="0"/>
              </a:rPr>
              <a:t>Cost (time)                                                                           Cost (time)	</a:t>
            </a:r>
            <a:endParaRPr lang="en-US" altLang="en-US" sz="2000" b="1"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[0]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for </a:t>
            </a:r>
            <a:r>
              <a:rPr lang="en-US" altLang="en-US" sz="2000" dirty="0" err="1">
                <a:cs typeface="Times New Roman" panose="02020603050405020304" pitchFamily="18" charset="0"/>
              </a:rPr>
              <a:t>i</a:t>
            </a:r>
            <a:r>
              <a:rPr lang="en-US" altLang="en-US" sz="2000" dirty="0">
                <a:cs typeface="Times New Roman" panose="02020603050405020304" pitchFamily="18" charset="0"/>
              </a:rPr>
              <a:t> range(N)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2</a:t>
            </a:r>
            <a:endParaRPr lang="en-US" altLang="en-US" sz="2000" baseline="-25000" dirty="0">
              <a:solidFill>
                <a:srgbClr val="DD0111"/>
              </a:solidFill>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[1] = 0;        </a:t>
            </a:r>
            <a:r>
              <a:rPr lang="en-US" altLang="en-US" sz="2000" dirty="0">
                <a:solidFill>
                  <a:srgbClr val="DD0111"/>
                </a:solidFill>
                <a:cs typeface="Times New Roman" panose="02020603050405020304" pitchFamily="18" charset="0"/>
              </a:rPr>
              <a:t> 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a:t>
            </a:r>
            <a:r>
              <a:rPr lang="en-US" altLang="en-US" sz="2000" dirty="0" err="1">
                <a:cs typeface="Times New Roman" panose="02020603050405020304" pitchFamily="18" charset="0"/>
              </a:rPr>
              <a:t>i</a:t>
            </a:r>
            <a:r>
              <a:rPr lang="en-US" altLang="en-US" sz="2000" dirty="0">
                <a:cs typeface="Times New Roman" panose="02020603050405020304" pitchFamily="18" charset="0"/>
              </a:rPr>
              <a:t>]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endParaRPr lang="en-US" altLang="en-US" sz="2000" baseline="-25000" dirty="0">
              <a:solidFill>
                <a:srgbClr val="DD0111"/>
              </a:solidFill>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[2]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p>
          <a:p>
            <a:pPr>
              <a:lnSpc>
                <a:spcPct val="65000"/>
              </a:lnSpc>
              <a:buFontTx/>
              <a:buNone/>
            </a:pPr>
            <a:r>
              <a:rPr lang="en-US" altLang="en-US" sz="2000" dirty="0">
                <a:cs typeface="Times New Roman" panose="02020603050405020304" pitchFamily="18" charset="0"/>
              </a:rPr>
              <a:t>	    ...                   ...</a:t>
            </a:r>
            <a:endParaRPr lang="en-US" altLang="en-US" sz="2000"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[N-1]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a:t>
            </a:r>
            <a:endParaRPr lang="en-US" altLang="en-US" sz="2000"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                                                                             -------------</a:t>
            </a:r>
            <a:endParaRPr lang="en-US" altLang="en-US" sz="2000" dirty="0">
              <a:cs typeface="Courier New" panose="02070309020205020404" pitchFamily="49" charset="0"/>
            </a:endParaRPr>
          </a:p>
          <a:p>
            <a:pPr>
              <a:lnSpc>
                <a:spcPct val="65000"/>
              </a:lnSpc>
              <a:buNone/>
            </a:pPr>
            <a:r>
              <a:rPr lang="es-ES_tradnl" altLang="en-US" sz="2000" dirty="0">
                <a:solidFill>
                  <a:schemeClr val="tx2"/>
                </a:solidFill>
                <a:cs typeface="Times New Roman" panose="02020603050405020304" pitchFamily="18" charset="0"/>
              </a:rPr>
              <a:t>      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 </a:t>
            </a:r>
            <a:r>
              <a:rPr lang="es-ES_tradnl" altLang="en-US" sz="2000" dirty="0">
                <a:solidFill>
                  <a:srgbClr val="3887CB"/>
                </a:solidFill>
                <a:cs typeface="Times New Roman" panose="02020603050405020304" pitchFamily="18" charset="0"/>
              </a:rPr>
              <a:t>T(N) = c</a:t>
            </a:r>
            <a:r>
              <a:rPr lang="es-ES_tradnl" altLang="en-US" sz="2000" baseline="-25000" dirty="0">
                <a:solidFill>
                  <a:srgbClr val="3887CB"/>
                </a:solidFill>
                <a:cs typeface="Times New Roman" panose="02020603050405020304" pitchFamily="18" charset="0"/>
              </a:rPr>
              <a:t>1</a:t>
            </a:r>
            <a:r>
              <a:rPr lang="es-ES_tradnl" altLang="en-US" sz="2000" dirty="0">
                <a:solidFill>
                  <a:srgbClr val="3887CB"/>
                </a:solidFill>
                <a:cs typeface="Times New Roman" panose="02020603050405020304" pitchFamily="18" charset="0"/>
              </a:rPr>
              <a:t> x N 		                     </a:t>
            </a:r>
            <a:r>
              <a:rPr lang="es-ES_tradnl" altLang="en-US" sz="2000" dirty="0">
                <a:solidFill>
                  <a:schemeClr val="tx2"/>
                </a:solidFill>
                <a:cs typeface="Times New Roman" panose="02020603050405020304" pitchFamily="18" charset="0"/>
              </a:rPr>
              <a:t>(N+1) x c</a:t>
            </a:r>
            <a:r>
              <a:rPr lang="es-ES_tradnl" altLang="en-US" sz="2000" baseline="-25000" dirty="0">
                <a:solidFill>
                  <a:schemeClr val="tx2"/>
                </a:solidFill>
                <a:cs typeface="Times New Roman" panose="02020603050405020304" pitchFamily="18" charset="0"/>
              </a:rPr>
              <a:t>2</a:t>
            </a:r>
            <a:r>
              <a:rPr lang="es-ES_tradnl" altLang="en-US" sz="2000" dirty="0">
                <a:solidFill>
                  <a:schemeClr val="tx2"/>
                </a:solidFill>
                <a:cs typeface="Times New Roman" panose="02020603050405020304" pitchFamily="18" charset="0"/>
              </a:rPr>
              <a:t> + N x 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 :</a:t>
            </a:r>
            <a:r>
              <a:rPr lang="es-ES_tradnl" altLang="en-US" sz="2000" dirty="0">
                <a:solidFill>
                  <a:srgbClr val="3887CB"/>
                </a:solidFill>
                <a:cs typeface="Times New Roman" panose="02020603050405020304" pitchFamily="18" charset="0"/>
              </a:rPr>
              <a:t>T(N) =</a:t>
            </a:r>
            <a:r>
              <a:rPr lang="en-US" altLang="en-US" sz="2000" dirty="0">
                <a:solidFill>
                  <a:srgbClr val="3887CB"/>
                </a:solidFill>
                <a:ea typeface="MS Mincho" panose="02020609040205080304" pitchFamily="49" charset="-128"/>
              </a:rPr>
              <a:t>(c</a:t>
            </a:r>
            <a:r>
              <a:rPr lang="en-US" altLang="en-US" sz="2000" baseline="-25000" dirty="0">
                <a:solidFill>
                  <a:srgbClr val="3887CB"/>
                </a:solidFill>
                <a:ea typeface="MS Mincho" panose="02020609040205080304" pitchFamily="49" charset="-128"/>
              </a:rPr>
              <a:t>2</a:t>
            </a:r>
            <a:r>
              <a:rPr lang="en-US" altLang="en-US" sz="2000" dirty="0">
                <a:solidFill>
                  <a:srgbClr val="3887CB"/>
                </a:solidFill>
                <a:ea typeface="MS Mincho" panose="02020609040205080304" pitchFamily="49" charset="-128"/>
              </a:rPr>
              <a:t> + c</a:t>
            </a:r>
            <a:r>
              <a:rPr lang="en-US" altLang="en-US" sz="2000" baseline="-25000" dirty="0">
                <a:solidFill>
                  <a:srgbClr val="3887CB"/>
                </a:solidFill>
                <a:ea typeface="MS Mincho" panose="02020609040205080304" pitchFamily="49" charset="-128"/>
              </a:rPr>
              <a:t>1</a:t>
            </a:r>
            <a:r>
              <a:rPr lang="en-US" altLang="en-US" sz="2000" dirty="0">
                <a:solidFill>
                  <a:srgbClr val="3887CB"/>
                </a:solidFill>
                <a:ea typeface="MS Mincho" panose="02020609040205080304" pitchFamily="49" charset="-128"/>
              </a:rPr>
              <a:t>) x N + c</a:t>
            </a:r>
            <a:r>
              <a:rPr lang="en-US" altLang="en-US" sz="2000" baseline="-25000" dirty="0">
                <a:solidFill>
                  <a:srgbClr val="3887CB"/>
                </a:solidFill>
                <a:ea typeface="MS Mincho" panose="02020609040205080304" pitchFamily="49" charset="-128"/>
              </a:rPr>
              <a:t>2</a:t>
            </a:r>
            <a:r>
              <a:rPr lang="en-US" altLang="en-US" sz="2400" dirty="0">
                <a:solidFill>
                  <a:srgbClr val="3887CB"/>
                </a:solidFill>
              </a:rPr>
              <a:t> </a:t>
            </a:r>
          </a:p>
          <a:p>
            <a:pPr>
              <a:lnSpc>
                <a:spcPct val="65000"/>
              </a:lnSpc>
              <a:buFontTx/>
              <a:buNone/>
            </a:pPr>
            <a:endParaRPr lang="en-US" altLang="en-US" sz="2400" dirty="0"/>
          </a:p>
          <a:p>
            <a:pPr>
              <a:lnSpc>
                <a:spcPct val="80000"/>
              </a:lnSpc>
            </a:pPr>
            <a:endParaRPr lang="en-US" altLang="en-US" sz="2000" dirty="0">
              <a:cs typeface="Times New Roman" panose="02020603050405020304" pitchFamily="18" charset="0"/>
            </a:endParaRPr>
          </a:p>
          <a:p>
            <a:pPr>
              <a:lnSpc>
                <a:spcPct val="65000"/>
              </a:lnSpc>
              <a:buFontTx/>
              <a:buNone/>
            </a:pPr>
            <a:endParaRPr lang="en-US" altLang="en-US" sz="2400" dirty="0"/>
          </a:p>
        </p:txBody>
      </p:sp>
    </p:spTree>
    <p:extLst>
      <p:ext uri="{BB962C8B-B14F-4D97-AF65-F5344CB8AC3E}">
        <p14:creationId xmlns:p14="http://schemas.microsoft.com/office/powerpoint/2010/main" val="182463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b="1" dirty="0"/>
              <a:t>Recap</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Algorithm</a:t>
            </a:r>
          </a:p>
          <a:p>
            <a:r>
              <a:rPr lang="en-US" dirty="0"/>
              <a:t>Input and output of an Algorithm</a:t>
            </a:r>
          </a:p>
          <a:p>
            <a:r>
              <a:rPr lang="en-US" dirty="0"/>
              <a:t>Input size</a:t>
            </a:r>
          </a:p>
          <a:p>
            <a:r>
              <a:rPr lang="en-US" dirty="0"/>
              <a:t>Different operations used in an algorithms </a:t>
            </a:r>
          </a:p>
          <a:p>
            <a:pPr lvl="1"/>
            <a:r>
              <a:rPr lang="en-US" dirty="0"/>
              <a:t>repetition, condition, assignment, </a:t>
            </a:r>
            <a:r>
              <a:rPr lang="en-US" dirty="0" err="1"/>
              <a:t>etc</a:t>
            </a:r>
            <a:endParaRPr lang="en-US" dirty="0"/>
          </a:p>
          <a:p>
            <a:r>
              <a:rPr lang="en-US" dirty="0"/>
              <a:t>Different ways to implement an algorithm </a:t>
            </a:r>
          </a:p>
          <a:p>
            <a:pPr lvl="1"/>
            <a:r>
              <a:rPr lang="en-US" dirty="0"/>
              <a:t>Iterative algorithms, Recursive algorithm, </a:t>
            </a:r>
            <a:r>
              <a:rPr lang="en-US" dirty="0" err="1"/>
              <a:t>etc</a:t>
            </a:r>
            <a:r>
              <a:rPr lang="en-US" dirty="0"/>
              <a:t> </a:t>
            </a:r>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627B2F1A-E596-0243-8A2F-3D5D150EC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B5CBE-8C23-DE43-AE79-9AD8B29B60F8}"/>
              </a:ext>
            </a:extLst>
          </p:cNvPr>
          <p:cNvSpPr>
            <a:spLocks noGrp="1"/>
          </p:cNvSpPr>
          <p:nvPr>
            <p:ph type="sldNum" sz="quarter" idx="12"/>
          </p:nvPr>
        </p:nvSpPr>
        <p:spPr>
          <a:xfrm>
            <a:off x="9267568" y="6356350"/>
            <a:ext cx="1538626" cy="365125"/>
          </a:xfrm>
        </p:spPr>
        <p:txBody>
          <a:bodyPr/>
          <a:lstStyle/>
          <a:p>
            <a:fld id="{A7E1D3CF-A912-5A45-BF30-C47A848FB9C5}" type="slidenum">
              <a:rPr lang="en-US" smtClean="0"/>
              <a:t>2</a:t>
            </a:fld>
            <a:endParaRPr lang="en-US" dirty="0"/>
          </a:p>
        </p:txBody>
      </p:sp>
      <p:pic>
        <p:nvPicPr>
          <p:cNvPr id="9" name="Picture 8">
            <a:extLst>
              <a:ext uri="{FF2B5EF4-FFF2-40B4-BE49-F238E27FC236}">
                <a16:creationId xmlns:a16="http://schemas.microsoft.com/office/drawing/2014/main" id="{C9E1A75E-6325-E64C-B25F-E1229E79012B}"/>
              </a:ext>
            </a:extLst>
          </p:cNvPr>
          <p:cNvPicPr>
            <a:picLocks noChangeAspect="1"/>
          </p:cNvPicPr>
          <p:nvPr/>
        </p:nvPicPr>
        <p:blipFill>
          <a:blip r:embed="rId2"/>
          <a:stretch>
            <a:fillRect/>
          </a:stretch>
        </p:blipFill>
        <p:spPr>
          <a:xfrm>
            <a:off x="8835081" y="1738914"/>
            <a:ext cx="2053715" cy="4617436"/>
          </a:xfrm>
          <a:prstGeom prst="rect">
            <a:avLst/>
          </a:prstGeom>
        </p:spPr>
      </p:pic>
      <p:sp>
        <p:nvSpPr>
          <p:cNvPr id="10" name="TextBox 9">
            <a:extLst>
              <a:ext uri="{FF2B5EF4-FFF2-40B4-BE49-F238E27FC236}">
                <a16:creationId xmlns:a16="http://schemas.microsoft.com/office/drawing/2014/main" id="{B90504A1-C9BF-9E4E-AC67-D149DA6205FF}"/>
              </a:ext>
            </a:extLst>
          </p:cNvPr>
          <p:cNvSpPr txBox="1"/>
          <p:nvPr/>
        </p:nvSpPr>
        <p:spPr>
          <a:xfrm>
            <a:off x="10627726" y="5986675"/>
            <a:ext cx="1564274" cy="276999"/>
          </a:xfrm>
          <a:prstGeom prst="rect">
            <a:avLst/>
          </a:prstGeom>
          <a:noFill/>
        </p:spPr>
        <p:txBody>
          <a:bodyPr wrap="none" rtlCol="0">
            <a:spAutoFit/>
          </a:bodyPr>
          <a:lstStyle/>
          <a:p>
            <a:r>
              <a:rPr lang="en-US" sz="1200" dirty="0"/>
              <a:t>Image from Wikipedia</a:t>
            </a:r>
          </a:p>
        </p:txBody>
      </p:sp>
    </p:spTree>
    <p:extLst>
      <p:ext uri="{BB962C8B-B14F-4D97-AF65-F5344CB8AC3E}">
        <p14:creationId xmlns:p14="http://schemas.microsoft.com/office/powerpoint/2010/main" val="1458802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Compare</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normAutofit fontScale="92500" lnSpcReduction="10000"/>
          </a:bodyPr>
          <a:lstStyle/>
          <a:p>
            <a:r>
              <a:rPr lang="en-US" dirty="0"/>
              <a:t>Algorithm 1: </a:t>
            </a:r>
            <a:r>
              <a:rPr lang="es-ES_tradnl" altLang="en-US" dirty="0">
                <a:solidFill>
                  <a:srgbClr val="3887CB"/>
                </a:solidFill>
                <a:cs typeface="Times New Roman" panose="02020603050405020304" pitchFamily="18" charset="0"/>
              </a:rPr>
              <a:t>T(N) = c</a:t>
            </a:r>
            <a:r>
              <a:rPr lang="es-ES_tradnl" altLang="en-US" baseline="-25000" dirty="0">
                <a:solidFill>
                  <a:srgbClr val="3887CB"/>
                </a:solidFill>
                <a:cs typeface="Times New Roman" panose="02020603050405020304" pitchFamily="18" charset="0"/>
              </a:rPr>
              <a:t>1</a:t>
            </a:r>
            <a:r>
              <a:rPr lang="es-ES_tradnl" altLang="en-US" dirty="0">
                <a:solidFill>
                  <a:srgbClr val="3887CB"/>
                </a:solidFill>
                <a:cs typeface="Times New Roman" panose="02020603050405020304" pitchFamily="18" charset="0"/>
              </a:rPr>
              <a:t> x N</a:t>
            </a:r>
          </a:p>
          <a:p>
            <a:r>
              <a:rPr lang="en-US" dirty="0"/>
              <a:t>Algorithm 2: </a:t>
            </a:r>
            <a:r>
              <a:rPr lang="es-ES_tradnl" altLang="en-US" dirty="0">
                <a:solidFill>
                  <a:srgbClr val="3887CB"/>
                </a:solidFill>
                <a:cs typeface="Times New Roman" panose="02020603050405020304" pitchFamily="18" charset="0"/>
              </a:rPr>
              <a:t>T(N) =</a:t>
            </a:r>
            <a:r>
              <a:rPr lang="en-US" altLang="en-US" dirty="0">
                <a:solidFill>
                  <a:srgbClr val="3887CB"/>
                </a:solidFill>
                <a:ea typeface="MS Mincho" panose="02020609040205080304" pitchFamily="49" charset="-128"/>
              </a:rPr>
              <a:t>(c</a:t>
            </a:r>
            <a:r>
              <a:rPr lang="en-US" altLang="en-US" baseline="-25000" dirty="0">
                <a:solidFill>
                  <a:srgbClr val="3887CB"/>
                </a:solidFill>
                <a:ea typeface="MS Mincho" panose="02020609040205080304" pitchFamily="49" charset="-128"/>
              </a:rPr>
              <a:t>2</a:t>
            </a:r>
            <a:r>
              <a:rPr lang="en-US" altLang="en-US" dirty="0">
                <a:solidFill>
                  <a:srgbClr val="3887CB"/>
                </a:solidFill>
                <a:ea typeface="MS Mincho" panose="02020609040205080304" pitchFamily="49" charset="-128"/>
              </a:rPr>
              <a:t> + c</a:t>
            </a:r>
            <a:r>
              <a:rPr lang="en-US" altLang="en-US" baseline="-25000" dirty="0">
                <a:solidFill>
                  <a:srgbClr val="3887CB"/>
                </a:solidFill>
                <a:ea typeface="MS Mincho" panose="02020609040205080304" pitchFamily="49" charset="-128"/>
              </a:rPr>
              <a:t>1</a:t>
            </a:r>
            <a:r>
              <a:rPr lang="en-US" altLang="en-US" dirty="0">
                <a:solidFill>
                  <a:srgbClr val="3887CB"/>
                </a:solidFill>
                <a:ea typeface="MS Mincho" panose="02020609040205080304" pitchFamily="49" charset="-128"/>
              </a:rPr>
              <a:t>) x N + c</a:t>
            </a:r>
            <a:r>
              <a:rPr lang="en-US" altLang="en-US" baseline="-25000" dirty="0">
                <a:solidFill>
                  <a:srgbClr val="3887CB"/>
                </a:solidFill>
                <a:ea typeface="MS Mincho" panose="02020609040205080304" pitchFamily="49" charset="-128"/>
              </a:rPr>
              <a:t>2</a:t>
            </a:r>
            <a:r>
              <a:rPr lang="en-US" altLang="en-US" sz="3200" dirty="0">
                <a:solidFill>
                  <a:srgbClr val="3887CB"/>
                </a:solidFill>
              </a:rPr>
              <a:t> </a:t>
            </a:r>
            <a:endParaRPr lang="en-US" dirty="0"/>
          </a:p>
          <a:p>
            <a:endParaRPr lang="en-US" sz="2000" dirty="0"/>
          </a:p>
          <a:p>
            <a:r>
              <a:rPr lang="en-US" sz="2000" dirty="0"/>
              <a:t>Example: N = 10, c</a:t>
            </a:r>
            <a:r>
              <a:rPr lang="en-US" sz="2000" baseline="-25000" dirty="0"/>
              <a:t>1</a:t>
            </a:r>
            <a:r>
              <a:rPr lang="en-US" sz="2000" dirty="0"/>
              <a:t> = 1, c</a:t>
            </a:r>
            <a:r>
              <a:rPr lang="en-US" sz="2000" baseline="-25000" dirty="0"/>
              <a:t>2</a:t>
            </a:r>
            <a:r>
              <a:rPr lang="en-US" sz="2000" dirty="0"/>
              <a:t>=1</a:t>
            </a:r>
          </a:p>
          <a:p>
            <a:pPr lvl="1"/>
            <a:r>
              <a:rPr lang="en-US" sz="2000" dirty="0"/>
              <a:t>Algorithm 1: </a:t>
            </a:r>
            <a:r>
              <a:rPr lang="es-ES_tradnl" altLang="en-US" sz="2000" dirty="0">
                <a:cs typeface="Times New Roman" panose="02020603050405020304" pitchFamily="18" charset="0"/>
              </a:rPr>
              <a:t>T(N) = c</a:t>
            </a:r>
            <a:r>
              <a:rPr lang="es-ES_tradnl" altLang="en-US" sz="2000" baseline="-25000" dirty="0">
                <a:cs typeface="Times New Roman" panose="02020603050405020304" pitchFamily="18" charset="0"/>
              </a:rPr>
              <a:t>1</a:t>
            </a:r>
            <a:r>
              <a:rPr lang="es-ES_tradnl" altLang="en-US" sz="2000" dirty="0">
                <a:cs typeface="Times New Roman" panose="02020603050405020304" pitchFamily="18" charset="0"/>
              </a:rPr>
              <a:t> x N = 10</a:t>
            </a:r>
          </a:p>
          <a:p>
            <a:pPr lvl="1"/>
            <a:r>
              <a:rPr lang="en-US" sz="2000" dirty="0"/>
              <a:t>Algorithm</a:t>
            </a:r>
            <a:r>
              <a:rPr lang="es-ES_tradnl" sz="2000" dirty="0">
                <a:cs typeface="Times New Roman" panose="02020603050405020304" pitchFamily="18" charset="0"/>
              </a:rPr>
              <a:t> 2: </a:t>
            </a:r>
            <a:r>
              <a:rPr lang="es-ES_tradnl" altLang="en-US" sz="2000" dirty="0">
                <a:cs typeface="Times New Roman" panose="02020603050405020304" pitchFamily="18" charset="0"/>
              </a:rPr>
              <a:t>T(N) =</a:t>
            </a:r>
            <a:r>
              <a:rPr lang="en-US" altLang="en-US" sz="2000" dirty="0">
                <a:ea typeface="MS Mincho" panose="02020609040205080304" pitchFamily="49" charset="-128"/>
              </a:rPr>
              <a:t>(c</a:t>
            </a:r>
            <a:r>
              <a:rPr lang="en-US" altLang="en-US" sz="2000" baseline="-25000" dirty="0">
                <a:ea typeface="MS Mincho" panose="02020609040205080304" pitchFamily="49" charset="-128"/>
              </a:rPr>
              <a:t>2</a:t>
            </a:r>
            <a:r>
              <a:rPr lang="en-US" altLang="en-US" sz="2000" dirty="0">
                <a:ea typeface="MS Mincho" panose="02020609040205080304" pitchFamily="49" charset="-128"/>
              </a:rPr>
              <a:t> + c</a:t>
            </a:r>
            <a:r>
              <a:rPr lang="en-US" altLang="en-US" sz="2000" baseline="-25000" dirty="0">
                <a:ea typeface="MS Mincho" panose="02020609040205080304" pitchFamily="49" charset="-128"/>
              </a:rPr>
              <a:t>1</a:t>
            </a:r>
            <a:r>
              <a:rPr lang="en-US" altLang="en-US" sz="2000" dirty="0">
                <a:ea typeface="MS Mincho" panose="02020609040205080304" pitchFamily="49" charset="-128"/>
              </a:rPr>
              <a:t>) x N + c</a:t>
            </a:r>
            <a:r>
              <a:rPr lang="en-US" altLang="en-US" sz="2000" baseline="-25000" dirty="0">
                <a:ea typeface="MS Mincho" panose="02020609040205080304" pitchFamily="49" charset="-128"/>
              </a:rPr>
              <a:t>2 </a:t>
            </a:r>
            <a:r>
              <a:rPr lang="en-US" altLang="en-US" sz="2000" dirty="0">
                <a:ea typeface="MS Mincho" panose="02020609040205080304" pitchFamily="49" charset="-128"/>
              </a:rPr>
              <a:t> = 21</a:t>
            </a:r>
          </a:p>
          <a:p>
            <a:pPr lvl="1"/>
            <a:endParaRPr lang="en-US" sz="2000" dirty="0">
              <a:ea typeface="MS Mincho" panose="02020609040205080304" pitchFamily="49" charset="-128"/>
            </a:endParaRPr>
          </a:p>
          <a:p>
            <a:r>
              <a:rPr lang="en-US" sz="2000" dirty="0"/>
              <a:t>Example: N = 10000, c</a:t>
            </a:r>
            <a:r>
              <a:rPr lang="en-US" sz="2000" baseline="-25000" dirty="0"/>
              <a:t>1</a:t>
            </a:r>
            <a:r>
              <a:rPr lang="en-US" sz="2000" dirty="0"/>
              <a:t> = 1, c</a:t>
            </a:r>
            <a:r>
              <a:rPr lang="en-US" sz="2000" baseline="-25000" dirty="0"/>
              <a:t>2</a:t>
            </a:r>
            <a:r>
              <a:rPr lang="en-US" sz="2000" dirty="0"/>
              <a:t>=1</a:t>
            </a:r>
          </a:p>
          <a:p>
            <a:pPr lvl="1"/>
            <a:r>
              <a:rPr lang="en-US" sz="2000" dirty="0"/>
              <a:t>Algorithm 1: </a:t>
            </a:r>
            <a:r>
              <a:rPr lang="es-ES_tradnl" altLang="en-US" sz="2000" dirty="0">
                <a:cs typeface="Times New Roman" panose="02020603050405020304" pitchFamily="18" charset="0"/>
              </a:rPr>
              <a:t>T(N) = c</a:t>
            </a:r>
            <a:r>
              <a:rPr lang="es-ES_tradnl" altLang="en-US" sz="2000" baseline="-25000" dirty="0">
                <a:cs typeface="Times New Roman" panose="02020603050405020304" pitchFamily="18" charset="0"/>
              </a:rPr>
              <a:t>1</a:t>
            </a:r>
            <a:r>
              <a:rPr lang="es-ES_tradnl" altLang="en-US" sz="2000" dirty="0">
                <a:cs typeface="Times New Roman" panose="02020603050405020304" pitchFamily="18" charset="0"/>
              </a:rPr>
              <a:t> x N = </a:t>
            </a:r>
            <a:r>
              <a:rPr lang="en-US" sz="2000" dirty="0"/>
              <a:t>10000</a:t>
            </a:r>
            <a:endParaRPr lang="es-ES_tradnl" altLang="en-US" sz="2000" dirty="0">
              <a:cs typeface="Times New Roman" panose="02020603050405020304" pitchFamily="18" charset="0"/>
            </a:endParaRPr>
          </a:p>
          <a:p>
            <a:pPr lvl="1"/>
            <a:r>
              <a:rPr lang="en-US" sz="2000" dirty="0"/>
              <a:t>Algorithm</a:t>
            </a:r>
            <a:r>
              <a:rPr lang="es-ES_tradnl" sz="2000" dirty="0">
                <a:cs typeface="Times New Roman" panose="02020603050405020304" pitchFamily="18" charset="0"/>
              </a:rPr>
              <a:t> 2: </a:t>
            </a:r>
            <a:r>
              <a:rPr lang="es-ES_tradnl" altLang="en-US" sz="2000" dirty="0">
                <a:cs typeface="Times New Roman" panose="02020603050405020304" pitchFamily="18" charset="0"/>
              </a:rPr>
              <a:t>T(N) =</a:t>
            </a:r>
            <a:r>
              <a:rPr lang="en-US" altLang="en-US" sz="2000" dirty="0">
                <a:ea typeface="MS Mincho" panose="02020609040205080304" pitchFamily="49" charset="-128"/>
              </a:rPr>
              <a:t>(c</a:t>
            </a:r>
            <a:r>
              <a:rPr lang="en-US" altLang="en-US" sz="2000" baseline="-25000" dirty="0">
                <a:ea typeface="MS Mincho" panose="02020609040205080304" pitchFamily="49" charset="-128"/>
              </a:rPr>
              <a:t>2</a:t>
            </a:r>
            <a:r>
              <a:rPr lang="en-US" altLang="en-US" sz="2000" dirty="0">
                <a:ea typeface="MS Mincho" panose="02020609040205080304" pitchFamily="49" charset="-128"/>
              </a:rPr>
              <a:t> + c</a:t>
            </a:r>
            <a:r>
              <a:rPr lang="en-US" altLang="en-US" sz="2000" baseline="-25000" dirty="0">
                <a:ea typeface="MS Mincho" panose="02020609040205080304" pitchFamily="49" charset="-128"/>
              </a:rPr>
              <a:t>1</a:t>
            </a:r>
            <a:r>
              <a:rPr lang="en-US" altLang="en-US" sz="2000" dirty="0">
                <a:ea typeface="MS Mincho" panose="02020609040205080304" pitchFamily="49" charset="-128"/>
              </a:rPr>
              <a:t>) x N + c</a:t>
            </a:r>
            <a:r>
              <a:rPr lang="en-US" altLang="en-US" sz="2000" baseline="-25000" dirty="0">
                <a:ea typeface="MS Mincho" panose="02020609040205080304" pitchFamily="49" charset="-128"/>
              </a:rPr>
              <a:t>2 </a:t>
            </a:r>
            <a:r>
              <a:rPr lang="en-US" altLang="en-US" sz="2000" dirty="0">
                <a:ea typeface="MS Mincho" panose="02020609040205080304" pitchFamily="49" charset="-128"/>
              </a:rPr>
              <a:t> = 20001</a:t>
            </a:r>
          </a:p>
          <a:p>
            <a:pPr lvl="1"/>
            <a:endParaRPr lang="en-US" sz="2000" dirty="0">
              <a:ea typeface="MS Mincho" panose="02020609040205080304" pitchFamily="49" charset="-128"/>
            </a:endParaRPr>
          </a:p>
          <a:p>
            <a:r>
              <a:rPr lang="en-US" dirty="0">
                <a:ea typeface="MS Mincho" panose="02020609040205080304" pitchFamily="49" charset="-128"/>
              </a:rPr>
              <a:t>It seems we can compare! So what is the issue.</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20</a:t>
            </a:fld>
            <a:endParaRPr lang="en-US" dirty="0"/>
          </a:p>
        </p:txBody>
      </p:sp>
    </p:spTree>
    <p:extLst>
      <p:ext uri="{BB962C8B-B14F-4D97-AF65-F5344CB8AC3E}">
        <p14:creationId xmlns:p14="http://schemas.microsoft.com/office/powerpoint/2010/main" val="357281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Compare</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normAutofit fontScale="92500" lnSpcReduction="20000"/>
          </a:bodyPr>
          <a:lstStyle/>
          <a:p>
            <a:r>
              <a:rPr lang="en-US" dirty="0"/>
              <a:t>Algorithm 1: </a:t>
            </a:r>
            <a:r>
              <a:rPr lang="es-ES_tradnl" altLang="en-US" dirty="0">
                <a:solidFill>
                  <a:srgbClr val="3887CB"/>
                </a:solidFill>
                <a:cs typeface="Times New Roman" panose="02020603050405020304" pitchFamily="18" charset="0"/>
              </a:rPr>
              <a:t>T(N) = c</a:t>
            </a:r>
            <a:r>
              <a:rPr lang="es-ES_tradnl" altLang="en-US" baseline="-25000" dirty="0">
                <a:solidFill>
                  <a:srgbClr val="3887CB"/>
                </a:solidFill>
                <a:cs typeface="Times New Roman" panose="02020603050405020304" pitchFamily="18" charset="0"/>
              </a:rPr>
              <a:t>1</a:t>
            </a:r>
            <a:r>
              <a:rPr lang="es-ES_tradnl" altLang="en-US" dirty="0">
                <a:solidFill>
                  <a:srgbClr val="3887CB"/>
                </a:solidFill>
                <a:cs typeface="Times New Roman" panose="02020603050405020304" pitchFamily="18" charset="0"/>
              </a:rPr>
              <a:t> x N</a:t>
            </a:r>
          </a:p>
          <a:p>
            <a:r>
              <a:rPr lang="en-US" dirty="0"/>
              <a:t>Algorithm 2: </a:t>
            </a:r>
            <a:r>
              <a:rPr lang="es-ES_tradnl" altLang="en-US" dirty="0">
                <a:solidFill>
                  <a:srgbClr val="3887CB"/>
                </a:solidFill>
                <a:cs typeface="Times New Roman" panose="02020603050405020304" pitchFamily="18" charset="0"/>
              </a:rPr>
              <a:t>T(N) =</a:t>
            </a:r>
            <a:r>
              <a:rPr lang="en-US" altLang="en-US" dirty="0">
                <a:solidFill>
                  <a:srgbClr val="3887CB"/>
                </a:solidFill>
                <a:ea typeface="MS Mincho" panose="02020609040205080304" pitchFamily="49" charset="-128"/>
              </a:rPr>
              <a:t>(c</a:t>
            </a:r>
            <a:r>
              <a:rPr lang="en-US" altLang="en-US" baseline="-25000" dirty="0">
                <a:solidFill>
                  <a:srgbClr val="3887CB"/>
                </a:solidFill>
                <a:ea typeface="MS Mincho" panose="02020609040205080304" pitchFamily="49" charset="-128"/>
              </a:rPr>
              <a:t>2</a:t>
            </a:r>
            <a:r>
              <a:rPr lang="en-US" altLang="en-US" dirty="0">
                <a:solidFill>
                  <a:srgbClr val="3887CB"/>
                </a:solidFill>
                <a:ea typeface="MS Mincho" panose="02020609040205080304" pitchFamily="49" charset="-128"/>
              </a:rPr>
              <a:t> + c</a:t>
            </a:r>
            <a:r>
              <a:rPr lang="en-US" altLang="en-US" baseline="-25000" dirty="0">
                <a:solidFill>
                  <a:srgbClr val="3887CB"/>
                </a:solidFill>
                <a:ea typeface="MS Mincho" panose="02020609040205080304" pitchFamily="49" charset="-128"/>
              </a:rPr>
              <a:t>1</a:t>
            </a:r>
            <a:r>
              <a:rPr lang="en-US" altLang="en-US" dirty="0">
                <a:solidFill>
                  <a:srgbClr val="3887CB"/>
                </a:solidFill>
                <a:ea typeface="MS Mincho" panose="02020609040205080304" pitchFamily="49" charset="-128"/>
              </a:rPr>
              <a:t>) x N + c</a:t>
            </a:r>
            <a:r>
              <a:rPr lang="en-US" altLang="en-US" baseline="-25000" dirty="0">
                <a:solidFill>
                  <a:srgbClr val="3887CB"/>
                </a:solidFill>
                <a:ea typeface="MS Mincho" panose="02020609040205080304" pitchFamily="49" charset="-128"/>
              </a:rPr>
              <a:t>2</a:t>
            </a:r>
            <a:r>
              <a:rPr lang="en-US" altLang="en-US" sz="3200" dirty="0">
                <a:solidFill>
                  <a:srgbClr val="3887CB"/>
                </a:solidFill>
              </a:rPr>
              <a:t> </a:t>
            </a:r>
            <a:endParaRPr lang="en-US" dirty="0"/>
          </a:p>
          <a:p>
            <a:endParaRPr lang="en-US" sz="2000" dirty="0"/>
          </a:p>
          <a:p>
            <a:r>
              <a:rPr lang="en-US" sz="2000" dirty="0"/>
              <a:t>Example: N = 10, c</a:t>
            </a:r>
            <a:r>
              <a:rPr lang="en-US" sz="2000" baseline="-25000" dirty="0"/>
              <a:t>1</a:t>
            </a:r>
            <a:r>
              <a:rPr lang="en-US" sz="2000" dirty="0"/>
              <a:t> = 1, c</a:t>
            </a:r>
            <a:r>
              <a:rPr lang="en-US" sz="2000" baseline="-25000" dirty="0"/>
              <a:t>2</a:t>
            </a:r>
            <a:r>
              <a:rPr lang="en-US" sz="2000" dirty="0"/>
              <a:t>=1</a:t>
            </a:r>
          </a:p>
          <a:p>
            <a:pPr lvl="1"/>
            <a:r>
              <a:rPr lang="en-US" sz="2000" dirty="0"/>
              <a:t>Algorithm 1: </a:t>
            </a:r>
            <a:r>
              <a:rPr lang="es-ES_tradnl" altLang="en-US" sz="2000" dirty="0">
                <a:cs typeface="Times New Roman" panose="02020603050405020304" pitchFamily="18" charset="0"/>
              </a:rPr>
              <a:t>T(N) = c</a:t>
            </a:r>
            <a:r>
              <a:rPr lang="es-ES_tradnl" altLang="en-US" sz="2000" baseline="-25000" dirty="0">
                <a:cs typeface="Times New Roman" panose="02020603050405020304" pitchFamily="18" charset="0"/>
              </a:rPr>
              <a:t>1</a:t>
            </a:r>
            <a:r>
              <a:rPr lang="es-ES_tradnl" altLang="en-US" sz="2000" dirty="0">
                <a:cs typeface="Times New Roman" panose="02020603050405020304" pitchFamily="18" charset="0"/>
              </a:rPr>
              <a:t> x N = 10</a:t>
            </a:r>
          </a:p>
          <a:p>
            <a:pPr lvl="1"/>
            <a:r>
              <a:rPr lang="en-US" sz="2000" dirty="0"/>
              <a:t>Algorithm</a:t>
            </a:r>
            <a:r>
              <a:rPr lang="es-ES_tradnl" sz="2000" dirty="0">
                <a:cs typeface="Times New Roman" panose="02020603050405020304" pitchFamily="18" charset="0"/>
              </a:rPr>
              <a:t> 2: </a:t>
            </a:r>
            <a:r>
              <a:rPr lang="es-ES_tradnl" altLang="en-US" sz="2000" dirty="0">
                <a:cs typeface="Times New Roman" panose="02020603050405020304" pitchFamily="18" charset="0"/>
              </a:rPr>
              <a:t>T(N) =</a:t>
            </a:r>
            <a:r>
              <a:rPr lang="en-US" altLang="en-US" sz="2000" dirty="0">
                <a:ea typeface="MS Mincho" panose="02020609040205080304" pitchFamily="49" charset="-128"/>
              </a:rPr>
              <a:t>(c</a:t>
            </a:r>
            <a:r>
              <a:rPr lang="en-US" altLang="en-US" sz="2000" baseline="-25000" dirty="0">
                <a:ea typeface="MS Mincho" panose="02020609040205080304" pitchFamily="49" charset="-128"/>
              </a:rPr>
              <a:t>2</a:t>
            </a:r>
            <a:r>
              <a:rPr lang="en-US" altLang="en-US" sz="2000" dirty="0">
                <a:ea typeface="MS Mincho" panose="02020609040205080304" pitchFamily="49" charset="-128"/>
              </a:rPr>
              <a:t> + c</a:t>
            </a:r>
            <a:r>
              <a:rPr lang="en-US" altLang="en-US" sz="2000" baseline="-25000" dirty="0">
                <a:ea typeface="MS Mincho" panose="02020609040205080304" pitchFamily="49" charset="-128"/>
              </a:rPr>
              <a:t>1</a:t>
            </a:r>
            <a:r>
              <a:rPr lang="en-US" altLang="en-US" sz="2000" dirty="0">
                <a:ea typeface="MS Mincho" panose="02020609040205080304" pitchFamily="49" charset="-128"/>
              </a:rPr>
              <a:t>) x N + c</a:t>
            </a:r>
            <a:r>
              <a:rPr lang="en-US" altLang="en-US" sz="2000" baseline="-25000" dirty="0">
                <a:ea typeface="MS Mincho" panose="02020609040205080304" pitchFamily="49" charset="-128"/>
              </a:rPr>
              <a:t>2 </a:t>
            </a:r>
            <a:r>
              <a:rPr lang="en-US" altLang="en-US" sz="2000" dirty="0">
                <a:ea typeface="MS Mincho" panose="02020609040205080304" pitchFamily="49" charset="-128"/>
              </a:rPr>
              <a:t> = 21</a:t>
            </a:r>
          </a:p>
          <a:p>
            <a:pPr lvl="1"/>
            <a:endParaRPr lang="en-US" sz="2000" dirty="0">
              <a:ea typeface="MS Mincho" panose="02020609040205080304" pitchFamily="49" charset="-128"/>
            </a:endParaRPr>
          </a:p>
          <a:p>
            <a:r>
              <a:rPr lang="en-US" sz="2000" dirty="0"/>
              <a:t>Example: N = 10000, c</a:t>
            </a:r>
            <a:r>
              <a:rPr lang="en-US" sz="2000" baseline="-25000" dirty="0"/>
              <a:t>1</a:t>
            </a:r>
            <a:r>
              <a:rPr lang="en-US" sz="2000" dirty="0"/>
              <a:t> = 1, c</a:t>
            </a:r>
            <a:r>
              <a:rPr lang="en-US" sz="2000" baseline="-25000" dirty="0"/>
              <a:t>2</a:t>
            </a:r>
            <a:r>
              <a:rPr lang="en-US" sz="2000" dirty="0"/>
              <a:t>=1</a:t>
            </a:r>
          </a:p>
          <a:p>
            <a:pPr lvl="1"/>
            <a:r>
              <a:rPr lang="en-US" sz="2000" dirty="0"/>
              <a:t>Algorithm 1: </a:t>
            </a:r>
            <a:r>
              <a:rPr lang="es-ES_tradnl" altLang="en-US" sz="2000" dirty="0">
                <a:cs typeface="Times New Roman" panose="02020603050405020304" pitchFamily="18" charset="0"/>
              </a:rPr>
              <a:t>T(N) = c</a:t>
            </a:r>
            <a:r>
              <a:rPr lang="es-ES_tradnl" altLang="en-US" sz="2000" baseline="-25000" dirty="0">
                <a:cs typeface="Times New Roman" panose="02020603050405020304" pitchFamily="18" charset="0"/>
              </a:rPr>
              <a:t>1</a:t>
            </a:r>
            <a:r>
              <a:rPr lang="es-ES_tradnl" altLang="en-US" sz="2000" dirty="0">
                <a:cs typeface="Times New Roman" panose="02020603050405020304" pitchFamily="18" charset="0"/>
              </a:rPr>
              <a:t> x N = </a:t>
            </a:r>
            <a:r>
              <a:rPr lang="en-US" sz="2000" dirty="0"/>
              <a:t>10000</a:t>
            </a:r>
            <a:endParaRPr lang="es-ES_tradnl" altLang="en-US" sz="2000" dirty="0">
              <a:cs typeface="Times New Roman" panose="02020603050405020304" pitchFamily="18" charset="0"/>
            </a:endParaRPr>
          </a:p>
          <a:p>
            <a:pPr lvl="1"/>
            <a:r>
              <a:rPr lang="en-US" sz="2000" dirty="0"/>
              <a:t>Algorithm</a:t>
            </a:r>
            <a:r>
              <a:rPr lang="es-ES_tradnl" sz="2000" dirty="0">
                <a:cs typeface="Times New Roman" panose="02020603050405020304" pitchFamily="18" charset="0"/>
              </a:rPr>
              <a:t> 2: </a:t>
            </a:r>
            <a:r>
              <a:rPr lang="es-ES_tradnl" altLang="en-US" sz="2000" dirty="0">
                <a:cs typeface="Times New Roman" panose="02020603050405020304" pitchFamily="18" charset="0"/>
              </a:rPr>
              <a:t>T(N) =</a:t>
            </a:r>
            <a:r>
              <a:rPr lang="en-US" altLang="en-US" sz="2000" dirty="0">
                <a:ea typeface="MS Mincho" panose="02020609040205080304" pitchFamily="49" charset="-128"/>
              </a:rPr>
              <a:t>(c</a:t>
            </a:r>
            <a:r>
              <a:rPr lang="en-US" altLang="en-US" sz="2000" baseline="-25000" dirty="0">
                <a:ea typeface="MS Mincho" panose="02020609040205080304" pitchFamily="49" charset="-128"/>
              </a:rPr>
              <a:t>2</a:t>
            </a:r>
            <a:r>
              <a:rPr lang="en-US" altLang="en-US" sz="2000" dirty="0">
                <a:ea typeface="MS Mincho" panose="02020609040205080304" pitchFamily="49" charset="-128"/>
              </a:rPr>
              <a:t> + c</a:t>
            </a:r>
            <a:r>
              <a:rPr lang="en-US" altLang="en-US" sz="2000" baseline="-25000" dirty="0">
                <a:ea typeface="MS Mincho" panose="02020609040205080304" pitchFamily="49" charset="-128"/>
              </a:rPr>
              <a:t>1</a:t>
            </a:r>
            <a:r>
              <a:rPr lang="en-US" altLang="en-US" sz="2000" dirty="0">
                <a:ea typeface="MS Mincho" panose="02020609040205080304" pitchFamily="49" charset="-128"/>
              </a:rPr>
              <a:t>) x N + c</a:t>
            </a:r>
            <a:r>
              <a:rPr lang="en-US" altLang="en-US" sz="2000" baseline="-25000" dirty="0">
                <a:ea typeface="MS Mincho" panose="02020609040205080304" pitchFamily="49" charset="-128"/>
              </a:rPr>
              <a:t>2 </a:t>
            </a:r>
            <a:r>
              <a:rPr lang="en-US" altLang="en-US" sz="2000" dirty="0">
                <a:ea typeface="MS Mincho" panose="02020609040205080304" pitchFamily="49" charset="-128"/>
              </a:rPr>
              <a:t> = 20001</a:t>
            </a:r>
          </a:p>
          <a:p>
            <a:pPr lvl="1"/>
            <a:endParaRPr lang="en-US" sz="2000" dirty="0">
              <a:ea typeface="MS Mincho" panose="02020609040205080304" pitchFamily="49" charset="-128"/>
            </a:endParaRPr>
          </a:p>
          <a:p>
            <a:r>
              <a:rPr lang="en-US" dirty="0">
                <a:ea typeface="MS Mincho" panose="02020609040205080304" pitchFamily="49" charset="-128"/>
              </a:rPr>
              <a:t>It seems we can compare! So what is the issue.</a:t>
            </a:r>
          </a:p>
          <a:p>
            <a:pPr lvl="1"/>
            <a:r>
              <a:rPr lang="en-US" dirty="0">
                <a:solidFill>
                  <a:srgbClr val="0088D1"/>
                </a:solidFill>
                <a:ea typeface="MS Mincho" panose="02020609040205080304" pitchFamily="49" charset="-128"/>
              </a:rPr>
              <a:t>C1 and C2 are Machine, Language, Implementation dependent</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21</a:t>
            </a:fld>
            <a:endParaRPr lang="en-US" dirty="0"/>
          </a:p>
        </p:txBody>
      </p:sp>
    </p:spTree>
    <p:extLst>
      <p:ext uri="{BB962C8B-B14F-4D97-AF65-F5344CB8AC3E}">
        <p14:creationId xmlns:p14="http://schemas.microsoft.com/office/powerpoint/2010/main" val="11512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What is the solution then?</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22</a:t>
            </a:fld>
            <a:endParaRPr lang="en-US"/>
          </a:p>
        </p:txBody>
      </p:sp>
      <p:sp>
        <p:nvSpPr>
          <p:cNvPr id="8" name="TextBox 7">
            <a:extLst>
              <a:ext uri="{FF2B5EF4-FFF2-40B4-BE49-F238E27FC236}">
                <a16:creationId xmlns:a16="http://schemas.microsoft.com/office/drawing/2014/main" id="{DCC51A5A-4D14-1549-A148-2F110224F34E}"/>
              </a:ext>
            </a:extLst>
          </p:cNvPr>
          <p:cNvSpPr txBox="1"/>
          <p:nvPr/>
        </p:nvSpPr>
        <p:spPr>
          <a:xfrm>
            <a:off x="2478042" y="3198105"/>
            <a:ext cx="7235916" cy="1323439"/>
          </a:xfrm>
          <a:prstGeom prst="rect">
            <a:avLst/>
          </a:prstGeom>
          <a:solidFill>
            <a:srgbClr val="E09134"/>
          </a:solidFill>
        </p:spPr>
        <p:txBody>
          <a:bodyPr wrap="square" rtlCol="0">
            <a:spAutoFit/>
          </a:bodyPr>
          <a:lstStyle/>
          <a:p>
            <a:pPr algn="ctr"/>
            <a:r>
              <a:rPr lang="en-US" sz="4000" dirty="0">
                <a:solidFill>
                  <a:schemeClr val="bg1"/>
                </a:solidFill>
              </a:rPr>
              <a:t>Analyzing the algorithms Asymptotically</a:t>
            </a:r>
          </a:p>
        </p:txBody>
      </p:sp>
    </p:spTree>
    <p:extLst>
      <p:ext uri="{BB962C8B-B14F-4D97-AF65-F5344CB8AC3E}">
        <p14:creationId xmlns:p14="http://schemas.microsoft.com/office/powerpoint/2010/main" val="217752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Approach 4: Asymptotic Behavior</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b="1" dirty="0"/>
              <a:t>Asymptotic Behavior of the Algorithm: </a:t>
            </a:r>
            <a:r>
              <a:rPr lang="en-US" dirty="0"/>
              <a:t>We look for the </a:t>
            </a:r>
            <a:r>
              <a:rPr lang="en-US" u="sng" dirty="0"/>
              <a:t>most effective part</a:t>
            </a:r>
            <a:r>
              <a:rPr lang="en-US" dirty="0"/>
              <a:t> of the algorithm:</a:t>
            </a:r>
          </a:p>
          <a:p>
            <a:pPr lvl="1"/>
            <a:r>
              <a:rPr lang="en-US" dirty="0"/>
              <a:t>The details of implementation </a:t>
            </a:r>
            <a:r>
              <a:rPr lang="en-US" u="sng" dirty="0"/>
              <a:t>does not matter</a:t>
            </a:r>
            <a:r>
              <a:rPr lang="en-US" b="1" u="sng" dirty="0"/>
              <a:t> </a:t>
            </a:r>
          </a:p>
          <a:p>
            <a:pPr lvl="1"/>
            <a:r>
              <a:rPr lang="en-US" u="sng" dirty="0"/>
              <a:t>Do not care</a:t>
            </a:r>
            <a:r>
              <a:rPr lang="en-US" dirty="0"/>
              <a:t> about the parts of the algorithm which are not very effective when the size of the input increases</a:t>
            </a:r>
          </a:p>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23</a:t>
            </a:fld>
            <a:endParaRPr lang="en-US"/>
          </a:p>
        </p:txBody>
      </p:sp>
      <p:pic>
        <p:nvPicPr>
          <p:cNvPr id="11" name="Picture 10">
            <a:extLst>
              <a:ext uri="{FF2B5EF4-FFF2-40B4-BE49-F238E27FC236}">
                <a16:creationId xmlns:a16="http://schemas.microsoft.com/office/drawing/2014/main" id="{5B3C4584-85B9-084B-B630-BA973DCCE1CC}"/>
              </a:ext>
            </a:extLst>
          </p:cNvPr>
          <p:cNvPicPr>
            <a:picLocks noChangeAspect="1"/>
          </p:cNvPicPr>
          <p:nvPr/>
        </p:nvPicPr>
        <p:blipFill>
          <a:blip r:embed="rId3"/>
          <a:stretch>
            <a:fillRect/>
          </a:stretch>
        </p:blipFill>
        <p:spPr>
          <a:xfrm>
            <a:off x="2603071" y="4058106"/>
            <a:ext cx="6985858" cy="2118857"/>
          </a:xfrm>
          <a:prstGeom prst="rect">
            <a:avLst/>
          </a:prstGeom>
        </p:spPr>
      </p:pic>
    </p:spTree>
    <p:extLst>
      <p:ext uri="{BB962C8B-B14F-4D97-AF65-F5344CB8AC3E}">
        <p14:creationId xmlns:p14="http://schemas.microsoft.com/office/powerpoint/2010/main" val="318089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Approach 4: Asymptotic Behavior</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24</a:t>
            </a:fld>
            <a:endParaRPr lang="en-US"/>
          </a:p>
        </p:txBody>
      </p:sp>
      <p:pic>
        <p:nvPicPr>
          <p:cNvPr id="9" name="Picture 8">
            <a:extLst>
              <a:ext uri="{FF2B5EF4-FFF2-40B4-BE49-F238E27FC236}">
                <a16:creationId xmlns:a16="http://schemas.microsoft.com/office/drawing/2014/main" id="{3B63C4C2-14FB-084C-BA11-F876F29ECD00}"/>
              </a:ext>
            </a:extLst>
          </p:cNvPr>
          <p:cNvPicPr>
            <a:picLocks noChangeAspect="1"/>
          </p:cNvPicPr>
          <p:nvPr/>
        </p:nvPicPr>
        <p:blipFill>
          <a:blip r:embed="rId3"/>
          <a:stretch>
            <a:fillRect/>
          </a:stretch>
        </p:blipFill>
        <p:spPr>
          <a:xfrm>
            <a:off x="1633141" y="2551591"/>
            <a:ext cx="9436452" cy="3217230"/>
          </a:xfrm>
          <a:prstGeom prst="rect">
            <a:avLst/>
          </a:prstGeom>
        </p:spPr>
      </p:pic>
    </p:spTree>
    <p:extLst>
      <p:ext uri="{BB962C8B-B14F-4D97-AF65-F5344CB8AC3E}">
        <p14:creationId xmlns:p14="http://schemas.microsoft.com/office/powerpoint/2010/main" val="64551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Asymptotic Notation: Big-O</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25</a:t>
            </a:fld>
            <a:endParaRPr lang="en-US"/>
          </a:p>
        </p:txBody>
      </p:sp>
      <p:sp>
        <p:nvSpPr>
          <p:cNvPr id="10" name="Rectangle 3">
            <a:extLst>
              <a:ext uri="{FF2B5EF4-FFF2-40B4-BE49-F238E27FC236}">
                <a16:creationId xmlns:a16="http://schemas.microsoft.com/office/drawing/2014/main" id="{9AD912BE-BEEB-DB48-9D05-2559BAB9318A}"/>
              </a:ext>
            </a:extLst>
          </p:cNvPr>
          <p:cNvSpPr txBox="1">
            <a:spLocks noChangeArrowheads="1"/>
          </p:cNvSpPr>
          <p:nvPr/>
        </p:nvSpPr>
        <p:spPr>
          <a:xfrm>
            <a:off x="553993" y="1778527"/>
            <a:ext cx="11259066" cy="4473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60000"/>
              </a:lnSpc>
              <a:buFontTx/>
              <a:buNone/>
            </a:pPr>
            <a:r>
              <a:rPr lang="en-US" altLang="en-US" sz="2000" b="1" i="1" dirty="0">
                <a:cs typeface="Times New Roman" panose="02020603050405020304" pitchFamily="18" charset="0"/>
              </a:rPr>
              <a:t>	 </a:t>
            </a:r>
            <a:r>
              <a:rPr lang="en-US" altLang="en-US" sz="2000" b="1" dirty="0">
                <a:cs typeface="Times New Roman" panose="02020603050405020304" pitchFamily="18" charset="0"/>
              </a:rPr>
              <a:t>Algorithm 1</a:t>
            </a:r>
            <a:r>
              <a:rPr lang="en-US" altLang="en-US" sz="2000" b="1" i="1" dirty="0">
                <a:cs typeface="Times New Roman" panose="02020603050405020304" pitchFamily="18" charset="0"/>
              </a:rPr>
              <a:t>                                                            </a:t>
            </a:r>
            <a:r>
              <a:rPr lang="en-US" altLang="en-US" sz="2000" b="1" dirty="0">
                <a:cs typeface="Times New Roman" panose="02020603050405020304" pitchFamily="18" charset="0"/>
              </a:rPr>
              <a:t>Algorithm 2</a:t>
            </a:r>
          </a:p>
          <a:p>
            <a:pPr>
              <a:lnSpc>
                <a:spcPct val="60000"/>
              </a:lnSpc>
              <a:buFontTx/>
              <a:buNone/>
            </a:pPr>
            <a:endParaRPr lang="en-US" altLang="en-US" sz="2000" b="1" i="1" dirty="0">
              <a:latin typeface="Courier New" panose="02070309020205020404" pitchFamily="49" charset="0"/>
              <a:cs typeface="Courier New" panose="02070309020205020404" pitchFamily="49" charset="0"/>
            </a:endParaRPr>
          </a:p>
          <a:p>
            <a:pPr>
              <a:lnSpc>
                <a:spcPct val="65000"/>
              </a:lnSpc>
              <a:buFontTx/>
              <a:buNone/>
            </a:pPr>
            <a:r>
              <a:rPr lang="en-US" altLang="en-US" sz="2400" dirty="0">
                <a:cs typeface="Times New Roman" panose="02020603050405020304" pitchFamily="18" charset="0"/>
              </a:rPr>
              <a:t>	                     </a:t>
            </a:r>
            <a:r>
              <a:rPr lang="en-US" altLang="en-US" sz="2000" b="1" dirty="0">
                <a:cs typeface="Times New Roman" panose="02020603050405020304" pitchFamily="18" charset="0"/>
              </a:rPr>
              <a:t>Cost (time)                                                                           Cost (time)	</a:t>
            </a:r>
            <a:endParaRPr lang="en-US" altLang="en-US" sz="2000" b="1"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[0]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for(</a:t>
            </a:r>
            <a:r>
              <a:rPr lang="en-US" altLang="en-US" sz="2000" dirty="0" err="1">
                <a:cs typeface="Times New Roman" panose="02020603050405020304" pitchFamily="18" charset="0"/>
              </a:rPr>
              <a:t>i</a:t>
            </a:r>
            <a:r>
              <a:rPr lang="en-US" altLang="en-US" sz="2000" dirty="0">
                <a:cs typeface="Times New Roman" panose="02020603050405020304" pitchFamily="18" charset="0"/>
              </a:rPr>
              <a:t>=0; </a:t>
            </a:r>
            <a:r>
              <a:rPr lang="en-US" altLang="en-US" sz="2000" dirty="0" err="1">
                <a:cs typeface="Times New Roman" panose="02020603050405020304" pitchFamily="18" charset="0"/>
              </a:rPr>
              <a:t>i</a:t>
            </a:r>
            <a:r>
              <a:rPr lang="en-US" altLang="en-US" sz="2000" dirty="0">
                <a:cs typeface="Times New Roman" panose="02020603050405020304" pitchFamily="18" charset="0"/>
              </a:rPr>
              <a:t>&lt;N;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2</a:t>
            </a:r>
            <a:endParaRPr lang="en-US" altLang="en-US" sz="2000" baseline="-25000" dirty="0">
              <a:solidFill>
                <a:srgbClr val="DD0111"/>
              </a:solidFill>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[1] = 0;        </a:t>
            </a:r>
            <a:r>
              <a:rPr lang="en-US" altLang="en-US" sz="2000" dirty="0">
                <a:solidFill>
                  <a:srgbClr val="DD0111"/>
                </a:solidFill>
                <a:cs typeface="Times New Roman" panose="02020603050405020304" pitchFamily="18" charset="0"/>
              </a:rPr>
              <a:t> 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a:t>
            </a:r>
            <a:r>
              <a:rPr lang="en-US" altLang="en-US" sz="2000" dirty="0" err="1">
                <a:cs typeface="Times New Roman" panose="02020603050405020304" pitchFamily="18" charset="0"/>
              </a:rPr>
              <a:t>i</a:t>
            </a:r>
            <a:r>
              <a:rPr lang="en-US" altLang="en-US" sz="2000" dirty="0">
                <a:cs typeface="Times New Roman" panose="02020603050405020304" pitchFamily="18" charset="0"/>
              </a:rPr>
              <a:t>]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endParaRPr lang="en-US" altLang="en-US" sz="2000" baseline="-25000" dirty="0">
              <a:solidFill>
                <a:srgbClr val="DD0111"/>
              </a:solidFill>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[2]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p>
          <a:p>
            <a:pPr>
              <a:lnSpc>
                <a:spcPct val="65000"/>
              </a:lnSpc>
              <a:buFontTx/>
              <a:buNone/>
            </a:pPr>
            <a:r>
              <a:rPr lang="en-US" altLang="en-US" sz="2000" dirty="0">
                <a:cs typeface="Times New Roman" panose="02020603050405020304" pitchFamily="18" charset="0"/>
              </a:rPr>
              <a:t>	    ...                   ...</a:t>
            </a:r>
            <a:endParaRPr lang="en-US" altLang="en-US" sz="2000"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a:t>
            </a:r>
            <a:r>
              <a:rPr lang="en-US" altLang="en-US" sz="2000" dirty="0" err="1">
                <a:cs typeface="Times New Roman" panose="02020603050405020304" pitchFamily="18" charset="0"/>
              </a:rPr>
              <a:t>arr</a:t>
            </a:r>
            <a:r>
              <a:rPr lang="en-US" altLang="en-US" sz="2000" dirty="0">
                <a:cs typeface="Times New Roman" panose="02020603050405020304" pitchFamily="18" charset="0"/>
              </a:rPr>
              <a:t>[N-1] = 0;     </a:t>
            </a:r>
            <a:r>
              <a:rPr lang="en-US" altLang="en-US" sz="2000" dirty="0">
                <a:solidFill>
                  <a:srgbClr val="DD0111"/>
                </a:solidFill>
                <a:cs typeface="Times New Roman" panose="02020603050405020304" pitchFamily="18" charset="0"/>
              </a:rPr>
              <a:t>c</a:t>
            </a:r>
            <a:r>
              <a:rPr lang="en-US" altLang="en-US" sz="2000" baseline="-25000" dirty="0">
                <a:solidFill>
                  <a:srgbClr val="DD0111"/>
                </a:solidFill>
                <a:cs typeface="Times New Roman" panose="02020603050405020304" pitchFamily="18" charset="0"/>
              </a:rPr>
              <a:t>1</a:t>
            </a:r>
            <a:r>
              <a:rPr lang="en-US" altLang="en-US" sz="2000" dirty="0">
                <a:cs typeface="Times New Roman" panose="02020603050405020304" pitchFamily="18" charset="0"/>
              </a:rPr>
              <a:t> 		</a:t>
            </a:r>
            <a:endParaRPr lang="en-US" altLang="en-US" sz="2000" dirty="0">
              <a:cs typeface="Courier New" panose="02070309020205020404" pitchFamily="49" charset="0"/>
            </a:endParaRPr>
          </a:p>
          <a:p>
            <a:pPr>
              <a:lnSpc>
                <a:spcPct val="65000"/>
              </a:lnSpc>
              <a:buFontTx/>
              <a:buNone/>
            </a:pPr>
            <a:r>
              <a:rPr lang="en-US" altLang="en-US" sz="2000" dirty="0">
                <a:cs typeface="Times New Roman" panose="02020603050405020304" pitchFamily="18" charset="0"/>
              </a:rPr>
              <a:t>                          -----------                                                                             -------------</a:t>
            </a:r>
            <a:endParaRPr lang="en-US" altLang="en-US" sz="2000" dirty="0">
              <a:cs typeface="Courier New" panose="02070309020205020404" pitchFamily="49" charset="0"/>
            </a:endParaRPr>
          </a:p>
          <a:p>
            <a:pPr>
              <a:lnSpc>
                <a:spcPct val="65000"/>
              </a:lnSpc>
              <a:buNone/>
            </a:pPr>
            <a:r>
              <a:rPr lang="es-ES_tradnl" altLang="en-US" sz="2000" dirty="0">
                <a:solidFill>
                  <a:schemeClr val="tx2"/>
                </a:solidFill>
                <a:cs typeface="Times New Roman" panose="02020603050405020304" pitchFamily="18" charset="0"/>
              </a:rPr>
              <a:t>      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 </a:t>
            </a:r>
            <a:r>
              <a:rPr lang="es-ES_tradnl" altLang="en-US" sz="2000" dirty="0">
                <a:solidFill>
                  <a:srgbClr val="3887CB"/>
                </a:solidFill>
                <a:cs typeface="Times New Roman" panose="02020603050405020304" pitchFamily="18" charset="0"/>
              </a:rPr>
              <a:t>T(N) = c</a:t>
            </a:r>
            <a:r>
              <a:rPr lang="es-ES_tradnl" altLang="en-US" sz="2000" baseline="-25000" dirty="0">
                <a:solidFill>
                  <a:srgbClr val="3887CB"/>
                </a:solidFill>
                <a:cs typeface="Times New Roman" panose="02020603050405020304" pitchFamily="18" charset="0"/>
              </a:rPr>
              <a:t>1</a:t>
            </a:r>
            <a:r>
              <a:rPr lang="es-ES_tradnl" altLang="en-US" sz="2000" dirty="0">
                <a:solidFill>
                  <a:srgbClr val="3887CB"/>
                </a:solidFill>
                <a:cs typeface="Times New Roman" panose="02020603050405020304" pitchFamily="18" charset="0"/>
              </a:rPr>
              <a:t> x N = T(N) = </a:t>
            </a:r>
            <a:r>
              <a:rPr lang="es-ES_tradnl" altLang="en-US" sz="3000" dirty="0">
                <a:solidFill>
                  <a:srgbClr val="3887CB"/>
                </a:solidFill>
                <a:highlight>
                  <a:srgbClr val="E09134"/>
                </a:highlight>
                <a:cs typeface="Times New Roman" panose="02020603050405020304" pitchFamily="18" charset="0"/>
              </a:rPr>
              <a:t>O(N)</a:t>
            </a:r>
            <a:r>
              <a:rPr lang="es-ES_tradnl" altLang="en-US" sz="2000" dirty="0">
                <a:solidFill>
                  <a:srgbClr val="3887CB"/>
                </a:solidFill>
                <a:cs typeface="Times New Roman" panose="02020603050405020304" pitchFamily="18" charset="0"/>
              </a:rPr>
              <a:t>         </a:t>
            </a:r>
            <a:r>
              <a:rPr lang="es-ES_tradnl" altLang="en-US" sz="2000" dirty="0">
                <a:solidFill>
                  <a:schemeClr val="tx2"/>
                </a:solidFill>
                <a:cs typeface="Times New Roman" panose="02020603050405020304" pitchFamily="18" charset="0"/>
              </a:rPr>
              <a:t>(N+1) x c</a:t>
            </a:r>
            <a:r>
              <a:rPr lang="es-ES_tradnl" altLang="en-US" sz="2000" baseline="-25000" dirty="0">
                <a:solidFill>
                  <a:schemeClr val="tx2"/>
                </a:solidFill>
                <a:cs typeface="Times New Roman" panose="02020603050405020304" pitchFamily="18" charset="0"/>
              </a:rPr>
              <a:t>2</a:t>
            </a:r>
            <a:r>
              <a:rPr lang="es-ES_tradnl" altLang="en-US" sz="2000" dirty="0">
                <a:solidFill>
                  <a:schemeClr val="tx2"/>
                </a:solidFill>
                <a:cs typeface="Times New Roman" panose="02020603050405020304" pitchFamily="18" charset="0"/>
              </a:rPr>
              <a:t> + N x c</a:t>
            </a:r>
            <a:r>
              <a:rPr lang="es-ES_tradnl" altLang="en-US" sz="2000" baseline="-25000" dirty="0">
                <a:solidFill>
                  <a:schemeClr val="tx2"/>
                </a:solidFill>
                <a:cs typeface="Times New Roman" panose="02020603050405020304" pitchFamily="18" charset="0"/>
              </a:rPr>
              <a:t>1</a:t>
            </a:r>
            <a:r>
              <a:rPr lang="es-ES_tradnl" altLang="en-US" sz="2000" dirty="0">
                <a:solidFill>
                  <a:schemeClr val="tx2"/>
                </a:solidFill>
                <a:cs typeface="Times New Roman" panose="02020603050405020304" pitchFamily="18" charset="0"/>
              </a:rPr>
              <a:t> :</a:t>
            </a:r>
            <a:r>
              <a:rPr lang="es-ES_tradnl" altLang="en-US" sz="2000" dirty="0">
                <a:solidFill>
                  <a:srgbClr val="3887CB"/>
                </a:solidFill>
                <a:cs typeface="Times New Roman" panose="02020603050405020304" pitchFamily="18" charset="0"/>
              </a:rPr>
              <a:t>T(N) =</a:t>
            </a:r>
            <a:r>
              <a:rPr lang="en-US" altLang="en-US" sz="2000" dirty="0">
                <a:solidFill>
                  <a:srgbClr val="3887CB"/>
                </a:solidFill>
                <a:ea typeface="MS Mincho" panose="02020609040205080304" pitchFamily="49" charset="-128"/>
              </a:rPr>
              <a:t>(c</a:t>
            </a:r>
            <a:r>
              <a:rPr lang="en-US" altLang="en-US" sz="2000" baseline="-25000" dirty="0">
                <a:solidFill>
                  <a:srgbClr val="3887CB"/>
                </a:solidFill>
                <a:ea typeface="MS Mincho" panose="02020609040205080304" pitchFamily="49" charset="-128"/>
              </a:rPr>
              <a:t>2</a:t>
            </a:r>
            <a:r>
              <a:rPr lang="en-US" altLang="en-US" sz="2000" dirty="0">
                <a:solidFill>
                  <a:srgbClr val="3887CB"/>
                </a:solidFill>
                <a:ea typeface="MS Mincho" panose="02020609040205080304" pitchFamily="49" charset="-128"/>
              </a:rPr>
              <a:t> + c</a:t>
            </a:r>
            <a:r>
              <a:rPr lang="en-US" altLang="en-US" sz="2000" baseline="-25000" dirty="0">
                <a:solidFill>
                  <a:srgbClr val="3887CB"/>
                </a:solidFill>
                <a:ea typeface="MS Mincho" panose="02020609040205080304" pitchFamily="49" charset="-128"/>
              </a:rPr>
              <a:t>1</a:t>
            </a:r>
            <a:r>
              <a:rPr lang="en-US" altLang="en-US" sz="2000" dirty="0">
                <a:solidFill>
                  <a:srgbClr val="3887CB"/>
                </a:solidFill>
                <a:ea typeface="MS Mincho" panose="02020609040205080304" pitchFamily="49" charset="-128"/>
              </a:rPr>
              <a:t>) x N + c</a:t>
            </a:r>
            <a:r>
              <a:rPr lang="en-US" altLang="en-US" sz="2000" baseline="-25000" dirty="0">
                <a:solidFill>
                  <a:srgbClr val="3887CB"/>
                </a:solidFill>
                <a:ea typeface="MS Mincho" panose="02020609040205080304" pitchFamily="49" charset="-128"/>
              </a:rPr>
              <a:t>2 </a:t>
            </a:r>
            <a:r>
              <a:rPr lang="en-US" altLang="en-US" sz="2000" dirty="0">
                <a:solidFill>
                  <a:srgbClr val="3887CB"/>
                </a:solidFill>
                <a:ea typeface="MS Mincho" panose="02020609040205080304" pitchFamily="49" charset="-128"/>
              </a:rPr>
              <a:t>= T(N) = </a:t>
            </a:r>
            <a:r>
              <a:rPr lang="en-US" altLang="en-US" sz="3000" dirty="0">
                <a:solidFill>
                  <a:srgbClr val="3887CB"/>
                </a:solidFill>
                <a:highlight>
                  <a:srgbClr val="E09134"/>
                </a:highlight>
                <a:ea typeface="MS Mincho" panose="02020609040205080304" pitchFamily="49" charset="-128"/>
              </a:rPr>
              <a:t>O(N)</a:t>
            </a:r>
            <a:r>
              <a:rPr lang="en-US" altLang="en-US" sz="2400" dirty="0">
                <a:solidFill>
                  <a:srgbClr val="3887CB"/>
                </a:solidFill>
              </a:rPr>
              <a:t> </a:t>
            </a:r>
          </a:p>
          <a:p>
            <a:pPr>
              <a:lnSpc>
                <a:spcPct val="65000"/>
              </a:lnSpc>
              <a:buFontTx/>
              <a:buNone/>
            </a:pPr>
            <a:endParaRPr lang="en-US" altLang="en-US" sz="2400" dirty="0"/>
          </a:p>
          <a:p>
            <a:pPr>
              <a:lnSpc>
                <a:spcPct val="80000"/>
              </a:lnSpc>
            </a:pPr>
            <a:endParaRPr lang="en-US" altLang="en-US" sz="2000" dirty="0">
              <a:cs typeface="Times New Roman" panose="02020603050405020304" pitchFamily="18" charset="0"/>
            </a:endParaRPr>
          </a:p>
          <a:p>
            <a:pPr>
              <a:lnSpc>
                <a:spcPct val="65000"/>
              </a:lnSpc>
              <a:buFontTx/>
              <a:buNone/>
            </a:pPr>
            <a:endParaRPr lang="en-US" altLang="en-US" sz="2400" dirty="0"/>
          </a:p>
        </p:txBody>
      </p:sp>
    </p:spTree>
    <p:extLst>
      <p:ext uri="{BB962C8B-B14F-4D97-AF65-F5344CB8AC3E}">
        <p14:creationId xmlns:p14="http://schemas.microsoft.com/office/powerpoint/2010/main" val="1705614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Properties of Big-O</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No details of implementation</a:t>
            </a:r>
          </a:p>
          <a:p>
            <a:r>
              <a:rPr lang="en-US" dirty="0"/>
              <a:t>Only contains most effective parts of the algorithm</a:t>
            </a:r>
          </a:p>
          <a:p>
            <a:r>
              <a:rPr lang="en-US" dirty="0"/>
              <a:t>Instead:</a:t>
            </a:r>
          </a:p>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26</a:t>
            </a:fld>
            <a:endParaRPr lang="en-US"/>
          </a:p>
        </p:txBody>
      </p:sp>
      <p:sp>
        <p:nvSpPr>
          <p:cNvPr id="10" name="TextBox 9">
            <a:extLst>
              <a:ext uri="{FF2B5EF4-FFF2-40B4-BE49-F238E27FC236}">
                <a16:creationId xmlns:a16="http://schemas.microsoft.com/office/drawing/2014/main" id="{8FA6D05E-1A95-734F-B1C4-A760CAB53423}"/>
              </a:ext>
            </a:extLst>
          </p:cNvPr>
          <p:cNvSpPr txBox="1"/>
          <p:nvPr/>
        </p:nvSpPr>
        <p:spPr>
          <a:xfrm>
            <a:off x="2478042" y="3493462"/>
            <a:ext cx="7235916" cy="1015663"/>
          </a:xfrm>
          <a:prstGeom prst="rect">
            <a:avLst/>
          </a:prstGeom>
          <a:solidFill>
            <a:srgbClr val="E09134"/>
          </a:solidFill>
        </p:spPr>
        <p:txBody>
          <a:bodyPr wrap="square" rtlCol="0">
            <a:spAutoFit/>
          </a:bodyPr>
          <a:lstStyle/>
          <a:p>
            <a:r>
              <a:rPr lang="en-US" sz="3000" dirty="0">
                <a:solidFill>
                  <a:schemeClr val="bg1"/>
                </a:solidFill>
              </a:rPr>
              <a:t>It shows how the algorithm running time increases as the input size increases</a:t>
            </a:r>
          </a:p>
        </p:txBody>
      </p:sp>
    </p:spTree>
    <p:extLst>
      <p:ext uri="{BB962C8B-B14F-4D97-AF65-F5344CB8AC3E}">
        <p14:creationId xmlns:p14="http://schemas.microsoft.com/office/powerpoint/2010/main" val="151690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Properties of Big-O</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No details of implementation</a:t>
            </a:r>
          </a:p>
          <a:p>
            <a:r>
              <a:rPr lang="en-US" dirty="0"/>
              <a:t>Only contains most effective parts of the algorithm</a:t>
            </a:r>
          </a:p>
          <a:p>
            <a:r>
              <a:rPr lang="en-US" dirty="0"/>
              <a:t>Instead:</a:t>
            </a:r>
          </a:p>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27</a:t>
            </a:fld>
            <a:endParaRPr lang="en-US"/>
          </a:p>
        </p:txBody>
      </p:sp>
      <p:sp>
        <p:nvSpPr>
          <p:cNvPr id="10" name="TextBox 9">
            <a:extLst>
              <a:ext uri="{FF2B5EF4-FFF2-40B4-BE49-F238E27FC236}">
                <a16:creationId xmlns:a16="http://schemas.microsoft.com/office/drawing/2014/main" id="{8FA6D05E-1A95-734F-B1C4-A760CAB53423}"/>
              </a:ext>
            </a:extLst>
          </p:cNvPr>
          <p:cNvSpPr txBox="1"/>
          <p:nvPr/>
        </p:nvSpPr>
        <p:spPr>
          <a:xfrm>
            <a:off x="1655805" y="3295752"/>
            <a:ext cx="8575590" cy="1015663"/>
          </a:xfrm>
          <a:prstGeom prst="rect">
            <a:avLst/>
          </a:prstGeom>
          <a:solidFill>
            <a:srgbClr val="E09134"/>
          </a:solidFill>
        </p:spPr>
        <p:txBody>
          <a:bodyPr wrap="square" rtlCol="0">
            <a:spAutoFit/>
          </a:bodyPr>
          <a:lstStyle/>
          <a:p>
            <a:r>
              <a:rPr lang="en-US" sz="3000" dirty="0">
                <a:solidFill>
                  <a:schemeClr val="bg1"/>
                </a:solidFill>
              </a:rPr>
              <a:t>It shows how the algorithm running time increases as the input size increases</a:t>
            </a:r>
          </a:p>
        </p:txBody>
      </p:sp>
      <p:sp>
        <p:nvSpPr>
          <p:cNvPr id="9" name="TextBox 8">
            <a:extLst>
              <a:ext uri="{FF2B5EF4-FFF2-40B4-BE49-F238E27FC236}">
                <a16:creationId xmlns:a16="http://schemas.microsoft.com/office/drawing/2014/main" id="{EBAA2008-1FCB-DE47-B7CE-F587B45086B9}"/>
              </a:ext>
            </a:extLst>
          </p:cNvPr>
          <p:cNvSpPr txBox="1"/>
          <p:nvPr/>
        </p:nvSpPr>
        <p:spPr>
          <a:xfrm>
            <a:off x="3640606" y="4491179"/>
            <a:ext cx="4605988" cy="861774"/>
          </a:xfrm>
          <a:prstGeom prst="rect">
            <a:avLst/>
          </a:prstGeom>
          <a:solidFill>
            <a:srgbClr val="3887CB"/>
          </a:solidFill>
        </p:spPr>
        <p:txBody>
          <a:bodyPr wrap="square" rtlCol="0">
            <a:spAutoFit/>
          </a:bodyPr>
          <a:lstStyle/>
          <a:p>
            <a:r>
              <a:rPr lang="en-US" sz="5000" dirty="0">
                <a:solidFill>
                  <a:schemeClr val="bg1"/>
                </a:solidFill>
              </a:rPr>
              <a:t>Order of Growth</a:t>
            </a:r>
          </a:p>
        </p:txBody>
      </p:sp>
      <p:sp>
        <p:nvSpPr>
          <p:cNvPr id="8" name="Rectangle 7">
            <a:extLst>
              <a:ext uri="{FF2B5EF4-FFF2-40B4-BE49-F238E27FC236}">
                <a16:creationId xmlns:a16="http://schemas.microsoft.com/office/drawing/2014/main" id="{FE5E2E61-2448-0343-BC9A-BCCE61ED3D51}"/>
              </a:ext>
            </a:extLst>
          </p:cNvPr>
          <p:cNvSpPr/>
          <p:nvPr/>
        </p:nvSpPr>
        <p:spPr>
          <a:xfrm>
            <a:off x="2057399" y="5532340"/>
            <a:ext cx="8013357" cy="369332"/>
          </a:xfrm>
          <a:prstGeom prst="rect">
            <a:avLst/>
          </a:prstGeom>
        </p:spPr>
        <p:txBody>
          <a:bodyPr wrap="square">
            <a:spAutoFit/>
          </a:bodyPr>
          <a:lstStyle/>
          <a:p>
            <a:r>
              <a:rPr lang="en-US" dirty="0"/>
              <a:t>Gives us a pattern how the running time changes when the input size changes</a:t>
            </a:r>
          </a:p>
        </p:txBody>
      </p:sp>
    </p:spTree>
    <p:extLst>
      <p:ext uri="{BB962C8B-B14F-4D97-AF65-F5344CB8AC3E}">
        <p14:creationId xmlns:p14="http://schemas.microsoft.com/office/powerpoint/2010/main" val="337503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Properties of Big-O</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No details of implementation</a:t>
            </a:r>
          </a:p>
          <a:p>
            <a:r>
              <a:rPr lang="en-US" dirty="0"/>
              <a:t>Only contains most effective parts of the algorithm</a:t>
            </a:r>
          </a:p>
          <a:p>
            <a:r>
              <a:rPr lang="en-US" dirty="0"/>
              <a:t>Instead:</a:t>
            </a:r>
          </a:p>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28</a:t>
            </a:fld>
            <a:endParaRPr lang="en-US"/>
          </a:p>
        </p:txBody>
      </p:sp>
      <p:sp>
        <p:nvSpPr>
          <p:cNvPr id="10" name="TextBox 9">
            <a:extLst>
              <a:ext uri="{FF2B5EF4-FFF2-40B4-BE49-F238E27FC236}">
                <a16:creationId xmlns:a16="http://schemas.microsoft.com/office/drawing/2014/main" id="{8FA6D05E-1A95-734F-B1C4-A760CAB53423}"/>
              </a:ext>
            </a:extLst>
          </p:cNvPr>
          <p:cNvSpPr txBox="1"/>
          <p:nvPr/>
        </p:nvSpPr>
        <p:spPr>
          <a:xfrm>
            <a:off x="1655805" y="3295752"/>
            <a:ext cx="8575590" cy="1015663"/>
          </a:xfrm>
          <a:prstGeom prst="rect">
            <a:avLst/>
          </a:prstGeom>
          <a:solidFill>
            <a:srgbClr val="E09134"/>
          </a:solidFill>
        </p:spPr>
        <p:txBody>
          <a:bodyPr wrap="square" rtlCol="0">
            <a:spAutoFit/>
          </a:bodyPr>
          <a:lstStyle/>
          <a:p>
            <a:r>
              <a:rPr lang="en-US" sz="3000" dirty="0">
                <a:solidFill>
                  <a:schemeClr val="bg1"/>
                </a:solidFill>
              </a:rPr>
              <a:t>It shows how the algorithm running time increases as the input size increases</a:t>
            </a:r>
          </a:p>
        </p:txBody>
      </p:sp>
      <p:sp>
        <p:nvSpPr>
          <p:cNvPr id="9" name="TextBox 8">
            <a:extLst>
              <a:ext uri="{FF2B5EF4-FFF2-40B4-BE49-F238E27FC236}">
                <a16:creationId xmlns:a16="http://schemas.microsoft.com/office/drawing/2014/main" id="{EBAA2008-1FCB-DE47-B7CE-F587B45086B9}"/>
              </a:ext>
            </a:extLst>
          </p:cNvPr>
          <p:cNvSpPr txBox="1"/>
          <p:nvPr/>
        </p:nvSpPr>
        <p:spPr>
          <a:xfrm>
            <a:off x="553993" y="4611062"/>
            <a:ext cx="4605988" cy="861774"/>
          </a:xfrm>
          <a:prstGeom prst="rect">
            <a:avLst/>
          </a:prstGeom>
          <a:solidFill>
            <a:srgbClr val="3887CB"/>
          </a:solidFill>
        </p:spPr>
        <p:txBody>
          <a:bodyPr wrap="square" rtlCol="0">
            <a:spAutoFit/>
          </a:bodyPr>
          <a:lstStyle/>
          <a:p>
            <a:r>
              <a:rPr lang="en-US" sz="5000" dirty="0">
                <a:solidFill>
                  <a:schemeClr val="bg1"/>
                </a:solidFill>
              </a:rPr>
              <a:t>Order of Growth</a:t>
            </a:r>
          </a:p>
        </p:txBody>
      </p:sp>
      <p:sp>
        <p:nvSpPr>
          <p:cNvPr id="8" name="Rectangle 7">
            <a:extLst>
              <a:ext uri="{FF2B5EF4-FFF2-40B4-BE49-F238E27FC236}">
                <a16:creationId xmlns:a16="http://schemas.microsoft.com/office/drawing/2014/main" id="{FE5E2E61-2448-0343-BC9A-BCCE61ED3D51}"/>
              </a:ext>
            </a:extLst>
          </p:cNvPr>
          <p:cNvSpPr/>
          <p:nvPr/>
        </p:nvSpPr>
        <p:spPr>
          <a:xfrm>
            <a:off x="5184695" y="4874857"/>
            <a:ext cx="945293" cy="369332"/>
          </a:xfrm>
          <a:prstGeom prst="rect">
            <a:avLst/>
          </a:prstGeom>
        </p:spPr>
        <p:txBody>
          <a:bodyPr wrap="square">
            <a:spAutoFit/>
          </a:bodyPr>
          <a:lstStyle/>
          <a:p>
            <a:pPr algn="ctr"/>
            <a:r>
              <a:rPr lang="en-US" dirty="0"/>
              <a:t>defines</a:t>
            </a:r>
          </a:p>
        </p:txBody>
      </p:sp>
      <p:sp>
        <p:nvSpPr>
          <p:cNvPr id="11" name="TextBox 10">
            <a:extLst>
              <a:ext uri="{FF2B5EF4-FFF2-40B4-BE49-F238E27FC236}">
                <a16:creationId xmlns:a16="http://schemas.microsoft.com/office/drawing/2014/main" id="{41564516-5652-B248-BB0B-32AFB0862445}"/>
              </a:ext>
            </a:extLst>
          </p:cNvPr>
          <p:cNvSpPr txBox="1"/>
          <p:nvPr/>
        </p:nvSpPr>
        <p:spPr>
          <a:xfrm>
            <a:off x="6229869" y="4628636"/>
            <a:ext cx="5065247" cy="861774"/>
          </a:xfrm>
          <a:prstGeom prst="rect">
            <a:avLst/>
          </a:prstGeom>
          <a:solidFill>
            <a:srgbClr val="0088D1"/>
          </a:solidFill>
        </p:spPr>
        <p:txBody>
          <a:bodyPr wrap="square" rtlCol="0">
            <a:spAutoFit/>
          </a:bodyPr>
          <a:lstStyle/>
          <a:p>
            <a:r>
              <a:rPr lang="en-US" sz="5000" dirty="0">
                <a:solidFill>
                  <a:schemeClr val="bg1"/>
                </a:solidFill>
              </a:rPr>
              <a:t>Complexity Class</a:t>
            </a:r>
          </a:p>
        </p:txBody>
      </p:sp>
    </p:spTree>
    <p:extLst>
      <p:ext uri="{BB962C8B-B14F-4D97-AF65-F5344CB8AC3E}">
        <p14:creationId xmlns:p14="http://schemas.microsoft.com/office/powerpoint/2010/main" val="193877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Example</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How can we analyze an algorithm asymptotically</a:t>
            </a:r>
          </a:p>
          <a:p>
            <a:endParaRPr lang="en-US" dirty="0"/>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29</a:t>
            </a:fld>
            <a:endParaRPr lang="en-US"/>
          </a:p>
        </p:txBody>
      </p:sp>
      <p:graphicFrame>
        <p:nvGraphicFramePr>
          <p:cNvPr id="8" name="Table 7">
            <a:extLst>
              <a:ext uri="{FF2B5EF4-FFF2-40B4-BE49-F238E27FC236}">
                <a16:creationId xmlns:a16="http://schemas.microsoft.com/office/drawing/2014/main" id="{E456D586-1722-AF46-B5B2-F41FE24F07B2}"/>
              </a:ext>
            </a:extLst>
          </p:cNvPr>
          <p:cNvGraphicFramePr>
            <a:graphicFrameLocks noGrp="1"/>
          </p:cNvGraphicFramePr>
          <p:nvPr>
            <p:extLst>
              <p:ext uri="{D42A27DB-BD31-4B8C-83A1-F6EECF244321}">
                <p14:modId xmlns:p14="http://schemas.microsoft.com/office/powerpoint/2010/main" val="3540631973"/>
              </p:ext>
            </p:extLst>
          </p:nvPr>
        </p:nvGraphicFramePr>
        <p:xfrm>
          <a:off x="1198605" y="2647320"/>
          <a:ext cx="9539418" cy="2966720"/>
        </p:xfrm>
        <a:graphic>
          <a:graphicData uri="http://schemas.openxmlformats.org/drawingml/2006/table">
            <a:tbl>
              <a:tblPr firstRow="1" bandRow="1">
                <a:tableStyleId>{00A15C55-8517-42AA-B614-E9B94910E393}</a:tableStyleId>
              </a:tblPr>
              <a:tblGrid>
                <a:gridCol w="3179806">
                  <a:extLst>
                    <a:ext uri="{9D8B030D-6E8A-4147-A177-3AD203B41FA5}">
                      <a16:colId xmlns:a16="http://schemas.microsoft.com/office/drawing/2014/main" val="3141156430"/>
                    </a:ext>
                  </a:extLst>
                </a:gridCol>
                <a:gridCol w="3179806">
                  <a:extLst>
                    <a:ext uri="{9D8B030D-6E8A-4147-A177-3AD203B41FA5}">
                      <a16:colId xmlns:a16="http://schemas.microsoft.com/office/drawing/2014/main" val="2803104837"/>
                    </a:ext>
                  </a:extLst>
                </a:gridCol>
                <a:gridCol w="3179806">
                  <a:extLst>
                    <a:ext uri="{9D8B030D-6E8A-4147-A177-3AD203B41FA5}">
                      <a16:colId xmlns:a16="http://schemas.microsoft.com/office/drawing/2014/main" val="517672677"/>
                    </a:ext>
                  </a:extLst>
                </a:gridCol>
              </a:tblGrid>
              <a:tr h="370840">
                <a:tc>
                  <a:txBody>
                    <a:bodyPr/>
                    <a:lstStyle/>
                    <a:p>
                      <a:r>
                        <a:rPr lang="en-US" dirty="0"/>
                        <a:t>Time function</a:t>
                      </a:r>
                    </a:p>
                  </a:txBody>
                  <a:tcPr/>
                </a:tc>
                <a:tc>
                  <a:txBody>
                    <a:bodyPr/>
                    <a:lstStyle/>
                    <a:p>
                      <a:r>
                        <a:rPr lang="en-US" dirty="0"/>
                        <a:t>Asymptotic Big-O</a:t>
                      </a:r>
                    </a:p>
                  </a:txBody>
                  <a:tcPr/>
                </a:tc>
                <a:tc>
                  <a:txBody>
                    <a:bodyPr/>
                    <a:lstStyle/>
                    <a:p>
                      <a:r>
                        <a:rPr lang="en-US" dirty="0"/>
                        <a:t>Complexity Class</a:t>
                      </a:r>
                    </a:p>
                  </a:txBody>
                  <a:tcPr/>
                </a:tc>
                <a:extLst>
                  <a:ext uri="{0D108BD9-81ED-4DB2-BD59-A6C34878D82A}">
                    <a16:rowId xmlns:a16="http://schemas.microsoft.com/office/drawing/2014/main" val="2062868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p>
                  </a:txBody>
                  <a:tcPr/>
                </a:tc>
                <a:tc>
                  <a:txBody>
                    <a:bodyPr/>
                    <a:lstStyle/>
                    <a:p>
                      <a:r>
                        <a:rPr lang="en-US" dirty="0"/>
                        <a:t>Linear</a:t>
                      </a:r>
                    </a:p>
                  </a:txBody>
                  <a:tcPr/>
                </a:tc>
                <a:extLst>
                  <a:ext uri="{0D108BD9-81ED-4DB2-BD59-A6C34878D82A}">
                    <a16:rowId xmlns:a16="http://schemas.microsoft.com/office/drawing/2014/main" val="2892295322"/>
                  </a:ext>
                </a:extLst>
              </a:tr>
              <a:tr h="370840">
                <a:tc>
                  <a:txBody>
                    <a:bodyPr/>
                    <a:lstStyle/>
                    <a:p>
                      <a:r>
                        <a:rPr lang="en-US" dirty="0"/>
                        <a:t>N</a:t>
                      </a:r>
                      <a:r>
                        <a:rPr lang="en-US" baseline="30000" dirty="0"/>
                        <a:t>2</a:t>
                      </a:r>
                      <a:r>
                        <a:rPr lang="en-US" dirty="0"/>
                        <a:t>+2N+ 2</a:t>
                      </a:r>
                    </a:p>
                  </a:txBody>
                  <a:tcPr/>
                </a:tc>
                <a:tc>
                  <a:txBody>
                    <a:bodyPr/>
                    <a:lstStyle/>
                    <a:p>
                      <a:r>
                        <a:rPr lang="en-US" dirty="0"/>
                        <a:t>O(N</a:t>
                      </a:r>
                      <a:r>
                        <a:rPr lang="en-US" baseline="30000" dirty="0"/>
                        <a:t>2</a:t>
                      </a:r>
                      <a:r>
                        <a:rPr lang="en-US" dirty="0"/>
                        <a:t>)</a:t>
                      </a:r>
                    </a:p>
                  </a:txBody>
                  <a:tcPr/>
                </a:tc>
                <a:tc>
                  <a:txBody>
                    <a:bodyPr/>
                    <a:lstStyle/>
                    <a:p>
                      <a:r>
                        <a:rPr lang="en-US" dirty="0"/>
                        <a:t>Polynomial</a:t>
                      </a:r>
                    </a:p>
                  </a:txBody>
                  <a:tcPr/>
                </a:tc>
                <a:extLst>
                  <a:ext uri="{0D108BD9-81ED-4DB2-BD59-A6C34878D82A}">
                    <a16:rowId xmlns:a16="http://schemas.microsoft.com/office/drawing/2014/main" val="3847978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2</a:t>
                      </a:r>
                      <a:r>
                        <a:rPr lang="en-US" dirty="0"/>
                        <a:t>+2000N+ 20000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30000" dirty="0"/>
                        <a:t>2</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Polynomial</a:t>
                      </a:r>
                    </a:p>
                  </a:txBody>
                  <a:tcPr/>
                </a:tc>
                <a:extLst>
                  <a:ext uri="{0D108BD9-81ED-4DB2-BD59-A6C34878D82A}">
                    <a16:rowId xmlns:a16="http://schemas.microsoft.com/office/drawing/2014/main" val="2139130572"/>
                  </a:ext>
                </a:extLst>
              </a:tr>
              <a:tr h="370840">
                <a:tc>
                  <a:txBody>
                    <a:bodyPr/>
                    <a:lstStyle/>
                    <a:p>
                      <a:r>
                        <a:rPr lang="en-US" dirty="0"/>
                        <a:t>0.1N* log(N) + 5</a:t>
                      </a:r>
                    </a:p>
                  </a:txBody>
                  <a:tcPr/>
                </a:tc>
                <a:tc>
                  <a:txBody>
                    <a:bodyPr/>
                    <a:lstStyle/>
                    <a:p>
                      <a:r>
                        <a:rPr lang="en-US" dirty="0"/>
                        <a:t>O(</a:t>
                      </a:r>
                      <a:r>
                        <a:rPr lang="en-US" dirty="0" err="1"/>
                        <a:t>NlogN</a:t>
                      </a:r>
                      <a:r>
                        <a:rPr lang="en-US" dirty="0"/>
                        <a:t>)</a:t>
                      </a:r>
                    </a:p>
                  </a:txBody>
                  <a:tcPr/>
                </a:tc>
                <a:tc>
                  <a:txBody>
                    <a:bodyPr/>
                    <a:lstStyle/>
                    <a:p>
                      <a:r>
                        <a:rPr lang="en-US" dirty="0"/>
                        <a:t>Log-Linear</a:t>
                      </a:r>
                    </a:p>
                  </a:txBody>
                  <a:tcPr/>
                </a:tc>
                <a:extLst>
                  <a:ext uri="{0D108BD9-81ED-4DB2-BD59-A6C34878D82A}">
                    <a16:rowId xmlns:a16="http://schemas.microsoft.com/office/drawing/2014/main" val="1945567624"/>
                  </a:ext>
                </a:extLst>
              </a:tr>
              <a:tr h="370840">
                <a:tc>
                  <a:txBody>
                    <a:bodyPr/>
                    <a:lstStyle/>
                    <a:p>
                      <a:r>
                        <a:rPr lang="en-US" dirty="0"/>
                        <a:t>Log(N)+20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t>
                      </a:r>
                      <a:r>
                        <a:rPr lang="en-US" dirty="0" err="1"/>
                        <a:t>logN</a:t>
                      </a:r>
                      <a:r>
                        <a:rPr lang="en-US" dirty="0"/>
                        <a:t>)</a:t>
                      </a:r>
                    </a:p>
                  </a:txBody>
                  <a:tcPr/>
                </a:tc>
                <a:tc>
                  <a:txBody>
                    <a:bodyPr/>
                    <a:lstStyle/>
                    <a:p>
                      <a:r>
                        <a:rPr lang="en-US" dirty="0"/>
                        <a:t>Logarithmic</a:t>
                      </a:r>
                    </a:p>
                  </a:txBody>
                  <a:tcPr/>
                </a:tc>
                <a:extLst>
                  <a:ext uri="{0D108BD9-81ED-4DB2-BD59-A6C34878D82A}">
                    <a16:rowId xmlns:a16="http://schemas.microsoft.com/office/drawing/2014/main" val="134036473"/>
                  </a:ext>
                </a:extLst>
              </a:tr>
              <a:tr h="370840">
                <a:tc>
                  <a:txBody>
                    <a:bodyPr/>
                    <a:lstStyle/>
                    <a:p>
                      <a:r>
                        <a:rPr lang="en-US" dirty="0"/>
                        <a:t>N</a:t>
                      </a:r>
                      <a:r>
                        <a:rPr lang="en-US" baseline="30000" dirty="0"/>
                        <a:t>2</a:t>
                      </a:r>
                      <a:r>
                        <a:rPr lang="en-US" dirty="0"/>
                        <a:t>+ 2</a:t>
                      </a:r>
                      <a:r>
                        <a:rPr lang="en-US" baseline="30000" dirty="0"/>
                        <a:t>N</a:t>
                      </a:r>
                    </a:p>
                  </a:txBody>
                  <a:tcPr/>
                </a:tc>
                <a:tc>
                  <a:txBody>
                    <a:bodyPr/>
                    <a:lstStyle/>
                    <a:p>
                      <a:r>
                        <a:rPr lang="en-US" dirty="0"/>
                        <a:t>O(2</a:t>
                      </a:r>
                      <a:r>
                        <a:rPr lang="en-US" baseline="30000" dirty="0"/>
                        <a:t>N)</a:t>
                      </a:r>
                      <a:endParaRPr lang="en-US" dirty="0"/>
                    </a:p>
                  </a:txBody>
                  <a:tcPr/>
                </a:tc>
                <a:tc>
                  <a:txBody>
                    <a:bodyPr/>
                    <a:lstStyle/>
                    <a:p>
                      <a:r>
                        <a:rPr lang="en-US" dirty="0"/>
                        <a:t>Exponential</a:t>
                      </a:r>
                    </a:p>
                  </a:txBody>
                  <a:tcPr/>
                </a:tc>
                <a:extLst>
                  <a:ext uri="{0D108BD9-81ED-4DB2-BD59-A6C34878D82A}">
                    <a16:rowId xmlns:a16="http://schemas.microsoft.com/office/drawing/2014/main" val="2624069840"/>
                  </a:ext>
                </a:extLst>
              </a:tr>
              <a:tr h="370840">
                <a:tc>
                  <a:txBody>
                    <a:bodyPr/>
                    <a:lstStyle/>
                    <a:p>
                      <a:r>
                        <a:rPr lang="en-US" dirty="0"/>
                        <a:t>100</a:t>
                      </a:r>
                    </a:p>
                  </a:txBody>
                  <a:tcPr/>
                </a:tc>
                <a:tc>
                  <a:txBody>
                    <a:bodyPr/>
                    <a:lstStyle/>
                    <a:p>
                      <a:r>
                        <a:rPr lang="en-US" dirty="0"/>
                        <a:t>O(1)</a:t>
                      </a:r>
                    </a:p>
                  </a:txBody>
                  <a:tcPr/>
                </a:tc>
                <a:tc>
                  <a:txBody>
                    <a:bodyPr/>
                    <a:lstStyle/>
                    <a:p>
                      <a:r>
                        <a:rPr lang="en-US" dirty="0"/>
                        <a:t>Constant</a:t>
                      </a:r>
                    </a:p>
                  </a:txBody>
                  <a:tcPr/>
                </a:tc>
                <a:extLst>
                  <a:ext uri="{0D108BD9-81ED-4DB2-BD59-A6C34878D82A}">
                    <a16:rowId xmlns:a16="http://schemas.microsoft.com/office/drawing/2014/main" val="3822384972"/>
                  </a:ext>
                </a:extLst>
              </a:tr>
            </a:tbl>
          </a:graphicData>
        </a:graphic>
      </p:graphicFrame>
    </p:spTree>
    <p:extLst>
      <p:ext uri="{BB962C8B-B14F-4D97-AF65-F5344CB8AC3E}">
        <p14:creationId xmlns:p14="http://schemas.microsoft.com/office/powerpoint/2010/main" val="131102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Today</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normAutofit/>
          </a:bodyPr>
          <a:lstStyle/>
          <a:p>
            <a:r>
              <a:rPr lang="en-CA" dirty="0"/>
              <a:t>We want to have a mechanism/method for being able to </a:t>
            </a:r>
          </a:p>
          <a:p>
            <a:pPr lvl="1" fontAlgn="base"/>
            <a:r>
              <a:rPr lang="en-CA" dirty="0"/>
              <a:t>Estimate or reason about how much time we think an algorithm is going take to solve a problem of a particular size. </a:t>
            </a:r>
          </a:p>
          <a:p>
            <a:pPr lvl="1" fontAlgn="base"/>
            <a:r>
              <a:rPr lang="en-CA" dirty="0"/>
              <a:t>If we increase the size of the input of the algorithm what does that do in terms of the increase in the amount of time that the algorithms needs to solve the problem.  </a:t>
            </a:r>
            <a:br>
              <a:rPr lang="en-CA" dirty="0"/>
            </a:br>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1449A777-BE11-D441-B9A1-9BDF4900D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D8D74-3BB9-6F46-B9C3-505A560DEF0D}"/>
              </a:ext>
            </a:extLst>
          </p:cNvPr>
          <p:cNvSpPr>
            <a:spLocks noGrp="1"/>
          </p:cNvSpPr>
          <p:nvPr>
            <p:ph type="sldNum" sz="quarter" idx="12"/>
          </p:nvPr>
        </p:nvSpPr>
        <p:spPr/>
        <p:txBody>
          <a:bodyPr/>
          <a:lstStyle/>
          <a:p>
            <a:fld id="{A7E1D3CF-A912-5A45-BF30-C47A848FB9C5}" type="slidenum">
              <a:rPr lang="en-US" smtClean="0"/>
              <a:t>3</a:t>
            </a:fld>
            <a:endParaRPr lang="en-US"/>
          </a:p>
        </p:txBody>
      </p:sp>
    </p:spTree>
    <p:extLst>
      <p:ext uri="{BB962C8B-B14F-4D97-AF65-F5344CB8AC3E}">
        <p14:creationId xmlns:p14="http://schemas.microsoft.com/office/powerpoint/2010/main" val="1593851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Order of Growth</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30</a:t>
            </a:fld>
            <a:endParaRPr lang="en-US"/>
          </a:p>
        </p:txBody>
      </p:sp>
      <p:sp>
        <p:nvSpPr>
          <p:cNvPr id="8" name="TextBox 7">
            <a:extLst>
              <a:ext uri="{FF2B5EF4-FFF2-40B4-BE49-F238E27FC236}">
                <a16:creationId xmlns:a16="http://schemas.microsoft.com/office/drawing/2014/main" id="{78CED495-51B4-364E-B951-648EB047418A}"/>
              </a:ext>
            </a:extLst>
          </p:cNvPr>
          <p:cNvSpPr txBox="1"/>
          <p:nvPr/>
        </p:nvSpPr>
        <p:spPr>
          <a:xfrm>
            <a:off x="677561" y="1845970"/>
            <a:ext cx="2992396" cy="553998"/>
          </a:xfrm>
          <a:prstGeom prst="rect">
            <a:avLst/>
          </a:prstGeom>
          <a:solidFill>
            <a:srgbClr val="E09134"/>
          </a:solidFill>
        </p:spPr>
        <p:txBody>
          <a:bodyPr wrap="square" rtlCol="0">
            <a:spAutoFit/>
          </a:bodyPr>
          <a:lstStyle/>
          <a:p>
            <a:r>
              <a:rPr lang="en-US" sz="3000" dirty="0">
                <a:solidFill>
                  <a:schemeClr val="bg1"/>
                </a:solidFill>
              </a:rPr>
              <a:t>Order of Growth</a:t>
            </a:r>
          </a:p>
        </p:txBody>
      </p:sp>
      <p:sp>
        <p:nvSpPr>
          <p:cNvPr id="9" name="TextBox 8">
            <a:extLst>
              <a:ext uri="{FF2B5EF4-FFF2-40B4-BE49-F238E27FC236}">
                <a16:creationId xmlns:a16="http://schemas.microsoft.com/office/drawing/2014/main" id="{A9A0701E-994E-A14C-AF23-3CC3CEDE39B7}"/>
              </a:ext>
            </a:extLst>
          </p:cNvPr>
          <p:cNvSpPr txBox="1"/>
          <p:nvPr/>
        </p:nvSpPr>
        <p:spPr>
          <a:xfrm>
            <a:off x="677561" y="2719960"/>
            <a:ext cx="2992396" cy="553998"/>
          </a:xfrm>
          <a:prstGeom prst="rect">
            <a:avLst/>
          </a:prstGeom>
          <a:solidFill>
            <a:srgbClr val="0088D1"/>
          </a:solidFill>
        </p:spPr>
        <p:txBody>
          <a:bodyPr wrap="square" rtlCol="0">
            <a:spAutoFit/>
          </a:bodyPr>
          <a:lstStyle/>
          <a:p>
            <a:r>
              <a:rPr lang="en-US" sz="3000" dirty="0">
                <a:solidFill>
                  <a:schemeClr val="bg1"/>
                </a:solidFill>
              </a:rPr>
              <a:t>Complexity Class</a:t>
            </a:r>
          </a:p>
        </p:txBody>
      </p:sp>
      <p:pic>
        <p:nvPicPr>
          <p:cNvPr id="17" name="Content Placeholder 16">
            <a:extLst>
              <a:ext uri="{FF2B5EF4-FFF2-40B4-BE49-F238E27FC236}">
                <a16:creationId xmlns:a16="http://schemas.microsoft.com/office/drawing/2014/main" id="{231E8BA0-1A65-E140-8EDD-90D81A8F411B}"/>
              </a:ext>
            </a:extLst>
          </p:cNvPr>
          <p:cNvPicPr>
            <a:picLocks noGrp="1" noChangeAspect="1"/>
          </p:cNvPicPr>
          <p:nvPr>
            <p:ph idx="1"/>
          </p:nvPr>
        </p:nvPicPr>
        <p:blipFill>
          <a:blip r:embed="rId2"/>
          <a:stretch>
            <a:fillRect/>
          </a:stretch>
        </p:blipFill>
        <p:spPr>
          <a:xfrm>
            <a:off x="4597743" y="2148874"/>
            <a:ext cx="6471850" cy="3584577"/>
          </a:xfrm>
        </p:spPr>
      </p:pic>
    </p:spTree>
    <p:extLst>
      <p:ext uri="{BB962C8B-B14F-4D97-AF65-F5344CB8AC3E}">
        <p14:creationId xmlns:p14="http://schemas.microsoft.com/office/powerpoint/2010/main" val="6727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Big-O Notation </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a:xfrm>
            <a:off x="4409305" y="6356350"/>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a:xfrm>
            <a:off x="8981305" y="6356350"/>
            <a:ext cx="2743200" cy="365125"/>
          </a:xfrm>
        </p:spPr>
        <p:txBody>
          <a:bodyPr/>
          <a:lstStyle/>
          <a:p>
            <a:fld id="{A7E1D3CF-A912-5A45-BF30-C47A848FB9C5}" type="slidenum">
              <a:rPr lang="en-US" smtClean="0"/>
              <a:t>31</a:t>
            </a:fld>
            <a:endParaRPr lang="en-US" dirty="0"/>
          </a:p>
        </p:txBody>
      </p:sp>
      <p:sp>
        <p:nvSpPr>
          <p:cNvPr id="20" name="Rectangle 19">
            <a:extLst>
              <a:ext uri="{FF2B5EF4-FFF2-40B4-BE49-F238E27FC236}">
                <a16:creationId xmlns:a16="http://schemas.microsoft.com/office/drawing/2014/main" id="{CCF2EF88-5082-9747-8E03-2B3A74593AA8}"/>
              </a:ext>
            </a:extLst>
          </p:cNvPr>
          <p:cNvSpPr/>
          <p:nvPr/>
        </p:nvSpPr>
        <p:spPr>
          <a:xfrm>
            <a:off x="555137" y="1757799"/>
            <a:ext cx="1598346" cy="452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Problem</a:t>
            </a:r>
          </a:p>
        </p:txBody>
      </p:sp>
      <p:pic>
        <p:nvPicPr>
          <p:cNvPr id="13" name="Picture 12">
            <a:extLst>
              <a:ext uri="{FF2B5EF4-FFF2-40B4-BE49-F238E27FC236}">
                <a16:creationId xmlns:a16="http://schemas.microsoft.com/office/drawing/2014/main" id="{79166A0C-CFDA-AF44-9E19-648A1BA3826A}"/>
              </a:ext>
            </a:extLst>
          </p:cNvPr>
          <p:cNvPicPr>
            <a:picLocks noChangeAspect="1"/>
          </p:cNvPicPr>
          <p:nvPr/>
        </p:nvPicPr>
        <p:blipFill>
          <a:blip r:embed="rId2"/>
          <a:stretch>
            <a:fillRect/>
          </a:stretch>
        </p:blipFill>
        <p:spPr>
          <a:xfrm>
            <a:off x="686337" y="3695201"/>
            <a:ext cx="1403617" cy="1131400"/>
          </a:xfrm>
          <a:prstGeom prst="rect">
            <a:avLst/>
          </a:prstGeom>
        </p:spPr>
      </p:pic>
      <p:sp>
        <p:nvSpPr>
          <p:cNvPr id="21" name="Rectangle 20">
            <a:extLst>
              <a:ext uri="{FF2B5EF4-FFF2-40B4-BE49-F238E27FC236}">
                <a16:creationId xmlns:a16="http://schemas.microsoft.com/office/drawing/2014/main" id="{DF6098E2-1A6A-D84A-BF23-619438E29CCF}"/>
              </a:ext>
            </a:extLst>
          </p:cNvPr>
          <p:cNvSpPr/>
          <p:nvPr/>
        </p:nvSpPr>
        <p:spPr>
          <a:xfrm>
            <a:off x="2284004" y="1757799"/>
            <a:ext cx="2486578" cy="452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Algorithm</a:t>
            </a:r>
          </a:p>
        </p:txBody>
      </p:sp>
      <p:pic>
        <p:nvPicPr>
          <p:cNvPr id="10" name="Picture 9">
            <a:extLst>
              <a:ext uri="{FF2B5EF4-FFF2-40B4-BE49-F238E27FC236}">
                <a16:creationId xmlns:a16="http://schemas.microsoft.com/office/drawing/2014/main" id="{6DD8441D-6BB0-6A4F-8256-358515C6BC89}"/>
              </a:ext>
            </a:extLst>
          </p:cNvPr>
          <p:cNvPicPr>
            <a:picLocks noChangeAspect="1"/>
          </p:cNvPicPr>
          <p:nvPr/>
        </p:nvPicPr>
        <p:blipFill>
          <a:blip r:embed="rId3"/>
          <a:stretch>
            <a:fillRect/>
          </a:stretch>
        </p:blipFill>
        <p:spPr>
          <a:xfrm>
            <a:off x="3006112" y="1913673"/>
            <a:ext cx="1202161" cy="2702858"/>
          </a:xfrm>
          <a:prstGeom prst="rect">
            <a:avLst/>
          </a:prstGeom>
        </p:spPr>
      </p:pic>
      <p:pic>
        <p:nvPicPr>
          <p:cNvPr id="11" name="Picture 10">
            <a:extLst>
              <a:ext uri="{FF2B5EF4-FFF2-40B4-BE49-F238E27FC236}">
                <a16:creationId xmlns:a16="http://schemas.microsoft.com/office/drawing/2014/main" id="{D660A1E2-C9C8-E24E-9006-A22C70D5ADC6}"/>
              </a:ext>
            </a:extLst>
          </p:cNvPr>
          <p:cNvPicPr>
            <a:picLocks noChangeAspect="1"/>
          </p:cNvPicPr>
          <p:nvPr/>
        </p:nvPicPr>
        <p:blipFill>
          <a:blip r:embed="rId4"/>
          <a:stretch>
            <a:fillRect/>
          </a:stretch>
        </p:blipFill>
        <p:spPr>
          <a:xfrm>
            <a:off x="2621530" y="4668013"/>
            <a:ext cx="2145088" cy="1162422"/>
          </a:xfrm>
          <a:prstGeom prst="rect">
            <a:avLst/>
          </a:prstGeom>
        </p:spPr>
      </p:pic>
      <p:sp>
        <p:nvSpPr>
          <p:cNvPr id="22" name="Rectangle 21">
            <a:extLst>
              <a:ext uri="{FF2B5EF4-FFF2-40B4-BE49-F238E27FC236}">
                <a16:creationId xmlns:a16="http://schemas.microsoft.com/office/drawing/2014/main" id="{7C367631-9BF9-9B4A-AE1B-4ABD8CBD9DD4}"/>
              </a:ext>
            </a:extLst>
          </p:cNvPr>
          <p:cNvSpPr/>
          <p:nvPr/>
        </p:nvSpPr>
        <p:spPr>
          <a:xfrm>
            <a:off x="4939209" y="1796926"/>
            <a:ext cx="1527496" cy="28196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dirty="0"/>
              <a:t>Asymptotic Behavior</a:t>
            </a:r>
          </a:p>
        </p:txBody>
      </p:sp>
      <p:sp>
        <p:nvSpPr>
          <p:cNvPr id="23" name="Rectangle 22">
            <a:extLst>
              <a:ext uri="{FF2B5EF4-FFF2-40B4-BE49-F238E27FC236}">
                <a16:creationId xmlns:a16="http://schemas.microsoft.com/office/drawing/2014/main" id="{8734686E-0CBB-EA4F-9EA0-7B5DA045D26B}"/>
              </a:ext>
            </a:extLst>
          </p:cNvPr>
          <p:cNvSpPr/>
          <p:nvPr/>
        </p:nvSpPr>
        <p:spPr>
          <a:xfrm>
            <a:off x="6607209" y="1816489"/>
            <a:ext cx="1264047" cy="28196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dirty="0"/>
              <a:t>Order of Growth</a:t>
            </a:r>
          </a:p>
        </p:txBody>
      </p:sp>
      <p:sp>
        <p:nvSpPr>
          <p:cNvPr id="24" name="Rectangle 23">
            <a:extLst>
              <a:ext uri="{FF2B5EF4-FFF2-40B4-BE49-F238E27FC236}">
                <a16:creationId xmlns:a16="http://schemas.microsoft.com/office/drawing/2014/main" id="{68BEBD81-3BB3-1546-AFD9-B96F9835883F}"/>
              </a:ext>
            </a:extLst>
          </p:cNvPr>
          <p:cNvSpPr/>
          <p:nvPr/>
        </p:nvSpPr>
        <p:spPr>
          <a:xfrm>
            <a:off x="8032585" y="1836049"/>
            <a:ext cx="3520985" cy="452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300" dirty="0"/>
          </a:p>
          <a:p>
            <a:pPr algn="ctr"/>
            <a:endParaRPr lang="en-US" sz="2300" dirty="0"/>
          </a:p>
          <a:p>
            <a:pPr algn="ctr"/>
            <a:endParaRPr lang="en-US" sz="2300" dirty="0"/>
          </a:p>
          <a:p>
            <a:pPr algn="ctr"/>
            <a:endParaRPr lang="en-US" sz="2300" dirty="0"/>
          </a:p>
          <a:p>
            <a:pPr algn="ctr"/>
            <a:endParaRPr lang="en-US" sz="2300" dirty="0"/>
          </a:p>
          <a:p>
            <a:pPr algn="ctr"/>
            <a:r>
              <a:rPr lang="en-US" sz="2300" dirty="0"/>
              <a:t>Complexity Classes</a:t>
            </a:r>
          </a:p>
        </p:txBody>
      </p:sp>
      <p:pic>
        <p:nvPicPr>
          <p:cNvPr id="17" name="Content Placeholder 16">
            <a:extLst>
              <a:ext uri="{FF2B5EF4-FFF2-40B4-BE49-F238E27FC236}">
                <a16:creationId xmlns:a16="http://schemas.microsoft.com/office/drawing/2014/main" id="{231E8BA0-1A65-E140-8EDD-90D81A8F411B}"/>
              </a:ext>
            </a:extLst>
          </p:cNvPr>
          <p:cNvPicPr>
            <a:picLocks noGrp="1" noChangeAspect="1"/>
          </p:cNvPicPr>
          <p:nvPr>
            <p:ph idx="1"/>
          </p:nvPr>
        </p:nvPicPr>
        <p:blipFill>
          <a:blip r:embed="rId5"/>
          <a:stretch>
            <a:fillRect/>
          </a:stretch>
        </p:blipFill>
        <p:spPr>
          <a:xfrm>
            <a:off x="8197851" y="2491711"/>
            <a:ext cx="3194222" cy="1769190"/>
          </a:xfrm>
        </p:spPr>
      </p:pic>
      <p:sp>
        <p:nvSpPr>
          <p:cNvPr id="16" name="TextBox 15">
            <a:extLst>
              <a:ext uri="{FF2B5EF4-FFF2-40B4-BE49-F238E27FC236}">
                <a16:creationId xmlns:a16="http://schemas.microsoft.com/office/drawing/2014/main" id="{2FE2819E-5DC9-A64C-AA89-07C32215B5EC}"/>
              </a:ext>
            </a:extLst>
          </p:cNvPr>
          <p:cNvSpPr txBox="1"/>
          <p:nvPr/>
        </p:nvSpPr>
        <p:spPr>
          <a:xfrm>
            <a:off x="4960830" y="4853941"/>
            <a:ext cx="2910426" cy="1323439"/>
          </a:xfrm>
          <a:prstGeom prst="rect">
            <a:avLst/>
          </a:prstGeom>
          <a:solidFill>
            <a:srgbClr val="E09134"/>
          </a:solidFill>
        </p:spPr>
        <p:txBody>
          <a:bodyPr wrap="square" rtlCol="0">
            <a:spAutoFit/>
          </a:bodyPr>
          <a:lstStyle/>
          <a:p>
            <a:pPr algn="ctr"/>
            <a:r>
              <a:rPr lang="en-US" sz="8000" dirty="0">
                <a:solidFill>
                  <a:schemeClr val="bg1"/>
                </a:solidFill>
              </a:rPr>
              <a:t>Big-O</a:t>
            </a:r>
          </a:p>
        </p:txBody>
      </p:sp>
    </p:spTree>
    <p:extLst>
      <p:ext uri="{BB962C8B-B14F-4D97-AF65-F5344CB8AC3E}">
        <p14:creationId xmlns:p14="http://schemas.microsoft.com/office/powerpoint/2010/main" val="13772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32</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53992" y="1776908"/>
            <a:ext cx="10799807" cy="1903598"/>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u="sng" dirty="0"/>
              <a:t>Big-O</a:t>
            </a:r>
            <a:r>
              <a:rPr lang="en-US" altLang="en-US" sz="2400" dirty="0"/>
              <a:t> lets us show the order of growth based on the size of the input</a:t>
            </a:r>
          </a:p>
          <a:p>
            <a:pPr marL="342900" indent="-342900">
              <a:lnSpc>
                <a:spcPct val="110000"/>
              </a:lnSpc>
              <a:buFont typeface="Arial" panose="020B0604020202020204" pitchFamily="34" charset="0"/>
              <a:buChar char="•"/>
            </a:pPr>
            <a:endParaRPr lang="en-US" altLang="en-US" sz="2400" dirty="0"/>
          </a:p>
          <a:p>
            <a:pPr marL="800100" lvl="1" indent="-342900">
              <a:lnSpc>
                <a:spcPct val="110000"/>
              </a:lnSpc>
              <a:buFont typeface="Arial" panose="020B0604020202020204" pitchFamily="34" charset="0"/>
              <a:buChar char="•"/>
            </a:pPr>
            <a:r>
              <a:rPr lang="en-US" altLang="en-US" sz="2000" dirty="0"/>
              <a:t>But is there anything else to consider:</a:t>
            </a:r>
          </a:p>
          <a:p>
            <a:pPr marL="342900" indent="-342900">
              <a:lnSpc>
                <a:spcPct val="110000"/>
              </a:lnSpc>
              <a:buFont typeface="Arial" panose="020B0604020202020204" pitchFamily="34" charset="0"/>
              <a:buChar char="•"/>
            </a:pPr>
            <a:endParaRPr lang="en-US" altLang="en-US" sz="2000" dirty="0"/>
          </a:p>
          <a:p>
            <a:pPr>
              <a:lnSpc>
                <a:spcPct val="110000"/>
              </a:lnSpc>
            </a:pPr>
            <a:endParaRPr lang="en-US" altLang="en-US" sz="2000" dirty="0"/>
          </a:p>
        </p:txBody>
      </p:sp>
    </p:spTree>
    <p:extLst>
      <p:ext uri="{BB962C8B-B14F-4D97-AF65-F5344CB8AC3E}">
        <p14:creationId xmlns:p14="http://schemas.microsoft.com/office/powerpoint/2010/main" val="362542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33</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53992" y="1776908"/>
            <a:ext cx="10799807" cy="2242152"/>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u="sng" dirty="0"/>
              <a:t>Big-O</a:t>
            </a:r>
            <a:r>
              <a:rPr lang="en-US" altLang="en-US" sz="2400" dirty="0"/>
              <a:t> lets us show the order of growth based on the size of the input</a:t>
            </a:r>
          </a:p>
          <a:p>
            <a:pPr marL="342900" indent="-342900">
              <a:lnSpc>
                <a:spcPct val="110000"/>
              </a:lnSpc>
              <a:buFont typeface="Arial" panose="020B0604020202020204" pitchFamily="34" charset="0"/>
              <a:buChar char="•"/>
            </a:pPr>
            <a:endParaRPr lang="en-US" altLang="en-US" sz="2400" dirty="0"/>
          </a:p>
          <a:p>
            <a:pPr marL="800100" lvl="1" indent="-342900">
              <a:lnSpc>
                <a:spcPct val="110000"/>
              </a:lnSpc>
              <a:buFont typeface="Arial" panose="020B0604020202020204" pitchFamily="34" charset="0"/>
              <a:buChar char="•"/>
            </a:pPr>
            <a:r>
              <a:rPr lang="en-US" altLang="en-US" sz="2000" dirty="0"/>
              <a:t>But is there anything else to consider:</a:t>
            </a:r>
          </a:p>
          <a:p>
            <a:pPr marL="342900" indent="-342900">
              <a:lnSpc>
                <a:spcPct val="110000"/>
              </a:lnSpc>
              <a:buFont typeface="Arial" panose="020B0604020202020204" pitchFamily="34" charset="0"/>
              <a:buChar char="•"/>
            </a:pPr>
            <a:endParaRPr lang="en-US" altLang="en-US" sz="2000" dirty="0"/>
          </a:p>
          <a:p>
            <a:pPr marL="342900" indent="-342900">
              <a:lnSpc>
                <a:spcPct val="110000"/>
              </a:lnSpc>
              <a:buFont typeface="Arial" panose="020B0604020202020204" pitchFamily="34" charset="0"/>
              <a:buChar char="•"/>
            </a:pPr>
            <a:r>
              <a:rPr lang="en-US" altLang="en-US" sz="2000" dirty="0"/>
              <a:t>Think about a sequential (linear search) for a student in a classroom</a:t>
            </a:r>
          </a:p>
          <a:p>
            <a:pPr marL="800100" lvl="1" indent="-342900">
              <a:lnSpc>
                <a:spcPct val="110000"/>
              </a:lnSpc>
              <a:buFont typeface="Arial" panose="020B0604020202020204" pitchFamily="34" charset="0"/>
              <a:buChar char="•"/>
            </a:pPr>
            <a:r>
              <a:rPr lang="en-US" altLang="en-US" sz="2000" b="1" dirty="0"/>
              <a:t>What is the Time Complexity of this algorithm?</a:t>
            </a:r>
          </a:p>
        </p:txBody>
      </p:sp>
    </p:spTree>
    <p:extLst>
      <p:ext uri="{BB962C8B-B14F-4D97-AF65-F5344CB8AC3E}">
        <p14:creationId xmlns:p14="http://schemas.microsoft.com/office/powerpoint/2010/main" val="346921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34</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53992" y="1776908"/>
            <a:ext cx="10799807" cy="2919261"/>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u="sng" dirty="0"/>
              <a:t>Big-O</a:t>
            </a:r>
            <a:r>
              <a:rPr lang="en-US" altLang="en-US" sz="2400" dirty="0"/>
              <a:t> lets us show the order of growth based on the size of the input</a:t>
            </a:r>
          </a:p>
          <a:p>
            <a:pPr marL="342900" indent="-342900">
              <a:lnSpc>
                <a:spcPct val="110000"/>
              </a:lnSpc>
              <a:buFont typeface="Arial" panose="020B0604020202020204" pitchFamily="34" charset="0"/>
              <a:buChar char="•"/>
            </a:pPr>
            <a:endParaRPr lang="en-US" altLang="en-US" sz="2400" dirty="0"/>
          </a:p>
          <a:p>
            <a:pPr marL="800100" lvl="1" indent="-342900">
              <a:lnSpc>
                <a:spcPct val="110000"/>
              </a:lnSpc>
              <a:buFont typeface="Arial" panose="020B0604020202020204" pitchFamily="34" charset="0"/>
              <a:buChar char="•"/>
            </a:pPr>
            <a:r>
              <a:rPr lang="en-US" altLang="en-US" sz="2000" dirty="0"/>
              <a:t>But is there anything else to consider:</a:t>
            </a:r>
          </a:p>
          <a:p>
            <a:pPr marL="342900" indent="-342900">
              <a:lnSpc>
                <a:spcPct val="110000"/>
              </a:lnSpc>
              <a:buFont typeface="Arial" panose="020B0604020202020204" pitchFamily="34" charset="0"/>
              <a:buChar char="•"/>
            </a:pPr>
            <a:endParaRPr lang="en-US" altLang="en-US" sz="2000" dirty="0"/>
          </a:p>
          <a:p>
            <a:pPr marL="342900" indent="-342900">
              <a:lnSpc>
                <a:spcPct val="110000"/>
              </a:lnSpc>
              <a:buFont typeface="Arial" panose="020B0604020202020204" pitchFamily="34" charset="0"/>
              <a:buChar char="•"/>
            </a:pPr>
            <a:r>
              <a:rPr lang="en-US" altLang="en-US" sz="2000" dirty="0"/>
              <a:t>Think about a sequential (linear search) for a student in a classroom</a:t>
            </a:r>
          </a:p>
          <a:p>
            <a:pPr marL="800100" lvl="1" indent="-342900">
              <a:lnSpc>
                <a:spcPct val="110000"/>
              </a:lnSpc>
              <a:buFont typeface="Arial" panose="020B0604020202020204" pitchFamily="34" charset="0"/>
              <a:buChar char="•"/>
            </a:pPr>
            <a:r>
              <a:rPr lang="en-US" altLang="en-US" sz="2000" dirty="0"/>
              <a:t>What is the Time Complexity of this algorithm?</a:t>
            </a:r>
          </a:p>
          <a:p>
            <a:pPr marL="1257300" lvl="2" indent="-342900">
              <a:lnSpc>
                <a:spcPct val="110000"/>
              </a:lnSpc>
              <a:buFont typeface="Arial" panose="020B0604020202020204" pitchFamily="34" charset="0"/>
              <a:buChar char="•"/>
            </a:pPr>
            <a:r>
              <a:rPr lang="en-US" altLang="en-US" sz="2000" dirty="0"/>
              <a:t>O(N): (N size of the classroom = number of students)</a:t>
            </a:r>
          </a:p>
          <a:p>
            <a:pPr marL="800100" lvl="1" indent="-342900">
              <a:lnSpc>
                <a:spcPct val="110000"/>
              </a:lnSpc>
              <a:buFont typeface="Arial" panose="020B0604020202020204" pitchFamily="34" charset="0"/>
              <a:buChar char="•"/>
            </a:pPr>
            <a:r>
              <a:rPr lang="en-US" altLang="en-US" sz="2000" b="1" dirty="0"/>
              <a:t>What if the student we are looking one is the first one?</a:t>
            </a:r>
          </a:p>
        </p:txBody>
      </p:sp>
    </p:spTree>
    <p:extLst>
      <p:ext uri="{BB962C8B-B14F-4D97-AF65-F5344CB8AC3E}">
        <p14:creationId xmlns:p14="http://schemas.microsoft.com/office/powerpoint/2010/main" val="1303755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35</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53992" y="1776908"/>
            <a:ext cx="10799807" cy="3596369"/>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u="sng" dirty="0"/>
              <a:t>Big-O</a:t>
            </a:r>
            <a:r>
              <a:rPr lang="en-US" altLang="en-US" sz="2400" dirty="0"/>
              <a:t> lets us show the order of growth based on the size of the input</a:t>
            </a:r>
          </a:p>
          <a:p>
            <a:pPr marL="342900" indent="-342900">
              <a:lnSpc>
                <a:spcPct val="110000"/>
              </a:lnSpc>
              <a:buFont typeface="Arial" panose="020B0604020202020204" pitchFamily="34" charset="0"/>
              <a:buChar char="•"/>
            </a:pPr>
            <a:endParaRPr lang="en-US" altLang="en-US" sz="2400" dirty="0"/>
          </a:p>
          <a:p>
            <a:pPr marL="800100" lvl="1" indent="-342900">
              <a:lnSpc>
                <a:spcPct val="110000"/>
              </a:lnSpc>
              <a:buFont typeface="Arial" panose="020B0604020202020204" pitchFamily="34" charset="0"/>
              <a:buChar char="•"/>
            </a:pPr>
            <a:r>
              <a:rPr lang="en-US" altLang="en-US" sz="2000" dirty="0"/>
              <a:t>But is there anything else to consider:</a:t>
            </a:r>
          </a:p>
          <a:p>
            <a:pPr marL="342900" indent="-342900">
              <a:lnSpc>
                <a:spcPct val="110000"/>
              </a:lnSpc>
              <a:buFont typeface="Arial" panose="020B0604020202020204" pitchFamily="34" charset="0"/>
              <a:buChar char="•"/>
            </a:pPr>
            <a:endParaRPr lang="en-US" altLang="en-US" sz="2000" dirty="0"/>
          </a:p>
          <a:p>
            <a:pPr marL="342900" indent="-342900">
              <a:lnSpc>
                <a:spcPct val="110000"/>
              </a:lnSpc>
              <a:buFont typeface="Arial" panose="020B0604020202020204" pitchFamily="34" charset="0"/>
              <a:buChar char="•"/>
            </a:pPr>
            <a:r>
              <a:rPr lang="en-US" altLang="en-US" sz="2000" dirty="0"/>
              <a:t>Think about a sequential (linear search) for a student in a classroom</a:t>
            </a:r>
          </a:p>
          <a:p>
            <a:pPr marL="800100" lvl="1" indent="-342900">
              <a:lnSpc>
                <a:spcPct val="110000"/>
              </a:lnSpc>
              <a:buFont typeface="Arial" panose="020B0604020202020204" pitchFamily="34" charset="0"/>
              <a:buChar char="•"/>
            </a:pPr>
            <a:r>
              <a:rPr lang="en-US" altLang="en-US" sz="2000" dirty="0"/>
              <a:t>What is the Time Complexity of this algorithm?</a:t>
            </a:r>
          </a:p>
          <a:p>
            <a:pPr marL="1257300" lvl="2" indent="-342900">
              <a:lnSpc>
                <a:spcPct val="110000"/>
              </a:lnSpc>
              <a:buFont typeface="Arial" panose="020B0604020202020204" pitchFamily="34" charset="0"/>
              <a:buChar char="•"/>
            </a:pPr>
            <a:r>
              <a:rPr lang="en-US" altLang="en-US" sz="2000" dirty="0"/>
              <a:t>O(N): (N size of the classroom = number of students)</a:t>
            </a:r>
          </a:p>
          <a:p>
            <a:pPr marL="800100" lvl="1" indent="-342900">
              <a:lnSpc>
                <a:spcPct val="110000"/>
              </a:lnSpc>
              <a:buFont typeface="Arial" panose="020B0604020202020204" pitchFamily="34" charset="0"/>
              <a:buChar char="•"/>
            </a:pPr>
            <a:r>
              <a:rPr lang="en-US" altLang="en-US" sz="2000" dirty="0"/>
              <a:t>What if the student we are looking one is the first one?</a:t>
            </a:r>
          </a:p>
          <a:p>
            <a:pPr marL="1257300" lvl="2" indent="-342900">
              <a:lnSpc>
                <a:spcPct val="110000"/>
              </a:lnSpc>
              <a:buFont typeface="Arial" panose="020B0604020202020204" pitchFamily="34" charset="0"/>
              <a:buChar char="•"/>
            </a:pPr>
            <a:r>
              <a:rPr lang="en-US" altLang="en-US" sz="2000" dirty="0"/>
              <a:t>O(1)</a:t>
            </a:r>
          </a:p>
          <a:p>
            <a:pPr marL="800100" lvl="1" indent="-342900">
              <a:lnSpc>
                <a:spcPct val="110000"/>
              </a:lnSpc>
              <a:buFont typeface="Arial" panose="020B0604020202020204" pitchFamily="34" charset="0"/>
              <a:buChar char="•"/>
            </a:pPr>
            <a:r>
              <a:rPr lang="en-US" altLang="en-US" sz="2000" b="1" dirty="0"/>
              <a:t>What about if the student is absent?</a:t>
            </a:r>
          </a:p>
        </p:txBody>
      </p:sp>
    </p:spTree>
    <p:extLst>
      <p:ext uri="{BB962C8B-B14F-4D97-AF65-F5344CB8AC3E}">
        <p14:creationId xmlns:p14="http://schemas.microsoft.com/office/powerpoint/2010/main" val="893530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36</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53992" y="1776908"/>
            <a:ext cx="10799807" cy="3934923"/>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u="sng" dirty="0"/>
              <a:t>Big-O</a:t>
            </a:r>
            <a:r>
              <a:rPr lang="en-US" altLang="en-US" sz="2400" dirty="0"/>
              <a:t> lets us show the order of growth based on the size of the input</a:t>
            </a:r>
          </a:p>
          <a:p>
            <a:pPr marL="342900" indent="-342900">
              <a:lnSpc>
                <a:spcPct val="110000"/>
              </a:lnSpc>
              <a:buFont typeface="Arial" panose="020B0604020202020204" pitchFamily="34" charset="0"/>
              <a:buChar char="•"/>
            </a:pPr>
            <a:endParaRPr lang="en-US" altLang="en-US" sz="2400" dirty="0"/>
          </a:p>
          <a:p>
            <a:pPr marL="800100" lvl="1" indent="-342900">
              <a:lnSpc>
                <a:spcPct val="110000"/>
              </a:lnSpc>
              <a:buFont typeface="Arial" panose="020B0604020202020204" pitchFamily="34" charset="0"/>
              <a:buChar char="•"/>
            </a:pPr>
            <a:r>
              <a:rPr lang="en-US" altLang="en-US" sz="2000" dirty="0"/>
              <a:t>But is there anything else to consider:</a:t>
            </a:r>
          </a:p>
          <a:p>
            <a:pPr marL="342900" indent="-342900">
              <a:lnSpc>
                <a:spcPct val="110000"/>
              </a:lnSpc>
              <a:buFont typeface="Arial" panose="020B0604020202020204" pitchFamily="34" charset="0"/>
              <a:buChar char="•"/>
            </a:pPr>
            <a:endParaRPr lang="en-US" altLang="en-US" sz="2000" dirty="0"/>
          </a:p>
          <a:p>
            <a:pPr marL="342900" indent="-342900">
              <a:lnSpc>
                <a:spcPct val="110000"/>
              </a:lnSpc>
              <a:buFont typeface="Arial" panose="020B0604020202020204" pitchFamily="34" charset="0"/>
              <a:buChar char="•"/>
            </a:pPr>
            <a:r>
              <a:rPr lang="en-US" altLang="en-US" sz="2000" dirty="0"/>
              <a:t>Think about a sequential (linear search) for a student in a classroom</a:t>
            </a:r>
          </a:p>
          <a:p>
            <a:pPr marL="800100" lvl="1" indent="-342900">
              <a:lnSpc>
                <a:spcPct val="110000"/>
              </a:lnSpc>
              <a:buFont typeface="Arial" panose="020B0604020202020204" pitchFamily="34" charset="0"/>
              <a:buChar char="•"/>
            </a:pPr>
            <a:r>
              <a:rPr lang="en-US" altLang="en-US" sz="2000" dirty="0"/>
              <a:t>What is the Time Complexity of this algorithm?</a:t>
            </a:r>
          </a:p>
          <a:p>
            <a:pPr marL="1257300" lvl="2" indent="-342900">
              <a:lnSpc>
                <a:spcPct val="110000"/>
              </a:lnSpc>
              <a:buFont typeface="Arial" panose="020B0604020202020204" pitchFamily="34" charset="0"/>
              <a:buChar char="•"/>
            </a:pPr>
            <a:r>
              <a:rPr lang="en-US" altLang="en-US" sz="2000" dirty="0"/>
              <a:t>O(N): (N size of the classroom = number of students)</a:t>
            </a:r>
          </a:p>
          <a:p>
            <a:pPr marL="800100" lvl="1" indent="-342900">
              <a:lnSpc>
                <a:spcPct val="110000"/>
              </a:lnSpc>
              <a:buFont typeface="Arial" panose="020B0604020202020204" pitchFamily="34" charset="0"/>
              <a:buChar char="•"/>
            </a:pPr>
            <a:r>
              <a:rPr lang="en-US" altLang="en-US" sz="2000" dirty="0"/>
              <a:t>What if the student we are looking one is the first one?</a:t>
            </a:r>
          </a:p>
          <a:p>
            <a:pPr marL="1257300" lvl="2" indent="-342900">
              <a:lnSpc>
                <a:spcPct val="110000"/>
              </a:lnSpc>
              <a:buFont typeface="Arial" panose="020B0604020202020204" pitchFamily="34" charset="0"/>
              <a:buChar char="•"/>
            </a:pPr>
            <a:r>
              <a:rPr lang="en-US" altLang="en-US" sz="2000" dirty="0"/>
              <a:t>O(1)</a:t>
            </a:r>
          </a:p>
          <a:p>
            <a:pPr marL="800100" lvl="1" indent="-342900">
              <a:lnSpc>
                <a:spcPct val="110000"/>
              </a:lnSpc>
              <a:buFont typeface="Arial" panose="020B0604020202020204" pitchFamily="34" charset="0"/>
              <a:buChar char="•"/>
            </a:pPr>
            <a:r>
              <a:rPr lang="en-US" altLang="en-US" sz="2000" dirty="0"/>
              <a:t>What about if the student is absent?</a:t>
            </a:r>
          </a:p>
          <a:p>
            <a:pPr marL="1257300" lvl="2" indent="-342900">
              <a:lnSpc>
                <a:spcPct val="110000"/>
              </a:lnSpc>
              <a:buFont typeface="Arial" panose="020B0604020202020204" pitchFamily="34" charset="0"/>
              <a:buChar char="•"/>
            </a:pPr>
            <a:r>
              <a:rPr lang="en-US" altLang="en-US" sz="2000" dirty="0"/>
              <a:t>O(N)</a:t>
            </a:r>
          </a:p>
        </p:txBody>
      </p:sp>
    </p:spTree>
    <p:extLst>
      <p:ext uri="{BB962C8B-B14F-4D97-AF65-F5344CB8AC3E}">
        <p14:creationId xmlns:p14="http://schemas.microsoft.com/office/powerpoint/2010/main" val="940621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37</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53992" y="1776908"/>
            <a:ext cx="10799807" cy="3934923"/>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u="sng" dirty="0"/>
              <a:t>Big-O</a:t>
            </a:r>
            <a:r>
              <a:rPr lang="en-US" altLang="en-US" sz="2400" dirty="0"/>
              <a:t> lets us show the order of growth based on the size of the input</a:t>
            </a:r>
          </a:p>
          <a:p>
            <a:pPr marL="342900" indent="-342900">
              <a:lnSpc>
                <a:spcPct val="110000"/>
              </a:lnSpc>
              <a:buFont typeface="Arial" panose="020B0604020202020204" pitchFamily="34" charset="0"/>
              <a:buChar char="•"/>
            </a:pPr>
            <a:endParaRPr lang="en-US" altLang="en-US" sz="2400" dirty="0"/>
          </a:p>
          <a:p>
            <a:pPr marL="800100" lvl="1" indent="-342900">
              <a:lnSpc>
                <a:spcPct val="110000"/>
              </a:lnSpc>
              <a:buFont typeface="Arial" panose="020B0604020202020204" pitchFamily="34" charset="0"/>
              <a:buChar char="•"/>
            </a:pPr>
            <a:r>
              <a:rPr lang="en-US" altLang="en-US" sz="2000" dirty="0"/>
              <a:t>But is there anything else to consider:</a:t>
            </a:r>
          </a:p>
          <a:p>
            <a:pPr marL="342900" indent="-342900">
              <a:lnSpc>
                <a:spcPct val="110000"/>
              </a:lnSpc>
              <a:buFont typeface="Arial" panose="020B0604020202020204" pitchFamily="34" charset="0"/>
              <a:buChar char="•"/>
            </a:pPr>
            <a:endParaRPr lang="en-US" altLang="en-US" sz="2000" dirty="0"/>
          </a:p>
          <a:p>
            <a:pPr marL="342900" indent="-342900">
              <a:lnSpc>
                <a:spcPct val="110000"/>
              </a:lnSpc>
              <a:buFont typeface="Arial" panose="020B0604020202020204" pitchFamily="34" charset="0"/>
              <a:buChar char="•"/>
            </a:pPr>
            <a:r>
              <a:rPr lang="en-US" altLang="en-US" sz="2000" dirty="0"/>
              <a:t>Think about a sequential (linear search) for a student in a classroom</a:t>
            </a:r>
          </a:p>
          <a:p>
            <a:pPr marL="800100" lvl="1" indent="-342900">
              <a:lnSpc>
                <a:spcPct val="110000"/>
              </a:lnSpc>
              <a:buFont typeface="Arial" panose="020B0604020202020204" pitchFamily="34" charset="0"/>
              <a:buChar char="•"/>
            </a:pPr>
            <a:r>
              <a:rPr lang="en-US" altLang="en-US" sz="2000" dirty="0"/>
              <a:t>What is the Time Complexity of this algorithm?</a:t>
            </a:r>
          </a:p>
          <a:p>
            <a:pPr marL="1257300" lvl="2" indent="-342900">
              <a:lnSpc>
                <a:spcPct val="110000"/>
              </a:lnSpc>
              <a:buFont typeface="Arial" panose="020B0604020202020204" pitchFamily="34" charset="0"/>
              <a:buChar char="•"/>
            </a:pPr>
            <a:r>
              <a:rPr lang="en-US" altLang="en-US" sz="2000" dirty="0"/>
              <a:t>O(N): (N size of the classroom = number of students)</a:t>
            </a:r>
          </a:p>
          <a:p>
            <a:pPr marL="800100" lvl="1" indent="-342900">
              <a:lnSpc>
                <a:spcPct val="110000"/>
              </a:lnSpc>
              <a:buFont typeface="Arial" panose="020B0604020202020204" pitchFamily="34" charset="0"/>
              <a:buChar char="•"/>
            </a:pPr>
            <a:r>
              <a:rPr lang="en-US" altLang="en-US" sz="2000" dirty="0"/>
              <a:t>What if the student we are looking one is the first one?</a:t>
            </a:r>
          </a:p>
          <a:p>
            <a:pPr marL="1257300" lvl="2" indent="-342900">
              <a:lnSpc>
                <a:spcPct val="110000"/>
              </a:lnSpc>
              <a:buFont typeface="Arial" panose="020B0604020202020204" pitchFamily="34" charset="0"/>
              <a:buChar char="•"/>
            </a:pPr>
            <a:r>
              <a:rPr lang="en-US" altLang="en-US" sz="2000" dirty="0"/>
              <a:t>O(1): </a:t>
            </a:r>
            <a:r>
              <a:rPr lang="en-US" altLang="en-US" sz="2000" b="1" u="sng" dirty="0"/>
              <a:t>Best case</a:t>
            </a:r>
          </a:p>
          <a:p>
            <a:pPr marL="800100" lvl="1" indent="-342900">
              <a:lnSpc>
                <a:spcPct val="110000"/>
              </a:lnSpc>
              <a:buFont typeface="Arial" panose="020B0604020202020204" pitchFamily="34" charset="0"/>
              <a:buChar char="•"/>
            </a:pPr>
            <a:r>
              <a:rPr lang="en-US" altLang="en-US" sz="2000" dirty="0"/>
              <a:t>What about if the student is absent?</a:t>
            </a:r>
          </a:p>
          <a:p>
            <a:pPr marL="1257300" lvl="2" indent="-342900">
              <a:lnSpc>
                <a:spcPct val="110000"/>
              </a:lnSpc>
              <a:buFont typeface="Arial" panose="020B0604020202020204" pitchFamily="34" charset="0"/>
              <a:buChar char="•"/>
            </a:pPr>
            <a:r>
              <a:rPr lang="en-US" altLang="en-US" sz="2000" dirty="0"/>
              <a:t>O(N): </a:t>
            </a:r>
            <a:r>
              <a:rPr lang="en-US" altLang="en-US" sz="2000" b="1" u="sng" dirty="0"/>
              <a:t>Worst case</a:t>
            </a:r>
          </a:p>
        </p:txBody>
      </p:sp>
    </p:spTree>
    <p:extLst>
      <p:ext uri="{BB962C8B-B14F-4D97-AF65-F5344CB8AC3E}">
        <p14:creationId xmlns:p14="http://schemas.microsoft.com/office/powerpoint/2010/main" val="801228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38</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60169" y="1797890"/>
            <a:ext cx="8954530" cy="3731791"/>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dirty="0"/>
              <a:t>Worst case</a:t>
            </a:r>
          </a:p>
          <a:p>
            <a:pPr marL="800100" lvl="1" indent="-342900">
              <a:lnSpc>
                <a:spcPct val="110000"/>
              </a:lnSpc>
              <a:buFont typeface="Arial" panose="020B0604020202020204" pitchFamily="34" charset="0"/>
              <a:buChar char="•"/>
            </a:pPr>
            <a:r>
              <a:rPr lang="en-US" altLang="en-US" sz="2000" dirty="0"/>
              <a:t>Provides an upper bound on running time</a:t>
            </a:r>
          </a:p>
          <a:p>
            <a:pPr marL="800100" lvl="1" indent="-342900">
              <a:lnSpc>
                <a:spcPct val="110000"/>
              </a:lnSpc>
              <a:buFont typeface="Arial" panose="020B0604020202020204" pitchFamily="34" charset="0"/>
              <a:buChar char="•"/>
            </a:pPr>
            <a:r>
              <a:rPr lang="en-US" altLang="en-US" sz="2000" dirty="0"/>
              <a:t>An absolute </a:t>
            </a:r>
            <a:r>
              <a:rPr lang="en-US" altLang="en-US" sz="2000" dirty="0">
                <a:solidFill>
                  <a:srgbClr val="CC0000"/>
                </a:solidFill>
              </a:rPr>
              <a:t>guarantee</a:t>
            </a:r>
            <a:r>
              <a:rPr lang="en-US" altLang="en-US" sz="2000" dirty="0"/>
              <a:t> that the algorithm would not run longer, no matter what the inputs are</a:t>
            </a:r>
          </a:p>
          <a:p>
            <a:pPr marL="342900" indent="-342900">
              <a:lnSpc>
                <a:spcPct val="110000"/>
              </a:lnSpc>
              <a:buFont typeface="Arial" panose="020B0604020202020204" pitchFamily="34" charset="0"/>
              <a:buChar char="•"/>
            </a:pPr>
            <a:r>
              <a:rPr lang="en-US" altLang="en-US" sz="2400" dirty="0"/>
              <a:t>Best case</a:t>
            </a:r>
          </a:p>
          <a:p>
            <a:pPr marL="800100" lvl="1" indent="-342900">
              <a:lnSpc>
                <a:spcPct val="110000"/>
              </a:lnSpc>
              <a:buFont typeface="Arial" panose="020B0604020202020204" pitchFamily="34" charset="0"/>
              <a:buChar char="•"/>
            </a:pPr>
            <a:r>
              <a:rPr lang="en-US" altLang="en-US" sz="2000" dirty="0"/>
              <a:t>Provides a lower bound on running time</a:t>
            </a:r>
          </a:p>
          <a:p>
            <a:pPr lvl="1">
              <a:lnSpc>
                <a:spcPct val="110000"/>
              </a:lnSpc>
            </a:pPr>
            <a:endParaRPr lang="en-US" altLang="en-US" sz="2400" dirty="0"/>
          </a:p>
          <a:p>
            <a:pPr marL="342900" indent="-342900">
              <a:lnSpc>
                <a:spcPct val="110000"/>
              </a:lnSpc>
              <a:buFont typeface="Arial" panose="020B0604020202020204" pitchFamily="34" charset="0"/>
              <a:buChar char="•"/>
            </a:pPr>
            <a:r>
              <a:rPr lang="en-US" altLang="en-US" sz="2400" dirty="0">
                <a:solidFill>
                  <a:schemeClr val="tx2">
                    <a:lumMod val="60000"/>
                    <a:lumOff val="40000"/>
                  </a:schemeClr>
                </a:solidFill>
              </a:rPr>
              <a:t>Average case (talk about it later)</a:t>
            </a:r>
            <a:endParaRPr lang="en-US" altLang="en-US" sz="2400" dirty="0">
              <a:solidFill>
                <a:schemeClr val="tx2">
                  <a:lumMod val="60000"/>
                  <a:lumOff val="40000"/>
                </a:schemeClr>
              </a:solidFill>
              <a:latin typeface="Comic Sans MS" panose="030F0902030302020204" pitchFamily="66" charset="0"/>
            </a:endParaRPr>
          </a:p>
          <a:p>
            <a:pPr lvl="1">
              <a:lnSpc>
                <a:spcPct val="110000"/>
              </a:lnSpc>
            </a:pPr>
            <a:r>
              <a:rPr lang="en-US" altLang="en-US" sz="2000" dirty="0">
                <a:solidFill>
                  <a:schemeClr val="tx2">
                    <a:lumMod val="60000"/>
                    <a:lumOff val="40000"/>
                  </a:schemeClr>
                </a:solidFill>
              </a:rPr>
              <a:t>Provides a prediction about the running time</a:t>
            </a:r>
          </a:p>
          <a:p>
            <a:pPr lvl="1">
              <a:lnSpc>
                <a:spcPct val="110000"/>
              </a:lnSpc>
            </a:pPr>
            <a:r>
              <a:rPr lang="en-US" altLang="en-US" sz="2000" dirty="0">
                <a:solidFill>
                  <a:schemeClr val="tx2">
                    <a:lumMod val="60000"/>
                    <a:lumOff val="40000"/>
                  </a:schemeClr>
                </a:solidFill>
              </a:rPr>
              <a:t>Assumes that the input is random</a:t>
            </a:r>
          </a:p>
        </p:txBody>
      </p:sp>
    </p:spTree>
    <p:extLst>
      <p:ext uri="{BB962C8B-B14F-4D97-AF65-F5344CB8AC3E}">
        <p14:creationId xmlns:p14="http://schemas.microsoft.com/office/powerpoint/2010/main" val="383264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Types of Analysis</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39</a:t>
            </a:fld>
            <a:endParaRPr lang="en-US"/>
          </a:p>
        </p:txBody>
      </p:sp>
      <p:sp>
        <p:nvSpPr>
          <p:cNvPr id="10" name="Rectangle 9">
            <a:extLst>
              <a:ext uri="{FF2B5EF4-FFF2-40B4-BE49-F238E27FC236}">
                <a16:creationId xmlns:a16="http://schemas.microsoft.com/office/drawing/2014/main" id="{4FEB4606-3E88-E348-B3E2-6AF92AB5783D}"/>
              </a:ext>
            </a:extLst>
          </p:cNvPr>
          <p:cNvSpPr/>
          <p:nvPr/>
        </p:nvSpPr>
        <p:spPr>
          <a:xfrm>
            <a:off x="560169" y="1550753"/>
            <a:ext cx="8954530" cy="3731791"/>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400" dirty="0"/>
              <a:t>Worst case</a:t>
            </a:r>
          </a:p>
          <a:p>
            <a:pPr marL="800100" lvl="1" indent="-342900">
              <a:lnSpc>
                <a:spcPct val="110000"/>
              </a:lnSpc>
              <a:buFont typeface="Arial" panose="020B0604020202020204" pitchFamily="34" charset="0"/>
              <a:buChar char="•"/>
            </a:pPr>
            <a:r>
              <a:rPr lang="en-US" altLang="en-US" sz="2000" dirty="0"/>
              <a:t>Provides an upper bound on running time</a:t>
            </a:r>
          </a:p>
          <a:p>
            <a:pPr marL="800100" lvl="1" indent="-342900">
              <a:lnSpc>
                <a:spcPct val="110000"/>
              </a:lnSpc>
              <a:buFont typeface="Arial" panose="020B0604020202020204" pitchFamily="34" charset="0"/>
              <a:buChar char="•"/>
            </a:pPr>
            <a:r>
              <a:rPr lang="en-US" altLang="en-US" sz="2000" dirty="0"/>
              <a:t>An absolute </a:t>
            </a:r>
            <a:r>
              <a:rPr lang="en-US" altLang="en-US" sz="2000" dirty="0">
                <a:solidFill>
                  <a:srgbClr val="CC0000"/>
                </a:solidFill>
              </a:rPr>
              <a:t>guarantee</a:t>
            </a:r>
            <a:r>
              <a:rPr lang="en-US" altLang="en-US" sz="2000" dirty="0"/>
              <a:t> that the algorithm would not run longer, no matter what the inputs are</a:t>
            </a:r>
          </a:p>
          <a:p>
            <a:pPr marL="342900" indent="-342900">
              <a:lnSpc>
                <a:spcPct val="110000"/>
              </a:lnSpc>
              <a:buFont typeface="Arial" panose="020B0604020202020204" pitchFamily="34" charset="0"/>
              <a:buChar char="•"/>
            </a:pPr>
            <a:r>
              <a:rPr lang="en-US" altLang="en-US" sz="2400" dirty="0"/>
              <a:t>Best case</a:t>
            </a:r>
          </a:p>
          <a:p>
            <a:pPr marL="800100" lvl="1" indent="-342900">
              <a:lnSpc>
                <a:spcPct val="110000"/>
              </a:lnSpc>
              <a:buFont typeface="Arial" panose="020B0604020202020204" pitchFamily="34" charset="0"/>
              <a:buChar char="•"/>
            </a:pPr>
            <a:r>
              <a:rPr lang="en-US" altLang="en-US" sz="2000" dirty="0"/>
              <a:t>Provides a lower bound on running time</a:t>
            </a:r>
          </a:p>
          <a:p>
            <a:pPr lvl="1">
              <a:lnSpc>
                <a:spcPct val="110000"/>
              </a:lnSpc>
            </a:pPr>
            <a:endParaRPr lang="en-US" altLang="en-US" sz="2400" dirty="0"/>
          </a:p>
          <a:p>
            <a:pPr marL="342900" indent="-342900">
              <a:lnSpc>
                <a:spcPct val="110000"/>
              </a:lnSpc>
              <a:buFont typeface="Arial" panose="020B0604020202020204" pitchFamily="34" charset="0"/>
              <a:buChar char="•"/>
            </a:pPr>
            <a:r>
              <a:rPr lang="en-US" altLang="en-US" sz="2400" dirty="0">
                <a:solidFill>
                  <a:schemeClr val="tx2">
                    <a:lumMod val="60000"/>
                    <a:lumOff val="40000"/>
                  </a:schemeClr>
                </a:solidFill>
              </a:rPr>
              <a:t>Average case (talk about it later)</a:t>
            </a:r>
            <a:endParaRPr lang="en-US" altLang="en-US" sz="2400" dirty="0">
              <a:solidFill>
                <a:schemeClr val="tx2">
                  <a:lumMod val="60000"/>
                  <a:lumOff val="40000"/>
                </a:schemeClr>
              </a:solidFill>
              <a:latin typeface="Comic Sans MS" panose="030F0902030302020204" pitchFamily="66" charset="0"/>
            </a:endParaRPr>
          </a:p>
          <a:p>
            <a:pPr lvl="1">
              <a:lnSpc>
                <a:spcPct val="110000"/>
              </a:lnSpc>
            </a:pPr>
            <a:r>
              <a:rPr lang="en-US" altLang="en-US" sz="2000" dirty="0">
                <a:solidFill>
                  <a:schemeClr val="tx2">
                    <a:lumMod val="60000"/>
                    <a:lumOff val="40000"/>
                  </a:schemeClr>
                </a:solidFill>
              </a:rPr>
              <a:t>Provides a prediction about the running time</a:t>
            </a:r>
          </a:p>
          <a:p>
            <a:pPr lvl="1">
              <a:lnSpc>
                <a:spcPct val="110000"/>
              </a:lnSpc>
            </a:pPr>
            <a:r>
              <a:rPr lang="en-US" altLang="en-US" sz="2000" dirty="0">
                <a:solidFill>
                  <a:schemeClr val="tx2">
                    <a:lumMod val="60000"/>
                    <a:lumOff val="40000"/>
                  </a:schemeClr>
                </a:solidFill>
              </a:rPr>
              <a:t>Assumes that the input is random</a:t>
            </a:r>
          </a:p>
        </p:txBody>
      </p:sp>
      <p:sp>
        <p:nvSpPr>
          <p:cNvPr id="8" name="Rectangle 7">
            <a:extLst>
              <a:ext uri="{FF2B5EF4-FFF2-40B4-BE49-F238E27FC236}">
                <a16:creationId xmlns:a16="http://schemas.microsoft.com/office/drawing/2014/main" id="{BFA0C83E-5B66-D44C-A4D6-58F6B02F264F}"/>
              </a:ext>
            </a:extLst>
          </p:cNvPr>
          <p:cNvSpPr/>
          <p:nvPr/>
        </p:nvSpPr>
        <p:spPr>
          <a:xfrm>
            <a:off x="1777311" y="5307247"/>
            <a:ext cx="8954530" cy="884538"/>
          </a:xfrm>
          <a:prstGeom prst="rect">
            <a:avLst/>
          </a:prstGeom>
          <a:solidFill>
            <a:srgbClr val="E09134"/>
          </a:solidFill>
        </p:spPr>
        <p:txBody>
          <a:bodyPr wrap="square">
            <a:spAutoFit/>
          </a:bodyPr>
          <a:lstStyle/>
          <a:p>
            <a:pPr marL="342900" indent="-342900">
              <a:lnSpc>
                <a:spcPct val="110000"/>
              </a:lnSpc>
              <a:buFont typeface="Arial" panose="020B0604020202020204" pitchFamily="34" charset="0"/>
              <a:buChar char="•"/>
            </a:pPr>
            <a:r>
              <a:rPr lang="en-US" altLang="en-US" sz="2400" dirty="0">
                <a:solidFill>
                  <a:schemeClr val="bg1"/>
                </a:solidFill>
              </a:rPr>
              <a:t>We are mainly interested about the Worst-case</a:t>
            </a:r>
          </a:p>
          <a:p>
            <a:pPr marL="342900" indent="-342900">
              <a:lnSpc>
                <a:spcPct val="110000"/>
              </a:lnSpc>
              <a:buFont typeface="Arial" panose="020B0604020202020204" pitchFamily="34" charset="0"/>
              <a:buChar char="•"/>
            </a:pPr>
            <a:r>
              <a:rPr lang="en-US" altLang="en-US" sz="2400" dirty="0">
                <a:solidFill>
                  <a:schemeClr val="bg1"/>
                </a:solidFill>
              </a:rPr>
              <a:t>Big-O usually means Time Complexity in Worst-case scenario</a:t>
            </a:r>
            <a:endParaRPr lang="en-US" altLang="en-US" sz="2000" dirty="0">
              <a:solidFill>
                <a:schemeClr val="bg1"/>
              </a:solidFill>
            </a:endParaRPr>
          </a:p>
        </p:txBody>
      </p:sp>
    </p:spTree>
    <p:extLst>
      <p:ext uri="{BB962C8B-B14F-4D97-AF65-F5344CB8AC3E}">
        <p14:creationId xmlns:p14="http://schemas.microsoft.com/office/powerpoint/2010/main" val="312552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Today</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a:xfrm>
            <a:off x="838200" y="1825625"/>
            <a:ext cx="10515600" cy="2610611"/>
          </a:xfrm>
        </p:spPr>
        <p:txBody>
          <a:bodyPr>
            <a:normAutofit/>
          </a:bodyPr>
          <a:lstStyle/>
          <a:p>
            <a:r>
              <a:rPr lang="en-CA" dirty="0"/>
              <a:t>We want to have a mechanism/method for being able to </a:t>
            </a:r>
          </a:p>
          <a:p>
            <a:pPr lvl="1" fontAlgn="base"/>
            <a:r>
              <a:rPr lang="en-CA" dirty="0"/>
              <a:t>Estimate or reason about how much time we think an algorithm is going take to solve a problem of a particular size. </a:t>
            </a:r>
          </a:p>
          <a:p>
            <a:pPr lvl="1" fontAlgn="base"/>
            <a:r>
              <a:rPr lang="en-CA" dirty="0"/>
              <a:t>If we increase the size of the input of the algorithm what does that do in terms of the increase in the amount of time that the algorithms needs to solve the problem.  </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1449A777-BE11-D441-B9A1-9BDF4900D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D8D74-3BB9-6F46-B9C3-505A560DEF0D}"/>
              </a:ext>
            </a:extLst>
          </p:cNvPr>
          <p:cNvSpPr>
            <a:spLocks noGrp="1"/>
          </p:cNvSpPr>
          <p:nvPr>
            <p:ph type="sldNum" sz="quarter" idx="12"/>
          </p:nvPr>
        </p:nvSpPr>
        <p:spPr/>
        <p:txBody>
          <a:bodyPr/>
          <a:lstStyle/>
          <a:p>
            <a:fld id="{A7E1D3CF-A912-5A45-BF30-C47A848FB9C5}" type="slidenum">
              <a:rPr lang="en-US" smtClean="0"/>
              <a:t>4</a:t>
            </a:fld>
            <a:endParaRPr lang="en-US"/>
          </a:p>
        </p:txBody>
      </p:sp>
      <p:sp>
        <p:nvSpPr>
          <p:cNvPr id="9" name="TextBox 8">
            <a:extLst>
              <a:ext uri="{FF2B5EF4-FFF2-40B4-BE49-F238E27FC236}">
                <a16:creationId xmlns:a16="http://schemas.microsoft.com/office/drawing/2014/main" id="{CA3576EF-4329-F445-B7EB-91F9F2542B15}"/>
              </a:ext>
            </a:extLst>
          </p:cNvPr>
          <p:cNvSpPr txBox="1"/>
          <p:nvPr/>
        </p:nvSpPr>
        <p:spPr>
          <a:xfrm>
            <a:off x="6777681" y="4338810"/>
            <a:ext cx="4114800" cy="1323439"/>
          </a:xfrm>
          <a:prstGeom prst="rect">
            <a:avLst/>
          </a:prstGeom>
          <a:solidFill>
            <a:srgbClr val="E09134"/>
          </a:solidFill>
        </p:spPr>
        <p:txBody>
          <a:bodyPr wrap="square" rtlCol="0">
            <a:spAutoFit/>
          </a:bodyPr>
          <a:lstStyle/>
          <a:p>
            <a:r>
              <a:rPr lang="en-US" sz="8000" dirty="0">
                <a:solidFill>
                  <a:schemeClr val="bg1"/>
                </a:solidFill>
              </a:rPr>
              <a:t>Big-O</a:t>
            </a:r>
          </a:p>
        </p:txBody>
      </p:sp>
    </p:spTree>
    <p:extLst>
      <p:ext uri="{BB962C8B-B14F-4D97-AF65-F5344CB8AC3E}">
        <p14:creationId xmlns:p14="http://schemas.microsoft.com/office/powerpoint/2010/main" val="3900020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Example</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40</a:t>
            </a:fld>
            <a:endParaRPr lang="en-US"/>
          </a:p>
        </p:txBody>
      </p:sp>
      <p:sp>
        <p:nvSpPr>
          <p:cNvPr id="8" name="Content Placeholder 2">
            <a:extLst>
              <a:ext uri="{FF2B5EF4-FFF2-40B4-BE49-F238E27FC236}">
                <a16:creationId xmlns:a16="http://schemas.microsoft.com/office/drawing/2014/main" id="{4C3963C4-7B5E-DA46-9D61-C479AA0C2ECB}"/>
              </a:ext>
            </a:extLst>
          </p:cNvPr>
          <p:cNvSpPr>
            <a:spLocks noGrp="1"/>
          </p:cNvSpPr>
          <p:nvPr>
            <p:ph idx="1"/>
          </p:nvPr>
        </p:nvSpPr>
        <p:spPr bwMode="auto">
          <a:xfrm>
            <a:off x="1122407" y="3329629"/>
            <a:ext cx="8763000" cy="36147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This example is pretty straightforward. Each loop goes </a:t>
            </a:r>
            <a:r>
              <a:rPr lang="en-US" i="1"/>
              <a:t>n</a:t>
            </a:r>
            <a:r>
              <a:rPr lang="en-US"/>
              <a:t> times, and a constant amount of work is done on the inside.</a:t>
            </a:r>
          </a:p>
        </p:txBody>
      </p:sp>
      <p:sp>
        <p:nvSpPr>
          <p:cNvPr id="9" name="TextBox 8">
            <a:extLst>
              <a:ext uri="{FF2B5EF4-FFF2-40B4-BE49-F238E27FC236}">
                <a16:creationId xmlns:a16="http://schemas.microsoft.com/office/drawing/2014/main" id="{A92D3CF4-6C26-6949-ABA7-EB6EE427D6BE}"/>
              </a:ext>
            </a:extLst>
          </p:cNvPr>
          <p:cNvSpPr txBox="1"/>
          <p:nvPr/>
        </p:nvSpPr>
        <p:spPr>
          <a:xfrm>
            <a:off x="1886418" y="1686566"/>
            <a:ext cx="3960389" cy="1200328"/>
          </a:xfrm>
          <a:prstGeom prst="rect">
            <a:avLst/>
          </a:prstGeom>
          <a:solidFill>
            <a:schemeClr val="bg2">
              <a:lumMod val="75000"/>
            </a:schemeClr>
          </a:solidFill>
          <a:scene3d>
            <a:camera prst="orthographicFront"/>
            <a:lightRig rig="threePt" dir="t"/>
          </a:scene3d>
          <a:sp3d>
            <a:bevelT/>
          </a:sp3d>
        </p:spPr>
        <p:txBody>
          <a:bodyPr wrap="none">
            <a:spAutoFit/>
          </a:bodyPr>
          <a:lstStyle/>
          <a:p>
            <a:pPr>
              <a:defRPr/>
            </a:pPr>
            <a:r>
              <a:rPr lang="nb-NO" dirty="0">
                <a:solidFill>
                  <a:srgbClr val="B40062"/>
                </a:solidFill>
                <a:latin typeface="Menlo-Regular"/>
                <a:ea typeface="ＭＳ Ｐゴシック" charset="0"/>
                <a:cs typeface="ＭＳ Ｐゴシック" charset="0"/>
              </a:rPr>
              <a:t>for</a:t>
            </a:r>
            <a:r>
              <a:rPr lang="nb-NO" dirty="0">
                <a:solidFill>
                  <a:srgbClr val="000000"/>
                </a:solidFill>
                <a:latin typeface="Menlo-Regular"/>
                <a:ea typeface="ＭＳ Ｐゴシック" charset="0"/>
                <a:cs typeface="ＭＳ Ｐゴシック" charset="0"/>
              </a:rPr>
              <a:t> i = </a:t>
            </a:r>
            <a:r>
              <a:rPr lang="nb-NO" dirty="0">
                <a:solidFill>
                  <a:srgbClr val="000BFF"/>
                </a:solidFill>
                <a:latin typeface="Menlo-Regular"/>
                <a:ea typeface="ＭＳ Ｐゴシック" charset="0"/>
                <a:cs typeface="ＭＳ Ｐゴシック" charset="0"/>
              </a:rPr>
              <a:t>1</a:t>
            </a:r>
            <a:r>
              <a:rPr lang="nb-NO" dirty="0">
                <a:solidFill>
                  <a:srgbClr val="000000"/>
                </a:solidFill>
                <a:latin typeface="Menlo-Regular"/>
                <a:ea typeface="ＭＳ Ｐゴシック" charset="0"/>
                <a:cs typeface="ＭＳ Ｐゴシック" charset="0"/>
              </a:rPr>
              <a:t> to n </a:t>
            </a:r>
            <a:r>
              <a:rPr lang="nb-NO" dirty="0">
                <a:solidFill>
                  <a:srgbClr val="B40062"/>
                </a:solidFill>
                <a:latin typeface="Menlo-Regular"/>
                <a:ea typeface="ＭＳ Ｐゴシック" charset="0"/>
                <a:cs typeface="ＭＳ Ｐゴシック" charset="0"/>
              </a:rPr>
              <a:t>do</a:t>
            </a:r>
            <a:endParaRPr lang="nb-NO" dirty="0">
              <a:solidFill>
                <a:srgbClr val="000000"/>
              </a:solidFill>
              <a:latin typeface="Menlo-Regular"/>
              <a:ea typeface="ＭＳ Ｐゴシック" charset="0"/>
              <a:cs typeface="ＭＳ Ｐゴシック" charset="0"/>
            </a:endParaRPr>
          </a:p>
          <a:p>
            <a:pPr>
              <a:defRPr/>
            </a:pPr>
            <a:r>
              <a:rPr lang="en-US" dirty="0">
                <a:solidFill>
                  <a:srgbClr val="000000"/>
                </a:solidFill>
                <a:latin typeface="Menlo-Regular"/>
                <a:ea typeface="ＭＳ Ｐゴシック" charset="0"/>
                <a:cs typeface="ＭＳ Ｐゴシック" charset="0"/>
              </a:rPr>
              <a:t>   </a:t>
            </a:r>
            <a:r>
              <a:rPr lang="en-US" dirty="0">
                <a:solidFill>
                  <a:srgbClr val="B40062"/>
                </a:solidFill>
                <a:latin typeface="Menlo-Regular"/>
                <a:ea typeface="ＭＳ Ｐゴシック" charset="0"/>
                <a:cs typeface="ＭＳ Ｐゴシック" charset="0"/>
              </a:rPr>
              <a:t>for</a:t>
            </a:r>
            <a:r>
              <a:rPr lang="en-US" dirty="0">
                <a:solidFill>
                  <a:srgbClr val="000000"/>
                </a:solidFill>
                <a:latin typeface="Menlo-Regular"/>
                <a:ea typeface="ＭＳ Ｐゴシック" charset="0"/>
                <a:cs typeface="ＭＳ Ｐゴシック" charset="0"/>
              </a:rPr>
              <a:t> j = </a:t>
            </a:r>
            <a:r>
              <a:rPr lang="en-US" dirty="0">
                <a:solidFill>
                  <a:srgbClr val="000BFF"/>
                </a:solidFill>
                <a:latin typeface="Menlo-Regular"/>
                <a:ea typeface="ＭＳ Ｐゴシック" charset="0"/>
                <a:cs typeface="ＭＳ Ｐゴシック" charset="0"/>
              </a:rPr>
              <a:t>1</a:t>
            </a:r>
            <a:r>
              <a:rPr lang="en-US" dirty="0">
                <a:solidFill>
                  <a:srgbClr val="000000"/>
                </a:solidFill>
                <a:latin typeface="Menlo-Regular"/>
                <a:ea typeface="ＭＳ Ｐゴシック" charset="0"/>
                <a:cs typeface="ＭＳ Ｐゴシック" charset="0"/>
              </a:rPr>
              <a:t> to n </a:t>
            </a:r>
            <a:r>
              <a:rPr lang="en-US" dirty="0">
                <a:solidFill>
                  <a:srgbClr val="B40062"/>
                </a:solidFill>
                <a:latin typeface="Menlo-Regular"/>
                <a:ea typeface="ＭＳ Ｐゴシック" charset="0"/>
                <a:cs typeface="ＭＳ Ｐゴシック" charset="0"/>
              </a:rPr>
              <a:t>do</a:t>
            </a:r>
            <a:endParaRPr lang="en-US" dirty="0">
              <a:solidFill>
                <a:srgbClr val="000000"/>
              </a:solidFill>
              <a:latin typeface="Menlo-Regular"/>
              <a:ea typeface="ＭＳ Ｐゴシック" charset="0"/>
              <a:cs typeface="ＭＳ Ｐゴシック" charset="0"/>
            </a:endParaRPr>
          </a:p>
          <a:p>
            <a:pPr>
              <a:defRPr/>
            </a:pPr>
            <a:r>
              <a:rPr lang="is-IS" dirty="0">
                <a:solidFill>
                  <a:srgbClr val="000000"/>
                </a:solidFill>
                <a:latin typeface="Menlo-Regular"/>
                <a:ea typeface="ＭＳ Ｐゴシック" charset="0"/>
                <a:cs typeface="ＭＳ Ｐゴシック" charset="0"/>
              </a:rPr>
              <a:t>      sum = sum + </a:t>
            </a:r>
            <a:r>
              <a:rPr lang="is-IS" dirty="0">
                <a:solidFill>
                  <a:srgbClr val="000BFF"/>
                </a:solidFill>
                <a:latin typeface="Menlo-Regular"/>
                <a:ea typeface="ＭＳ Ｐゴシック" charset="0"/>
                <a:cs typeface="ＭＳ Ｐゴシック" charset="0"/>
              </a:rPr>
              <a:t>1</a:t>
            </a:r>
            <a:endParaRPr lang="en-US" dirty="0">
              <a:latin typeface="Times New Roman" charset="0"/>
              <a:ea typeface="ＭＳ Ｐゴシック" charset="0"/>
              <a:cs typeface="ＭＳ Ｐゴシック" charset="0"/>
            </a:endParaRPr>
          </a:p>
        </p:txBody>
      </p:sp>
      <p:sp>
        <p:nvSpPr>
          <p:cNvPr id="10" name="TextBox 15">
            <a:extLst>
              <a:ext uri="{FF2B5EF4-FFF2-40B4-BE49-F238E27FC236}">
                <a16:creationId xmlns:a16="http://schemas.microsoft.com/office/drawing/2014/main" id="{6FCB6284-DC70-C547-AC25-6F3EF0405FA4}"/>
              </a:ext>
            </a:extLst>
          </p:cNvPr>
          <p:cNvSpPr txBox="1">
            <a:spLocks noChangeArrowheads="1"/>
          </p:cNvSpPr>
          <p:nvPr/>
        </p:nvSpPr>
        <p:spPr bwMode="auto">
          <a:xfrm>
            <a:off x="6472282" y="1838966"/>
            <a:ext cx="746125"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pPr eaLnBrk="1" hangingPunct="1"/>
            <a:r>
              <a:rPr lang="en-US" sz="6000">
                <a:solidFill>
                  <a:srgbClr val="FF0000"/>
                </a:solidFill>
              </a:rPr>
              <a:t>]</a:t>
            </a:r>
            <a:endParaRPr lang="en-US" sz="9600">
              <a:solidFill>
                <a:srgbClr val="FF0000"/>
              </a:solidFill>
            </a:endParaRPr>
          </a:p>
        </p:txBody>
      </p:sp>
      <p:sp>
        <p:nvSpPr>
          <p:cNvPr id="11" name="TextBox 21">
            <a:extLst>
              <a:ext uri="{FF2B5EF4-FFF2-40B4-BE49-F238E27FC236}">
                <a16:creationId xmlns:a16="http://schemas.microsoft.com/office/drawing/2014/main" id="{50646FAD-C5AE-7944-8BF7-64CB3CC3A433}"/>
              </a:ext>
            </a:extLst>
          </p:cNvPr>
          <p:cNvSpPr txBox="1">
            <a:spLocks noChangeArrowheads="1"/>
          </p:cNvSpPr>
          <p:nvPr/>
        </p:nvSpPr>
        <p:spPr bwMode="auto">
          <a:xfrm>
            <a:off x="6746920" y="2143766"/>
            <a:ext cx="133191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pPr eaLnBrk="1" hangingPunct="1"/>
            <a:r>
              <a:rPr lang="en-US" sz="2800">
                <a:solidFill>
                  <a:srgbClr val="FF0000"/>
                </a:solidFill>
              </a:rPr>
              <a:t>n times</a:t>
            </a:r>
          </a:p>
        </p:txBody>
      </p:sp>
      <p:sp>
        <p:nvSpPr>
          <p:cNvPr id="12" name="TextBox 19">
            <a:extLst>
              <a:ext uri="{FF2B5EF4-FFF2-40B4-BE49-F238E27FC236}">
                <a16:creationId xmlns:a16="http://schemas.microsoft.com/office/drawing/2014/main" id="{0EBD862E-1A23-2F48-B913-159E917394D2}"/>
              </a:ext>
            </a:extLst>
          </p:cNvPr>
          <p:cNvSpPr txBox="1">
            <a:spLocks noChangeArrowheads="1"/>
          </p:cNvSpPr>
          <p:nvPr/>
        </p:nvSpPr>
        <p:spPr bwMode="auto">
          <a:xfrm>
            <a:off x="8028032" y="1381766"/>
            <a:ext cx="1017588"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pPr eaLnBrk="1" hangingPunct="1"/>
            <a:r>
              <a:rPr lang="en-US" sz="8800">
                <a:solidFill>
                  <a:srgbClr val="FF0000"/>
                </a:solidFill>
              </a:rPr>
              <a:t>]</a:t>
            </a:r>
            <a:endParaRPr lang="en-US" sz="9600">
              <a:solidFill>
                <a:srgbClr val="FF0000"/>
              </a:solidFill>
            </a:endParaRPr>
          </a:p>
        </p:txBody>
      </p:sp>
      <p:sp>
        <p:nvSpPr>
          <p:cNvPr id="13" name="TextBox 20">
            <a:extLst>
              <a:ext uri="{FF2B5EF4-FFF2-40B4-BE49-F238E27FC236}">
                <a16:creationId xmlns:a16="http://schemas.microsoft.com/office/drawing/2014/main" id="{C452804D-5A37-CA44-A99C-F935D2C5F2F2}"/>
              </a:ext>
            </a:extLst>
          </p:cNvPr>
          <p:cNvSpPr txBox="1">
            <a:spLocks noChangeArrowheads="1"/>
          </p:cNvSpPr>
          <p:nvPr/>
        </p:nvSpPr>
        <p:spPr bwMode="auto">
          <a:xfrm>
            <a:off x="8512220" y="1638941"/>
            <a:ext cx="1331912"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pPr eaLnBrk="1" hangingPunct="1"/>
            <a:r>
              <a:rPr lang="en-US" sz="2800">
                <a:solidFill>
                  <a:srgbClr val="FF0000"/>
                </a:solidFill>
              </a:rPr>
              <a:t>n times</a:t>
            </a:r>
          </a:p>
        </p:txBody>
      </p:sp>
      <p:sp>
        <p:nvSpPr>
          <p:cNvPr id="14" name="TextBox 11">
            <a:extLst>
              <a:ext uri="{FF2B5EF4-FFF2-40B4-BE49-F238E27FC236}">
                <a16:creationId xmlns:a16="http://schemas.microsoft.com/office/drawing/2014/main" id="{94AD07BE-F28D-0F46-BAA4-2172E4C83047}"/>
              </a:ext>
            </a:extLst>
          </p:cNvPr>
          <p:cNvSpPr txBox="1">
            <a:spLocks noChangeArrowheads="1"/>
          </p:cNvSpPr>
          <p:nvPr/>
        </p:nvSpPr>
        <p:spPr bwMode="auto">
          <a:xfrm>
            <a:off x="3113132" y="5815654"/>
            <a:ext cx="184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endParaRPr lang="en-AU"/>
          </a:p>
        </p:txBody>
      </p:sp>
      <p:graphicFrame>
        <p:nvGraphicFramePr>
          <p:cNvPr id="15" name="Object 14">
            <a:extLst>
              <a:ext uri="{FF2B5EF4-FFF2-40B4-BE49-F238E27FC236}">
                <a16:creationId xmlns:a16="http://schemas.microsoft.com/office/drawing/2014/main" id="{1DB9DF30-BDF0-6640-92EB-595F48016697}"/>
              </a:ext>
            </a:extLst>
          </p:cNvPr>
          <p:cNvGraphicFramePr>
            <a:graphicFrameLocks noChangeAspect="1"/>
          </p:cNvGraphicFramePr>
          <p:nvPr>
            <p:extLst>
              <p:ext uri="{D42A27DB-BD31-4B8C-83A1-F6EECF244321}">
                <p14:modId xmlns:p14="http://schemas.microsoft.com/office/powerpoint/2010/main" val="18620682"/>
              </p:ext>
            </p:extLst>
          </p:nvPr>
        </p:nvGraphicFramePr>
        <p:xfrm>
          <a:off x="1633582" y="4968812"/>
          <a:ext cx="7740650" cy="1250950"/>
        </p:xfrm>
        <a:graphic>
          <a:graphicData uri="http://schemas.openxmlformats.org/presentationml/2006/ole">
            <mc:AlternateContent xmlns:mc="http://schemas.openxmlformats.org/markup-compatibility/2006">
              <mc:Choice xmlns:v="urn:schemas-microsoft-com:vml" Requires="v">
                <p:oleObj spid="_x0000_s6154" name="Equation" r:id="rId3" imgW="2984500" imgH="482600" progId="Equation.3">
                  <p:embed/>
                </p:oleObj>
              </mc:Choice>
              <mc:Fallback>
                <p:oleObj name="Equation" r:id="rId3" imgW="2984500" imgH="482600" progId="Equation.3">
                  <p:embed/>
                  <p:pic>
                    <p:nvPicPr>
                      <p:cNvPr id="1230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82" y="4968812"/>
                        <a:ext cx="7740650" cy="125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6" name="TextBox 6">
            <a:extLst>
              <a:ext uri="{FF2B5EF4-FFF2-40B4-BE49-F238E27FC236}">
                <a16:creationId xmlns:a16="http://schemas.microsoft.com/office/drawing/2014/main" id="{A0A1F3D9-DE58-504F-9C71-B86F7EDCB913}"/>
              </a:ext>
            </a:extLst>
          </p:cNvPr>
          <p:cNvSpPr txBox="1">
            <a:spLocks noChangeArrowheads="1"/>
          </p:cNvSpPr>
          <p:nvPr/>
        </p:nvSpPr>
        <p:spPr bwMode="auto">
          <a:xfrm>
            <a:off x="5923007" y="2443804"/>
            <a:ext cx="43973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r>
              <a:rPr lang="en-US"/>
              <a:t>1</a:t>
            </a:r>
          </a:p>
        </p:txBody>
      </p:sp>
      <p:sp>
        <p:nvSpPr>
          <p:cNvPr id="17" name="TextBox 15">
            <a:extLst>
              <a:ext uri="{FF2B5EF4-FFF2-40B4-BE49-F238E27FC236}">
                <a16:creationId xmlns:a16="http://schemas.microsoft.com/office/drawing/2014/main" id="{9E28894D-4634-7044-A579-A2F6A399ED4D}"/>
              </a:ext>
            </a:extLst>
          </p:cNvPr>
          <p:cNvSpPr txBox="1">
            <a:spLocks noChangeArrowheads="1"/>
          </p:cNvSpPr>
          <p:nvPr/>
        </p:nvSpPr>
        <p:spPr bwMode="auto">
          <a:xfrm>
            <a:off x="5923007" y="2062804"/>
            <a:ext cx="43973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r>
              <a:rPr lang="en-US"/>
              <a:t>1</a:t>
            </a:r>
          </a:p>
        </p:txBody>
      </p:sp>
      <p:sp>
        <p:nvSpPr>
          <p:cNvPr id="18" name="TextBox 16">
            <a:extLst>
              <a:ext uri="{FF2B5EF4-FFF2-40B4-BE49-F238E27FC236}">
                <a16:creationId xmlns:a16="http://schemas.microsoft.com/office/drawing/2014/main" id="{02AC7984-C2A4-2E42-A7B7-8D7385AC3F08}"/>
              </a:ext>
            </a:extLst>
          </p:cNvPr>
          <p:cNvSpPr txBox="1">
            <a:spLocks noChangeArrowheads="1"/>
          </p:cNvSpPr>
          <p:nvPr/>
        </p:nvSpPr>
        <p:spPr bwMode="auto">
          <a:xfrm>
            <a:off x="5923007" y="1686566"/>
            <a:ext cx="43973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r>
              <a:rPr lang="en-US"/>
              <a:t>1</a:t>
            </a:r>
          </a:p>
        </p:txBody>
      </p:sp>
    </p:spTree>
    <p:extLst>
      <p:ext uri="{BB962C8B-B14F-4D97-AF65-F5344CB8AC3E}">
        <p14:creationId xmlns:p14="http://schemas.microsoft.com/office/powerpoint/2010/main" val="22548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Question</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41</a:t>
            </a:fld>
            <a:endParaRPr lang="en-US"/>
          </a:p>
        </p:txBody>
      </p:sp>
      <p:sp>
        <p:nvSpPr>
          <p:cNvPr id="8" name="TextBox 7">
            <a:extLst>
              <a:ext uri="{FF2B5EF4-FFF2-40B4-BE49-F238E27FC236}">
                <a16:creationId xmlns:a16="http://schemas.microsoft.com/office/drawing/2014/main" id="{7678F6FA-925D-D440-A2CE-1E00F579308C}"/>
              </a:ext>
            </a:extLst>
          </p:cNvPr>
          <p:cNvSpPr txBox="1"/>
          <p:nvPr/>
        </p:nvSpPr>
        <p:spPr>
          <a:xfrm>
            <a:off x="381000" y="1614665"/>
            <a:ext cx="4516280" cy="1938992"/>
          </a:xfrm>
          <a:prstGeom prst="rect">
            <a:avLst/>
          </a:prstGeom>
          <a:solidFill>
            <a:schemeClr val="bg2">
              <a:lumMod val="75000"/>
            </a:schemeClr>
          </a:solidFill>
          <a:scene3d>
            <a:camera prst="orthographicFront"/>
            <a:lightRig rig="threePt" dir="t"/>
          </a:scene3d>
          <a:sp3d>
            <a:bevelT/>
          </a:sp3d>
        </p:spPr>
        <p:txBody>
          <a:bodyPr wrap="none">
            <a:spAutoFit/>
          </a:bodyPr>
          <a:lstStyle/>
          <a:p>
            <a:pPr>
              <a:defRPr/>
            </a:pPr>
            <a:r>
              <a:rPr lang="en-US" dirty="0" err="1">
                <a:solidFill>
                  <a:srgbClr val="000000"/>
                </a:solidFill>
                <a:latin typeface="Menlo-Regular"/>
                <a:ea typeface="ＭＳ Ｐゴシック" charset="0"/>
                <a:cs typeface="ＭＳ Ｐゴシック" charset="0"/>
              </a:rPr>
              <a:t>i</a:t>
            </a:r>
            <a:r>
              <a:rPr lang="en-US" dirty="0">
                <a:solidFill>
                  <a:srgbClr val="000000"/>
                </a:solidFill>
                <a:latin typeface="Menlo-Regular"/>
                <a:ea typeface="ＭＳ Ｐゴシック" charset="0"/>
                <a:cs typeface="ＭＳ Ｐゴシック" charset="0"/>
              </a:rPr>
              <a:t> = </a:t>
            </a:r>
            <a:r>
              <a:rPr lang="en-US" dirty="0">
                <a:solidFill>
                  <a:srgbClr val="000BFF"/>
                </a:solidFill>
                <a:latin typeface="Menlo-Regular"/>
                <a:ea typeface="ＭＳ Ｐゴシック" charset="0"/>
                <a:cs typeface="ＭＳ Ｐゴシック" charset="0"/>
              </a:rPr>
              <a:t>1</a:t>
            </a:r>
            <a:endParaRPr lang="en-US" dirty="0">
              <a:solidFill>
                <a:srgbClr val="000000"/>
              </a:solidFill>
              <a:latin typeface="Menlo-Regular"/>
              <a:ea typeface="ＭＳ Ｐゴシック" charset="0"/>
              <a:cs typeface="ＭＳ Ｐゴシック" charset="0"/>
            </a:endParaRPr>
          </a:p>
          <a:p>
            <a:pPr>
              <a:defRPr/>
            </a:pPr>
            <a:r>
              <a:rPr lang="en-US" dirty="0">
                <a:solidFill>
                  <a:srgbClr val="000000"/>
                </a:solidFill>
                <a:latin typeface="Menlo-Regular"/>
                <a:ea typeface="ＭＳ Ｐゴシック" charset="0"/>
                <a:cs typeface="ＭＳ Ｐゴシック" charset="0"/>
              </a:rPr>
              <a:t>   </a:t>
            </a:r>
            <a:r>
              <a:rPr lang="en-US" dirty="0">
                <a:solidFill>
                  <a:srgbClr val="B40062"/>
                </a:solidFill>
                <a:latin typeface="Menlo-Regular"/>
                <a:ea typeface="ＭＳ Ｐゴシック" charset="0"/>
                <a:cs typeface="ＭＳ Ｐゴシック" charset="0"/>
              </a:rPr>
              <a:t>while</a:t>
            </a:r>
            <a:r>
              <a:rPr lang="en-US" dirty="0">
                <a:solidFill>
                  <a:srgbClr val="000000"/>
                </a:solidFill>
                <a:latin typeface="Menlo-Regular"/>
                <a:ea typeface="ＭＳ Ｐゴシック" charset="0"/>
                <a:cs typeface="ＭＳ Ｐゴシック" charset="0"/>
              </a:rPr>
              <a:t> </a:t>
            </a:r>
            <a:r>
              <a:rPr lang="en-US" dirty="0" err="1">
                <a:solidFill>
                  <a:srgbClr val="000000"/>
                </a:solidFill>
                <a:latin typeface="Menlo-Regular"/>
                <a:ea typeface="ＭＳ Ｐゴシック" charset="0"/>
                <a:cs typeface="ＭＳ Ｐゴシック" charset="0"/>
              </a:rPr>
              <a:t>i</a:t>
            </a:r>
            <a:r>
              <a:rPr lang="en-US" dirty="0">
                <a:solidFill>
                  <a:srgbClr val="000000"/>
                </a:solidFill>
                <a:latin typeface="Menlo-Regular"/>
                <a:ea typeface="ＭＳ Ｐゴシック" charset="0"/>
                <a:cs typeface="ＭＳ Ｐゴシック" charset="0"/>
              </a:rPr>
              <a:t> &lt; n </a:t>
            </a:r>
            <a:r>
              <a:rPr lang="en-US" dirty="0">
                <a:solidFill>
                  <a:srgbClr val="B40062"/>
                </a:solidFill>
                <a:latin typeface="Menlo-Regular"/>
                <a:ea typeface="ＭＳ Ｐゴシック" charset="0"/>
                <a:cs typeface="ＭＳ Ｐゴシック" charset="0"/>
              </a:rPr>
              <a:t>do</a:t>
            </a:r>
            <a:endParaRPr lang="en-US" dirty="0">
              <a:solidFill>
                <a:srgbClr val="000000"/>
              </a:solidFill>
              <a:latin typeface="Menlo-Regular"/>
              <a:ea typeface="ＭＳ Ｐゴシック" charset="0"/>
              <a:cs typeface="ＭＳ Ｐゴシック" charset="0"/>
            </a:endParaRPr>
          </a:p>
          <a:p>
            <a:pPr>
              <a:defRPr/>
            </a:pPr>
            <a:r>
              <a:rPr lang="en-US" dirty="0">
                <a:solidFill>
                  <a:srgbClr val="000000"/>
                </a:solidFill>
                <a:latin typeface="Menlo-Regular"/>
                <a:ea typeface="ＭＳ Ｐゴシック" charset="0"/>
                <a:cs typeface="ＭＳ Ｐゴシック" charset="0"/>
              </a:rPr>
              <a:t>      </a:t>
            </a:r>
            <a:r>
              <a:rPr lang="en-US" dirty="0">
                <a:solidFill>
                  <a:srgbClr val="B40062"/>
                </a:solidFill>
                <a:latin typeface="Menlo-Regular"/>
                <a:ea typeface="ＭＳ Ｐゴシック" charset="0"/>
                <a:cs typeface="ＭＳ Ｐゴシック" charset="0"/>
              </a:rPr>
              <a:t>for</a:t>
            </a:r>
            <a:r>
              <a:rPr lang="en-US" dirty="0">
                <a:solidFill>
                  <a:srgbClr val="000000"/>
                </a:solidFill>
                <a:latin typeface="Menlo-Regular"/>
                <a:ea typeface="ＭＳ Ｐゴシック" charset="0"/>
                <a:cs typeface="ＭＳ Ｐゴシック" charset="0"/>
              </a:rPr>
              <a:t> j = </a:t>
            </a:r>
            <a:r>
              <a:rPr lang="en-US" dirty="0" err="1">
                <a:solidFill>
                  <a:srgbClr val="000000"/>
                </a:solidFill>
                <a:latin typeface="Menlo-Regular"/>
                <a:ea typeface="ＭＳ Ｐゴシック" charset="0"/>
                <a:cs typeface="ＭＳ Ｐゴシック" charset="0"/>
              </a:rPr>
              <a:t>i</a:t>
            </a:r>
            <a:r>
              <a:rPr lang="en-US" dirty="0">
                <a:solidFill>
                  <a:srgbClr val="000000"/>
                </a:solidFill>
                <a:latin typeface="Menlo-Regular"/>
                <a:ea typeface="ＭＳ Ｐゴシック" charset="0"/>
                <a:cs typeface="ＭＳ Ｐゴシック" charset="0"/>
              </a:rPr>
              <a:t> to n </a:t>
            </a:r>
            <a:r>
              <a:rPr lang="en-US" dirty="0">
                <a:solidFill>
                  <a:srgbClr val="B40062"/>
                </a:solidFill>
                <a:latin typeface="Menlo-Regular"/>
                <a:ea typeface="ＭＳ Ｐゴシック" charset="0"/>
                <a:cs typeface="ＭＳ Ｐゴシック" charset="0"/>
              </a:rPr>
              <a:t>do</a:t>
            </a:r>
            <a:endParaRPr lang="en-US" dirty="0">
              <a:solidFill>
                <a:srgbClr val="000000"/>
              </a:solidFill>
              <a:latin typeface="Menlo-Regular"/>
              <a:ea typeface="ＭＳ Ｐゴシック" charset="0"/>
              <a:cs typeface="ＭＳ Ｐゴシック" charset="0"/>
            </a:endParaRPr>
          </a:p>
          <a:p>
            <a:pPr>
              <a:defRPr/>
            </a:pPr>
            <a:r>
              <a:rPr lang="is-IS" dirty="0">
                <a:solidFill>
                  <a:srgbClr val="000000"/>
                </a:solidFill>
                <a:latin typeface="Menlo-Regular"/>
                <a:ea typeface="ＭＳ Ｐゴシック" charset="0"/>
                <a:cs typeface="ＭＳ Ｐゴシック" charset="0"/>
              </a:rPr>
              <a:t>         sum = sum + </a:t>
            </a:r>
            <a:r>
              <a:rPr lang="is-IS" dirty="0">
                <a:solidFill>
                  <a:srgbClr val="000BFF"/>
                </a:solidFill>
                <a:latin typeface="Menlo-Regular"/>
                <a:ea typeface="ＭＳ Ｐゴシック" charset="0"/>
                <a:cs typeface="ＭＳ Ｐゴシック" charset="0"/>
              </a:rPr>
              <a:t>1</a:t>
            </a:r>
            <a:endParaRPr lang="is-IS" dirty="0">
              <a:solidFill>
                <a:srgbClr val="000000"/>
              </a:solidFill>
              <a:latin typeface="Menlo-Regular"/>
              <a:ea typeface="ＭＳ Ｐゴシック" charset="0"/>
              <a:cs typeface="ＭＳ Ｐゴシック" charset="0"/>
            </a:endParaRPr>
          </a:p>
          <a:p>
            <a:pPr>
              <a:defRPr/>
            </a:pPr>
            <a:r>
              <a:rPr lang="is-IS" dirty="0">
                <a:solidFill>
                  <a:srgbClr val="000000"/>
                </a:solidFill>
                <a:latin typeface="Menlo-Regular"/>
                <a:ea typeface="ＭＳ Ｐゴシック" charset="0"/>
                <a:cs typeface="ＭＳ Ｐゴシック" charset="0"/>
              </a:rPr>
              <a:t>      i++</a:t>
            </a:r>
            <a:endParaRPr lang="en-US" dirty="0">
              <a:latin typeface="Times New Roman" charset="0"/>
              <a:ea typeface="ＭＳ Ｐゴシック" charset="0"/>
              <a:cs typeface="ＭＳ Ｐゴシック" charset="0"/>
            </a:endParaRPr>
          </a:p>
        </p:txBody>
      </p:sp>
      <p:sp>
        <p:nvSpPr>
          <p:cNvPr id="9" name="Rectangle 8">
            <a:extLst>
              <a:ext uri="{FF2B5EF4-FFF2-40B4-BE49-F238E27FC236}">
                <a16:creationId xmlns:a16="http://schemas.microsoft.com/office/drawing/2014/main" id="{3E0BD8FA-39BC-2744-9C3A-52D14C2CB769}"/>
              </a:ext>
            </a:extLst>
          </p:cNvPr>
          <p:cNvSpPr/>
          <p:nvPr>
            <p:custDataLst>
              <p:tags r:id="rId1"/>
            </p:custDataLst>
          </p:nvPr>
        </p:nvSpPr>
        <p:spPr>
          <a:xfrm>
            <a:off x="325438" y="3681590"/>
            <a:ext cx="3789362" cy="2862322"/>
          </a:xfrm>
          <a:prstGeom prst="rect">
            <a:avLst/>
          </a:prstGeom>
        </p:spPr>
        <p:txBody>
          <a:bodyPr>
            <a:spAutoFit/>
          </a:bodyPr>
          <a:lstStyle/>
          <a:p>
            <a:pPr>
              <a:defRPr/>
            </a:pPr>
            <a:r>
              <a:rPr lang="en-US" sz="3000" i="0" dirty="0">
                <a:solidFill>
                  <a:srgbClr val="000000"/>
                </a:solidFill>
                <a:latin typeface="Times New Roman" charset="0"/>
                <a:ea typeface="ＭＳ Ｐゴシック" charset="0"/>
                <a:cs typeface="ＭＳ Ｐゴシック" charset="0"/>
              </a:rPr>
              <a:t>Time complexity:</a:t>
            </a:r>
          </a:p>
          <a:p>
            <a:pPr marL="514350" indent="-514350">
              <a:buFontTx/>
              <a:buAutoNum type="alphaLcPeriod"/>
              <a:defRPr/>
            </a:pPr>
            <a:r>
              <a:rPr lang="en-US" sz="3000" i="0" dirty="0">
                <a:solidFill>
                  <a:srgbClr val="000000"/>
                </a:solidFill>
                <a:latin typeface="Times New Roman" charset="0"/>
                <a:ea typeface="ＭＳ Ｐゴシック" charset="0"/>
                <a:cs typeface="ＭＳ Ｐゴシック" charset="0"/>
              </a:rPr>
              <a:t>O(n)</a:t>
            </a:r>
          </a:p>
          <a:p>
            <a:pPr marL="514350" indent="-514350">
              <a:buFontTx/>
              <a:buAutoNum type="alphaLcPeriod"/>
              <a:defRPr/>
            </a:pPr>
            <a:r>
              <a:rPr lang="en-US" sz="3000" i="0" dirty="0">
                <a:solidFill>
                  <a:srgbClr val="000000"/>
                </a:solidFill>
                <a:latin typeface="Times New Roman" charset="0"/>
                <a:ea typeface="ＭＳ Ｐゴシック" charset="0"/>
                <a:cs typeface="ＭＳ Ｐゴシック" charset="0"/>
              </a:rPr>
              <a:t>O(n </a:t>
            </a:r>
            <a:r>
              <a:rPr lang="en-US" sz="3000" i="0" dirty="0" err="1">
                <a:solidFill>
                  <a:srgbClr val="000000"/>
                </a:solidFill>
                <a:latin typeface="Times New Roman" charset="0"/>
                <a:ea typeface="ＭＳ Ｐゴシック" charset="0"/>
                <a:cs typeface="ＭＳ Ｐゴシック" charset="0"/>
              </a:rPr>
              <a:t>lg</a:t>
            </a:r>
            <a:r>
              <a:rPr lang="en-US" sz="3000" i="0" dirty="0">
                <a:solidFill>
                  <a:srgbClr val="000000"/>
                </a:solidFill>
                <a:latin typeface="Times New Roman" charset="0"/>
                <a:ea typeface="ＭＳ Ｐゴシック" charset="0"/>
                <a:cs typeface="ＭＳ Ｐゴシック" charset="0"/>
              </a:rPr>
              <a:t> n)</a:t>
            </a:r>
          </a:p>
          <a:p>
            <a:pPr marL="514350" indent="-514350">
              <a:buFontTx/>
              <a:buAutoNum type="alphaLcPeriod"/>
              <a:defRPr/>
            </a:pPr>
            <a:r>
              <a:rPr lang="en-US" sz="3000" i="0" dirty="0">
                <a:solidFill>
                  <a:srgbClr val="000000"/>
                </a:solidFill>
                <a:latin typeface="Times New Roman" charset="0"/>
                <a:ea typeface="ＭＳ Ｐゴシック" charset="0"/>
                <a:cs typeface="ＭＳ Ｐゴシック" charset="0"/>
              </a:rPr>
              <a:t>O(n</a:t>
            </a:r>
            <a:r>
              <a:rPr lang="en-US" sz="3000" i="0" baseline="30000" dirty="0">
                <a:solidFill>
                  <a:srgbClr val="000000"/>
                </a:solidFill>
                <a:latin typeface="Times New Roman" charset="0"/>
                <a:ea typeface="ＭＳ Ｐゴシック" charset="0"/>
                <a:cs typeface="ＭＳ Ｐゴシック" charset="0"/>
              </a:rPr>
              <a:t>2</a:t>
            </a:r>
            <a:r>
              <a:rPr lang="en-US" sz="3000" i="0" dirty="0">
                <a:solidFill>
                  <a:srgbClr val="000000"/>
                </a:solidFill>
                <a:latin typeface="Times New Roman" charset="0"/>
                <a:ea typeface="ＭＳ Ｐゴシック" charset="0"/>
                <a:cs typeface="ＭＳ Ｐゴシック" charset="0"/>
              </a:rPr>
              <a:t>)</a:t>
            </a:r>
          </a:p>
          <a:p>
            <a:pPr marL="514350" indent="-514350">
              <a:buFontTx/>
              <a:buAutoNum type="alphaLcPeriod"/>
              <a:defRPr/>
            </a:pPr>
            <a:r>
              <a:rPr lang="en-US" sz="3000" i="0" dirty="0">
                <a:solidFill>
                  <a:srgbClr val="000000"/>
                </a:solidFill>
                <a:latin typeface="Times New Roman" charset="0"/>
                <a:ea typeface="ＭＳ Ｐゴシック" charset="0"/>
                <a:cs typeface="ＭＳ Ｐゴシック" charset="0"/>
              </a:rPr>
              <a:t>O(n</a:t>
            </a:r>
            <a:r>
              <a:rPr lang="en-US" sz="3000" i="0" baseline="30000" dirty="0">
                <a:solidFill>
                  <a:srgbClr val="000000"/>
                </a:solidFill>
                <a:latin typeface="Times New Roman" charset="0"/>
                <a:ea typeface="ＭＳ Ｐゴシック" charset="0"/>
                <a:cs typeface="ＭＳ Ｐゴシック" charset="0"/>
              </a:rPr>
              <a:t>2 </a:t>
            </a:r>
            <a:r>
              <a:rPr lang="en-US" sz="3000" i="0" dirty="0" err="1">
                <a:solidFill>
                  <a:srgbClr val="000000"/>
                </a:solidFill>
                <a:latin typeface="Times New Roman" charset="0"/>
                <a:ea typeface="ＭＳ Ｐゴシック" charset="0"/>
                <a:cs typeface="ＭＳ Ｐゴシック" charset="0"/>
              </a:rPr>
              <a:t>lg</a:t>
            </a:r>
            <a:r>
              <a:rPr lang="en-US" sz="3000" i="0" dirty="0">
                <a:solidFill>
                  <a:srgbClr val="000000"/>
                </a:solidFill>
                <a:latin typeface="Times New Roman" charset="0"/>
                <a:ea typeface="ＭＳ Ｐゴシック" charset="0"/>
                <a:cs typeface="ＭＳ Ｐゴシック" charset="0"/>
              </a:rPr>
              <a:t> n)</a:t>
            </a:r>
          </a:p>
          <a:p>
            <a:pPr marL="514350" indent="-514350">
              <a:buFontTx/>
              <a:buAutoNum type="alphaLcPeriod"/>
              <a:defRPr/>
            </a:pPr>
            <a:r>
              <a:rPr lang="en-US" sz="3000" i="0" dirty="0">
                <a:solidFill>
                  <a:srgbClr val="000000"/>
                </a:solidFill>
                <a:latin typeface="Times New Roman" charset="0"/>
                <a:ea typeface="ＭＳ Ｐゴシック" charset="0"/>
                <a:cs typeface="ＭＳ Ｐゴシック" charset="0"/>
              </a:rPr>
              <a:t>None of these</a:t>
            </a:r>
            <a:endParaRPr lang="en-US" sz="3000" b="1" dirty="0">
              <a:solidFill>
                <a:srgbClr val="FF0000"/>
              </a:solidFill>
              <a:latin typeface="Courier New" pitchFamily="49" charset="0"/>
              <a:ea typeface="ＭＳ Ｐゴシック" charset="0"/>
              <a:cs typeface="ＭＳ Ｐゴシック" charset="0"/>
            </a:endParaRPr>
          </a:p>
        </p:txBody>
      </p:sp>
    </p:spTree>
    <p:extLst>
      <p:ext uri="{BB962C8B-B14F-4D97-AF65-F5344CB8AC3E}">
        <p14:creationId xmlns:p14="http://schemas.microsoft.com/office/powerpoint/2010/main" val="922411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Solution</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42</a:t>
            </a:fld>
            <a:endParaRPr lang="en-US"/>
          </a:p>
        </p:txBody>
      </p:sp>
      <p:sp>
        <p:nvSpPr>
          <p:cNvPr id="8" name="TextBox 7">
            <a:extLst>
              <a:ext uri="{FF2B5EF4-FFF2-40B4-BE49-F238E27FC236}">
                <a16:creationId xmlns:a16="http://schemas.microsoft.com/office/drawing/2014/main" id="{76D7ACCB-7AD4-2846-BF52-B139D8D8F0B4}"/>
              </a:ext>
            </a:extLst>
          </p:cNvPr>
          <p:cNvSpPr txBox="1"/>
          <p:nvPr/>
        </p:nvSpPr>
        <p:spPr>
          <a:xfrm>
            <a:off x="724930" y="1614663"/>
            <a:ext cx="4516280" cy="1938992"/>
          </a:xfrm>
          <a:prstGeom prst="rect">
            <a:avLst/>
          </a:prstGeom>
          <a:solidFill>
            <a:schemeClr val="bg2">
              <a:lumMod val="75000"/>
            </a:schemeClr>
          </a:solidFill>
          <a:scene3d>
            <a:camera prst="orthographicFront"/>
            <a:lightRig rig="threePt" dir="t"/>
          </a:scene3d>
          <a:sp3d>
            <a:bevelT/>
          </a:sp3d>
        </p:spPr>
        <p:txBody>
          <a:bodyPr wrap="none">
            <a:spAutoFit/>
          </a:bodyPr>
          <a:lstStyle/>
          <a:p>
            <a:pPr>
              <a:defRPr/>
            </a:pPr>
            <a:r>
              <a:rPr lang="en-US" dirty="0" err="1">
                <a:solidFill>
                  <a:srgbClr val="000000"/>
                </a:solidFill>
                <a:latin typeface="Menlo-Regular"/>
                <a:ea typeface="ＭＳ Ｐゴシック" charset="0"/>
                <a:cs typeface="ＭＳ Ｐゴシック" charset="0"/>
              </a:rPr>
              <a:t>i</a:t>
            </a:r>
            <a:r>
              <a:rPr lang="en-US" dirty="0">
                <a:solidFill>
                  <a:srgbClr val="000000"/>
                </a:solidFill>
                <a:latin typeface="Menlo-Regular"/>
                <a:ea typeface="ＭＳ Ｐゴシック" charset="0"/>
                <a:cs typeface="ＭＳ Ｐゴシック" charset="0"/>
              </a:rPr>
              <a:t> = </a:t>
            </a:r>
            <a:r>
              <a:rPr lang="en-US" dirty="0">
                <a:solidFill>
                  <a:srgbClr val="000BFF"/>
                </a:solidFill>
                <a:latin typeface="Menlo-Regular"/>
                <a:ea typeface="ＭＳ Ｐゴシック" charset="0"/>
                <a:cs typeface="ＭＳ Ｐゴシック" charset="0"/>
              </a:rPr>
              <a:t>1</a:t>
            </a:r>
            <a:endParaRPr lang="en-US" dirty="0">
              <a:solidFill>
                <a:srgbClr val="000000"/>
              </a:solidFill>
              <a:latin typeface="Menlo-Regular"/>
              <a:ea typeface="ＭＳ Ｐゴシック" charset="0"/>
              <a:cs typeface="ＭＳ Ｐゴシック" charset="0"/>
            </a:endParaRPr>
          </a:p>
          <a:p>
            <a:pPr>
              <a:defRPr/>
            </a:pPr>
            <a:r>
              <a:rPr lang="en-US" dirty="0">
                <a:solidFill>
                  <a:srgbClr val="000000"/>
                </a:solidFill>
                <a:latin typeface="Menlo-Regular"/>
                <a:ea typeface="ＭＳ Ｐゴシック" charset="0"/>
                <a:cs typeface="ＭＳ Ｐゴシック" charset="0"/>
              </a:rPr>
              <a:t>   </a:t>
            </a:r>
            <a:r>
              <a:rPr lang="en-US" dirty="0">
                <a:solidFill>
                  <a:srgbClr val="B40062"/>
                </a:solidFill>
                <a:latin typeface="Menlo-Regular"/>
                <a:ea typeface="ＭＳ Ｐゴシック" charset="0"/>
                <a:cs typeface="ＭＳ Ｐゴシック" charset="0"/>
              </a:rPr>
              <a:t>while</a:t>
            </a:r>
            <a:r>
              <a:rPr lang="en-US" dirty="0">
                <a:solidFill>
                  <a:srgbClr val="000000"/>
                </a:solidFill>
                <a:latin typeface="Menlo-Regular"/>
                <a:ea typeface="ＭＳ Ｐゴシック" charset="0"/>
                <a:cs typeface="ＭＳ Ｐゴシック" charset="0"/>
              </a:rPr>
              <a:t> </a:t>
            </a:r>
            <a:r>
              <a:rPr lang="en-US" dirty="0" err="1">
                <a:solidFill>
                  <a:srgbClr val="000000"/>
                </a:solidFill>
                <a:latin typeface="Menlo-Regular"/>
                <a:ea typeface="ＭＳ Ｐゴシック" charset="0"/>
                <a:cs typeface="ＭＳ Ｐゴシック" charset="0"/>
              </a:rPr>
              <a:t>i</a:t>
            </a:r>
            <a:r>
              <a:rPr lang="en-US" dirty="0">
                <a:solidFill>
                  <a:srgbClr val="000000"/>
                </a:solidFill>
                <a:latin typeface="Menlo-Regular"/>
                <a:ea typeface="ＭＳ Ｐゴシック" charset="0"/>
                <a:cs typeface="ＭＳ Ｐゴシック" charset="0"/>
              </a:rPr>
              <a:t> &lt; n </a:t>
            </a:r>
            <a:r>
              <a:rPr lang="en-US" dirty="0">
                <a:solidFill>
                  <a:srgbClr val="B40062"/>
                </a:solidFill>
                <a:latin typeface="Menlo-Regular"/>
                <a:ea typeface="ＭＳ Ｐゴシック" charset="0"/>
                <a:cs typeface="ＭＳ Ｐゴシック" charset="0"/>
              </a:rPr>
              <a:t>do</a:t>
            </a:r>
            <a:endParaRPr lang="en-US" dirty="0">
              <a:solidFill>
                <a:srgbClr val="000000"/>
              </a:solidFill>
              <a:latin typeface="Menlo-Regular"/>
              <a:ea typeface="ＭＳ Ｐゴシック" charset="0"/>
              <a:cs typeface="ＭＳ Ｐゴシック" charset="0"/>
            </a:endParaRPr>
          </a:p>
          <a:p>
            <a:pPr>
              <a:defRPr/>
            </a:pPr>
            <a:r>
              <a:rPr lang="en-US" dirty="0">
                <a:solidFill>
                  <a:srgbClr val="000000"/>
                </a:solidFill>
                <a:latin typeface="Menlo-Regular"/>
                <a:ea typeface="ＭＳ Ｐゴシック" charset="0"/>
                <a:cs typeface="ＭＳ Ｐゴシック" charset="0"/>
              </a:rPr>
              <a:t>      </a:t>
            </a:r>
            <a:r>
              <a:rPr lang="en-US" dirty="0">
                <a:solidFill>
                  <a:srgbClr val="B40062"/>
                </a:solidFill>
                <a:latin typeface="Menlo-Regular"/>
                <a:ea typeface="ＭＳ Ｐゴシック" charset="0"/>
                <a:cs typeface="ＭＳ Ｐゴシック" charset="0"/>
              </a:rPr>
              <a:t>for</a:t>
            </a:r>
            <a:r>
              <a:rPr lang="en-US" dirty="0">
                <a:solidFill>
                  <a:srgbClr val="000000"/>
                </a:solidFill>
                <a:latin typeface="Menlo-Regular"/>
                <a:ea typeface="ＭＳ Ｐゴシック" charset="0"/>
                <a:cs typeface="ＭＳ Ｐゴシック" charset="0"/>
              </a:rPr>
              <a:t> j = </a:t>
            </a:r>
            <a:r>
              <a:rPr lang="en-US" dirty="0" err="1">
                <a:solidFill>
                  <a:srgbClr val="000000"/>
                </a:solidFill>
                <a:latin typeface="Menlo-Regular"/>
                <a:ea typeface="ＭＳ Ｐゴシック" charset="0"/>
                <a:cs typeface="ＭＳ Ｐゴシック" charset="0"/>
              </a:rPr>
              <a:t>i</a:t>
            </a:r>
            <a:r>
              <a:rPr lang="en-US" dirty="0">
                <a:solidFill>
                  <a:srgbClr val="000000"/>
                </a:solidFill>
                <a:latin typeface="Menlo-Regular"/>
                <a:ea typeface="ＭＳ Ｐゴシック" charset="0"/>
                <a:cs typeface="ＭＳ Ｐゴシック" charset="0"/>
              </a:rPr>
              <a:t> to n </a:t>
            </a:r>
            <a:r>
              <a:rPr lang="en-US" dirty="0">
                <a:solidFill>
                  <a:srgbClr val="B40062"/>
                </a:solidFill>
                <a:latin typeface="Menlo-Regular"/>
                <a:ea typeface="ＭＳ Ｐゴシック" charset="0"/>
                <a:cs typeface="ＭＳ Ｐゴシック" charset="0"/>
              </a:rPr>
              <a:t>do</a:t>
            </a:r>
            <a:endParaRPr lang="en-US" dirty="0">
              <a:solidFill>
                <a:srgbClr val="000000"/>
              </a:solidFill>
              <a:latin typeface="Menlo-Regular"/>
              <a:ea typeface="ＭＳ Ｐゴシック" charset="0"/>
              <a:cs typeface="ＭＳ Ｐゴシック" charset="0"/>
            </a:endParaRPr>
          </a:p>
          <a:p>
            <a:pPr>
              <a:defRPr/>
            </a:pPr>
            <a:r>
              <a:rPr lang="is-IS" dirty="0">
                <a:solidFill>
                  <a:srgbClr val="000000"/>
                </a:solidFill>
                <a:latin typeface="Menlo-Regular"/>
                <a:ea typeface="ＭＳ Ｐゴシック" charset="0"/>
                <a:cs typeface="ＭＳ Ｐゴシック" charset="0"/>
              </a:rPr>
              <a:t>         sum = sum + </a:t>
            </a:r>
            <a:r>
              <a:rPr lang="is-IS" dirty="0">
                <a:solidFill>
                  <a:srgbClr val="000BFF"/>
                </a:solidFill>
                <a:latin typeface="Menlo-Regular"/>
                <a:ea typeface="ＭＳ Ｐゴシック" charset="0"/>
                <a:cs typeface="ＭＳ Ｐゴシック" charset="0"/>
              </a:rPr>
              <a:t>1</a:t>
            </a:r>
            <a:endParaRPr lang="is-IS" dirty="0">
              <a:solidFill>
                <a:srgbClr val="000000"/>
              </a:solidFill>
              <a:latin typeface="Menlo-Regular"/>
              <a:ea typeface="ＭＳ Ｐゴシック" charset="0"/>
              <a:cs typeface="ＭＳ Ｐゴシック" charset="0"/>
            </a:endParaRPr>
          </a:p>
          <a:p>
            <a:pPr>
              <a:defRPr/>
            </a:pPr>
            <a:r>
              <a:rPr lang="is-IS" dirty="0">
                <a:solidFill>
                  <a:srgbClr val="000000"/>
                </a:solidFill>
                <a:latin typeface="Menlo-Regular"/>
                <a:ea typeface="ＭＳ Ｐゴシック" charset="0"/>
                <a:cs typeface="ＭＳ Ｐゴシック" charset="0"/>
              </a:rPr>
              <a:t>      i++</a:t>
            </a:r>
            <a:endParaRPr lang="en-US" dirty="0">
              <a:latin typeface="Times New Roman" charset="0"/>
              <a:ea typeface="ＭＳ Ｐゴシック" charset="0"/>
              <a:cs typeface="ＭＳ Ｐゴシック" charset="0"/>
            </a:endParaRPr>
          </a:p>
        </p:txBody>
      </p:sp>
      <p:graphicFrame>
        <p:nvGraphicFramePr>
          <p:cNvPr id="9" name="Object 14">
            <a:extLst>
              <a:ext uri="{FF2B5EF4-FFF2-40B4-BE49-F238E27FC236}">
                <a16:creationId xmlns:a16="http://schemas.microsoft.com/office/drawing/2014/main" id="{D309F9C4-64C0-534B-B0E9-1642D241EFCA}"/>
              </a:ext>
            </a:extLst>
          </p:cNvPr>
          <p:cNvGraphicFramePr>
            <a:graphicFrameLocks noChangeAspect="1"/>
          </p:cNvGraphicFramePr>
          <p:nvPr>
            <p:extLst>
              <p:ext uri="{D42A27DB-BD31-4B8C-83A1-F6EECF244321}">
                <p14:modId xmlns:p14="http://schemas.microsoft.com/office/powerpoint/2010/main" val="1003618949"/>
              </p:ext>
            </p:extLst>
          </p:nvPr>
        </p:nvGraphicFramePr>
        <p:xfrm>
          <a:off x="1282143" y="3519663"/>
          <a:ext cx="2076450" cy="1177925"/>
        </p:xfrm>
        <a:graphic>
          <a:graphicData uri="http://schemas.openxmlformats.org/presentationml/2006/ole">
            <mc:AlternateContent xmlns:mc="http://schemas.openxmlformats.org/markup-compatibility/2006">
              <mc:Choice xmlns:v="urn:schemas-microsoft-com:vml" Requires="v">
                <p:oleObj spid="_x0000_s7196" name="Equation" r:id="rId4" imgW="850900" imgH="482600" progId="Equation.3">
                  <p:embed/>
                </p:oleObj>
              </mc:Choice>
              <mc:Fallback>
                <p:oleObj name="Equation" r:id="rId4" imgW="850900" imgH="482600" progId="Equation.3">
                  <p:embed/>
                  <p:pic>
                    <p:nvPicPr>
                      <p:cNvPr id="136197"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143" y="3519663"/>
                        <a:ext cx="2076450" cy="117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0" name="TextBox 2">
            <a:extLst>
              <a:ext uri="{FF2B5EF4-FFF2-40B4-BE49-F238E27FC236}">
                <a16:creationId xmlns:a16="http://schemas.microsoft.com/office/drawing/2014/main" id="{CD9E903D-614E-CF45-8E19-34F506CCEDA4}"/>
              </a:ext>
            </a:extLst>
          </p:cNvPr>
          <p:cNvSpPr txBox="1">
            <a:spLocks noChangeArrowheads="1"/>
          </p:cNvSpPr>
          <p:nvPr/>
        </p:nvSpPr>
        <p:spPr bwMode="auto">
          <a:xfrm>
            <a:off x="2860118" y="4457876"/>
            <a:ext cx="184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endParaRPr lang="en-AU"/>
          </a:p>
        </p:txBody>
      </p:sp>
      <p:graphicFrame>
        <p:nvGraphicFramePr>
          <p:cNvPr id="11" name="Object 16">
            <a:extLst>
              <a:ext uri="{FF2B5EF4-FFF2-40B4-BE49-F238E27FC236}">
                <a16:creationId xmlns:a16="http://schemas.microsoft.com/office/drawing/2014/main" id="{B8D99439-79A2-984C-ACAC-FFA50E09D91B}"/>
              </a:ext>
            </a:extLst>
          </p:cNvPr>
          <p:cNvGraphicFramePr>
            <a:graphicFrameLocks noChangeAspect="1"/>
          </p:cNvGraphicFramePr>
          <p:nvPr>
            <p:extLst>
              <p:ext uri="{D42A27DB-BD31-4B8C-83A1-F6EECF244321}">
                <p14:modId xmlns:p14="http://schemas.microsoft.com/office/powerpoint/2010/main" val="136462956"/>
              </p:ext>
            </p:extLst>
          </p:nvPr>
        </p:nvGraphicFramePr>
        <p:xfrm>
          <a:off x="1099580" y="4680126"/>
          <a:ext cx="5803900" cy="1201737"/>
        </p:xfrm>
        <a:graphic>
          <a:graphicData uri="http://schemas.openxmlformats.org/presentationml/2006/ole">
            <mc:AlternateContent xmlns:mc="http://schemas.openxmlformats.org/markup-compatibility/2006">
              <mc:Choice xmlns:v="urn:schemas-microsoft-com:vml" Requires="v">
                <p:oleObj spid="_x0000_s7197" name="Equation" r:id="rId6" imgW="2209800" imgH="457200" progId="Equation.3">
                  <p:embed/>
                </p:oleObj>
              </mc:Choice>
              <mc:Fallback>
                <p:oleObj name="Equation" r:id="rId6" imgW="2209800" imgH="457200" progId="Equation.3">
                  <p:embed/>
                  <p:pic>
                    <p:nvPicPr>
                      <p:cNvPr id="136199"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580" y="4680126"/>
                        <a:ext cx="5803900" cy="1201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2" name="TextBox 18">
            <a:extLst>
              <a:ext uri="{FF2B5EF4-FFF2-40B4-BE49-F238E27FC236}">
                <a16:creationId xmlns:a16="http://schemas.microsoft.com/office/drawing/2014/main" id="{A6CB4912-4BE3-4743-BEBC-298D9431B5E5}"/>
              </a:ext>
            </a:extLst>
          </p:cNvPr>
          <p:cNvSpPr txBox="1">
            <a:spLocks noChangeArrowheads="1"/>
          </p:cNvSpPr>
          <p:nvPr/>
        </p:nvSpPr>
        <p:spPr bwMode="auto">
          <a:xfrm>
            <a:off x="4898468" y="4391201"/>
            <a:ext cx="184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endParaRPr lang="en-AU"/>
          </a:p>
        </p:txBody>
      </p:sp>
      <p:sp>
        <p:nvSpPr>
          <p:cNvPr id="13" name="TextBox 19">
            <a:extLst>
              <a:ext uri="{FF2B5EF4-FFF2-40B4-BE49-F238E27FC236}">
                <a16:creationId xmlns:a16="http://schemas.microsoft.com/office/drawing/2014/main" id="{DE3F2588-4AA6-FA4F-9092-EFD506D7D766}"/>
              </a:ext>
            </a:extLst>
          </p:cNvPr>
          <p:cNvSpPr txBox="1">
            <a:spLocks noChangeArrowheads="1"/>
          </p:cNvSpPr>
          <p:nvPr/>
        </p:nvSpPr>
        <p:spPr bwMode="auto">
          <a:xfrm>
            <a:off x="4001530" y="3833988"/>
            <a:ext cx="41179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r>
              <a:rPr lang="en-US" sz="2800"/>
              <a:t>The second sigma is n-i+1</a:t>
            </a:r>
          </a:p>
        </p:txBody>
      </p:sp>
      <p:sp>
        <p:nvSpPr>
          <p:cNvPr id="15" name="Rectangle 14">
            <a:extLst>
              <a:ext uri="{FF2B5EF4-FFF2-40B4-BE49-F238E27FC236}">
                <a16:creationId xmlns:a16="http://schemas.microsoft.com/office/drawing/2014/main" id="{159D9406-4971-FF43-840E-EBD60B34273C}"/>
              </a:ext>
            </a:extLst>
          </p:cNvPr>
          <p:cNvSpPr/>
          <p:nvPr/>
        </p:nvSpPr>
        <p:spPr>
          <a:xfrm>
            <a:off x="8552121" y="4853164"/>
            <a:ext cx="2457720" cy="1667610"/>
          </a:xfrm>
          <a:prstGeom prst="rect">
            <a:avLst/>
          </a:prstGeom>
          <a:solidFill>
            <a:schemeClr val="bg2">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aphicFrame>
        <p:nvGraphicFramePr>
          <p:cNvPr id="16" name="Object 25">
            <a:extLst>
              <a:ext uri="{FF2B5EF4-FFF2-40B4-BE49-F238E27FC236}">
                <a16:creationId xmlns:a16="http://schemas.microsoft.com/office/drawing/2014/main" id="{A70319F7-25D0-A743-935D-8C34A469CC89}"/>
              </a:ext>
            </a:extLst>
          </p:cNvPr>
          <p:cNvGraphicFramePr>
            <a:graphicFrameLocks noChangeAspect="1"/>
          </p:cNvGraphicFramePr>
          <p:nvPr>
            <p:extLst>
              <p:ext uri="{D42A27DB-BD31-4B8C-83A1-F6EECF244321}">
                <p14:modId xmlns:p14="http://schemas.microsoft.com/office/powerpoint/2010/main" val="412140047"/>
              </p:ext>
            </p:extLst>
          </p:nvPr>
        </p:nvGraphicFramePr>
        <p:xfrm>
          <a:off x="8585459" y="5088849"/>
          <a:ext cx="2379662" cy="1279525"/>
        </p:xfrm>
        <a:graphic>
          <a:graphicData uri="http://schemas.openxmlformats.org/presentationml/2006/ole">
            <mc:AlternateContent xmlns:mc="http://schemas.openxmlformats.org/markup-compatibility/2006">
              <mc:Choice xmlns:v="urn:schemas-microsoft-com:vml" Requires="v">
                <p:oleObj spid="_x0000_s7198" name="Equation" r:id="rId8" imgW="850900" imgH="457200" progId="Equation.3">
                  <p:embed/>
                </p:oleObj>
              </mc:Choice>
              <mc:Fallback>
                <p:oleObj name="Equation" r:id="rId8" imgW="850900" imgH="457200" progId="Equation.3">
                  <p:embed/>
                  <p:pic>
                    <p:nvPicPr>
                      <p:cNvPr id="136206"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85459" y="5088849"/>
                        <a:ext cx="2379662" cy="1279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7" name="TextBox 24">
            <a:extLst>
              <a:ext uri="{FF2B5EF4-FFF2-40B4-BE49-F238E27FC236}">
                <a16:creationId xmlns:a16="http://schemas.microsoft.com/office/drawing/2014/main" id="{861F49D4-23C8-0146-8EAE-CA3A6D34500D}"/>
              </a:ext>
            </a:extLst>
          </p:cNvPr>
          <p:cNvSpPr txBox="1">
            <a:spLocks noChangeArrowheads="1"/>
          </p:cNvSpPr>
          <p:nvPr/>
        </p:nvSpPr>
        <p:spPr bwMode="auto">
          <a:xfrm>
            <a:off x="6068455" y="2071863"/>
            <a:ext cx="273843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Times New Roman" panose="02020603050405020304" pitchFamily="18" charset="0"/>
                <a:ea typeface="MS PGothic" panose="020B0600070205080204" pitchFamily="34" charset="-128"/>
              </a:defRPr>
            </a:lvl1pPr>
            <a:lvl2pPr marL="742950" indent="-285750">
              <a:defRPr sz="2400" i="1">
                <a:solidFill>
                  <a:schemeClr val="tx1"/>
                </a:solidFill>
                <a:latin typeface="Times New Roman" panose="02020603050405020304" pitchFamily="18" charset="0"/>
                <a:ea typeface="MS PGothic" panose="020B0600070205080204" pitchFamily="34" charset="-128"/>
              </a:defRPr>
            </a:lvl2pPr>
            <a:lvl3pPr marL="1143000" indent="-228600">
              <a:defRPr sz="2400" i="1">
                <a:solidFill>
                  <a:schemeClr val="tx1"/>
                </a:solidFill>
                <a:latin typeface="Times New Roman" panose="02020603050405020304" pitchFamily="18" charset="0"/>
                <a:ea typeface="MS PGothic" panose="020B0600070205080204" pitchFamily="34" charset="-128"/>
              </a:defRPr>
            </a:lvl3pPr>
            <a:lvl4pPr marL="1600200" indent="-228600">
              <a:defRPr sz="2400" i="1">
                <a:solidFill>
                  <a:schemeClr val="tx1"/>
                </a:solidFill>
                <a:latin typeface="Times New Roman" panose="02020603050405020304" pitchFamily="18" charset="0"/>
                <a:ea typeface="MS PGothic" panose="020B0600070205080204" pitchFamily="34" charset="-128"/>
              </a:defRPr>
            </a:lvl4pPr>
            <a:lvl5pPr marL="2057400" indent="-228600">
              <a:defRPr sz="2400" i="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MS PGothic" panose="020B0600070205080204" pitchFamily="34" charset="-128"/>
              </a:defRPr>
            </a:lvl9pPr>
          </a:lstStyle>
          <a:p>
            <a:r>
              <a:rPr lang="en-US" sz="3200"/>
              <a:t>Count this line</a:t>
            </a:r>
          </a:p>
        </p:txBody>
      </p:sp>
      <p:cxnSp>
        <p:nvCxnSpPr>
          <p:cNvPr id="18" name="Straight Arrow Connector 26">
            <a:extLst>
              <a:ext uri="{FF2B5EF4-FFF2-40B4-BE49-F238E27FC236}">
                <a16:creationId xmlns:a16="http://schemas.microsoft.com/office/drawing/2014/main" id="{1766D230-4446-C649-A5B4-EB678B46B1D4}"/>
              </a:ext>
            </a:extLst>
          </p:cNvPr>
          <p:cNvCxnSpPr>
            <a:cxnSpLocks noChangeShapeType="1"/>
            <a:stCxn id="17" idx="1"/>
          </p:cNvCxnSpPr>
          <p:nvPr/>
        </p:nvCxnSpPr>
        <p:spPr bwMode="auto">
          <a:xfrm flipH="1">
            <a:off x="4898468" y="2363963"/>
            <a:ext cx="1169987" cy="6223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 name="TextBox 2">
            <a:extLst>
              <a:ext uri="{FF2B5EF4-FFF2-40B4-BE49-F238E27FC236}">
                <a16:creationId xmlns:a16="http://schemas.microsoft.com/office/drawing/2014/main" id="{827EBCFB-6535-0543-A315-5B0A6ECBDB9A}"/>
              </a:ext>
            </a:extLst>
          </p:cNvPr>
          <p:cNvSpPr txBox="1"/>
          <p:nvPr/>
        </p:nvSpPr>
        <p:spPr>
          <a:xfrm>
            <a:off x="6884839" y="5014707"/>
            <a:ext cx="1556836" cy="553998"/>
          </a:xfrm>
          <a:prstGeom prst="rect">
            <a:avLst/>
          </a:prstGeom>
          <a:noFill/>
        </p:spPr>
        <p:txBody>
          <a:bodyPr wrap="none" rtlCol="0">
            <a:spAutoFit/>
          </a:bodyPr>
          <a:lstStyle/>
          <a:p>
            <a:r>
              <a:rPr lang="en-US" sz="3000" dirty="0">
                <a:latin typeface="Times" pitchFamily="2" charset="0"/>
              </a:rPr>
              <a:t>=O=(N</a:t>
            </a:r>
            <a:r>
              <a:rPr lang="en-US" sz="3000" baseline="30000" dirty="0">
                <a:latin typeface="Times" pitchFamily="2" charset="0"/>
              </a:rPr>
              <a:t>2</a:t>
            </a:r>
            <a:r>
              <a:rPr lang="en-US" sz="3000" dirty="0">
                <a:latin typeface="Times" pitchFamily="2" charset="0"/>
              </a:rPr>
              <a:t>)</a:t>
            </a:r>
          </a:p>
        </p:txBody>
      </p:sp>
    </p:spTree>
    <p:extLst>
      <p:ext uri="{BB962C8B-B14F-4D97-AF65-F5344CB8AC3E}">
        <p14:creationId xmlns:p14="http://schemas.microsoft.com/office/powerpoint/2010/main" val="213365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b="1" dirty="0"/>
              <a:t>Learning Goals</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normAutofit/>
          </a:bodyPr>
          <a:lstStyle/>
          <a:p>
            <a:r>
              <a:rPr lang="en-US" dirty="0"/>
              <a:t>How </a:t>
            </a:r>
            <a:r>
              <a:rPr lang="en-US" u="sng" dirty="0"/>
              <a:t>efficient</a:t>
            </a:r>
            <a:r>
              <a:rPr lang="en-US" dirty="0"/>
              <a:t> is my algorithm?</a:t>
            </a:r>
          </a:p>
          <a:p>
            <a:pPr lvl="1"/>
            <a:r>
              <a:rPr lang="en-US" dirty="0"/>
              <a:t>By efficiency we mean how much </a:t>
            </a:r>
            <a:r>
              <a:rPr lang="en-US" u="sng" dirty="0"/>
              <a:t>Time</a:t>
            </a:r>
            <a:r>
              <a:rPr lang="en-US" dirty="0"/>
              <a:t> and </a:t>
            </a:r>
            <a:r>
              <a:rPr lang="en-US" u="sng" dirty="0"/>
              <a:t>Space</a:t>
            </a:r>
            <a:r>
              <a:rPr lang="en-US" dirty="0"/>
              <a:t> is needed</a:t>
            </a:r>
          </a:p>
          <a:p>
            <a:pPr lvl="2"/>
            <a:r>
              <a:rPr lang="en-US" dirty="0"/>
              <a:t>We focus on </a:t>
            </a:r>
            <a:r>
              <a:rPr lang="en-US" u="sng" dirty="0"/>
              <a:t>time</a:t>
            </a:r>
          </a:p>
          <a:p>
            <a:r>
              <a:rPr lang="en-US" u="sng" dirty="0"/>
              <a:t>How fast</a:t>
            </a:r>
            <a:r>
              <a:rPr lang="en-US" dirty="0"/>
              <a:t> my algorithm is going to run and how we can reason about that</a:t>
            </a:r>
          </a:p>
          <a:p>
            <a:r>
              <a:rPr lang="en-US" u="sng" dirty="0"/>
              <a:t>Orders of growth</a:t>
            </a:r>
            <a:r>
              <a:rPr lang="en-US" dirty="0"/>
              <a:t> and what it means</a:t>
            </a:r>
          </a:p>
          <a:p>
            <a:r>
              <a:rPr lang="en-US" u="sng" dirty="0"/>
              <a:t>Asymptotic Big-O</a:t>
            </a:r>
            <a:r>
              <a:rPr lang="en-US" dirty="0"/>
              <a:t> Notation</a:t>
            </a:r>
          </a:p>
          <a:p>
            <a:r>
              <a:rPr lang="en-US" dirty="0"/>
              <a:t>Explore different </a:t>
            </a:r>
            <a:r>
              <a:rPr lang="en-US" u="sng" dirty="0"/>
              <a:t>Complexity classes</a:t>
            </a:r>
            <a:r>
              <a:rPr lang="en-US" dirty="0"/>
              <a:t> of algorithms </a:t>
            </a:r>
          </a:p>
          <a:p>
            <a:endParaRPr lang="en-US" dirty="0"/>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5EDCB9A5-6668-0448-BAD0-C154F6D2C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DBFBF-1199-8E4C-90BB-E655803F80C4}"/>
              </a:ext>
            </a:extLst>
          </p:cNvPr>
          <p:cNvSpPr>
            <a:spLocks noGrp="1"/>
          </p:cNvSpPr>
          <p:nvPr>
            <p:ph type="sldNum" sz="quarter" idx="12"/>
          </p:nvPr>
        </p:nvSpPr>
        <p:spPr/>
        <p:txBody>
          <a:bodyPr/>
          <a:lstStyle/>
          <a:p>
            <a:fld id="{A7E1D3CF-A912-5A45-BF30-C47A848FB9C5}" type="slidenum">
              <a:rPr lang="en-US" smtClean="0"/>
              <a:t>5</a:t>
            </a:fld>
            <a:endParaRPr lang="en-US"/>
          </a:p>
        </p:txBody>
      </p:sp>
    </p:spTree>
    <p:extLst>
      <p:ext uri="{BB962C8B-B14F-4D97-AF65-F5344CB8AC3E}">
        <p14:creationId xmlns:p14="http://schemas.microsoft.com/office/powerpoint/2010/main" val="101753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Time Efficiency</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Algorithm Time Efficiency:</a:t>
            </a:r>
          </a:p>
          <a:p>
            <a:pPr lvl="1"/>
            <a:r>
              <a:rPr lang="en-US" dirty="0"/>
              <a:t>How long an algorithm is going to take to solve a problem?</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6</a:t>
            </a:fld>
            <a:endParaRPr lang="en-US"/>
          </a:p>
        </p:txBody>
      </p:sp>
    </p:spTree>
    <p:extLst>
      <p:ext uri="{BB962C8B-B14F-4D97-AF65-F5344CB8AC3E}">
        <p14:creationId xmlns:p14="http://schemas.microsoft.com/office/powerpoint/2010/main" val="237839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Time Efficiency</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Algorithm Time Efficiency:</a:t>
            </a:r>
          </a:p>
          <a:p>
            <a:pPr lvl="1"/>
            <a:r>
              <a:rPr lang="en-US" dirty="0"/>
              <a:t>How long an algorithm is going to take to solve a problem?</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7</a:t>
            </a:fld>
            <a:endParaRPr lang="en-US" dirty="0"/>
          </a:p>
        </p:txBody>
      </p:sp>
      <p:pic>
        <p:nvPicPr>
          <p:cNvPr id="10" name="Picture 9">
            <a:extLst>
              <a:ext uri="{FF2B5EF4-FFF2-40B4-BE49-F238E27FC236}">
                <a16:creationId xmlns:a16="http://schemas.microsoft.com/office/drawing/2014/main" id="{45D68714-1B6A-1249-80E8-788E84071282}"/>
              </a:ext>
            </a:extLst>
          </p:cNvPr>
          <p:cNvPicPr>
            <a:picLocks noChangeAspect="1"/>
          </p:cNvPicPr>
          <p:nvPr/>
        </p:nvPicPr>
        <p:blipFill>
          <a:blip r:embed="rId2"/>
          <a:stretch>
            <a:fillRect/>
          </a:stretch>
        </p:blipFill>
        <p:spPr>
          <a:xfrm>
            <a:off x="8153400" y="2749296"/>
            <a:ext cx="3259438" cy="3427667"/>
          </a:xfrm>
          <a:prstGeom prst="rect">
            <a:avLst/>
          </a:prstGeom>
        </p:spPr>
      </p:pic>
      <p:sp>
        <p:nvSpPr>
          <p:cNvPr id="11" name="TextBox 10">
            <a:extLst>
              <a:ext uri="{FF2B5EF4-FFF2-40B4-BE49-F238E27FC236}">
                <a16:creationId xmlns:a16="http://schemas.microsoft.com/office/drawing/2014/main" id="{8C9EE3E1-DA90-5149-BFF0-38CB0FFF0C3E}"/>
              </a:ext>
            </a:extLst>
          </p:cNvPr>
          <p:cNvSpPr txBox="1"/>
          <p:nvPr/>
        </p:nvSpPr>
        <p:spPr>
          <a:xfrm>
            <a:off x="8471485" y="6235784"/>
            <a:ext cx="2996333" cy="246221"/>
          </a:xfrm>
          <a:prstGeom prst="rect">
            <a:avLst/>
          </a:prstGeom>
          <a:noFill/>
        </p:spPr>
        <p:txBody>
          <a:bodyPr wrap="none" rtlCol="0">
            <a:spAutoFit/>
          </a:bodyPr>
          <a:lstStyle/>
          <a:p>
            <a:r>
              <a:rPr lang="en-US" sz="1000" dirty="0"/>
              <a:t>Source: https://</a:t>
            </a:r>
            <a:r>
              <a:rPr lang="en-US" sz="1000" dirty="0" err="1"/>
              <a:t>cafetalk.com</a:t>
            </a:r>
            <a:r>
              <a:rPr lang="en-US" sz="1000" dirty="0"/>
              <a:t>/column/read/?id=49297</a:t>
            </a:r>
          </a:p>
        </p:txBody>
      </p:sp>
    </p:spTree>
    <p:extLst>
      <p:ext uri="{BB962C8B-B14F-4D97-AF65-F5344CB8AC3E}">
        <p14:creationId xmlns:p14="http://schemas.microsoft.com/office/powerpoint/2010/main" val="52812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Time Efficiency</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dirty="0"/>
              <a:t>Algorithm Time Efficiency:</a:t>
            </a:r>
          </a:p>
          <a:p>
            <a:pPr lvl="1"/>
            <a:r>
              <a:rPr lang="en-US" dirty="0"/>
              <a:t>How long an algorithm is going to take to solve a problem?</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8</a:t>
            </a:fld>
            <a:endParaRPr lang="en-US" dirty="0"/>
          </a:p>
        </p:txBody>
      </p:sp>
      <p:pic>
        <p:nvPicPr>
          <p:cNvPr id="10" name="Picture 9">
            <a:extLst>
              <a:ext uri="{FF2B5EF4-FFF2-40B4-BE49-F238E27FC236}">
                <a16:creationId xmlns:a16="http://schemas.microsoft.com/office/drawing/2014/main" id="{45D68714-1B6A-1249-80E8-788E84071282}"/>
              </a:ext>
            </a:extLst>
          </p:cNvPr>
          <p:cNvPicPr>
            <a:picLocks noChangeAspect="1"/>
          </p:cNvPicPr>
          <p:nvPr/>
        </p:nvPicPr>
        <p:blipFill>
          <a:blip r:embed="rId2"/>
          <a:stretch>
            <a:fillRect/>
          </a:stretch>
        </p:blipFill>
        <p:spPr>
          <a:xfrm>
            <a:off x="8153400" y="2749296"/>
            <a:ext cx="3259438" cy="3427667"/>
          </a:xfrm>
          <a:prstGeom prst="rect">
            <a:avLst/>
          </a:prstGeom>
        </p:spPr>
      </p:pic>
      <p:sp>
        <p:nvSpPr>
          <p:cNvPr id="11" name="TextBox 10">
            <a:extLst>
              <a:ext uri="{FF2B5EF4-FFF2-40B4-BE49-F238E27FC236}">
                <a16:creationId xmlns:a16="http://schemas.microsoft.com/office/drawing/2014/main" id="{8C9EE3E1-DA90-5149-BFF0-38CB0FFF0C3E}"/>
              </a:ext>
            </a:extLst>
          </p:cNvPr>
          <p:cNvSpPr txBox="1"/>
          <p:nvPr/>
        </p:nvSpPr>
        <p:spPr>
          <a:xfrm>
            <a:off x="8471485" y="6235784"/>
            <a:ext cx="2996333" cy="246221"/>
          </a:xfrm>
          <a:prstGeom prst="rect">
            <a:avLst/>
          </a:prstGeom>
          <a:noFill/>
        </p:spPr>
        <p:txBody>
          <a:bodyPr wrap="none" rtlCol="0">
            <a:spAutoFit/>
          </a:bodyPr>
          <a:lstStyle/>
          <a:p>
            <a:r>
              <a:rPr lang="en-US" sz="1000" dirty="0"/>
              <a:t>Source: https://</a:t>
            </a:r>
            <a:r>
              <a:rPr lang="en-US" sz="1000" dirty="0" err="1"/>
              <a:t>cafetalk.com</a:t>
            </a:r>
            <a:r>
              <a:rPr lang="en-US" sz="1000" dirty="0"/>
              <a:t>/column/read/?id=49297</a:t>
            </a:r>
          </a:p>
        </p:txBody>
      </p:sp>
      <p:sp>
        <p:nvSpPr>
          <p:cNvPr id="12" name="TextBox 11">
            <a:extLst>
              <a:ext uri="{FF2B5EF4-FFF2-40B4-BE49-F238E27FC236}">
                <a16:creationId xmlns:a16="http://schemas.microsoft.com/office/drawing/2014/main" id="{B769A3A8-1029-F84B-B028-E9A68BBD71C6}"/>
              </a:ext>
            </a:extLst>
          </p:cNvPr>
          <p:cNvSpPr txBox="1"/>
          <p:nvPr/>
        </p:nvSpPr>
        <p:spPr>
          <a:xfrm>
            <a:off x="340678" y="6162207"/>
            <a:ext cx="2130711" cy="246221"/>
          </a:xfrm>
          <a:prstGeom prst="rect">
            <a:avLst/>
          </a:prstGeom>
          <a:noFill/>
        </p:spPr>
        <p:txBody>
          <a:bodyPr wrap="none" rtlCol="0">
            <a:spAutoFit/>
          </a:bodyPr>
          <a:lstStyle/>
          <a:p>
            <a:r>
              <a:rPr lang="en-US" sz="1000" dirty="0"/>
              <a:t>Source: https://</a:t>
            </a:r>
            <a:r>
              <a:rPr lang="en-US" sz="1000" dirty="0" err="1"/>
              <a:t>imgflip.com</a:t>
            </a:r>
            <a:r>
              <a:rPr lang="en-US" sz="1000" dirty="0"/>
              <a:t>/</a:t>
            </a:r>
            <a:r>
              <a:rPr lang="en-US" sz="1000" dirty="0" err="1"/>
              <a:t>i</a:t>
            </a:r>
            <a:r>
              <a:rPr lang="en-US" sz="1000" dirty="0"/>
              <a:t>/121z4q</a:t>
            </a:r>
          </a:p>
        </p:txBody>
      </p:sp>
      <p:pic>
        <p:nvPicPr>
          <p:cNvPr id="14" name="Picture 13">
            <a:extLst>
              <a:ext uri="{FF2B5EF4-FFF2-40B4-BE49-F238E27FC236}">
                <a16:creationId xmlns:a16="http://schemas.microsoft.com/office/drawing/2014/main" id="{EDDF43CE-5F49-D742-A587-972814E13379}"/>
              </a:ext>
            </a:extLst>
          </p:cNvPr>
          <p:cNvPicPr>
            <a:picLocks noChangeAspect="1"/>
          </p:cNvPicPr>
          <p:nvPr/>
        </p:nvPicPr>
        <p:blipFill>
          <a:blip r:embed="rId3"/>
          <a:stretch>
            <a:fillRect/>
          </a:stretch>
        </p:blipFill>
        <p:spPr>
          <a:xfrm>
            <a:off x="1168398" y="3156932"/>
            <a:ext cx="1883117" cy="2705628"/>
          </a:xfrm>
          <a:prstGeom prst="rect">
            <a:avLst/>
          </a:prstGeom>
        </p:spPr>
      </p:pic>
    </p:spTree>
    <p:extLst>
      <p:ext uri="{BB962C8B-B14F-4D97-AF65-F5344CB8AC3E}">
        <p14:creationId xmlns:p14="http://schemas.microsoft.com/office/powerpoint/2010/main" val="109158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2A7D-154A-AC4B-9769-261CFF1F0BA8}"/>
              </a:ext>
            </a:extLst>
          </p:cNvPr>
          <p:cNvSpPr>
            <a:spLocks noGrp="1"/>
          </p:cNvSpPr>
          <p:nvPr>
            <p:ph type="title"/>
          </p:nvPr>
        </p:nvSpPr>
        <p:spPr>
          <a:xfrm>
            <a:off x="553993" y="56203"/>
            <a:ext cx="10515600" cy="1325563"/>
          </a:xfrm>
        </p:spPr>
        <p:txBody>
          <a:bodyPr/>
          <a:lstStyle/>
          <a:p>
            <a:r>
              <a:rPr lang="en-US" dirty="0"/>
              <a:t>Challenge</a:t>
            </a:r>
          </a:p>
        </p:txBody>
      </p:sp>
      <p:sp>
        <p:nvSpPr>
          <p:cNvPr id="3" name="Content Placeholder 2">
            <a:extLst>
              <a:ext uri="{FF2B5EF4-FFF2-40B4-BE49-F238E27FC236}">
                <a16:creationId xmlns:a16="http://schemas.microsoft.com/office/drawing/2014/main" id="{3E30AB88-A044-0B48-B6A2-FC7B0F790D56}"/>
              </a:ext>
            </a:extLst>
          </p:cNvPr>
          <p:cNvSpPr>
            <a:spLocks noGrp="1"/>
          </p:cNvSpPr>
          <p:nvPr>
            <p:ph idx="1"/>
          </p:nvPr>
        </p:nvSpPr>
        <p:spPr/>
        <p:txBody>
          <a:bodyPr/>
          <a:lstStyle/>
          <a:p>
            <a:r>
              <a:rPr lang="en-US" u="sng" dirty="0"/>
              <a:t>One</a:t>
            </a:r>
            <a:r>
              <a:rPr lang="en-US" dirty="0"/>
              <a:t> Problem – </a:t>
            </a:r>
            <a:r>
              <a:rPr lang="en-US" u="sng" dirty="0"/>
              <a:t>Varying</a:t>
            </a:r>
            <a:r>
              <a:rPr lang="en-US" dirty="0"/>
              <a:t> input sizes </a:t>
            </a:r>
          </a:p>
          <a:p>
            <a:r>
              <a:rPr lang="en-US" u="sng" dirty="0"/>
              <a:t>One</a:t>
            </a:r>
            <a:r>
              <a:rPr lang="en-US" dirty="0"/>
              <a:t> Problem - </a:t>
            </a:r>
            <a:r>
              <a:rPr lang="en-US" u="sng" dirty="0"/>
              <a:t>Multiple</a:t>
            </a:r>
            <a:r>
              <a:rPr lang="en-US" dirty="0"/>
              <a:t> choices of Algorithms</a:t>
            </a:r>
          </a:p>
          <a:p>
            <a:pPr lvl="1"/>
            <a:r>
              <a:rPr lang="en-US" dirty="0"/>
              <a:t>Iterative – Recursive</a:t>
            </a:r>
          </a:p>
          <a:p>
            <a:pPr lvl="1"/>
            <a:r>
              <a:rPr lang="en-US" dirty="0"/>
              <a:t>Divide &amp; Conquer vs. Greedy vs. </a:t>
            </a:r>
            <a:r>
              <a:rPr lang="en-US" dirty="0" err="1"/>
              <a:t>etc</a:t>
            </a:r>
            <a:endParaRPr lang="en-US" dirty="0"/>
          </a:p>
          <a:p>
            <a:r>
              <a:rPr lang="en-US" u="sng" dirty="0"/>
              <a:t>One</a:t>
            </a:r>
            <a:r>
              <a:rPr lang="en-US" dirty="0"/>
              <a:t> Algorithm - </a:t>
            </a:r>
            <a:r>
              <a:rPr lang="en-US" u="sng" dirty="0"/>
              <a:t>Multiple</a:t>
            </a:r>
            <a:r>
              <a:rPr lang="en-US" dirty="0"/>
              <a:t> choices of Implementation</a:t>
            </a:r>
          </a:p>
          <a:p>
            <a:pPr lvl="1"/>
            <a:r>
              <a:rPr lang="en-US" dirty="0"/>
              <a:t>For-loop or While-loop</a:t>
            </a:r>
          </a:p>
          <a:p>
            <a:pPr lvl="1"/>
            <a:r>
              <a:rPr lang="en-US" dirty="0"/>
              <a:t>If, Switch</a:t>
            </a:r>
          </a:p>
        </p:txBody>
      </p:sp>
      <p:sp>
        <p:nvSpPr>
          <p:cNvPr id="4" name="Rectangle 3">
            <a:extLst>
              <a:ext uri="{FF2B5EF4-FFF2-40B4-BE49-F238E27FC236}">
                <a16:creationId xmlns:a16="http://schemas.microsoft.com/office/drawing/2014/main" id="{B7E795CF-56B3-5142-9D0D-90EAB5C50F1B}"/>
              </a:ext>
            </a:extLst>
          </p:cNvPr>
          <p:cNvSpPr/>
          <p:nvPr/>
        </p:nvSpPr>
        <p:spPr>
          <a:xfrm>
            <a:off x="135924" y="1470453"/>
            <a:ext cx="8699157" cy="55525"/>
          </a:xfrm>
          <a:prstGeom prst="rect">
            <a:avLst/>
          </a:prstGeom>
          <a:solidFill>
            <a:srgbClr val="0088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3A72C6A-CFD6-724A-A9DE-CBB4B57D052C}"/>
              </a:ext>
            </a:extLst>
          </p:cNvPr>
          <p:cNvSpPr/>
          <p:nvPr/>
        </p:nvSpPr>
        <p:spPr>
          <a:xfrm>
            <a:off x="8839205" y="1470452"/>
            <a:ext cx="3194222" cy="55525"/>
          </a:xfrm>
          <a:prstGeom prst="rect">
            <a:avLst/>
          </a:prstGeom>
          <a:solidFill>
            <a:srgbClr val="E091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DC4DB070-9D97-214F-8689-946D21396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5D9F4-9A8C-9848-BAC1-6C44E6A6C463}"/>
              </a:ext>
            </a:extLst>
          </p:cNvPr>
          <p:cNvSpPr>
            <a:spLocks noGrp="1"/>
          </p:cNvSpPr>
          <p:nvPr>
            <p:ph type="sldNum" sz="quarter" idx="12"/>
          </p:nvPr>
        </p:nvSpPr>
        <p:spPr/>
        <p:txBody>
          <a:bodyPr/>
          <a:lstStyle/>
          <a:p>
            <a:fld id="{A7E1D3CF-A912-5A45-BF30-C47A848FB9C5}" type="slidenum">
              <a:rPr lang="en-US" smtClean="0"/>
              <a:t>9</a:t>
            </a:fld>
            <a:endParaRPr lang="en-US"/>
          </a:p>
        </p:txBody>
      </p:sp>
    </p:spTree>
    <p:extLst>
      <p:ext uri="{BB962C8B-B14F-4D97-AF65-F5344CB8AC3E}">
        <p14:creationId xmlns:p14="http://schemas.microsoft.com/office/powerpoint/2010/main" val="4135469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2201</TotalTime>
  <Words>2519</Words>
  <Application>Microsoft Macintosh PowerPoint</Application>
  <PresentationFormat>Widescreen</PresentationFormat>
  <Paragraphs>428</Paragraphs>
  <Slides>42</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Calibri</vt:lpstr>
      <vt:lpstr>Calibri Light</vt:lpstr>
      <vt:lpstr>Comic Sans MS</vt:lpstr>
      <vt:lpstr>Courier New</vt:lpstr>
      <vt:lpstr>Menlo-Regular</vt:lpstr>
      <vt:lpstr>Times</vt:lpstr>
      <vt:lpstr>Times New Roman</vt:lpstr>
      <vt:lpstr>Office Theme</vt:lpstr>
      <vt:lpstr>Equation</vt:lpstr>
      <vt:lpstr>Big-O Notation</vt:lpstr>
      <vt:lpstr>Recap</vt:lpstr>
      <vt:lpstr>Today</vt:lpstr>
      <vt:lpstr>Today</vt:lpstr>
      <vt:lpstr>Learning Goals</vt:lpstr>
      <vt:lpstr>Time Efficiency</vt:lpstr>
      <vt:lpstr>Time Efficiency</vt:lpstr>
      <vt:lpstr>Time Efficiency</vt:lpstr>
      <vt:lpstr>Challenge</vt:lpstr>
      <vt:lpstr>Challenge</vt:lpstr>
      <vt:lpstr>A good approach</vt:lpstr>
      <vt:lpstr>Approach 1: Timing</vt:lpstr>
      <vt:lpstr>Timing Approach: Works or not?</vt:lpstr>
      <vt:lpstr>Approach 2: Counting Operations</vt:lpstr>
      <vt:lpstr>Approach 2: Counting Operations</vt:lpstr>
      <vt:lpstr>Counting Approach: Works or not?</vt:lpstr>
      <vt:lpstr>Approach 3: </vt:lpstr>
      <vt:lpstr>Example</vt:lpstr>
      <vt:lpstr>Example</vt:lpstr>
      <vt:lpstr>Compare</vt:lpstr>
      <vt:lpstr>Compare</vt:lpstr>
      <vt:lpstr>What is the solution then?</vt:lpstr>
      <vt:lpstr>Approach 4: Asymptotic Behavior</vt:lpstr>
      <vt:lpstr>Approach 4: Asymptotic Behavior</vt:lpstr>
      <vt:lpstr>Asymptotic Notation: Big-O</vt:lpstr>
      <vt:lpstr>Properties of Big-O</vt:lpstr>
      <vt:lpstr>Properties of Big-O</vt:lpstr>
      <vt:lpstr>Properties of Big-O</vt:lpstr>
      <vt:lpstr>Example</vt:lpstr>
      <vt:lpstr>Types of Order of Growth</vt:lpstr>
      <vt:lpstr>Big-O Notation </vt:lpstr>
      <vt:lpstr>Types of Analysis</vt:lpstr>
      <vt:lpstr>Types of Analysis</vt:lpstr>
      <vt:lpstr>Types of Analysis</vt:lpstr>
      <vt:lpstr>Types of Analysis</vt:lpstr>
      <vt:lpstr>Types of Analysis</vt:lpstr>
      <vt:lpstr>Types of Analysis</vt:lpstr>
      <vt:lpstr>Types of Analysis</vt:lpstr>
      <vt:lpstr>Types of Analysis</vt:lpstr>
      <vt:lpstr>Example</vt:lpstr>
      <vt:lpstr>Question</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Big-O</dc:title>
  <dc:creator>Davoodi, Alireza</dc:creator>
  <cp:lastModifiedBy>Davoodi, Alireza</cp:lastModifiedBy>
  <cp:revision>62</cp:revision>
  <dcterms:created xsi:type="dcterms:W3CDTF">2019-03-13T11:59:36Z</dcterms:created>
  <dcterms:modified xsi:type="dcterms:W3CDTF">2020-07-24T13:59:40Z</dcterms:modified>
</cp:coreProperties>
</file>