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Economica"/>
      <p:regular r:id="rId41"/>
      <p:bold r:id="rId42"/>
      <p:italic r:id="rId43"/>
      <p:boldItalic r:id="rId44"/>
    </p:embeddedFont>
    <p:embeddedFont>
      <p:font typeface="Helvetica Neue"/>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Economica-bold.fntdata"/><Relationship Id="rId41" Type="http://schemas.openxmlformats.org/officeDocument/2006/relationships/font" Target="fonts/Economica-regular.fntdata"/><Relationship Id="rId22" Type="http://schemas.openxmlformats.org/officeDocument/2006/relationships/slide" Target="slides/slide16.xml"/><Relationship Id="rId44" Type="http://schemas.openxmlformats.org/officeDocument/2006/relationships/font" Target="fonts/Economica-boldItalic.fntdata"/><Relationship Id="rId21" Type="http://schemas.openxmlformats.org/officeDocument/2006/relationships/slide" Target="slides/slide15.xml"/><Relationship Id="rId43" Type="http://schemas.openxmlformats.org/officeDocument/2006/relationships/font" Target="fonts/Economica-italic.fntdata"/><Relationship Id="rId24" Type="http://schemas.openxmlformats.org/officeDocument/2006/relationships/slide" Target="slides/slide18.xml"/><Relationship Id="rId46" Type="http://schemas.openxmlformats.org/officeDocument/2006/relationships/font" Target="fonts/HelveticaNeue-bold.fntdata"/><Relationship Id="rId23" Type="http://schemas.openxmlformats.org/officeDocument/2006/relationships/slide" Target="slides/slide17.xml"/><Relationship Id="rId45"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HelveticaNeue-boldItalic.fntdata"/><Relationship Id="rId25" Type="http://schemas.openxmlformats.org/officeDocument/2006/relationships/slide" Target="slides/slide19.xml"/><Relationship Id="rId47" Type="http://schemas.openxmlformats.org/officeDocument/2006/relationships/font" Target="fonts/HelveticaNeue-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31be30524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31be30524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31be30524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31be30524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31be30524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31be30524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31be30524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31be30524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31be30524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31be30524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31be30524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31be30524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31be30524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31be30524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31be30524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31be30524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31be30524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31be30524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31be30524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31be30524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31be30524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31be30524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31be30524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31be30524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31be30524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31be30524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31be30524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31be30524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31be30524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31be30524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31be30524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31be30524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31be30524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31be30524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31be30524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31be30524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31be30524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131be30524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31be30524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31be30524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31be30524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131be30524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31be30524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31be30524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31be30524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31be30524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31be30524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131be30524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131be30524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131be30524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131be30524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131be30524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131be30524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131be30524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31be30524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131be30524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31be30524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31be30524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31be30524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31be30524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31be30524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31be30524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31be30524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31be30524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31be30524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31be30524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31be30524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31be30524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95" name="Shape 95"/>
        <p:cNvGrpSpPr/>
        <p:nvPr/>
      </p:nvGrpSpPr>
      <p:grpSpPr>
        <a:xfrm>
          <a:off x="0" y="0"/>
          <a:ext cx="0" cy="0"/>
          <a:chOff x="0" y="0"/>
          <a:chExt cx="0" cy="0"/>
        </a:xfrm>
      </p:grpSpPr>
      <p:sp>
        <p:nvSpPr>
          <p:cNvPr id="96" name="Google Shape;96;p25"/>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97" name="Google Shape;97;p25"/>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98" name="Google Shape;98;p25"/>
          <p:cNvSpPr txBox="1"/>
          <p:nvPr>
            <p:ph type="ctrTitle"/>
          </p:nvPr>
        </p:nvSpPr>
        <p:spPr>
          <a:xfrm>
            <a:off x="3044700" y="1444255"/>
            <a:ext cx="3054600" cy="15372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9" name="Google Shape;99;p25"/>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00" name="Google Shape;10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image" Target="../media/image30.png"/><Relationship Id="rId5"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solidFill>
                  <a:srgbClr val="1C4587"/>
                </a:solidFill>
                <a:latin typeface="Helvetica Neue"/>
                <a:ea typeface="Helvetica Neue"/>
                <a:cs typeface="Helvetica Neue"/>
                <a:sym typeface="Helvetica Neue"/>
              </a:rPr>
              <a:t>Chapter 2</a:t>
            </a:r>
            <a:endParaRPr>
              <a:solidFill>
                <a:srgbClr val="1C4587"/>
              </a:solidFill>
              <a:latin typeface="Helvetica Neue"/>
              <a:ea typeface="Helvetica Neue"/>
              <a:cs typeface="Helvetica Neue"/>
              <a:sym typeface="Helvetica Neue"/>
            </a:endParaRPr>
          </a:p>
        </p:txBody>
      </p:sp>
      <p:sp>
        <p:nvSpPr>
          <p:cNvPr id="106" name="Google Shape;106;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marR="674" rtl="0" algn="l">
              <a:lnSpc>
                <a:spcPct val="115000"/>
              </a:lnSpc>
              <a:spcBef>
                <a:spcPts val="0"/>
              </a:spcBef>
              <a:spcAft>
                <a:spcPts val="0"/>
              </a:spcAft>
              <a:buClr>
                <a:schemeClr val="dk1"/>
              </a:buClr>
              <a:buSzPts val="1100"/>
              <a:buFont typeface="Arial"/>
              <a:buNone/>
            </a:pPr>
            <a:r>
              <a:rPr lang="en-CA">
                <a:solidFill>
                  <a:srgbClr val="4070A1"/>
                </a:solidFill>
                <a:latin typeface="Helvetica Neue"/>
                <a:ea typeface="Helvetica Neue"/>
                <a:cs typeface="Helvetica Neue"/>
                <a:sym typeface="Helvetica Neue"/>
              </a:rPr>
              <a:t>VARIABLES, EXPRESSIONS, AND STATEMENTS </a:t>
            </a:r>
            <a:endParaRPr>
              <a:solidFill>
                <a:srgbClr val="4070A1"/>
              </a:solidFill>
              <a:latin typeface="Helvetica Neue"/>
              <a:ea typeface="Helvetica Neue"/>
              <a:cs typeface="Helvetica Neue"/>
              <a:sym typeface="Helvetica Neue"/>
            </a:endParaRPr>
          </a:p>
        </p:txBody>
      </p:sp>
      <p:cxnSp>
        <p:nvCxnSpPr>
          <p:cNvPr id="107" name="Google Shape;107;p26"/>
          <p:cNvCxnSpPr/>
          <p:nvPr/>
        </p:nvCxnSpPr>
        <p:spPr>
          <a:xfrm flipH="1" rot="10800000">
            <a:off x="380138" y="2715001"/>
            <a:ext cx="5319300" cy="1500"/>
          </a:xfrm>
          <a:prstGeom prst="straightConnector1">
            <a:avLst/>
          </a:prstGeom>
          <a:noFill/>
          <a:ln cap="flat" cmpd="sng" w="19050">
            <a:solidFill>
              <a:srgbClr val="FFD966"/>
            </a:solidFill>
            <a:prstDash val="solid"/>
            <a:round/>
            <a:headEnd len="med" w="med" type="none"/>
            <a:tailEnd len="med" w="med" type="none"/>
          </a:ln>
        </p:spPr>
      </p:cxnSp>
      <p:pic>
        <p:nvPicPr>
          <p:cNvPr id="108" name="Google Shape;108;p26"/>
          <p:cNvPicPr preferRelativeResize="0"/>
          <p:nvPr/>
        </p:nvPicPr>
        <p:blipFill>
          <a:blip r:embed="rId3">
            <a:alphaModFix/>
          </a:blip>
          <a:stretch>
            <a:fillRect/>
          </a:stretch>
        </p:blipFill>
        <p:spPr>
          <a:xfrm>
            <a:off x="5120775" y="2066013"/>
            <a:ext cx="578675" cy="5313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674" rtl="0" algn="l">
              <a:lnSpc>
                <a:spcPct val="115000"/>
              </a:lnSpc>
              <a:spcBef>
                <a:spcPts val="5"/>
              </a:spcBef>
              <a:spcAft>
                <a:spcPts val="0"/>
              </a:spcAft>
              <a:buClr>
                <a:schemeClr val="dk1"/>
              </a:buClr>
              <a:buSzPts val="1100"/>
              <a:buFont typeface="Arial"/>
              <a:buNone/>
            </a:pPr>
            <a:r>
              <a:rPr lang="en-CA" sz="2500">
                <a:solidFill>
                  <a:srgbClr val="1C4587"/>
                </a:solidFill>
              </a:rPr>
              <a:t>2.3 Variable names and keywords</a:t>
            </a:r>
            <a:endParaRPr sz="2500">
              <a:solidFill>
                <a:srgbClr val="1C4587"/>
              </a:solidFill>
            </a:endParaRPr>
          </a:p>
        </p:txBody>
      </p:sp>
      <p:sp>
        <p:nvSpPr>
          <p:cNvPr id="188" name="Google Shape;18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marR="674" rtl="0" algn="just">
              <a:lnSpc>
                <a:spcPct val="150000"/>
              </a:lnSpc>
              <a:spcBef>
                <a:spcPts val="0"/>
              </a:spcBef>
              <a:spcAft>
                <a:spcPts val="0"/>
              </a:spcAft>
              <a:buNone/>
            </a:pPr>
            <a:r>
              <a:rPr lang="en-CA" sz="1400">
                <a:solidFill>
                  <a:schemeClr val="dk1"/>
                </a:solidFill>
              </a:rPr>
              <a:t>Programmers choose names for their variables that are</a:t>
            </a:r>
            <a:r>
              <a:rPr b="1" lang="en-CA" sz="1400">
                <a:solidFill>
                  <a:schemeClr val="dk1"/>
                </a:solidFill>
              </a:rPr>
              <a:t> meaningful </a:t>
            </a:r>
            <a:r>
              <a:rPr lang="en-CA" sz="1400">
                <a:solidFill>
                  <a:schemeClr val="dk1"/>
                </a:solidFill>
              </a:rPr>
              <a:t>and document what the variable is used for.</a:t>
            </a:r>
            <a:endParaRPr sz="1400">
              <a:solidFill>
                <a:schemeClr val="dk1"/>
              </a:solidFill>
            </a:endParaRPr>
          </a:p>
          <a:p>
            <a:pPr indent="0" lvl="0" marL="0" marR="674" rtl="0" algn="just">
              <a:lnSpc>
                <a:spcPct val="150000"/>
              </a:lnSpc>
              <a:spcBef>
                <a:spcPts val="0"/>
              </a:spcBef>
              <a:spcAft>
                <a:spcPts val="0"/>
              </a:spcAft>
              <a:buNone/>
            </a:pPr>
            <a:r>
              <a:t/>
            </a:r>
            <a:endParaRPr sz="1400">
              <a:solidFill>
                <a:schemeClr val="dk1"/>
              </a:solidFill>
            </a:endParaRPr>
          </a:p>
          <a:p>
            <a:pPr indent="0" lvl="0" marL="0" marR="674" rtl="0" algn="just">
              <a:lnSpc>
                <a:spcPct val="150000"/>
              </a:lnSpc>
              <a:spcBef>
                <a:spcPts val="665"/>
              </a:spcBef>
              <a:spcAft>
                <a:spcPts val="0"/>
              </a:spcAft>
              <a:buNone/>
            </a:pPr>
            <a:r>
              <a:rPr b="1" lang="en-CA" sz="1400">
                <a:solidFill>
                  <a:schemeClr val="dk1"/>
                </a:solidFill>
              </a:rPr>
              <a:t>Variable names: </a:t>
            </a:r>
            <a:endParaRPr b="1" sz="1400">
              <a:solidFill>
                <a:schemeClr val="dk1"/>
              </a:solidFill>
            </a:endParaRPr>
          </a:p>
          <a:p>
            <a:pPr indent="-317500" lvl="0" marL="457200" marR="674" rtl="0" algn="just">
              <a:lnSpc>
                <a:spcPct val="150000"/>
              </a:lnSpc>
              <a:spcBef>
                <a:spcPts val="665"/>
              </a:spcBef>
              <a:spcAft>
                <a:spcPts val="0"/>
              </a:spcAft>
              <a:buClr>
                <a:schemeClr val="dk1"/>
              </a:buClr>
              <a:buSzPts val="1400"/>
              <a:buChar char="●"/>
            </a:pPr>
            <a:r>
              <a:rPr lang="en-CA" sz="1400">
                <a:solidFill>
                  <a:schemeClr val="dk1"/>
                </a:solidFill>
              </a:rPr>
              <a:t>can be arbitrarily long,</a:t>
            </a:r>
            <a:endParaRPr sz="1400">
              <a:solidFill>
                <a:schemeClr val="dk1"/>
              </a:solidFill>
            </a:endParaRPr>
          </a:p>
          <a:p>
            <a:pPr indent="-317500" lvl="0" marL="457200" marR="674" rtl="0" algn="just">
              <a:lnSpc>
                <a:spcPct val="150000"/>
              </a:lnSpc>
              <a:spcBef>
                <a:spcPts val="0"/>
              </a:spcBef>
              <a:spcAft>
                <a:spcPts val="0"/>
              </a:spcAft>
              <a:buClr>
                <a:schemeClr val="dk1"/>
              </a:buClr>
              <a:buSzPts val="1400"/>
              <a:buChar char="●"/>
            </a:pPr>
            <a:r>
              <a:rPr lang="en-CA" sz="1400">
                <a:solidFill>
                  <a:schemeClr val="dk1"/>
                </a:solidFill>
              </a:rPr>
              <a:t>can contain both letters and numbers,</a:t>
            </a:r>
            <a:endParaRPr sz="1400">
              <a:solidFill>
                <a:schemeClr val="dk1"/>
              </a:solidFill>
            </a:endParaRPr>
          </a:p>
          <a:p>
            <a:pPr indent="-317500" lvl="0" marL="457200" marR="674" rtl="0" algn="just">
              <a:lnSpc>
                <a:spcPct val="150000"/>
              </a:lnSpc>
              <a:spcBef>
                <a:spcPts val="0"/>
              </a:spcBef>
              <a:spcAft>
                <a:spcPts val="0"/>
              </a:spcAft>
              <a:buClr>
                <a:schemeClr val="dk1"/>
              </a:buClr>
              <a:buSzPts val="1400"/>
              <a:buChar char="●"/>
            </a:pPr>
            <a:r>
              <a:rPr lang="en-CA" sz="1400">
                <a:solidFill>
                  <a:schemeClr val="dk1"/>
                </a:solidFill>
              </a:rPr>
              <a:t>it is legal to use uppercase letters, but it is a good idea to begin variable names with a lowercase letter,</a:t>
            </a:r>
            <a:endParaRPr sz="1400">
              <a:solidFill>
                <a:schemeClr val="dk1"/>
              </a:solidFill>
            </a:endParaRPr>
          </a:p>
          <a:p>
            <a:pPr indent="-317500" lvl="0" marL="457200" marR="674" rtl="0" algn="just">
              <a:lnSpc>
                <a:spcPct val="150000"/>
              </a:lnSpc>
              <a:spcBef>
                <a:spcPts val="0"/>
              </a:spcBef>
              <a:spcAft>
                <a:spcPts val="0"/>
              </a:spcAft>
              <a:buClr>
                <a:schemeClr val="dk1"/>
              </a:buClr>
              <a:buSzPts val="1400"/>
              <a:buChar char="●"/>
            </a:pPr>
            <a:r>
              <a:rPr lang="en-CA" sz="1400">
                <a:solidFill>
                  <a:schemeClr val="dk1"/>
                </a:solidFill>
              </a:rPr>
              <a:t>cannot start with a number.</a:t>
            </a:r>
            <a:endParaRPr sz="1400">
              <a:solidFill>
                <a:schemeClr val="dk1"/>
              </a:solidFill>
            </a:endParaRPr>
          </a:p>
          <a:p>
            <a:pPr indent="0" lvl="0" marL="0" marR="674" rtl="0" algn="just">
              <a:spcBef>
                <a:spcPts val="665"/>
              </a:spcBef>
              <a:spcAft>
                <a:spcPts val="0"/>
              </a:spcAft>
              <a:buNone/>
            </a:pPr>
            <a:r>
              <a:t/>
            </a:r>
            <a:endParaRPr sz="1000">
              <a:solidFill>
                <a:srgbClr val="231F20"/>
              </a:solidFill>
              <a:latin typeface="DejaVu Serif"/>
              <a:ea typeface="DejaVu Serif"/>
              <a:cs typeface="DejaVu Serif"/>
              <a:sym typeface="DejaVu Serif"/>
            </a:endParaRPr>
          </a:p>
          <a:p>
            <a:pPr indent="0" lvl="0" marL="0" marR="674" rtl="0" algn="just">
              <a:spcBef>
                <a:spcPts val="0"/>
              </a:spcBef>
              <a:spcAft>
                <a:spcPts val="0"/>
              </a:spcAft>
              <a:buClr>
                <a:schemeClr val="dk1"/>
              </a:buClr>
              <a:buSzPts val="1100"/>
              <a:buFont typeface="Arial"/>
              <a:buNone/>
            </a:pPr>
            <a:r>
              <a:t/>
            </a:r>
            <a:endParaRPr>
              <a:solidFill>
                <a:srgbClr val="231F20"/>
              </a:solidFill>
              <a:latin typeface="DejaVu Serif"/>
              <a:ea typeface="DejaVu Serif"/>
              <a:cs typeface="DejaVu Serif"/>
              <a:sym typeface="DejaVu Serif"/>
            </a:endParaRPr>
          </a:p>
        </p:txBody>
      </p:sp>
      <p:sp>
        <p:nvSpPr>
          <p:cNvPr id="189" name="Google Shape;189;p3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 name="Google Shape;190;p35"/>
          <p:cNvCxnSpPr/>
          <p:nvPr/>
        </p:nvCxnSpPr>
        <p:spPr>
          <a:xfrm>
            <a:off x="440063" y="1017726"/>
            <a:ext cx="5738400" cy="3300"/>
          </a:xfrm>
          <a:prstGeom prst="straightConnector1">
            <a:avLst/>
          </a:prstGeom>
          <a:noFill/>
          <a:ln cap="flat" cmpd="sng" w="19050">
            <a:solidFill>
              <a:srgbClr val="FFD966"/>
            </a:solidFill>
            <a:prstDash val="solid"/>
            <a:round/>
            <a:headEnd len="med" w="med" type="none"/>
            <a:tailEnd len="med" w="med" type="none"/>
          </a:ln>
        </p:spPr>
      </p:cxnSp>
      <p:cxnSp>
        <p:nvCxnSpPr>
          <p:cNvPr id="191" name="Google Shape;191;p35"/>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192" name="Google Shape;192;p3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idx="1" type="body"/>
          </p:nvPr>
        </p:nvSpPr>
        <p:spPr>
          <a:xfrm>
            <a:off x="311700" y="818900"/>
            <a:ext cx="8520600" cy="3729300"/>
          </a:xfrm>
          <a:prstGeom prst="rect">
            <a:avLst/>
          </a:prstGeom>
        </p:spPr>
        <p:txBody>
          <a:bodyPr anchorCtr="0" anchor="t" bIns="91425" lIns="91425" spcFirstLastPara="1" rIns="91425" wrap="square" tIns="91425">
            <a:normAutofit/>
          </a:bodyPr>
          <a:lstStyle/>
          <a:p>
            <a:pPr indent="0" lvl="0" marL="457200" marR="674" rtl="0" algn="just">
              <a:lnSpc>
                <a:spcPct val="150000"/>
              </a:lnSpc>
              <a:spcBef>
                <a:spcPts val="660"/>
              </a:spcBef>
              <a:spcAft>
                <a:spcPts val="0"/>
              </a:spcAft>
              <a:buNone/>
            </a:pPr>
            <a:r>
              <a:t/>
            </a:r>
            <a:endParaRPr sz="1400">
              <a:solidFill>
                <a:schemeClr val="dk1"/>
              </a:solidFill>
            </a:endParaRPr>
          </a:p>
          <a:p>
            <a:pPr indent="-317500" lvl="0" marL="457200" marR="674" rtl="0" algn="just">
              <a:lnSpc>
                <a:spcPct val="150000"/>
              </a:lnSpc>
              <a:spcBef>
                <a:spcPts val="660"/>
              </a:spcBef>
              <a:spcAft>
                <a:spcPts val="0"/>
              </a:spcAft>
              <a:buClr>
                <a:schemeClr val="dk1"/>
              </a:buClr>
              <a:buSzPts val="1400"/>
              <a:buFont typeface="DejaVu Serif"/>
              <a:buChar char="●"/>
            </a:pPr>
            <a:r>
              <a:rPr lang="en-CA" sz="1400">
                <a:solidFill>
                  <a:schemeClr val="dk1"/>
                </a:solidFill>
              </a:rPr>
              <a:t>( _ ) the underscore character can appear in a name. It is used in names with multiple words, such as my_name. </a:t>
            </a:r>
            <a:endParaRPr sz="1400">
              <a:solidFill>
                <a:schemeClr val="dk1"/>
              </a:solidFill>
            </a:endParaRPr>
          </a:p>
          <a:p>
            <a:pPr indent="-317500" lvl="0" marL="457200" marR="674" rtl="0" algn="just">
              <a:lnSpc>
                <a:spcPct val="150000"/>
              </a:lnSpc>
              <a:spcBef>
                <a:spcPts val="660"/>
              </a:spcBef>
              <a:spcAft>
                <a:spcPts val="0"/>
              </a:spcAft>
              <a:buClr>
                <a:schemeClr val="dk1"/>
              </a:buClr>
              <a:buSzPts val="1400"/>
              <a:buChar char="●"/>
            </a:pPr>
            <a:r>
              <a:rPr lang="en-CA" sz="1400">
                <a:solidFill>
                  <a:schemeClr val="dk1"/>
                </a:solidFill>
              </a:rPr>
              <a:t>variable names can start with an underscore character, but we generally avoid doing this unless we are writing library code for others to use.</a:t>
            </a:r>
            <a:endParaRPr sz="1400">
              <a:solidFill>
                <a:schemeClr val="dk1"/>
              </a:solidFill>
            </a:endParaRPr>
          </a:p>
          <a:p>
            <a:pPr indent="-317500" lvl="0" marL="457200" rtl="0" algn="just">
              <a:lnSpc>
                <a:spcPct val="150000"/>
              </a:lnSpc>
              <a:spcBef>
                <a:spcPts val="600"/>
              </a:spcBef>
              <a:spcAft>
                <a:spcPts val="0"/>
              </a:spcAft>
              <a:buClr>
                <a:schemeClr val="dk1"/>
              </a:buClr>
              <a:buSzPts val="1400"/>
              <a:buChar char="●"/>
            </a:pPr>
            <a:r>
              <a:rPr lang="en-CA" sz="1400">
                <a:solidFill>
                  <a:schemeClr val="dk1"/>
                </a:solidFill>
              </a:rPr>
              <a:t>separate words with ‘camelCase’ notation. Use upper case letters to signify word boundaries.</a:t>
            </a:r>
            <a:endParaRPr sz="1400">
              <a:solidFill>
                <a:schemeClr val="dk1"/>
              </a:solidFill>
            </a:endParaRPr>
          </a:p>
          <a:p>
            <a:pPr indent="0" lvl="0" marL="457200" marR="674" rtl="0" algn="just">
              <a:spcBef>
                <a:spcPts val="660"/>
              </a:spcBef>
              <a:spcAft>
                <a:spcPts val="0"/>
              </a:spcAft>
              <a:buNone/>
            </a:pPr>
            <a:r>
              <a:t/>
            </a:r>
            <a:endParaRPr sz="2500">
              <a:solidFill>
                <a:srgbClr val="231F20"/>
              </a:solidFill>
            </a:endParaRPr>
          </a:p>
          <a:p>
            <a:pPr indent="0" lvl="0" marL="0" marR="674" rtl="0" algn="just">
              <a:spcBef>
                <a:spcPts val="0"/>
              </a:spcBef>
              <a:spcAft>
                <a:spcPts val="0"/>
              </a:spcAft>
              <a:buNone/>
            </a:pPr>
            <a:r>
              <a:t/>
            </a:r>
            <a:endParaRPr sz="2500">
              <a:solidFill>
                <a:schemeClr val="dk1"/>
              </a:solidFill>
            </a:endParaRPr>
          </a:p>
          <a:p>
            <a:pPr indent="0" lvl="0" marL="0" marR="674" rtl="0" algn="just">
              <a:spcBef>
                <a:spcPts val="660"/>
              </a:spcBef>
              <a:spcAft>
                <a:spcPts val="0"/>
              </a:spcAft>
              <a:buNone/>
            </a:pPr>
            <a:r>
              <a:t/>
            </a:r>
            <a:endParaRPr sz="2000">
              <a:solidFill>
                <a:srgbClr val="231F20"/>
              </a:solidFill>
              <a:latin typeface="DejaVu Serif"/>
              <a:ea typeface="DejaVu Serif"/>
              <a:cs typeface="DejaVu Serif"/>
              <a:sym typeface="DejaVu Serif"/>
            </a:endParaRPr>
          </a:p>
        </p:txBody>
      </p:sp>
      <p:sp>
        <p:nvSpPr>
          <p:cNvPr id="198" name="Google Shape;198;p3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idx="1" type="body"/>
          </p:nvPr>
        </p:nvSpPr>
        <p:spPr>
          <a:xfrm>
            <a:off x="311700" y="560550"/>
            <a:ext cx="8520600" cy="4008300"/>
          </a:xfrm>
          <a:prstGeom prst="rect">
            <a:avLst/>
          </a:prstGeom>
        </p:spPr>
        <p:txBody>
          <a:bodyPr anchorCtr="0" anchor="t" bIns="91425" lIns="91425" spcFirstLastPara="1" rIns="91425" wrap="square" tIns="91425">
            <a:normAutofit fontScale="70000"/>
          </a:bodyPr>
          <a:lstStyle/>
          <a:p>
            <a:pPr indent="0" lvl="0" marL="0" marR="674" rtl="0" algn="just">
              <a:lnSpc>
                <a:spcPct val="150000"/>
              </a:lnSpc>
              <a:spcBef>
                <a:spcPts val="655"/>
              </a:spcBef>
              <a:spcAft>
                <a:spcPts val="0"/>
              </a:spcAft>
              <a:buNone/>
            </a:pPr>
            <a:r>
              <a:rPr b="1" lang="en-CA" sz="2057">
                <a:solidFill>
                  <a:schemeClr val="dk1"/>
                </a:solidFill>
              </a:rPr>
              <a:t>If you give a variable an illegal name, you get a syntax error:</a:t>
            </a:r>
            <a:endParaRPr b="1" sz="2057">
              <a:solidFill>
                <a:schemeClr val="dk1"/>
              </a:solidFill>
            </a:endParaRPr>
          </a:p>
          <a:p>
            <a:pPr indent="0" lvl="0" marL="0" marR="674" rtl="0" algn="just">
              <a:lnSpc>
                <a:spcPct val="150000"/>
              </a:lnSpc>
              <a:spcBef>
                <a:spcPts val="655"/>
              </a:spcBef>
              <a:spcAft>
                <a:spcPts val="0"/>
              </a:spcAft>
              <a:buClr>
                <a:schemeClr val="dk1"/>
              </a:buClr>
              <a:buSzPct val="53472"/>
              <a:buFont typeface="Arial"/>
              <a:buNone/>
            </a:pPr>
            <a:r>
              <a:t/>
            </a:r>
            <a:endParaRPr b="1" sz="2057">
              <a:solidFill>
                <a:schemeClr val="dk1"/>
              </a:solidFill>
            </a:endParaRPr>
          </a:p>
          <a:p>
            <a:pPr indent="0" lvl="0" marL="0" marR="674" rtl="0" algn="just">
              <a:lnSpc>
                <a:spcPct val="150000"/>
              </a:lnSpc>
              <a:spcBef>
                <a:spcPts val="645"/>
              </a:spcBef>
              <a:spcAft>
                <a:spcPts val="0"/>
              </a:spcAft>
              <a:buClr>
                <a:schemeClr val="dk1"/>
              </a:buClr>
              <a:buSzPct val="53472"/>
              <a:buFont typeface="Arial"/>
              <a:buNone/>
            </a:pPr>
            <a:r>
              <a:rPr lang="en-CA" sz="2057">
                <a:solidFill>
                  <a:schemeClr val="dk1"/>
                </a:solidFill>
              </a:rPr>
              <a:t>80grade  =  'Hello World!' </a:t>
            </a:r>
            <a:endParaRPr sz="2057">
              <a:solidFill>
                <a:schemeClr val="dk1"/>
              </a:solidFill>
            </a:endParaRPr>
          </a:p>
          <a:p>
            <a:pPr indent="0" lvl="0" marL="0" marR="674" rtl="0" algn="just">
              <a:lnSpc>
                <a:spcPct val="150000"/>
              </a:lnSpc>
              <a:spcBef>
                <a:spcPts val="0"/>
              </a:spcBef>
              <a:spcAft>
                <a:spcPts val="0"/>
              </a:spcAft>
              <a:buClr>
                <a:schemeClr val="dk1"/>
              </a:buClr>
              <a:buSzPct val="53472"/>
              <a:buFont typeface="Arial"/>
              <a:buNone/>
            </a:pPr>
            <a:r>
              <a:rPr lang="en-CA" sz="2057">
                <a:solidFill>
                  <a:schemeClr val="dk1"/>
                </a:solidFill>
              </a:rPr>
              <a:t>world# = 1000000 </a:t>
            </a:r>
            <a:endParaRPr sz="2057">
              <a:solidFill>
                <a:schemeClr val="dk1"/>
              </a:solidFill>
            </a:endParaRPr>
          </a:p>
          <a:p>
            <a:pPr indent="0" lvl="0" marL="0" marR="674" rtl="0" algn="just">
              <a:lnSpc>
                <a:spcPct val="150000"/>
              </a:lnSpc>
              <a:spcBef>
                <a:spcPts val="0"/>
              </a:spcBef>
              <a:spcAft>
                <a:spcPts val="0"/>
              </a:spcAft>
              <a:buNone/>
            </a:pPr>
            <a:r>
              <a:rPr b="1" lang="en-CA" sz="2057">
                <a:solidFill>
                  <a:schemeClr val="dk1"/>
                </a:solidFill>
              </a:rPr>
              <a:t>class  </a:t>
            </a:r>
            <a:r>
              <a:rPr lang="en-CA" sz="2057">
                <a:solidFill>
                  <a:schemeClr val="dk1"/>
                </a:solidFill>
              </a:rPr>
              <a:t>=  'Computer Science 101’  </a:t>
            </a:r>
            <a:endParaRPr sz="2057">
              <a:solidFill>
                <a:schemeClr val="dk1"/>
              </a:solidFill>
            </a:endParaRPr>
          </a:p>
          <a:p>
            <a:pPr indent="0" lvl="0" marL="0" marR="674" rtl="0" algn="just">
              <a:lnSpc>
                <a:spcPct val="150000"/>
              </a:lnSpc>
              <a:spcBef>
                <a:spcPts val="0"/>
              </a:spcBef>
              <a:spcAft>
                <a:spcPts val="0"/>
              </a:spcAft>
              <a:buNone/>
            </a:pPr>
            <a:r>
              <a:t/>
            </a:r>
            <a:endParaRPr sz="2057">
              <a:solidFill>
                <a:schemeClr val="dk1"/>
              </a:solidFill>
            </a:endParaRPr>
          </a:p>
          <a:p>
            <a:pPr indent="-320039" lvl="0" marL="457200" marR="674" rtl="0" algn="just">
              <a:lnSpc>
                <a:spcPct val="150000"/>
              </a:lnSpc>
              <a:spcBef>
                <a:spcPts val="590"/>
              </a:spcBef>
              <a:spcAft>
                <a:spcPts val="0"/>
              </a:spcAft>
              <a:buClr>
                <a:schemeClr val="dk1"/>
              </a:buClr>
              <a:buSzPct val="100000"/>
              <a:buChar char="●"/>
            </a:pPr>
            <a:r>
              <a:rPr lang="en-CA" sz="2057">
                <a:solidFill>
                  <a:schemeClr val="dk1"/>
                </a:solidFill>
              </a:rPr>
              <a:t>80grade is illegal because it begins with a number. </a:t>
            </a:r>
            <a:endParaRPr sz="2057">
              <a:solidFill>
                <a:schemeClr val="dk1"/>
              </a:solidFill>
            </a:endParaRPr>
          </a:p>
          <a:p>
            <a:pPr indent="-320039" lvl="0" marL="457200" marR="674" rtl="0" algn="just">
              <a:lnSpc>
                <a:spcPct val="150000"/>
              </a:lnSpc>
              <a:spcBef>
                <a:spcPts val="0"/>
              </a:spcBef>
              <a:spcAft>
                <a:spcPts val="0"/>
              </a:spcAft>
              <a:buClr>
                <a:schemeClr val="dk1"/>
              </a:buClr>
              <a:buSzPct val="100000"/>
              <a:buChar char="●"/>
            </a:pPr>
            <a:r>
              <a:rPr lang="en-CA" sz="2057">
                <a:solidFill>
                  <a:schemeClr val="dk1"/>
                </a:solidFill>
              </a:rPr>
              <a:t>World# is illegal because it contains an illegal character, #. </a:t>
            </a:r>
            <a:endParaRPr sz="2057">
              <a:solidFill>
                <a:schemeClr val="dk1"/>
              </a:solidFill>
            </a:endParaRPr>
          </a:p>
          <a:p>
            <a:pPr indent="-320039" lvl="0" marL="457200" marR="674" rtl="0" algn="just">
              <a:lnSpc>
                <a:spcPct val="150000"/>
              </a:lnSpc>
              <a:spcBef>
                <a:spcPts val="0"/>
              </a:spcBef>
              <a:spcAft>
                <a:spcPts val="0"/>
              </a:spcAft>
              <a:buClr>
                <a:schemeClr val="dk1"/>
              </a:buClr>
              <a:buSzPct val="100000"/>
              <a:buChar char="●"/>
            </a:pPr>
            <a:r>
              <a:rPr lang="en-CA" sz="2057">
                <a:solidFill>
                  <a:schemeClr val="dk1"/>
                </a:solidFill>
              </a:rPr>
              <a:t>Class is illegal because it contains one of Python’s </a:t>
            </a:r>
            <a:r>
              <a:rPr b="1" lang="en-CA" sz="2057">
                <a:solidFill>
                  <a:schemeClr val="dk1"/>
                </a:solidFill>
              </a:rPr>
              <a:t>keywords</a:t>
            </a:r>
            <a:r>
              <a:rPr lang="en-CA" sz="2057">
                <a:solidFill>
                  <a:schemeClr val="dk1"/>
                </a:solidFill>
              </a:rPr>
              <a:t>. (The interpreter uses keywords to recognize the structure of the program, and they cannot be used as variable names.)</a:t>
            </a:r>
            <a:endParaRPr sz="2057">
              <a:solidFill>
                <a:schemeClr val="dk1"/>
              </a:solidFill>
            </a:endParaRPr>
          </a:p>
          <a:p>
            <a:pPr indent="0" lvl="0" marL="0" marR="674" rtl="0" algn="just">
              <a:spcBef>
                <a:spcPts val="0"/>
              </a:spcBef>
              <a:spcAft>
                <a:spcPts val="0"/>
              </a:spcAft>
              <a:buClr>
                <a:schemeClr val="dk1"/>
              </a:buClr>
              <a:buSzPct val="73333"/>
              <a:buFont typeface="Arial"/>
              <a:buNone/>
            </a:pPr>
            <a:r>
              <a:t/>
            </a:r>
            <a:endParaRPr sz="1500">
              <a:solidFill>
                <a:srgbClr val="231F20"/>
              </a:solidFill>
            </a:endParaRPr>
          </a:p>
        </p:txBody>
      </p:sp>
      <p:sp>
        <p:nvSpPr>
          <p:cNvPr id="205" name="Google Shape;205;p3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idx="1" type="body"/>
          </p:nvPr>
        </p:nvSpPr>
        <p:spPr>
          <a:xfrm>
            <a:off x="311700" y="754575"/>
            <a:ext cx="8520600" cy="4222500"/>
          </a:xfrm>
          <a:prstGeom prst="rect">
            <a:avLst/>
          </a:prstGeom>
        </p:spPr>
        <p:txBody>
          <a:bodyPr anchorCtr="0" anchor="t" bIns="91425" lIns="91425" spcFirstLastPara="1" rIns="91425" wrap="square" tIns="91425">
            <a:normAutofit/>
          </a:bodyPr>
          <a:lstStyle/>
          <a:p>
            <a:pPr indent="0" lvl="0" marL="0" marR="674" rtl="0" algn="just">
              <a:spcBef>
                <a:spcPts val="695"/>
              </a:spcBef>
              <a:spcAft>
                <a:spcPts val="0"/>
              </a:spcAft>
              <a:buNone/>
            </a:pPr>
            <a:r>
              <a:rPr lang="en-CA" sz="1500">
                <a:solidFill>
                  <a:schemeClr val="dk1"/>
                </a:solidFill>
              </a:rPr>
              <a:t>Python reserves 35 keywords:</a:t>
            </a:r>
            <a:endParaRPr sz="1500">
              <a:solidFill>
                <a:schemeClr val="dk1"/>
              </a:solidFill>
            </a:endParaRPr>
          </a:p>
          <a:p>
            <a:pPr indent="0" lvl="0" marL="0" marR="674" rtl="0" algn="just">
              <a:spcBef>
                <a:spcPts val="695"/>
              </a:spcBef>
              <a:spcAft>
                <a:spcPts val="0"/>
              </a:spcAft>
              <a:buClr>
                <a:schemeClr val="dk1"/>
              </a:buClr>
              <a:buSzPts val="1100"/>
              <a:buFont typeface="Arial"/>
              <a:buNone/>
            </a:pPr>
            <a:r>
              <a:t/>
            </a:r>
            <a:endParaRPr>
              <a:solidFill>
                <a:srgbClr val="231F20"/>
              </a:solidFill>
              <a:latin typeface="DejaVu Serif"/>
              <a:ea typeface="DejaVu Serif"/>
              <a:cs typeface="DejaVu Serif"/>
              <a:sym typeface="DejaVu Serif"/>
            </a:endParaRPr>
          </a:p>
        </p:txBody>
      </p:sp>
      <p:pic>
        <p:nvPicPr>
          <p:cNvPr id="212" name="Google Shape;212;p38"/>
          <p:cNvPicPr preferRelativeResize="0"/>
          <p:nvPr/>
        </p:nvPicPr>
        <p:blipFill>
          <a:blip r:embed="rId3">
            <a:alphaModFix/>
          </a:blip>
          <a:stretch>
            <a:fillRect/>
          </a:stretch>
        </p:blipFill>
        <p:spPr>
          <a:xfrm>
            <a:off x="989975" y="1658550"/>
            <a:ext cx="6659349" cy="2644950"/>
          </a:xfrm>
          <a:prstGeom prst="rect">
            <a:avLst/>
          </a:prstGeom>
          <a:noFill/>
          <a:ln cap="flat" cmpd="sng" w="9525">
            <a:solidFill>
              <a:schemeClr val="dk1"/>
            </a:solidFill>
            <a:prstDash val="solid"/>
            <a:round/>
            <a:headEnd len="sm" w="sm" type="none"/>
            <a:tailEnd len="sm" w="sm" type="none"/>
          </a:ln>
        </p:spPr>
      </p:pic>
      <p:sp>
        <p:nvSpPr>
          <p:cNvPr id="213" name="Google Shape;213;p3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674" rtl="0" algn="l">
              <a:lnSpc>
                <a:spcPct val="115000"/>
              </a:lnSpc>
              <a:spcBef>
                <a:spcPts val="5"/>
              </a:spcBef>
              <a:spcAft>
                <a:spcPts val="0"/>
              </a:spcAft>
              <a:buClr>
                <a:schemeClr val="dk1"/>
              </a:buClr>
              <a:buSzPts val="1100"/>
              <a:buFont typeface="Arial"/>
              <a:buNone/>
            </a:pPr>
            <a:r>
              <a:rPr lang="en-CA" sz="2500">
                <a:solidFill>
                  <a:srgbClr val="1C4587"/>
                </a:solidFill>
              </a:rPr>
              <a:t>2.4 Statements</a:t>
            </a:r>
            <a:endParaRPr sz="2500">
              <a:solidFill>
                <a:srgbClr val="1C4587"/>
              </a:solidFill>
            </a:endParaRPr>
          </a:p>
        </p:txBody>
      </p:sp>
      <p:sp>
        <p:nvSpPr>
          <p:cNvPr id="220" name="Google Shape;220;p39"/>
          <p:cNvSpPr txBox="1"/>
          <p:nvPr>
            <p:ph idx="1" type="body"/>
          </p:nvPr>
        </p:nvSpPr>
        <p:spPr>
          <a:xfrm>
            <a:off x="311700" y="1152475"/>
            <a:ext cx="8520600" cy="3151800"/>
          </a:xfrm>
          <a:prstGeom prst="rect">
            <a:avLst/>
          </a:prstGeom>
        </p:spPr>
        <p:txBody>
          <a:bodyPr anchorCtr="0" anchor="t" bIns="91425" lIns="91425" spcFirstLastPara="1" rIns="91425" wrap="square" tIns="91425">
            <a:normAutofit fontScale="62500"/>
          </a:bodyPr>
          <a:lstStyle/>
          <a:p>
            <a:pPr indent="0" lvl="0" marL="0" rtl="0" algn="just">
              <a:lnSpc>
                <a:spcPct val="150000"/>
              </a:lnSpc>
              <a:spcBef>
                <a:spcPts val="0"/>
              </a:spcBef>
              <a:spcAft>
                <a:spcPts val="0"/>
              </a:spcAft>
              <a:buNone/>
            </a:pPr>
            <a:r>
              <a:rPr lang="en-CA" sz="2363">
                <a:solidFill>
                  <a:schemeClr val="dk1"/>
                </a:solidFill>
              </a:rPr>
              <a:t>A </a:t>
            </a:r>
            <a:r>
              <a:rPr b="1" lang="en-CA" sz="2363">
                <a:solidFill>
                  <a:schemeClr val="dk1"/>
                </a:solidFill>
              </a:rPr>
              <a:t>statement</a:t>
            </a:r>
            <a:r>
              <a:rPr i="1" lang="en-CA" sz="2363">
                <a:solidFill>
                  <a:schemeClr val="dk1"/>
                </a:solidFill>
              </a:rPr>
              <a:t> </a:t>
            </a:r>
            <a:r>
              <a:rPr lang="en-CA" sz="2363">
                <a:solidFill>
                  <a:schemeClr val="dk1"/>
                </a:solidFill>
              </a:rPr>
              <a:t>is a unit of code that the Python interpreter can execute.</a:t>
            </a:r>
            <a:endParaRPr sz="2363">
              <a:solidFill>
                <a:schemeClr val="dk1"/>
              </a:solidFill>
            </a:endParaRPr>
          </a:p>
          <a:p>
            <a:pPr indent="0" lvl="0" marL="0" rtl="0" algn="just">
              <a:lnSpc>
                <a:spcPct val="150000"/>
              </a:lnSpc>
              <a:spcBef>
                <a:spcPts val="0"/>
              </a:spcBef>
              <a:spcAft>
                <a:spcPts val="0"/>
              </a:spcAft>
              <a:buNone/>
            </a:pPr>
            <a:r>
              <a:t/>
            </a:r>
            <a:endParaRPr sz="2363">
              <a:solidFill>
                <a:schemeClr val="dk1"/>
              </a:solidFill>
            </a:endParaRPr>
          </a:p>
          <a:p>
            <a:pPr indent="0" lvl="0" marL="0" rtl="0" algn="just">
              <a:lnSpc>
                <a:spcPct val="150000"/>
              </a:lnSpc>
              <a:spcBef>
                <a:spcPts val="1000"/>
              </a:spcBef>
              <a:spcAft>
                <a:spcPts val="0"/>
              </a:spcAft>
              <a:buNone/>
            </a:pPr>
            <a:r>
              <a:rPr lang="en-CA" sz="2363">
                <a:solidFill>
                  <a:schemeClr val="dk1"/>
                </a:solidFill>
              </a:rPr>
              <a:t>We have seen two kinds of statements:</a:t>
            </a:r>
            <a:endParaRPr sz="2363">
              <a:solidFill>
                <a:schemeClr val="dk1"/>
              </a:solidFill>
            </a:endParaRPr>
          </a:p>
          <a:p>
            <a:pPr indent="-179531" lvl="1" marL="685800" rtl="0" algn="just">
              <a:lnSpc>
                <a:spcPct val="150000"/>
              </a:lnSpc>
              <a:spcBef>
                <a:spcPts val="500"/>
              </a:spcBef>
              <a:spcAft>
                <a:spcPts val="0"/>
              </a:spcAft>
              <a:buClr>
                <a:schemeClr val="dk1"/>
              </a:buClr>
              <a:buSzPct val="100000"/>
              <a:buChar char="•"/>
            </a:pPr>
            <a:r>
              <a:rPr lang="en-CA" sz="2363">
                <a:solidFill>
                  <a:schemeClr val="dk1"/>
                </a:solidFill>
              </a:rPr>
              <a:t>expression statement (print)</a:t>
            </a:r>
            <a:endParaRPr sz="2363">
              <a:solidFill>
                <a:schemeClr val="dk1"/>
              </a:solidFill>
            </a:endParaRPr>
          </a:p>
          <a:p>
            <a:pPr indent="-179531" lvl="1" marL="685800" rtl="0" algn="just">
              <a:lnSpc>
                <a:spcPct val="150000"/>
              </a:lnSpc>
              <a:spcBef>
                <a:spcPts val="500"/>
              </a:spcBef>
              <a:spcAft>
                <a:spcPts val="0"/>
              </a:spcAft>
              <a:buClr>
                <a:schemeClr val="dk1"/>
              </a:buClr>
              <a:buSzPct val="100000"/>
              <a:buChar char="•"/>
            </a:pPr>
            <a:r>
              <a:rPr lang="en-CA" sz="2363">
                <a:solidFill>
                  <a:schemeClr val="dk1"/>
                </a:solidFill>
              </a:rPr>
              <a:t>assignment statement</a:t>
            </a:r>
            <a:endParaRPr sz="2363">
              <a:solidFill>
                <a:schemeClr val="dk1"/>
              </a:solidFill>
            </a:endParaRPr>
          </a:p>
          <a:p>
            <a:pPr indent="0" lvl="0" marL="685800" rtl="0" algn="just">
              <a:lnSpc>
                <a:spcPct val="150000"/>
              </a:lnSpc>
              <a:spcBef>
                <a:spcPts val="500"/>
              </a:spcBef>
              <a:spcAft>
                <a:spcPts val="0"/>
              </a:spcAft>
              <a:buNone/>
            </a:pPr>
            <a:r>
              <a:t/>
            </a:r>
            <a:endParaRPr sz="2363">
              <a:solidFill>
                <a:schemeClr val="dk1"/>
              </a:solidFill>
            </a:endParaRPr>
          </a:p>
          <a:p>
            <a:pPr indent="0" lvl="0" marL="0" marR="674" rtl="0" algn="just">
              <a:lnSpc>
                <a:spcPct val="150000"/>
              </a:lnSpc>
              <a:spcBef>
                <a:spcPts val="5"/>
              </a:spcBef>
              <a:spcAft>
                <a:spcPts val="0"/>
              </a:spcAft>
              <a:buNone/>
            </a:pPr>
            <a:r>
              <a:rPr lang="en-CA" sz="2363">
                <a:solidFill>
                  <a:schemeClr val="dk1"/>
                </a:solidFill>
              </a:rPr>
              <a:t>If a script contains more than one statement, the results appear as the statements execute.</a:t>
            </a:r>
            <a:endParaRPr sz="2363">
              <a:solidFill>
                <a:schemeClr val="dk1"/>
              </a:solidFill>
            </a:endParaRPr>
          </a:p>
          <a:p>
            <a:pPr indent="0" lvl="0" marL="0" marR="674" rtl="0" algn="l">
              <a:spcBef>
                <a:spcPts val="5"/>
              </a:spcBef>
              <a:spcAft>
                <a:spcPts val="0"/>
              </a:spcAft>
              <a:buClr>
                <a:schemeClr val="dk1"/>
              </a:buClr>
              <a:buSzPct val="61111"/>
              <a:buFont typeface="Arial"/>
              <a:buNone/>
            </a:pPr>
            <a:r>
              <a:t/>
            </a:r>
            <a:endParaRPr/>
          </a:p>
        </p:txBody>
      </p:sp>
      <p:sp>
        <p:nvSpPr>
          <p:cNvPr id="221" name="Google Shape;221;p3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2" name="Google Shape;222;p39"/>
          <p:cNvCxnSpPr/>
          <p:nvPr/>
        </p:nvCxnSpPr>
        <p:spPr>
          <a:xfrm>
            <a:off x="440063" y="1017726"/>
            <a:ext cx="5738400" cy="3300"/>
          </a:xfrm>
          <a:prstGeom prst="straightConnector1">
            <a:avLst/>
          </a:prstGeom>
          <a:noFill/>
          <a:ln cap="flat" cmpd="sng" w="19050">
            <a:solidFill>
              <a:srgbClr val="FFD966"/>
            </a:solidFill>
            <a:prstDash val="solid"/>
            <a:round/>
            <a:headEnd len="med" w="med" type="none"/>
            <a:tailEnd len="med" w="med" type="none"/>
          </a:ln>
        </p:spPr>
      </p:cxnSp>
      <p:cxnSp>
        <p:nvCxnSpPr>
          <p:cNvPr id="223" name="Google Shape;223;p39"/>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224" name="Google Shape;224;p3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idx="1" type="body"/>
          </p:nvPr>
        </p:nvSpPr>
        <p:spPr>
          <a:xfrm>
            <a:off x="311700" y="699150"/>
            <a:ext cx="8520600" cy="3869700"/>
          </a:xfrm>
          <a:prstGeom prst="rect">
            <a:avLst/>
          </a:prstGeom>
        </p:spPr>
        <p:txBody>
          <a:bodyPr anchorCtr="0" anchor="t" bIns="91425" lIns="91425" spcFirstLastPara="1" rIns="91425" wrap="square" tIns="91425">
            <a:normAutofit fontScale="40000" lnSpcReduction="20000"/>
          </a:bodyPr>
          <a:lstStyle/>
          <a:p>
            <a:pPr indent="0" lvl="0" marL="0" rtl="0" algn="l">
              <a:lnSpc>
                <a:spcPct val="120000"/>
              </a:lnSpc>
              <a:spcBef>
                <a:spcPts val="1000"/>
              </a:spcBef>
              <a:spcAft>
                <a:spcPts val="0"/>
              </a:spcAft>
              <a:buNone/>
            </a:pPr>
            <a:r>
              <a:rPr lang="en-CA" sz="4600">
                <a:solidFill>
                  <a:schemeClr val="dk1"/>
                </a:solidFill>
              </a:rPr>
              <a:t>For example, this script produces the following output:</a:t>
            </a:r>
            <a:endParaRPr sz="4600">
              <a:solidFill>
                <a:schemeClr val="dk1"/>
              </a:solidFill>
            </a:endParaRPr>
          </a:p>
          <a:p>
            <a:pPr indent="0" lvl="0" marL="0" rtl="0" algn="l">
              <a:lnSpc>
                <a:spcPct val="120000"/>
              </a:lnSpc>
              <a:spcBef>
                <a:spcPts val="1000"/>
              </a:spcBef>
              <a:spcAft>
                <a:spcPts val="0"/>
              </a:spcAft>
              <a:buNone/>
            </a:pPr>
            <a:r>
              <a:t/>
            </a:r>
            <a:endParaRPr sz="6633">
              <a:solidFill>
                <a:srgbClr val="231F20"/>
              </a:solidFill>
            </a:endParaRPr>
          </a:p>
          <a:p>
            <a:pPr indent="0" lvl="0" marL="0" rtl="0" algn="l">
              <a:lnSpc>
                <a:spcPct val="120000"/>
              </a:lnSpc>
              <a:spcBef>
                <a:spcPts val="1000"/>
              </a:spcBef>
              <a:spcAft>
                <a:spcPts val="0"/>
              </a:spcAft>
              <a:buNone/>
            </a:pPr>
            <a:r>
              <a:t/>
            </a:r>
            <a:endParaRPr sz="6633">
              <a:solidFill>
                <a:srgbClr val="231F20"/>
              </a:solidFill>
            </a:endParaRPr>
          </a:p>
          <a:p>
            <a:pPr indent="0" lvl="0" marL="0" rtl="0" algn="l">
              <a:lnSpc>
                <a:spcPct val="120000"/>
              </a:lnSpc>
              <a:spcBef>
                <a:spcPts val="1000"/>
              </a:spcBef>
              <a:spcAft>
                <a:spcPts val="0"/>
              </a:spcAft>
              <a:buNone/>
            </a:pPr>
            <a:r>
              <a:t/>
            </a:r>
            <a:endParaRPr sz="6633">
              <a:solidFill>
                <a:srgbClr val="231F20"/>
              </a:solidFill>
            </a:endParaRPr>
          </a:p>
          <a:p>
            <a:pPr indent="0" lvl="0" marL="0" rtl="0" algn="l">
              <a:lnSpc>
                <a:spcPct val="120000"/>
              </a:lnSpc>
              <a:spcBef>
                <a:spcPts val="1000"/>
              </a:spcBef>
              <a:spcAft>
                <a:spcPts val="0"/>
              </a:spcAft>
              <a:buNone/>
            </a:pPr>
            <a:r>
              <a:t/>
            </a:r>
            <a:endParaRPr sz="5095">
              <a:solidFill>
                <a:srgbClr val="231F20"/>
              </a:solidFill>
            </a:endParaRPr>
          </a:p>
          <a:p>
            <a:pPr indent="0" lvl="0" marL="0" rtl="0" algn="l">
              <a:lnSpc>
                <a:spcPct val="120000"/>
              </a:lnSpc>
              <a:spcBef>
                <a:spcPts val="1000"/>
              </a:spcBef>
              <a:spcAft>
                <a:spcPts val="0"/>
              </a:spcAft>
              <a:buNone/>
            </a:pPr>
            <a:r>
              <a:rPr lang="en-CA" sz="4300">
                <a:solidFill>
                  <a:schemeClr val="dk1"/>
                </a:solidFill>
              </a:rPr>
              <a:t>Output: </a:t>
            </a:r>
            <a:endParaRPr sz="4300">
              <a:solidFill>
                <a:schemeClr val="dk1"/>
              </a:solidFill>
            </a:endParaRPr>
          </a:p>
          <a:p>
            <a:pPr indent="0" lvl="0" marL="0" rtl="0" algn="l">
              <a:lnSpc>
                <a:spcPct val="120000"/>
              </a:lnSpc>
              <a:spcBef>
                <a:spcPts val="1000"/>
              </a:spcBef>
              <a:spcAft>
                <a:spcPts val="0"/>
              </a:spcAft>
              <a:buNone/>
            </a:pPr>
            <a:r>
              <a:t/>
            </a:r>
            <a:endParaRPr>
              <a:solidFill>
                <a:srgbClr val="231F20"/>
              </a:solidFill>
            </a:endParaRPr>
          </a:p>
          <a:p>
            <a:pPr indent="0" lvl="0" marL="0" rtl="0" algn="l">
              <a:lnSpc>
                <a:spcPct val="120000"/>
              </a:lnSpc>
              <a:spcBef>
                <a:spcPts val="1000"/>
              </a:spcBef>
              <a:spcAft>
                <a:spcPts val="0"/>
              </a:spcAft>
              <a:buNone/>
            </a:pPr>
            <a:r>
              <a:t/>
            </a:r>
            <a:endParaRPr>
              <a:solidFill>
                <a:srgbClr val="231F20"/>
              </a:solidFill>
            </a:endParaRPr>
          </a:p>
          <a:p>
            <a:pPr indent="0" lvl="0" marL="0" rtl="0" algn="l">
              <a:lnSpc>
                <a:spcPct val="120000"/>
              </a:lnSpc>
              <a:spcBef>
                <a:spcPts val="1000"/>
              </a:spcBef>
              <a:spcAft>
                <a:spcPts val="0"/>
              </a:spcAft>
              <a:buNone/>
            </a:pPr>
            <a:r>
              <a:t/>
            </a:r>
            <a:endParaRPr>
              <a:solidFill>
                <a:srgbClr val="231F20"/>
              </a:solidFill>
            </a:endParaRPr>
          </a:p>
          <a:p>
            <a:pPr indent="0" lvl="0" marL="0" rtl="0" algn="l">
              <a:lnSpc>
                <a:spcPct val="120000"/>
              </a:lnSpc>
              <a:spcBef>
                <a:spcPts val="1000"/>
              </a:spcBef>
              <a:spcAft>
                <a:spcPts val="0"/>
              </a:spcAft>
              <a:buClr>
                <a:schemeClr val="dk1"/>
              </a:buClr>
              <a:buSzPct val="61111"/>
              <a:buFont typeface="Arial"/>
              <a:buNone/>
            </a:pPr>
            <a:r>
              <a:t/>
            </a:r>
            <a:endParaRPr>
              <a:solidFill>
                <a:srgbClr val="231F20"/>
              </a:solidFill>
            </a:endParaRPr>
          </a:p>
        </p:txBody>
      </p:sp>
      <p:pic>
        <p:nvPicPr>
          <p:cNvPr id="230" name="Google Shape;230;p40"/>
          <p:cNvPicPr preferRelativeResize="0"/>
          <p:nvPr/>
        </p:nvPicPr>
        <p:blipFill>
          <a:blip r:embed="rId3">
            <a:alphaModFix/>
          </a:blip>
          <a:stretch>
            <a:fillRect/>
          </a:stretch>
        </p:blipFill>
        <p:spPr>
          <a:xfrm>
            <a:off x="418875" y="1438350"/>
            <a:ext cx="8023251" cy="941900"/>
          </a:xfrm>
          <a:prstGeom prst="rect">
            <a:avLst/>
          </a:prstGeom>
          <a:noFill/>
          <a:ln cap="flat" cmpd="sng" w="9525">
            <a:solidFill>
              <a:schemeClr val="dk1"/>
            </a:solidFill>
            <a:prstDash val="solid"/>
            <a:round/>
            <a:headEnd len="sm" w="sm" type="none"/>
            <a:tailEnd len="sm" w="sm" type="none"/>
          </a:ln>
        </p:spPr>
      </p:pic>
      <p:pic>
        <p:nvPicPr>
          <p:cNvPr id="231" name="Google Shape;231;p40"/>
          <p:cNvPicPr preferRelativeResize="0"/>
          <p:nvPr/>
        </p:nvPicPr>
        <p:blipFill>
          <a:blip r:embed="rId4">
            <a:alphaModFix/>
          </a:blip>
          <a:stretch>
            <a:fillRect/>
          </a:stretch>
        </p:blipFill>
        <p:spPr>
          <a:xfrm>
            <a:off x="488325" y="3653050"/>
            <a:ext cx="7953799" cy="623225"/>
          </a:xfrm>
          <a:prstGeom prst="rect">
            <a:avLst/>
          </a:prstGeom>
          <a:noFill/>
          <a:ln cap="flat" cmpd="sng" w="9525">
            <a:solidFill>
              <a:schemeClr val="dk1"/>
            </a:solidFill>
            <a:prstDash val="solid"/>
            <a:round/>
            <a:headEnd len="sm" w="sm" type="none"/>
            <a:tailEnd len="sm" w="sm" type="none"/>
          </a:ln>
        </p:spPr>
      </p:pic>
      <p:sp>
        <p:nvSpPr>
          <p:cNvPr id="232" name="Google Shape;232;p40"/>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0"/>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674" rtl="0" algn="l">
              <a:lnSpc>
                <a:spcPct val="115000"/>
              </a:lnSpc>
              <a:spcBef>
                <a:spcPts val="5"/>
              </a:spcBef>
              <a:spcAft>
                <a:spcPts val="0"/>
              </a:spcAft>
              <a:buClr>
                <a:schemeClr val="dk1"/>
              </a:buClr>
              <a:buSzPts val="1100"/>
              <a:buFont typeface="Arial"/>
              <a:buNone/>
            </a:pPr>
            <a:r>
              <a:rPr lang="en-CA" sz="2500">
                <a:solidFill>
                  <a:srgbClr val="1C4587"/>
                </a:solidFill>
                <a:latin typeface="Helvetica Neue"/>
                <a:ea typeface="Helvetica Neue"/>
                <a:cs typeface="Helvetica Neue"/>
                <a:sym typeface="Helvetica Neue"/>
              </a:rPr>
              <a:t>2.5 Operators and operands</a:t>
            </a:r>
            <a:r>
              <a:rPr lang="en-CA" sz="2500">
                <a:solidFill>
                  <a:srgbClr val="231F20"/>
                </a:solidFill>
                <a:latin typeface="Helvetica Neue"/>
                <a:ea typeface="Helvetica Neue"/>
                <a:cs typeface="Helvetica Neue"/>
                <a:sym typeface="Helvetica Neue"/>
              </a:rPr>
              <a:t> </a:t>
            </a:r>
            <a:endParaRPr sz="2500">
              <a:latin typeface="Helvetica Neue"/>
              <a:ea typeface="Helvetica Neue"/>
              <a:cs typeface="Helvetica Neue"/>
              <a:sym typeface="Helvetica Neue"/>
            </a:endParaRPr>
          </a:p>
        </p:txBody>
      </p:sp>
      <p:sp>
        <p:nvSpPr>
          <p:cNvPr id="239" name="Google Shape;239;p41"/>
          <p:cNvSpPr txBox="1"/>
          <p:nvPr>
            <p:ph idx="1" type="body"/>
          </p:nvPr>
        </p:nvSpPr>
        <p:spPr>
          <a:xfrm>
            <a:off x="311700" y="1152475"/>
            <a:ext cx="8520600" cy="38874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50000"/>
              </a:lnSpc>
              <a:spcBef>
                <a:spcPts val="0"/>
              </a:spcBef>
              <a:spcAft>
                <a:spcPts val="0"/>
              </a:spcAft>
              <a:buNone/>
            </a:pPr>
            <a:r>
              <a:rPr b="1" lang="en-CA" sz="5600">
                <a:solidFill>
                  <a:schemeClr val="dk1"/>
                </a:solidFill>
              </a:rPr>
              <a:t>Operators</a:t>
            </a:r>
            <a:r>
              <a:rPr i="1" lang="en-CA" sz="5600">
                <a:solidFill>
                  <a:schemeClr val="dk1"/>
                </a:solidFill>
              </a:rPr>
              <a:t> </a:t>
            </a:r>
            <a:r>
              <a:rPr lang="en-CA" sz="5600">
                <a:solidFill>
                  <a:schemeClr val="dk1"/>
                </a:solidFill>
              </a:rPr>
              <a:t>are symbols used to represent computations. Operators are applied to values referred to as operands.</a:t>
            </a:r>
            <a:endParaRPr sz="5600">
              <a:solidFill>
                <a:schemeClr val="dk1"/>
              </a:solidFill>
            </a:endParaRPr>
          </a:p>
          <a:p>
            <a:pPr indent="0" lvl="0" marL="0" rtl="0" algn="just">
              <a:lnSpc>
                <a:spcPct val="150000"/>
              </a:lnSpc>
              <a:spcBef>
                <a:spcPts val="0"/>
              </a:spcBef>
              <a:spcAft>
                <a:spcPts val="0"/>
              </a:spcAft>
              <a:buNone/>
            </a:pPr>
            <a:r>
              <a:t/>
            </a:r>
            <a:endParaRPr sz="5600">
              <a:solidFill>
                <a:schemeClr val="dk1"/>
              </a:solidFill>
            </a:endParaRPr>
          </a:p>
          <a:p>
            <a:pPr indent="0" lvl="0" marL="0" rtl="0" algn="just">
              <a:lnSpc>
                <a:spcPct val="150000"/>
              </a:lnSpc>
              <a:spcBef>
                <a:spcPts val="0"/>
              </a:spcBef>
              <a:spcAft>
                <a:spcPts val="0"/>
              </a:spcAft>
              <a:buNone/>
            </a:pPr>
            <a:r>
              <a:rPr lang="en-CA" sz="5600">
                <a:solidFill>
                  <a:schemeClr val="dk1"/>
                </a:solidFill>
              </a:rPr>
              <a:t>The values the operator is applied to are called </a:t>
            </a:r>
            <a:r>
              <a:rPr b="1" lang="en-CA" sz="5600">
                <a:solidFill>
                  <a:schemeClr val="dk1"/>
                </a:solidFill>
              </a:rPr>
              <a:t>operands</a:t>
            </a:r>
            <a:r>
              <a:rPr lang="en-CA" sz="5600">
                <a:solidFill>
                  <a:schemeClr val="dk1"/>
                </a:solidFill>
              </a:rPr>
              <a:t>. For example, in the expression </a:t>
            </a:r>
            <a:r>
              <a:rPr b="1" lang="en-CA" sz="5600">
                <a:solidFill>
                  <a:schemeClr val="dk1"/>
                </a:solidFill>
                <a:highlight>
                  <a:schemeClr val="lt1"/>
                </a:highlight>
              </a:rPr>
              <a:t>20 - 5</a:t>
            </a:r>
            <a:r>
              <a:rPr lang="en-CA" sz="5600">
                <a:solidFill>
                  <a:schemeClr val="dk1"/>
                </a:solidFill>
              </a:rPr>
              <a:t>, the operator is</a:t>
            </a:r>
            <a:r>
              <a:rPr lang="en-CA" sz="5600">
                <a:solidFill>
                  <a:schemeClr val="dk1"/>
                </a:solidFill>
                <a:highlight>
                  <a:schemeClr val="lt1"/>
                </a:highlight>
              </a:rPr>
              <a:t> </a:t>
            </a:r>
            <a:r>
              <a:rPr b="1" lang="en-CA" sz="5600">
                <a:solidFill>
                  <a:schemeClr val="dk1"/>
                </a:solidFill>
                <a:highlight>
                  <a:schemeClr val="lt1"/>
                </a:highlight>
              </a:rPr>
              <a:t>- </a:t>
            </a:r>
            <a:r>
              <a:rPr lang="en-CA" sz="5600">
                <a:solidFill>
                  <a:schemeClr val="dk1"/>
                </a:solidFill>
              </a:rPr>
              <a:t>, and the values </a:t>
            </a:r>
            <a:r>
              <a:rPr b="1" lang="en-CA" sz="5600">
                <a:solidFill>
                  <a:schemeClr val="dk1"/>
                </a:solidFill>
                <a:highlight>
                  <a:schemeClr val="lt1"/>
                </a:highlight>
              </a:rPr>
              <a:t>20 </a:t>
            </a:r>
            <a:r>
              <a:rPr lang="en-CA" sz="5600">
                <a:solidFill>
                  <a:schemeClr val="dk1"/>
                </a:solidFill>
              </a:rPr>
              <a:t>and </a:t>
            </a:r>
            <a:r>
              <a:rPr b="1" lang="en-CA" sz="5600">
                <a:solidFill>
                  <a:schemeClr val="dk1"/>
                </a:solidFill>
                <a:highlight>
                  <a:schemeClr val="lt1"/>
                </a:highlight>
              </a:rPr>
              <a:t>5</a:t>
            </a:r>
            <a:r>
              <a:rPr lang="en-CA" sz="5600">
                <a:solidFill>
                  <a:schemeClr val="dk1"/>
                </a:solidFill>
                <a:highlight>
                  <a:schemeClr val="lt1"/>
                </a:highlight>
              </a:rPr>
              <a:t> </a:t>
            </a:r>
            <a:r>
              <a:rPr lang="en-CA" sz="5600">
                <a:solidFill>
                  <a:schemeClr val="dk1"/>
                </a:solidFill>
              </a:rPr>
              <a:t>are operands.</a:t>
            </a:r>
            <a:endParaRPr sz="5600">
              <a:solidFill>
                <a:schemeClr val="dk1"/>
              </a:solidFill>
            </a:endParaRPr>
          </a:p>
          <a:p>
            <a:pPr indent="0" lvl="0" marL="0" rtl="0" algn="just">
              <a:lnSpc>
                <a:spcPct val="150000"/>
              </a:lnSpc>
              <a:spcBef>
                <a:spcPts val="800"/>
              </a:spcBef>
              <a:spcAft>
                <a:spcPts val="0"/>
              </a:spcAft>
              <a:buNone/>
            </a:pPr>
            <a:r>
              <a:t/>
            </a:r>
            <a:endParaRPr sz="5600">
              <a:solidFill>
                <a:schemeClr val="dk1"/>
              </a:solidFill>
            </a:endParaRPr>
          </a:p>
          <a:p>
            <a:pPr indent="0" lvl="0" marL="0" rtl="0" algn="just">
              <a:lnSpc>
                <a:spcPct val="150000"/>
              </a:lnSpc>
              <a:spcBef>
                <a:spcPts val="800"/>
              </a:spcBef>
              <a:spcAft>
                <a:spcPts val="0"/>
              </a:spcAft>
              <a:buNone/>
            </a:pPr>
            <a:r>
              <a:rPr lang="en-CA" sz="5600">
                <a:solidFill>
                  <a:schemeClr val="dk1"/>
                </a:solidFill>
              </a:rPr>
              <a:t>Python uses</a:t>
            </a:r>
            <a:r>
              <a:rPr b="1" lang="en-CA" sz="5600">
                <a:solidFill>
                  <a:schemeClr val="dk1"/>
                </a:solidFill>
                <a:highlight>
                  <a:schemeClr val="lt1"/>
                </a:highlight>
              </a:rPr>
              <a:t> + </a:t>
            </a:r>
            <a:r>
              <a:rPr lang="en-CA" sz="5600">
                <a:solidFill>
                  <a:schemeClr val="dk1"/>
                </a:solidFill>
              </a:rPr>
              <a:t>and</a:t>
            </a:r>
            <a:r>
              <a:rPr b="1" lang="en-CA" sz="5600">
                <a:solidFill>
                  <a:schemeClr val="dk1"/>
                </a:solidFill>
                <a:highlight>
                  <a:schemeClr val="lt1"/>
                </a:highlight>
              </a:rPr>
              <a:t> - </a:t>
            </a:r>
            <a:r>
              <a:rPr lang="en-CA" sz="5600">
                <a:solidFill>
                  <a:schemeClr val="dk1"/>
                </a:solidFill>
              </a:rPr>
              <a:t>and parentheses (for grouping) in the same way they are used in arithmetic.</a:t>
            </a:r>
            <a:endParaRPr sz="5600">
              <a:solidFill>
                <a:schemeClr val="dk1"/>
              </a:solidFill>
            </a:endParaRPr>
          </a:p>
          <a:p>
            <a:pPr indent="0" lvl="0" marL="0" rtl="0" algn="just">
              <a:lnSpc>
                <a:spcPct val="150000"/>
              </a:lnSpc>
              <a:spcBef>
                <a:spcPts val="800"/>
              </a:spcBef>
              <a:spcAft>
                <a:spcPts val="0"/>
              </a:spcAft>
              <a:buNone/>
            </a:pPr>
            <a:r>
              <a:t/>
            </a:r>
            <a:endParaRPr sz="5600">
              <a:solidFill>
                <a:schemeClr val="dk1"/>
              </a:solidFill>
            </a:endParaRPr>
          </a:p>
          <a:p>
            <a:pPr indent="0" lvl="0" marL="0" rtl="0" algn="just">
              <a:lnSpc>
                <a:spcPct val="150000"/>
              </a:lnSpc>
              <a:spcBef>
                <a:spcPts val="800"/>
              </a:spcBef>
              <a:spcAft>
                <a:spcPts val="0"/>
              </a:spcAft>
              <a:buNone/>
            </a:pPr>
            <a:r>
              <a:rPr lang="en-CA" sz="5600">
                <a:solidFill>
                  <a:schemeClr val="dk1"/>
                </a:solidFill>
                <a:highlight>
                  <a:schemeClr val="lt1"/>
                </a:highlight>
              </a:rPr>
              <a:t>Multiplication, division, and exponentiation use </a:t>
            </a:r>
            <a:r>
              <a:rPr b="1" lang="en-CA" sz="5600">
                <a:solidFill>
                  <a:schemeClr val="dk1"/>
                </a:solidFill>
                <a:highlight>
                  <a:schemeClr val="lt1"/>
                </a:highlight>
              </a:rPr>
              <a:t>*</a:t>
            </a:r>
            <a:r>
              <a:rPr lang="en-CA" sz="5600">
                <a:solidFill>
                  <a:schemeClr val="dk1"/>
                </a:solidFill>
                <a:highlight>
                  <a:schemeClr val="lt1"/>
                </a:highlight>
              </a:rPr>
              <a:t>, </a:t>
            </a:r>
            <a:r>
              <a:rPr b="1" lang="en-CA" sz="5600">
                <a:solidFill>
                  <a:schemeClr val="dk1"/>
                </a:solidFill>
                <a:highlight>
                  <a:schemeClr val="lt1"/>
                </a:highlight>
              </a:rPr>
              <a:t>/</a:t>
            </a:r>
            <a:r>
              <a:rPr lang="en-CA" sz="5600">
                <a:solidFill>
                  <a:schemeClr val="dk1"/>
                </a:solidFill>
                <a:highlight>
                  <a:schemeClr val="lt1"/>
                </a:highlight>
              </a:rPr>
              <a:t>, and</a:t>
            </a:r>
            <a:r>
              <a:rPr b="1" lang="en-CA" sz="5600">
                <a:solidFill>
                  <a:schemeClr val="dk1"/>
                </a:solidFill>
                <a:highlight>
                  <a:schemeClr val="lt1"/>
                </a:highlight>
              </a:rPr>
              <a:t> **</a:t>
            </a:r>
            <a:r>
              <a:rPr lang="en-CA" sz="5600">
                <a:solidFill>
                  <a:schemeClr val="dk1"/>
                </a:solidFill>
                <a:highlight>
                  <a:schemeClr val="lt1"/>
                </a:highlight>
              </a:rPr>
              <a:t>, respectively. So </a:t>
            </a:r>
            <a:r>
              <a:rPr b="1" lang="en-CA" sz="5600">
                <a:solidFill>
                  <a:schemeClr val="dk1"/>
                </a:solidFill>
                <a:highlight>
                  <a:schemeClr val="lt1"/>
                </a:highlight>
              </a:rPr>
              <a:t>3 * 4</a:t>
            </a:r>
            <a:r>
              <a:rPr lang="en-CA" sz="5600">
                <a:solidFill>
                  <a:schemeClr val="dk1"/>
                </a:solidFill>
                <a:highlight>
                  <a:schemeClr val="lt1"/>
                </a:highlight>
              </a:rPr>
              <a:t> is “three times four” and </a:t>
            </a:r>
            <a:r>
              <a:rPr b="1" lang="en-CA" sz="5600">
                <a:solidFill>
                  <a:schemeClr val="dk1"/>
                </a:solidFill>
                <a:highlight>
                  <a:schemeClr val="lt1"/>
                </a:highlight>
              </a:rPr>
              <a:t>3 ** 4</a:t>
            </a:r>
            <a:r>
              <a:rPr lang="en-CA" sz="5600">
                <a:solidFill>
                  <a:schemeClr val="dk1"/>
                </a:solidFill>
                <a:highlight>
                  <a:schemeClr val="lt1"/>
                </a:highlight>
              </a:rPr>
              <a:t> is “three raised to the fourth power” or </a:t>
            </a:r>
            <a:r>
              <a:rPr b="1" lang="en-CA" sz="5600">
                <a:solidFill>
                  <a:schemeClr val="dk1"/>
                </a:solidFill>
                <a:highlight>
                  <a:schemeClr val="lt1"/>
                </a:highlight>
              </a:rPr>
              <a:t>3</a:t>
            </a:r>
            <a:r>
              <a:rPr b="1" baseline="30000" lang="en-CA" sz="5600">
                <a:solidFill>
                  <a:schemeClr val="dk1"/>
                </a:solidFill>
                <a:highlight>
                  <a:schemeClr val="lt1"/>
                </a:highlight>
              </a:rPr>
              <a:t>4</a:t>
            </a:r>
            <a:r>
              <a:rPr lang="en-CA" sz="5600">
                <a:solidFill>
                  <a:schemeClr val="dk1"/>
                </a:solidFill>
              </a:rPr>
              <a:t>.</a:t>
            </a:r>
            <a:endParaRPr sz="5600">
              <a:solidFill>
                <a:schemeClr val="dk1"/>
              </a:solidFill>
            </a:endParaRPr>
          </a:p>
          <a:p>
            <a:pPr indent="0" lvl="0" marL="0" rtl="0" algn="just">
              <a:lnSpc>
                <a:spcPct val="120000"/>
              </a:lnSpc>
              <a:spcBef>
                <a:spcPts val="1000"/>
              </a:spcBef>
              <a:spcAft>
                <a:spcPts val="0"/>
              </a:spcAft>
              <a:buClr>
                <a:schemeClr val="dk1"/>
              </a:buClr>
              <a:buSzPts val="275"/>
              <a:buFont typeface="Arial"/>
              <a:buNone/>
            </a:pPr>
            <a:r>
              <a:t/>
            </a:r>
            <a:endParaRPr sz="7600">
              <a:solidFill>
                <a:srgbClr val="231F20"/>
              </a:solidFill>
            </a:endParaRPr>
          </a:p>
          <a:p>
            <a:pPr indent="0" lvl="0" marL="0" rtl="0" algn="l">
              <a:lnSpc>
                <a:spcPct val="120000"/>
              </a:lnSpc>
              <a:spcBef>
                <a:spcPts val="1000"/>
              </a:spcBef>
              <a:spcAft>
                <a:spcPts val="0"/>
              </a:spcAft>
              <a:buNone/>
            </a:pPr>
            <a:r>
              <a:t/>
            </a:r>
            <a:endParaRPr sz="7200">
              <a:solidFill>
                <a:schemeClr val="lt1"/>
              </a:solidFill>
              <a:latin typeface="Twentieth Century"/>
              <a:ea typeface="Twentieth Century"/>
              <a:cs typeface="Twentieth Century"/>
              <a:sym typeface="Twentieth Century"/>
            </a:endParaRPr>
          </a:p>
          <a:p>
            <a:pPr indent="0" lvl="0" marL="0" rtl="0" algn="l">
              <a:lnSpc>
                <a:spcPct val="120000"/>
              </a:lnSpc>
              <a:spcBef>
                <a:spcPts val="500"/>
              </a:spcBef>
              <a:spcAft>
                <a:spcPts val="0"/>
              </a:spcAft>
              <a:buNone/>
            </a:pPr>
            <a:r>
              <a:t/>
            </a:r>
            <a:endParaRPr sz="7200">
              <a:solidFill>
                <a:schemeClr val="lt1"/>
              </a:solidFill>
              <a:latin typeface="Twentieth Century"/>
              <a:ea typeface="Twentieth Century"/>
              <a:cs typeface="Twentieth Century"/>
              <a:sym typeface="Twentieth Century"/>
            </a:endParaRPr>
          </a:p>
          <a:p>
            <a:pPr indent="0" lvl="0" marL="0" rtl="0" algn="l">
              <a:lnSpc>
                <a:spcPct val="120000"/>
              </a:lnSpc>
              <a:spcBef>
                <a:spcPts val="500"/>
              </a:spcBef>
              <a:spcAft>
                <a:spcPts val="0"/>
              </a:spcAft>
              <a:buNone/>
            </a:pPr>
            <a:r>
              <a:t/>
            </a:r>
            <a:endParaRPr sz="7200">
              <a:solidFill>
                <a:schemeClr val="lt1"/>
              </a:solidFill>
              <a:latin typeface="Twentieth Century"/>
              <a:ea typeface="Twentieth Century"/>
              <a:cs typeface="Twentieth Century"/>
              <a:sym typeface="Twentieth Century"/>
            </a:endParaRPr>
          </a:p>
          <a:p>
            <a:pPr indent="0" lvl="0" marL="0" rtl="0" algn="l">
              <a:lnSpc>
                <a:spcPct val="120000"/>
              </a:lnSpc>
              <a:spcBef>
                <a:spcPts val="500"/>
              </a:spcBef>
              <a:spcAft>
                <a:spcPts val="0"/>
              </a:spcAft>
              <a:buNone/>
            </a:pPr>
            <a:r>
              <a:t/>
            </a:r>
            <a:endParaRPr sz="7200">
              <a:solidFill>
                <a:schemeClr val="lt1"/>
              </a:solidFill>
              <a:latin typeface="Twentieth Century"/>
              <a:ea typeface="Twentieth Century"/>
              <a:cs typeface="Twentieth Century"/>
              <a:sym typeface="Twentieth Century"/>
            </a:endParaRPr>
          </a:p>
          <a:p>
            <a:pPr indent="0" lvl="0" marL="0" rtl="0" algn="l">
              <a:lnSpc>
                <a:spcPct val="120000"/>
              </a:lnSpc>
              <a:spcBef>
                <a:spcPts val="500"/>
              </a:spcBef>
              <a:spcAft>
                <a:spcPts val="0"/>
              </a:spcAft>
              <a:buNone/>
            </a:pPr>
            <a:r>
              <a:t/>
            </a:r>
            <a:endParaRPr sz="7200">
              <a:solidFill>
                <a:schemeClr val="lt1"/>
              </a:solidFill>
              <a:latin typeface="Twentieth Century"/>
              <a:ea typeface="Twentieth Century"/>
              <a:cs typeface="Twentieth Century"/>
              <a:sym typeface="Twentieth Century"/>
            </a:endParaRPr>
          </a:p>
          <a:p>
            <a:pPr indent="0" lvl="0" marL="0" rtl="0" algn="l">
              <a:lnSpc>
                <a:spcPct val="120000"/>
              </a:lnSpc>
              <a:spcBef>
                <a:spcPts val="500"/>
              </a:spcBef>
              <a:spcAft>
                <a:spcPts val="0"/>
              </a:spcAft>
              <a:buNone/>
            </a:pPr>
            <a:r>
              <a:t/>
            </a:r>
            <a:endParaRPr sz="7200">
              <a:solidFill>
                <a:schemeClr val="lt1"/>
              </a:solidFill>
              <a:latin typeface="Twentieth Century"/>
              <a:ea typeface="Twentieth Century"/>
              <a:cs typeface="Twentieth Century"/>
              <a:sym typeface="Twentieth Century"/>
            </a:endParaRPr>
          </a:p>
          <a:p>
            <a:pPr indent="0" lvl="0" marL="0" rtl="0" algn="l">
              <a:lnSpc>
                <a:spcPct val="120000"/>
              </a:lnSpc>
              <a:spcBef>
                <a:spcPts val="500"/>
              </a:spcBef>
              <a:spcAft>
                <a:spcPts val="0"/>
              </a:spcAft>
              <a:buNone/>
            </a:pPr>
            <a:r>
              <a:t/>
            </a:r>
            <a:endParaRPr sz="7200">
              <a:solidFill>
                <a:srgbClr val="231F20"/>
              </a:solidFill>
            </a:endParaRPr>
          </a:p>
          <a:p>
            <a:pPr indent="0" lvl="0" marL="0" rtl="0" algn="l">
              <a:lnSpc>
                <a:spcPct val="120000"/>
              </a:lnSpc>
              <a:spcBef>
                <a:spcPts val="0"/>
              </a:spcBef>
              <a:spcAft>
                <a:spcPts val="0"/>
              </a:spcAft>
              <a:buNone/>
            </a:pPr>
            <a:r>
              <a:t/>
            </a:r>
            <a:endParaRPr>
              <a:solidFill>
                <a:srgbClr val="231F20"/>
              </a:solidFill>
            </a:endParaRPr>
          </a:p>
          <a:p>
            <a:pPr indent="0" lvl="0" marL="0" marR="674" rtl="0" algn="l">
              <a:spcBef>
                <a:spcPts val="5"/>
              </a:spcBef>
              <a:spcAft>
                <a:spcPts val="0"/>
              </a:spcAft>
              <a:buClr>
                <a:schemeClr val="dk1"/>
              </a:buClr>
              <a:buSzPct val="61111"/>
              <a:buFont typeface="Arial"/>
              <a:buNone/>
            </a:pPr>
            <a:r>
              <a:t/>
            </a:r>
            <a:endParaRPr/>
          </a:p>
        </p:txBody>
      </p:sp>
      <p:sp>
        <p:nvSpPr>
          <p:cNvPr id="240" name="Google Shape;240;p41"/>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41"/>
          <p:cNvCxnSpPr/>
          <p:nvPr/>
        </p:nvCxnSpPr>
        <p:spPr>
          <a:xfrm>
            <a:off x="440063" y="1017726"/>
            <a:ext cx="5738400" cy="3300"/>
          </a:xfrm>
          <a:prstGeom prst="straightConnector1">
            <a:avLst/>
          </a:prstGeom>
          <a:noFill/>
          <a:ln cap="flat" cmpd="sng" w="19050">
            <a:solidFill>
              <a:srgbClr val="FFD966"/>
            </a:solidFill>
            <a:prstDash val="solid"/>
            <a:round/>
            <a:headEnd len="med" w="med" type="none"/>
            <a:tailEnd len="med" w="med" type="none"/>
          </a:ln>
        </p:spPr>
      </p:cxnSp>
      <p:cxnSp>
        <p:nvCxnSpPr>
          <p:cNvPr id="242" name="Google Shape;242;p41"/>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243" name="Google Shape;243;p41"/>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idx="1" type="body"/>
          </p:nvPr>
        </p:nvSpPr>
        <p:spPr>
          <a:xfrm>
            <a:off x="311700" y="699150"/>
            <a:ext cx="8520600" cy="677700"/>
          </a:xfrm>
          <a:prstGeom prst="rect">
            <a:avLst/>
          </a:prstGeom>
        </p:spPr>
        <p:txBody>
          <a:bodyPr anchorCtr="0" anchor="t" bIns="91425" lIns="91425" spcFirstLastPara="1" rIns="91425" wrap="square" tIns="91425">
            <a:normAutofit/>
          </a:bodyPr>
          <a:lstStyle/>
          <a:p>
            <a:pPr indent="0" lvl="0" marL="0" rtl="0" algn="l">
              <a:lnSpc>
                <a:spcPct val="120000"/>
              </a:lnSpc>
              <a:spcBef>
                <a:spcPts val="1000"/>
              </a:spcBef>
              <a:spcAft>
                <a:spcPts val="0"/>
              </a:spcAft>
              <a:buClr>
                <a:schemeClr val="dk1"/>
              </a:buClr>
              <a:buSzPts val="1100"/>
              <a:buFont typeface="Arial"/>
              <a:buNone/>
            </a:pPr>
            <a:r>
              <a:rPr lang="en-CA" sz="1500">
                <a:solidFill>
                  <a:srgbClr val="231F20"/>
                </a:solidFill>
              </a:rPr>
              <a:t>Operators:</a:t>
            </a:r>
            <a:endParaRPr sz="100"/>
          </a:p>
        </p:txBody>
      </p:sp>
      <p:pic>
        <p:nvPicPr>
          <p:cNvPr id="249" name="Google Shape;249;p42"/>
          <p:cNvPicPr preferRelativeResize="0"/>
          <p:nvPr/>
        </p:nvPicPr>
        <p:blipFill>
          <a:blip r:embed="rId3">
            <a:alphaModFix/>
          </a:blip>
          <a:stretch>
            <a:fillRect/>
          </a:stretch>
        </p:blipFill>
        <p:spPr>
          <a:xfrm>
            <a:off x="939500" y="1653925"/>
            <a:ext cx="6316850" cy="2702275"/>
          </a:xfrm>
          <a:prstGeom prst="rect">
            <a:avLst/>
          </a:prstGeom>
          <a:noFill/>
          <a:ln>
            <a:noFill/>
          </a:ln>
        </p:spPr>
      </p:pic>
      <p:sp>
        <p:nvSpPr>
          <p:cNvPr id="250" name="Google Shape;250;p42"/>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2"/>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674" rtl="0" algn="l">
              <a:lnSpc>
                <a:spcPct val="115000"/>
              </a:lnSpc>
              <a:spcBef>
                <a:spcPts val="5"/>
              </a:spcBef>
              <a:spcAft>
                <a:spcPts val="0"/>
              </a:spcAft>
              <a:buClr>
                <a:schemeClr val="dk1"/>
              </a:buClr>
              <a:buSzPts val="1100"/>
              <a:buFont typeface="Arial"/>
              <a:buNone/>
            </a:pPr>
            <a:r>
              <a:rPr lang="en-CA" sz="2500">
                <a:solidFill>
                  <a:srgbClr val="1C4587"/>
                </a:solidFill>
              </a:rPr>
              <a:t>2.6 Expressions</a:t>
            </a:r>
            <a:endParaRPr sz="2500">
              <a:solidFill>
                <a:srgbClr val="1C4587"/>
              </a:solidFill>
            </a:endParaRPr>
          </a:p>
        </p:txBody>
      </p:sp>
      <p:sp>
        <p:nvSpPr>
          <p:cNvPr id="257" name="Google Shape;257;p43"/>
          <p:cNvSpPr txBox="1"/>
          <p:nvPr>
            <p:ph idx="1" type="body"/>
          </p:nvPr>
        </p:nvSpPr>
        <p:spPr>
          <a:xfrm>
            <a:off x="311700" y="1167875"/>
            <a:ext cx="8520600" cy="3818400"/>
          </a:xfrm>
          <a:prstGeom prst="rect">
            <a:avLst/>
          </a:prstGeom>
        </p:spPr>
        <p:txBody>
          <a:bodyPr anchorCtr="0" anchor="t" bIns="91425" lIns="91425" spcFirstLastPara="1" rIns="91425" wrap="square" tIns="91425">
            <a:normAutofit fontScale="92500" lnSpcReduction="10000"/>
          </a:bodyPr>
          <a:lstStyle/>
          <a:p>
            <a:pPr indent="0" lvl="0" marL="0" marR="674" rtl="0" algn="just">
              <a:lnSpc>
                <a:spcPct val="150000"/>
              </a:lnSpc>
              <a:spcBef>
                <a:spcPts val="5"/>
              </a:spcBef>
              <a:spcAft>
                <a:spcPts val="0"/>
              </a:spcAft>
              <a:buNone/>
            </a:pPr>
            <a:r>
              <a:rPr b="1" lang="en-CA" sz="1600">
                <a:solidFill>
                  <a:schemeClr val="dk1"/>
                </a:solidFill>
              </a:rPr>
              <a:t>Expressions</a:t>
            </a:r>
            <a:r>
              <a:rPr lang="en-CA" sz="1600">
                <a:solidFill>
                  <a:schemeClr val="dk1"/>
                </a:solidFill>
                <a:highlight>
                  <a:srgbClr val="FFFFFF"/>
                </a:highlight>
              </a:rPr>
              <a:t> </a:t>
            </a:r>
            <a:r>
              <a:rPr lang="en-CA" sz="1600">
                <a:solidFill>
                  <a:schemeClr val="dk1"/>
                </a:solidFill>
                <a:highlight>
                  <a:srgbClr val="FFFFFF"/>
                </a:highlight>
              </a:rPr>
              <a:t>are values, variables, operators, and function calls.</a:t>
            </a:r>
            <a:endParaRPr sz="1600">
              <a:solidFill>
                <a:schemeClr val="dk1"/>
              </a:solidFill>
            </a:endParaRPr>
          </a:p>
          <a:p>
            <a:pPr indent="0" lvl="0" marL="0" marR="674" rtl="0" algn="just">
              <a:lnSpc>
                <a:spcPct val="150000"/>
              </a:lnSpc>
              <a:spcBef>
                <a:spcPts val="5"/>
              </a:spcBef>
              <a:spcAft>
                <a:spcPts val="0"/>
              </a:spcAft>
              <a:buNone/>
            </a:pPr>
            <a:r>
              <a:t/>
            </a:r>
            <a:endParaRPr sz="1600">
              <a:solidFill>
                <a:schemeClr val="dk1"/>
              </a:solidFill>
            </a:endParaRPr>
          </a:p>
          <a:p>
            <a:pPr indent="0" lvl="0" marL="0" marR="674" rtl="0" algn="just">
              <a:lnSpc>
                <a:spcPct val="150000"/>
              </a:lnSpc>
              <a:spcBef>
                <a:spcPts val="5"/>
              </a:spcBef>
              <a:spcAft>
                <a:spcPts val="0"/>
              </a:spcAft>
              <a:buNone/>
            </a:pPr>
            <a:r>
              <a:rPr b="1" lang="en-CA" sz="1600">
                <a:solidFill>
                  <a:schemeClr val="dk1"/>
                </a:solidFill>
              </a:rPr>
              <a:t>Example:</a:t>
            </a:r>
            <a:endParaRPr b="1" sz="1600">
              <a:solidFill>
                <a:schemeClr val="dk1"/>
              </a:solidFill>
            </a:endParaRPr>
          </a:p>
          <a:p>
            <a:pPr indent="0" lvl="0" marL="0" marR="674" rtl="0" algn="just">
              <a:lnSpc>
                <a:spcPct val="150000"/>
              </a:lnSpc>
              <a:spcBef>
                <a:spcPts val="5"/>
              </a:spcBef>
              <a:spcAft>
                <a:spcPts val="0"/>
              </a:spcAft>
              <a:buNone/>
            </a:pPr>
            <a:r>
              <a:t/>
            </a:r>
            <a:endParaRPr sz="1600">
              <a:solidFill>
                <a:schemeClr val="dk1"/>
              </a:solidFill>
            </a:endParaRPr>
          </a:p>
          <a:p>
            <a:pPr indent="0" lvl="0" marL="0" marR="674" rtl="0" algn="just">
              <a:lnSpc>
                <a:spcPct val="150000"/>
              </a:lnSpc>
              <a:spcBef>
                <a:spcPts val="5"/>
              </a:spcBef>
              <a:spcAft>
                <a:spcPts val="0"/>
              </a:spcAft>
              <a:buNone/>
            </a:pPr>
            <a:r>
              <a:t/>
            </a:r>
            <a:endParaRPr sz="1600">
              <a:solidFill>
                <a:schemeClr val="dk1"/>
              </a:solidFill>
            </a:endParaRPr>
          </a:p>
          <a:p>
            <a:pPr indent="0" lvl="0" marL="0" marR="674" rtl="0" algn="just">
              <a:lnSpc>
                <a:spcPct val="150000"/>
              </a:lnSpc>
              <a:spcBef>
                <a:spcPts val="5"/>
              </a:spcBef>
              <a:spcAft>
                <a:spcPts val="0"/>
              </a:spcAft>
              <a:buNone/>
            </a:pPr>
            <a:r>
              <a:t/>
            </a:r>
            <a:endParaRPr sz="1600">
              <a:solidFill>
                <a:schemeClr val="dk1"/>
              </a:solidFill>
            </a:endParaRPr>
          </a:p>
          <a:p>
            <a:pPr indent="0" lvl="0" marL="0" rtl="0" algn="just">
              <a:lnSpc>
                <a:spcPct val="150000"/>
              </a:lnSpc>
              <a:spcBef>
                <a:spcPts val="1000"/>
              </a:spcBef>
              <a:spcAft>
                <a:spcPts val="0"/>
              </a:spcAft>
              <a:buClr>
                <a:schemeClr val="dk1"/>
              </a:buClr>
              <a:buSzPct val="68750"/>
              <a:buFont typeface="Arial"/>
              <a:buNone/>
            </a:pPr>
            <a:r>
              <a:t/>
            </a:r>
            <a:endParaRPr sz="1600">
              <a:solidFill>
                <a:schemeClr val="dk1"/>
              </a:solidFill>
            </a:endParaRPr>
          </a:p>
          <a:p>
            <a:pPr indent="0" lvl="0" marL="0" rtl="0" algn="just">
              <a:lnSpc>
                <a:spcPct val="150000"/>
              </a:lnSpc>
              <a:spcBef>
                <a:spcPts val="1000"/>
              </a:spcBef>
              <a:spcAft>
                <a:spcPts val="0"/>
              </a:spcAft>
              <a:buClr>
                <a:schemeClr val="dk1"/>
              </a:buClr>
              <a:buSzPct val="68750"/>
              <a:buFont typeface="Arial"/>
              <a:buNone/>
            </a:pPr>
            <a:r>
              <a:rPr lang="en-CA" sz="1600">
                <a:solidFill>
                  <a:schemeClr val="dk1"/>
                </a:solidFill>
              </a:rPr>
              <a:t>If you type an expression in interactive mode, the interpreter </a:t>
            </a:r>
            <a:r>
              <a:rPr b="1" lang="en-CA" sz="1600">
                <a:solidFill>
                  <a:schemeClr val="dk1"/>
                </a:solidFill>
              </a:rPr>
              <a:t>evaluates</a:t>
            </a:r>
            <a:r>
              <a:rPr i="1" lang="en-CA" sz="1600">
                <a:solidFill>
                  <a:schemeClr val="dk1"/>
                </a:solidFill>
              </a:rPr>
              <a:t> </a:t>
            </a:r>
            <a:r>
              <a:rPr lang="en-CA" sz="1600">
                <a:solidFill>
                  <a:schemeClr val="dk1"/>
                </a:solidFill>
              </a:rPr>
              <a:t>it and displays the result:</a:t>
            </a:r>
            <a:endParaRPr sz="1600">
              <a:solidFill>
                <a:schemeClr val="dk1"/>
              </a:solidFill>
            </a:endParaRPr>
          </a:p>
          <a:p>
            <a:pPr indent="0" lvl="0" marL="0" rtl="0" algn="l">
              <a:lnSpc>
                <a:spcPct val="120000"/>
              </a:lnSpc>
              <a:spcBef>
                <a:spcPts val="1000"/>
              </a:spcBef>
              <a:spcAft>
                <a:spcPts val="0"/>
              </a:spcAft>
              <a:buNone/>
            </a:pPr>
            <a:r>
              <a:t/>
            </a:r>
            <a:endParaRPr>
              <a:solidFill>
                <a:srgbClr val="231F20"/>
              </a:solidFill>
            </a:endParaRPr>
          </a:p>
          <a:p>
            <a:pPr indent="0" lvl="0" marL="0" rtl="0" algn="l">
              <a:lnSpc>
                <a:spcPct val="100000"/>
              </a:lnSpc>
              <a:spcBef>
                <a:spcPts val="0"/>
              </a:spcBef>
              <a:spcAft>
                <a:spcPts val="0"/>
              </a:spcAft>
              <a:buNone/>
            </a:pPr>
            <a:r>
              <a:t/>
            </a:r>
            <a:endParaRPr/>
          </a:p>
        </p:txBody>
      </p:sp>
      <p:pic>
        <p:nvPicPr>
          <p:cNvPr id="258" name="Google Shape;258;p43"/>
          <p:cNvPicPr preferRelativeResize="0"/>
          <p:nvPr/>
        </p:nvPicPr>
        <p:blipFill>
          <a:blip r:embed="rId3">
            <a:alphaModFix/>
          </a:blip>
          <a:stretch>
            <a:fillRect/>
          </a:stretch>
        </p:blipFill>
        <p:spPr>
          <a:xfrm>
            <a:off x="668055" y="4234700"/>
            <a:ext cx="7256269" cy="508200"/>
          </a:xfrm>
          <a:prstGeom prst="rect">
            <a:avLst/>
          </a:prstGeom>
          <a:noFill/>
          <a:ln cap="flat" cmpd="sng" w="9525">
            <a:solidFill>
              <a:schemeClr val="dk1"/>
            </a:solidFill>
            <a:prstDash val="solid"/>
            <a:round/>
            <a:headEnd len="sm" w="sm" type="none"/>
            <a:tailEnd len="sm" w="sm" type="none"/>
          </a:ln>
        </p:spPr>
      </p:pic>
      <p:sp>
        <p:nvSpPr>
          <p:cNvPr id="259" name="Google Shape;259;p43"/>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0" name="Google Shape;260;p43"/>
          <p:cNvCxnSpPr/>
          <p:nvPr/>
        </p:nvCxnSpPr>
        <p:spPr>
          <a:xfrm>
            <a:off x="440063" y="1017726"/>
            <a:ext cx="5738400" cy="3300"/>
          </a:xfrm>
          <a:prstGeom prst="straightConnector1">
            <a:avLst/>
          </a:prstGeom>
          <a:noFill/>
          <a:ln cap="flat" cmpd="sng" w="19050">
            <a:solidFill>
              <a:srgbClr val="FFD966"/>
            </a:solidFill>
            <a:prstDash val="solid"/>
            <a:round/>
            <a:headEnd len="med" w="med" type="none"/>
            <a:tailEnd len="med" w="med" type="none"/>
          </a:ln>
        </p:spPr>
      </p:cxnSp>
      <p:cxnSp>
        <p:nvCxnSpPr>
          <p:cNvPr id="261" name="Google Shape;261;p43"/>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262" name="Google Shape;262;p43"/>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43"/>
          <p:cNvPicPr preferRelativeResize="0"/>
          <p:nvPr/>
        </p:nvPicPr>
        <p:blipFill>
          <a:blip r:embed="rId4">
            <a:alphaModFix/>
          </a:blip>
          <a:stretch>
            <a:fillRect/>
          </a:stretch>
        </p:blipFill>
        <p:spPr>
          <a:xfrm>
            <a:off x="668050" y="2281200"/>
            <a:ext cx="7256276" cy="9953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idx="1" type="body"/>
          </p:nvPr>
        </p:nvSpPr>
        <p:spPr>
          <a:xfrm>
            <a:off x="311700" y="846975"/>
            <a:ext cx="8520600" cy="37218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1000"/>
              </a:spcBef>
              <a:spcAft>
                <a:spcPts val="0"/>
              </a:spcAft>
              <a:buNone/>
            </a:pPr>
            <a:r>
              <a:rPr lang="en-CA" sz="1500">
                <a:solidFill>
                  <a:schemeClr val="dk1"/>
                </a:solidFill>
              </a:rPr>
              <a:t>Output: </a:t>
            </a:r>
            <a:endParaRPr sz="1500">
              <a:solidFill>
                <a:schemeClr val="dk1"/>
              </a:solidFill>
            </a:endParaRPr>
          </a:p>
          <a:p>
            <a:pPr indent="0" lvl="0" marL="0" rtl="0" algn="just">
              <a:lnSpc>
                <a:spcPct val="150000"/>
              </a:lnSpc>
              <a:spcBef>
                <a:spcPts val="1000"/>
              </a:spcBef>
              <a:spcAft>
                <a:spcPts val="0"/>
              </a:spcAft>
              <a:buNone/>
            </a:pPr>
            <a:r>
              <a:t/>
            </a:r>
            <a:endParaRPr sz="1500">
              <a:solidFill>
                <a:schemeClr val="dk1"/>
              </a:solidFill>
            </a:endParaRPr>
          </a:p>
          <a:p>
            <a:pPr indent="0" lvl="0" marL="0" rtl="0" algn="just">
              <a:lnSpc>
                <a:spcPct val="150000"/>
              </a:lnSpc>
              <a:spcBef>
                <a:spcPts val="1000"/>
              </a:spcBef>
              <a:spcAft>
                <a:spcPts val="0"/>
              </a:spcAft>
              <a:buNone/>
            </a:pPr>
            <a:r>
              <a:t/>
            </a:r>
            <a:endParaRPr sz="1500">
              <a:solidFill>
                <a:schemeClr val="dk1"/>
              </a:solidFill>
            </a:endParaRPr>
          </a:p>
          <a:p>
            <a:pPr indent="0" lvl="0" marL="0" rtl="0" algn="just">
              <a:lnSpc>
                <a:spcPct val="150000"/>
              </a:lnSpc>
              <a:spcBef>
                <a:spcPts val="1000"/>
              </a:spcBef>
              <a:spcAft>
                <a:spcPts val="0"/>
              </a:spcAft>
              <a:buNone/>
            </a:pPr>
            <a:r>
              <a:t/>
            </a:r>
            <a:endParaRPr sz="1500">
              <a:solidFill>
                <a:schemeClr val="dk1"/>
              </a:solidFill>
            </a:endParaRPr>
          </a:p>
          <a:p>
            <a:pPr indent="0" lvl="0" marL="0" rtl="0" algn="just">
              <a:lnSpc>
                <a:spcPct val="150000"/>
              </a:lnSpc>
              <a:spcBef>
                <a:spcPts val="0"/>
              </a:spcBef>
              <a:spcAft>
                <a:spcPts val="0"/>
              </a:spcAft>
              <a:buNone/>
            </a:pPr>
            <a:r>
              <a:rPr lang="en-CA" sz="1500">
                <a:solidFill>
                  <a:schemeClr val="dk1"/>
                </a:solidFill>
              </a:rPr>
              <a:t>In a script, an expression all by itself doesn’t do anything! This is a common source of confusion for beginners.</a:t>
            </a:r>
            <a:endParaRPr sz="1500">
              <a:solidFill>
                <a:schemeClr val="dk1"/>
              </a:solidFill>
            </a:endParaRPr>
          </a:p>
          <a:p>
            <a:pPr indent="0" lvl="0" marL="0" rtl="0" algn="l">
              <a:lnSpc>
                <a:spcPct val="120000"/>
              </a:lnSpc>
              <a:spcBef>
                <a:spcPts val="1000"/>
              </a:spcBef>
              <a:spcAft>
                <a:spcPts val="0"/>
              </a:spcAft>
              <a:buNone/>
            </a:pPr>
            <a:r>
              <a:t/>
            </a:r>
            <a:endParaRPr>
              <a:solidFill>
                <a:srgbClr val="231F20"/>
              </a:solidFill>
            </a:endParaRPr>
          </a:p>
          <a:p>
            <a:pPr indent="0" lvl="0" marL="0" rtl="0" algn="l">
              <a:lnSpc>
                <a:spcPct val="120000"/>
              </a:lnSpc>
              <a:spcBef>
                <a:spcPts val="1000"/>
              </a:spcBef>
              <a:spcAft>
                <a:spcPts val="0"/>
              </a:spcAft>
              <a:buClr>
                <a:schemeClr val="dk1"/>
              </a:buClr>
              <a:buSzPts val="1100"/>
              <a:buFont typeface="Arial"/>
              <a:buNone/>
            </a:pPr>
            <a:r>
              <a:t/>
            </a:r>
            <a:endParaRPr>
              <a:solidFill>
                <a:srgbClr val="231F20"/>
              </a:solidFill>
            </a:endParaRPr>
          </a:p>
          <a:p>
            <a:pPr indent="0" lvl="0" marL="0" rtl="0" algn="l">
              <a:spcBef>
                <a:spcPts val="0"/>
              </a:spcBef>
              <a:spcAft>
                <a:spcPts val="1200"/>
              </a:spcAft>
              <a:buNone/>
            </a:pPr>
            <a:r>
              <a:t/>
            </a:r>
            <a:endParaRPr/>
          </a:p>
        </p:txBody>
      </p:sp>
      <p:pic>
        <p:nvPicPr>
          <p:cNvPr id="269" name="Google Shape;269;p44"/>
          <p:cNvPicPr preferRelativeResize="0"/>
          <p:nvPr/>
        </p:nvPicPr>
        <p:blipFill>
          <a:blip r:embed="rId3">
            <a:alphaModFix/>
          </a:blip>
          <a:stretch>
            <a:fillRect/>
          </a:stretch>
        </p:blipFill>
        <p:spPr>
          <a:xfrm>
            <a:off x="511275" y="1592700"/>
            <a:ext cx="7915450" cy="409900"/>
          </a:xfrm>
          <a:prstGeom prst="rect">
            <a:avLst/>
          </a:prstGeom>
          <a:noFill/>
          <a:ln cap="flat" cmpd="sng" w="9525">
            <a:solidFill>
              <a:schemeClr val="dk1"/>
            </a:solidFill>
            <a:prstDash val="solid"/>
            <a:round/>
            <a:headEnd len="sm" w="sm" type="none"/>
            <a:tailEnd len="sm" w="sm" type="none"/>
          </a:ln>
        </p:spPr>
      </p:pic>
      <p:sp>
        <p:nvSpPr>
          <p:cNvPr id="270" name="Google Shape;270;p4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674" rtl="0" algn="l">
              <a:lnSpc>
                <a:spcPct val="115000"/>
              </a:lnSpc>
              <a:spcBef>
                <a:spcPts val="0"/>
              </a:spcBef>
              <a:spcAft>
                <a:spcPts val="0"/>
              </a:spcAft>
              <a:buClr>
                <a:schemeClr val="dk1"/>
              </a:buClr>
              <a:buSzPct val="39285"/>
              <a:buFont typeface="Arial"/>
              <a:buNone/>
            </a:pPr>
            <a:r>
              <a:rPr lang="en-CA">
                <a:solidFill>
                  <a:srgbClr val="1C4587"/>
                </a:solidFill>
              </a:rPr>
              <a:t>2.1 Values and types</a:t>
            </a:r>
            <a:r>
              <a:rPr b="1" lang="en-CA">
                <a:solidFill>
                  <a:srgbClr val="1C4587"/>
                </a:solidFill>
              </a:rPr>
              <a:t> </a:t>
            </a:r>
            <a:endParaRPr b="1">
              <a:solidFill>
                <a:srgbClr val="1C4587"/>
              </a:solidFill>
            </a:endParaRPr>
          </a:p>
        </p:txBody>
      </p:sp>
      <p:sp>
        <p:nvSpPr>
          <p:cNvPr id="114" name="Google Shape;114;p27"/>
          <p:cNvSpPr txBox="1"/>
          <p:nvPr>
            <p:ph idx="1" type="body"/>
          </p:nvPr>
        </p:nvSpPr>
        <p:spPr>
          <a:xfrm>
            <a:off x="311700" y="1152475"/>
            <a:ext cx="8520600" cy="3904800"/>
          </a:xfrm>
          <a:prstGeom prst="rect">
            <a:avLst/>
          </a:prstGeom>
        </p:spPr>
        <p:txBody>
          <a:bodyPr anchorCtr="0" anchor="t" bIns="91425" lIns="91425" spcFirstLastPara="1" rIns="91425" wrap="square" tIns="91425">
            <a:normAutofit/>
          </a:bodyPr>
          <a:lstStyle/>
          <a:p>
            <a:pPr indent="0" lvl="0" marL="0" marR="674" rtl="0" algn="just">
              <a:lnSpc>
                <a:spcPct val="150000"/>
              </a:lnSpc>
              <a:spcBef>
                <a:spcPts val="0"/>
              </a:spcBef>
              <a:spcAft>
                <a:spcPts val="0"/>
              </a:spcAft>
              <a:buNone/>
            </a:pPr>
            <a:r>
              <a:rPr lang="en-CA" sz="1400">
                <a:solidFill>
                  <a:schemeClr val="dk1"/>
                </a:solidFill>
              </a:rPr>
              <a:t>A</a:t>
            </a:r>
            <a:r>
              <a:rPr b="1" lang="en-CA" sz="1400">
                <a:solidFill>
                  <a:schemeClr val="dk1"/>
                </a:solidFill>
              </a:rPr>
              <a:t> value</a:t>
            </a:r>
            <a:r>
              <a:rPr i="1" lang="en-CA" sz="1400">
                <a:solidFill>
                  <a:schemeClr val="dk1"/>
                </a:solidFill>
              </a:rPr>
              <a:t> </a:t>
            </a:r>
            <a:r>
              <a:rPr lang="en-CA" sz="1400">
                <a:solidFill>
                  <a:schemeClr val="dk1"/>
                </a:solidFill>
              </a:rPr>
              <a:t>is one of the basic things a program works with and this can be letter or a number.</a:t>
            </a:r>
            <a:endParaRPr sz="1400">
              <a:solidFill>
                <a:schemeClr val="dk1"/>
              </a:solidFill>
            </a:endParaRPr>
          </a:p>
          <a:p>
            <a:pPr indent="0" lvl="0" marL="0" marR="674" rtl="0" algn="just">
              <a:lnSpc>
                <a:spcPct val="150000"/>
              </a:lnSpc>
              <a:spcBef>
                <a:spcPts val="0"/>
              </a:spcBef>
              <a:spcAft>
                <a:spcPts val="0"/>
              </a:spcAft>
              <a:buNone/>
            </a:pPr>
            <a:r>
              <a:t/>
            </a:r>
            <a:endParaRPr sz="1400">
              <a:solidFill>
                <a:schemeClr val="dk1"/>
              </a:solidFill>
            </a:endParaRPr>
          </a:p>
          <a:p>
            <a:pPr indent="0" lvl="0" marL="0" marR="674" rtl="0" algn="just">
              <a:lnSpc>
                <a:spcPct val="150000"/>
              </a:lnSpc>
              <a:spcBef>
                <a:spcPts val="575"/>
              </a:spcBef>
              <a:spcAft>
                <a:spcPts val="0"/>
              </a:spcAft>
              <a:buNone/>
            </a:pPr>
            <a:r>
              <a:rPr lang="en-CA" sz="1400">
                <a:solidFill>
                  <a:schemeClr val="dk1"/>
                </a:solidFill>
              </a:rPr>
              <a:t>Values have different </a:t>
            </a:r>
            <a:r>
              <a:rPr b="1" lang="en-CA" sz="1400">
                <a:solidFill>
                  <a:schemeClr val="dk1"/>
                </a:solidFill>
              </a:rPr>
              <a:t>types</a:t>
            </a:r>
            <a:r>
              <a:rPr lang="en-CA" sz="1400">
                <a:solidFill>
                  <a:schemeClr val="dk1"/>
                </a:solidFill>
              </a:rPr>
              <a:t>: 1, 2, 3 are </a:t>
            </a:r>
            <a:r>
              <a:rPr b="1" lang="en-CA" sz="1400">
                <a:solidFill>
                  <a:schemeClr val="dk1"/>
                </a:solidFill>
              </a:rPr>
              <a:t>integers</a:t>
            </a:r>
            <a:r>
              <a:rPr lang="en-CA" sz="1400">
                <a:solidFill>
                  <a:schemeClr val="dk1"/>
                </a:solidFill>
              </a:rPr>
              <a:t> , and a </a:t>
            </a:r>
            <a:r>
              <a:rPr b="1" lang="en-CA" sz="1400">
                <a:solidFill>
                  <a:schemeClr val="dk1"/>
                </a:solidFill>
              </a:rPr>
              <a:t>string</a:t>
            </a:r>
            <a:r>
              <a:rPr lang="en-CA" sz="1400">
                <a:solidFill>
                  <a:schemeClr val="dk1"/>
                </a:solidFill>
              </a:rPr>
              <a:t> is “Hello, World!”. We called it string because it contains a “string” of letters. The interpreter can identify strings because they are enclosed in quotation marks</a:t>
            </a:r>
            <a:r>
              <a:rPr lang="en-CA" sz="1400">
                <a:solidFill>
                  <a:schemeClr val="dk1"/>
                </a:solidFill>
              </a:rPr>
              <a:t>.</a:t>
            </a:r>
            <a:endParaRPr sz="1400">
              <a:solidFill>
                <a:schemeClr val="dk1"/>
              </a:solidFill>
            </a:endParaRPr>
          </a:p>
          <a:p>
            <a:pPr indent="0" lvl="0" marL="0" marR="674" rtl="0" algn="just">
              <a:lnSpc>
                <a:spcPct val="150000"/>
              </a:lnSpc>
              <a:spcBef>
                <a:spcPts val="575"/>
              </a:spcBef>
              <a:spcAft>
                <a:spcPts val="0"/>
              </a:spcAft>
              <a:buNone/>
            </a:pPr>
            <a:r>
              <a:rPr lang="en-CA" sz="1400">
                <a:solidFill>
                  <a:schemeClr val="dk1"/>
                </a:solidFill>
              </a:rPr>
              <a:t>       </a:t>
            </a:r>
            <a:endParaRPr sz="14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rPr>
              <a:t>We use </a:t>
            </a:r>
            <a:r>
              <a:rPr b="1" lang="en-CA" sz="1400">
                <a:solidFill>
                  <a:schemeClr val="dk1"/>
                </a:solidFill>
              </a:rPr>
              <a:t>print</a:t>
            </a:r>
            <a:r>
              <a:rPr lang="en-CA" sz="1400">
                <a:solidFill>
                  <a:schemeClr val="dk1"/>
                </a:solidFill>
              </a:rPr>
              <a:t> statement for string and also for integer. </a:t>
            </a:r>
            <a:endParaRPr sz="1400">
              <a:solidFill>
                <a:schemeClr val="dk1"/>
              </a:solidFill>
            </a:endParaRPr>
          </a:p>
          <a:p>
            <a:pPr indent="0" lvl="0" marL="0" marR="674" rtl="0" algn="just">
              <a:spcBef>
                <a:spcPts val="1200"/>
              </a:spcBef>
              <a:spcAft>
                <a:spcPts val="0"/>
              </a:spcAft>
              <a:buNone/>
            </a:pPr>
            <a:r>
              <a:t/>
            </a:r>
            <a:endParaRPr sz="1600">
              <a:solidFill>
                <a:srgbClr val="231F20"/>
              </a:solidFill>
              <a:latin typeface="DejaVu Serif"/>
              <a:ea typeface="DejaVu Serif"/>
              <a:cs typeface="DejaVu Serif"/>
              <a:sym typeface="DejaVu Serif"/>
            </a:endParaRPr>
          </a:p>
        </p:txBody>
      </p:sp>
      <p:pic>
        <p:nvPicPr>
          <p:cNvPr id="115" name="Google Shape;115;p27"/>
          <p:cNvPicPr preferRelativeResize="0"/>
          <p:nvPr/>
        </p:nvPicPr>
        <p:blipFill>
          <a:blip r:embed="rId3">
            <a:alphaModFix/>
          </a:blip>
          <a:stretch>
            <a:fillRect/>
          </a:stretch>
        </p:blipFill>
        <p:spPr>
          <a:xfrm>
            <a:off x="1074225" y="3846750"/>
            <a:ext cx="7111730" cy="508200"/>
          </a:xfrm>
          <a:prstGeom prst="rect">
            <a:avLst/>
          </a:prstGeom>
          <a:noFill/>
          <a:ln cap="flat" cmpd="sng" w="9525">
            <a:solidFill>
              <a:schemeClr val="dk1"/>
            </a:solidFill>
            <a:prstDash val="solid"/>
            <a:round/>
            <a:headEnd len="sm" w="sm" type="none"/>
            <a:tailEnd len="sm" w="sm" type="none"/>
          </a:ln>
        </p:spPr>
      </p:pic>
      <p:sp>
        <p:nvSpPr>
          <p:cNvPr id="116" name="Google Shape;116;p2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27"/>
          <p:cNvCxnSpPr/>
          <p:nvPr/>
        </p:nvCxnSpPr>
        <p:spPr>
          <a:xfrm>
            <a:off x="440063" y="1017726"/>
            <a:ext cx="5738400" cy="3300"/>
          </a:xfrm>
          <a:prstGeom prst="straightConnector1">
            <a:avLst/>
          </a:prstGeom>
          <a:noFill/>
          <a:ln cap="flat" cmpd="sng" w="19050">
            <a:solidFill>
              <a:srgbClr val="FFD966"/>
            </a:solidFill>
            <a:prstDash val="solid"/>
            <a:round/>
            <a:headEnd len="med" w="med" type="none"/>
            <a:tailEnd len="med" w="med" type="none"/>
          </a:ln>
        </p:spPr>
      </p:cxnSp>
      <p:cxnSp>
        <p:nvCxnSpPr>
          <p:cNvPr id="118" name="Google Shape;118;p27"/>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119" name="Google Shape;119;p2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674" rtl="0" algn="l">
              <a:lnSpc>
                <a:spcPct val="115000"/>
              </a:lnSpc>
              <a:spcBef>
                <a:spcPts val="5"/>
              </a:spcBef>
              <a:spcAft>
                <a:spcPts val="0"/>
              </a:spcAft>
              <a:buClr>
                <a:schemeClr val="dk1"/>
              </a:buClr>
              <a:buSzPts val="1100"/>
              <a:buFont typeface="Arial"/>
              <a:buNone/>
            </a:pPr>
            <a:r>
              <a:rPr lang="en-CA" sz="2500">
                <a:solidFill>
                  <a:srgbClr val="1C4587"/>
                </a:solidFill>
              </a:rPr>
              <a:t>2.7 Order of operations</a:t>
            </a:r>
            <a:endParaRPr sz="2500">
              <a:solidFill>
                <a:srgbClr val="1C4587"/>
              </a:solidFill>
            </a:endParaRPr>
          </a:p>
        </p:txBody>
      </p:sp>
      <p:sp>
        <p:nvSpPr>
          <p:cNvPr id="277" name="Google Shape;277;p45"/>
          <p:cNvSpPr txBox="1"/>
          <p:nvPr>
            <p:ph idx="1" type="body"/>
          </p:nvPr>
        </p:nvSpPr>
        <p:spPr>
          <a:xfrm>
            <a:off x="311700" y="1152475"/>
            <a:ext cx="8520600" cy="3550500"/>
          </a:xfrm>
          <a:prstGeom prst="rect">
            <a:avLst/>
          </a:prstGeom>
        </p:spPr>
        <p:txBody>
          <a:bodyPr anchorCtr="0" anchor="t" bIns="91425" lIns="91425" spcFirstLastPara="1" rIns="91425" wrap="square" tIns="91425">
            <a:noAutofit/>
          </a:bodyPr>
          <a:lstStyle/>
          <a:p>
            <a:pPr indent="0" lvl="0" marL="0" marR="262890" rtl="0" algn="just">
              <a:lnSpc>
                <a:spcPct val="150000"/>
              </a:lnSpc>
              <a:spcBef>
                <a:spcPts val="0"/>
              </a:spcBef>
              <a:spcAft>
                <a:spcPts val="0"/>
              </a:spcAft>
              <a:buSzPts val="770"/>
              <a:buNone/>
            </a:pPr>
            <a:r>
              <a:rPr lang="en-CA" sz="1400">
                <a:solidFill>
                  <a:schemeClr val="dk1"/>
                </a:solidFill>
              </a:rPr>
              <a:t>For mathematical operators, Python follows mathematical convention. The acronym </a:t>
            </a:r>
            <a:r>
              <a:rPr b="1" lang="en-CA" sz="1400">
                <a:solidFill>
                  <a:schemeClr val="dk1"/>
                </a:solidFill>
              </a:rPr>
              <a:t>PEMDAS </a:t>
            </a:r>
            <a:r>
              <a:rPr lang="en-CA" sz="1400">
                <a:solidFill>
                  <a:schemeClr val="dk1"/>
                </a:solidFill>
              </a:rPr>
              <a:t>is a useful way to remember the rules:</a:t>
            </a:r>
            <a:endParaRPr sz="1400">
              <a:solidFill>
                <a:schemeClr val="dk1"/>
              </a:solidFill>
            </a:endParaRPr>
          </a:p>
          <a:p>
            <a:pPr indent="-174625" lvl="1" marL="685800" marR="262890" rtl="0" algn="just">
              <a:lnSpc>
                <a:spcPct val="150000"/>
              </a:lnSpc>
              <a:spcBef>
                <a:spcPts val="0"/>
              </a:spcBef>
              <a:spcAft>
                <a:spcPts val="0"/>
              </a:spcAft>
              <a:buClr>
                <a:schemeClr val="dk1"/>
              </a:buClr>
              <a:buSzPts val="1400"/>
              <a:buChar char="•"/>
            </a:pPr>
            <a:r>
              <a:rPr lang="en-CA">
                <a:solidFill>
                  <a:schemeClr val="dk1"/>
                </a:solidFill>
              </a:rPr>
              <a:t>Parentheses</a:t>
            </a:r>
            <a:endParaRPr>
              <a:solidFill>
                <a:schemeClr val="dk1"/>
              </a:solidFill>
            </a:endParaRPr>
          </a:p>
          <a:p>
            <a:pPr indent="-174625" lvl="1" marL="685800" marR="262890" rtl="0" algn="just">
              <a:lnSpc>
                <a:spcPct val="150000"/>
              </a:lnSpc>
              <a:spcBef>
                <a:spcPts val="0"/>
              </a:spcBef>
              <a:spcAft>
                <a:spcPts val="0"/>
              </a:spcAft>
              <a:buClr>
                <a:schemeClr val="dk1"/>
              </a:buClr>
              <a:buSzPts val="1400"/>
              <a:buChar char="•"/>
            </a:pPr>
            <a:r>
              <a:rPr lang="en-CA">
                <a:solidFill>
                  <a:schemeClr val="dk1"/>
                </a:solidFill>
              </a:rPr>
              <a:t>Exponents</a:t>
            </a:r>
            <a:endParaRPr>
              <a:solidFill>
                <a:schemeClr val="dk1"/>
              </a:solidFill>
            </a:endParaRPr>
          </a:p>
          <a:p>
            <a:pPr indent="-174625" lvl="1" marL="685800" marR="262890" rtl="0" algn="just">
              <a:lnSpc>
                <a:spcPct val="150000"/>
              </a:lnSpc>
              <a:spcBef>
                <a:spcPts val="0"/>
              </a:spcBef>
              <a:spcAft>
                <a:spcPts val="0"/>
              </a:spcAft>
              <a:buClr>
                <a:schemeClr val="dk1"/>
              </a:buClr>
              <a:buSzPts val="1400"/>
              <a:buChar char="•"/>
            </a:pPr>
            <a:r>
              <a:rPr lang="en-CA">
                <a:solidFill>
                  <a:schemeClr val="dk1"/>
                </a:solidFill>
              </a:rPr>
              <a:t>Multiplication/ Division (in order that they appear)</a:t>
            </a:r>
            <a:endParaRPr>
              <a:solidFill>
                <a:schemeClr val="dk1"/>
              </a:solidFill>
            </a:endParaRPr>
          </a:p>
          <a:p>
            <a:pPr indent="-174625" lvl="1" marL="685800" marR="262890" rtl="0" algn="just">
              <a:lnSpc>
                <a:spcPct val="150000"/>
              </a:lnSpc>
              <a:spcBef>
                <a:spcPts val="0"/>
              </a:spcBef>
              <a:spcAft>
                <a:spcPts val="0"/>
              </a:spcAft>
              <a:buClr>
                <a:schemeClr val="dk1"/>
              </a:buClr>
              <a:buSzPts val="1400"/>
              <a:buChar char="•"/>
            </a:pPr>
            <a:r>
              <a:rPr lang="en-CA">
                <a:solidFill>
                  <a:schemeClr val="dk1"/>
                </a:solidFill>
              </a:rPr>
              <a:t>Addition/ Subtraction (in order that they appear)</a:t>
            </a:r>
            <a:endParaRPr>
              <a:solidFill>
                <a:schemeClr val="dk1"/>
              </a:solidFill>
            </a:endParaRPr>
          </a:p>
          <a:p>
            <a:pPr indent="0" lvl="0" marL="0" rtl="0" algn="just">
              <a:lnSpc>
                <a:spcPct val="150000"/>
              </a:lnSpc>
              <a:spcBef>
                <a:spcPts val="1000"/>
              </a:spcBef>
              <a:spcAft>
                <a:spcPts val="0"/>
              </a:spcAft>
              <a:buSzPts val="770"/>
              <a:buNone/>
            </a:pPr>
            <a:r>
              <a:rPr b="1" lang="en-CA" sz="1400">
                <a:solidFill>
                  <a:schemeClr val="dk1"/>
                </a:solidFill>
              </a:rPr>
              <a:t>Examples:</a:t>
            </a:r>
            <a:endParaRPr b="1" sz="1400">
              <a:solidFill>
                <a:schemeClr val="dk1"/>
              </a:solidFill>
            </a:endParaRPr>
          </a:p>
          <a:p>
            <a:pPr indent="-174625" lvl="1" marL="685800" rtl="0" algn="just">
              <a:lnSpc>
                <a:spcPct val="150000"/>
              </a:lnSpc>
              <a:spcBef>
                <a:spcPts val="500"/>
              </a:spcBef>
              <a:spcAft>
                <a:spcPts val="0"/>
              </a:spcAft>
              <a:buClr>
                <a:schemeClr val="dk1"/>
              </a:buClr>
              <a:buSzPts val="1400"/>
              <a:buChar char="•"/>
            </a:pPr>
            <a:r>
              <a:rPr lang="en-CA">
                <a:solidFill>
                  <a:schemeClr val="dk1"/>
                </a:solidFill>
              </a:rPr>
              <a:t>2 * (3-1) is 4</a:t>
            </a:r>
            <a:endParaRPr>
              <a:solidFill>
                <a:schemeClr val="dk1"/>
              </a:solidFill>
            </a:endParaRPr>
          </a:p>
          <a:p>
            <a:pPr indent="-174625" lvl="1" marL="685800" rtl="0" algn="just">
              <a:lnSpc>
                <a:spcPct val="150000"/>
              </a:lnSpc>
              <a:spcBef>
                <a:spcPts val="500"/>
              </a:spcBef>
              <a:spcAft>
                <a:spcPts val="0"/>
              </a:spcAft>
              <a:buClr>
                <a:schemeClr val="dk1"/>
              </a:buClr>
              <a:buSzPts val="1400"/>
              <a:buChar char="•"/>
            </a:pPr>
            <a:r>
              <a:rPr lang="en-CA">
                <a:solidFill>
                  <a:schemeClr val="dk1"/>
                </a:solidFill>
              </a:rPr>
              <a:t>3*1**3 is 3, not 27</a:t>
            </a:r>
            <a:endParaRPr>
              <a:solidFill>
                <a:schemeClr val="dk1"/>
              </a:solidFill>
            </a:endParaRPr>
          </a:p>
          <a:p>
            <a:pPr indent="-174625" lvl="1" marL="685800" rtl="0" algn="just">
              <a:lnSpc>
                <a:spcPct val="150000"/>
              </a:lnSpc>
              <a:spcBef>
                <a:spcPts val="500"/>
              </a:spcBef>
              <a:spcAft>
                <a:spcPts val="0"/>
              </a:spcAft>
              <a:buClr>
                <a:schemeClr val="dk1"/>
              </a:buClr>
              <a:buSzPts val="1400"/>
              <a:buChar char="•"/>
            </a:pPr>
            <a:r>
              <a:rPr lang="en-CA">
                <a:solidFill>
                  <a:schemeClr val="dk1"/>
                </a:solidFill>
              </a:rPr>
              <a:t>6+4/2 is 8, not 5</a:t>
            </a:r>
            <a:endParaRPr>
              <a:solidFill>
                <a:schemeClr val="dk1"/>
              </a:solidFill>
            </a:endParaRPr>
          </a:p>
          <a:p>
            <a:pPr indent="0" lvl="0" marL="0" rtl="0" algn="just">
              <a:lnSpc>
                <a:spcPct val="150000"/>
              </a:lnSpc>
              <a:spcBef>
                <a:spcPts val="1000"/>
              </a:spcBef>
              <a:spcAft>
                <a:spcPts val="0"/>
              </a:spcAft>
              <a:buSzPts val="770"/>
              <a:buNone/>
            </a:pPr>
            <a:r>
              <a:t/>
            </a:r>
            <a:endParaRPr sz="1400">
              <a:solidFill>
                <a:schemeClr val="dk1"/>
              </a:solidFill>
            </a:endParaRPr>
          </a:p>
        </p:txBody>
      </p:sp>
      <p:sp>
        <p:nvSpPr>
          <p:cNvPr id="278" name="Google Shape;278;p4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45"/>
          <p:cNvCxnSpPr/>
          <p:nvPr/>
        </p:nvCxnSpPr>
        <p:spPr>
          <a:xfrm>
            <a:off x="440063" y="1017726"/>
            <a:ext cx="5738400" cy="3300"/>
          </a:xfrm>
          <a:prstGeom prst="straightConnector1">
            <a:avLst/>
          </a:prstGeom>
          <a:noFill/>
          <a:ln cap="flat" cmpd="sng" w="19050">
            <a:solidFill>
              <a:srgbClr val="FFD966"/>
            </a:solidFill>
            <a:prstDash val="solid"/>
            <a:round/>
            <a:headEnd len="med" w="med" type="none"/>
            <a:tailEnd len="med" w="med" type="none"/>
          </a:ln>
        </p:spPr>
      </p:cxnSp>
      <p:cxnSp>
        <p:nvCxnSpPr>
          <p:cNvPr id="280" name="Google Shape;280;p45"/>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281" name="Google Shape;281;p4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5"/>
          <p:cNvSpPr txBox="1"/>
          <p:nvPr/>
        </p:nvSpPr>
        <p:spPr>
          <a:xfrm>
            <a:off x="4894825" y="3260425"/>
            <a:ext cx="3595200" cy="1693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000"/>
              </a:spcBef>
              <a:spcAft>
                <a:spcPts val="0"/>
              </a:spcAft>
              <a:buClr>
                <a:schemeClr val="dk1"/>
              </a:buClr>
              <a:buSzPts val="770"/>
              <a:buFont typeface="Arial"/>
              <a:buNone/>
            </a:pPr>
            <a:r>
              <a:rPr lang="en-CA">
                <a:solidFill>
                  <a:srgbClr val="E06666"/>
                </a:solidFill>
                <a:highlight>
                  <a:schemeClr val="lt1"/>
                </a:highlight>
              </a:rPr>
              <a:t>Remember to always put parentheses in your expressions to make sure the computations are performed in the order you want.</a:t>
            </a:r>
            <a:endParaRPr>
              <a:solidFill>
                <a:srgbClr val="E06666"/>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674" rtl="0" algn="l">
              <a:lnSpc>
                <a:spcPct val="115000"/>
              </a:lnSpc>
              <a:spcBef>
                <a:spcPts val="5"/>
              </a:spcBef>
              <a:spcAft>
                <a:spcPts val="0"/>
              </a:spcAft>
              <a:buClr>
                <a:schemeClr val="dk1"/>
              </a:buClr>
              <a:buSzPts val="1100"/>
              <a:buFont typeface="Arial"/>
              <a:buNone/>
            </a:pPr>
            <a:r>
              <a:rPr lang="en-CA" sz="2500">
                <a:solidFill>
                  <a:srgbClr val="231F20"/>
                </a:solidFill>
              </a:rPr>
              <a:t> </a:t>
            </a:r>
            <a:r>
              <a:rPr lang="en-CA" sz="2500">
                <a:solidFill>
                  <a:srgbClr val="1C4587"/>
                </a:solidFill>
              </a:rPr>
              <a:t>2.8 Modulus operator</a:t>
            </a:r>
            <a:endParaRPr sz="2500">
              <a:solidFill>
                <a:srgbClr val="1C4587"/>
              </a:solidFill>
            </a:endParaRPr>
          </a:p>
        </p:txBody>
      </p:sp>
      <p:sp>
        <p:nvSpPr>
          <p:cNvPr id="288" name="Google Shape;288;p46"/>
          <p:cNvSpPr txBox="1"/>
          <p:nvPr>
            <p:ph idx="1" type="body"/>
          </p:nvPr>
        </p:nvSpPr>
        <p:spPr>
          <a:xfrm>
            <a:off x="311700" y="1152475"/>
            <a:ext cx="8520600" cy="38433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rPr>
              <a:t>The </a:t>
            </a:r>
            <a:r>
              <a:rPr b="1" lang="en-CA" sz="1400">
                <a:solidFill>
                  <a:schemeClr val="dk1"/>
                </a:solidFill>
              </a:rPr>
              <a:t>modulus operator</a:t>
            </a:r>
            <a:r>
              <a:rPr i="1" lang="en-CA" sz="1400">
                <a:solidFill>
                  <a:schemeClr val="dk1"/>
                </a:solidFill>
              </a:rPr>
              <a:t> </a:t>
            </a:r>
            <a:r>
              <a:rPr lang="en-CA" sz="1400">
                <a:solidFill>
                  <a:schemeClr val="dk1"/>
                </a:solidFill>
              </a:rPr>
              <a:t>(%)</a:t>
            </a:r>
            <a:r>
              <a:rPr i="1" lang="en-CA" sz="1400">
                <a:solidFill>
                  <a:schemeClr val="dk1"/>
                </a:solidFill>
              </a:rPr>
              <a:t> </a:t>
            </a:r>
            <a:r>
              <a:rPr lang="en-CA" sz="1400">
                <a:solidFill>
                  <a:schemeClr val="dk1"/>
                </a:solidFill>
              </a:rPr>
              <a:t>works on integers and yields the remainder when the first operand is divided by the second. In Python, the modulus operator is a percent sign (%). </a:t>
            </a:r>
            <a:endParaRPr sz="1400">
              <a:solidFill>
                <a:schemeClr val="dk1"/>
              </a:solidFill>
            </a:endParaRPr>
          </a:p>
          <a:p>
            <a:pPr indent="0" lvl="0" marL="0" rtl="0" algn="just">
              <a:lnSpc>
                <a:spcPct val="150000"/>
              </a:lnSpc>
              <a:spcBef>
                <a:spcPts val="0"/>
              </a:spcBef>
              <a:spcAft>
                <a:spcPts val="0"/>
              </a:spcAft>
              <a:buNone/>
            </a:pPr>
            <a:r>
              <a:t/>
            </a:r>
            <a:endParaRPr sz="1400">
              <a:solidFill>
                <a:srgbClr val="231F20"/>
              </a:solidFill>
            </a:endParaRPr>
          </a:p>
          <a:p>
            <a:pPr indent="0" lvl="0" marL="0" rtl="0" algn="just">
              <a:lnSpc>
                <a:spcPct val="150000"/>
              </a:lnSpc>
              <a:spcBef>
                <a:spcPts val="0"/>
              </a:spcBef>
              <a:spcAft>
                <a:spcPts val="0"/>
              </a:spcAft>
              <a:buNone/>
            </a:pPr>
            <a:r>
              <a:t/>
            </a:r>
            <a:endParaRPr sz="1400">
              <a:solidFill>
                <a:srgbClr val="231F20"/>
              </a:solidFill>
            </a:endParaRPr>
          </a:p>
          <a:p>
            <a:pPr indent="0" lvl="0" marL="0" rtl="0" algn="just">
              <a:lnSpc>
                <a:spcPct val="150000"/>
              </a:lnSpc>
              <a:spcBef>
                <a:spcPts val="1000"/>
              </a:spcBef>
              <a:spcAft>
                <a:spcPts val="0"/>
              </a:spcAft>
              <a:buNone/>
            </a:pPr>
            <a:r>
              <a:t/>
            </a:r>
            <a:endParaRPr sz="1400"/>
          </a:p>
          <a:p>
            <a:pPr indent="0" lvl="0" marL="0" rtl="0" algn="just">
              <a:lnSpc>
                <a:spcPct val="150000"/>
              </a:lnSpc>
              <a:spcBef>
                <a:spcPts val="1000"/>
              </a:spcBef>
              <a:spcAft>
                <a:spcPts val="0"/>
              </a:spcAft>
              <a:buNone/>
            </a:pPr>
            <a:r>
              <a:t/>
            </a:r>
            <a:endParaRPr sz="1400">
              <a:solidFill>
                <a:schemeClr val="dk1"/>
              </a:solidFill>
            </a:endParaRPr>
          </a:p>
          <a:p>
            <a:pPr indent="0" lvl="0" marL="0" rtl="0" algn="just">
              <a:lnSpc>
                <a:spcPct val="150000"/>
              </a:lnSpc>
              <a:spcBef>
                <a:spcPts val="1000"/>
              </a:spcBef>
              <a:spcAft>
                <a:spcPts val="0"/>
              </a:spcAft>
              <a:buNone/>
            </a:pPr>
            <a:r>
              <a:t/>
            </a:r>
            <a:endParaRPr sz="1400">
              <a:solidFill>
                <a:schemeClr val="dk1"/>
              </a:solidFill>
            </a:endParaRPr>
          </a:p>
          <a:p>
            <a:pPr indent="0" lvl="0" marL="0" rtl="0" algn="just">
              <a:lnSpc>
                <a:spcPct val="150000"/>
              </a:lnSpc>
              <a:spcBef>
                <a:spcPts val="1000"/>
              </a:spcBef>
              <a:spcAft>
                <a:spcPts val="0"/>
              </a:spcAft>
              <a:buNone/>
            </a:pPr>
            <a:r>
              <a:rPr lang="en-CA" sz="1400">
                <a:solidFill>
                  <a:schemeClr val="dk1"/>
                </a:solidFill>
              </a:rPr>
              <a:t>Example above shows that </a:t>
            </a:r>
            <a:r>
              <a:rPr lang="en-CA" sz="1400">
                <a:solidFill>
                  <a:schemeClr val="dk1"/>
                </a:solidFill>
                <a:highlight>
                  <a:srgbClr val="FFFFFF"/>
                </a:highlight>
              </a:rPr>
              <a:t>7 divided by 3 is 2 (the quotient) with 1 left over (the remainder).</a:t>
            </a:r>
            <a:endParaRPr sz="1400">
              <a:solidFill>
                <a:schemeClr val="dk1"/>
              </a:solidFill>
            </a:endParaRPr>
          </a:p>
        </p:txBody>
      </p:sp>
      <p:pic>
        <p:nvPicPr>
          <p:cNvPr id="289" name="Google Shape;289;p46"/>
          <p:cNvPicPr preferRelativeResize="0"/>
          <p:nvPr/>
        </p:nvPicPr>
        <p:blipFill>
          <a:blip r:embed="rId3">
            <a:alphaModFix/>
          </a:blip>
          <a:stretch>
            <a:fillRect/>
          </a:stretch>
        </p:blipFill>
        <p:spPr>
          <a:xfrm>
            <a:off x="583525" y="2240075"/>
            <a:ext cx="7746049" cy="1145125"/>
          </a:xfrm>
          <a:prstGeom prst="rect">
            <a:avLst/>
          </a:prstGeom>
          <a:noFill/>
          <a:ln cap="flat" cmpd="sng" w="9525">
            <a:solidFill>
              <a:schemeClr val="dk1"/>
            </a:solidFill>
            <a:prstDash val="solid"/>
            <a:round/>
            <a:headEnd len="sm" w="sm" type="none"/>
            <a:tailEnd len="sm" w="sm" type="none"/>
          </a:ln>
        </p:spPr>
      </p:pic>
      <p:sp>
        <p:nvSpPr>
          <p:cNvPr id="290" name="Google Shape;290;p4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1" name="Google Shape;291;p46"/>
          <p:cNvCxnSpPr/>
          <p:nvPr/>
        </p:nvCxnSpPr>
        <p:spPr>
          <a:xfrm>
            <a:off x="440063" y="1017726"/>
            <a:ext cx="5738400" cy="3300"/>
          </a:xfrm>
          <a:prstGeom prst="straightConnector1">
            <a:avLst/>
          </a:prstGeom>
          <a:noFill/>
          <a:ln cap="flat" cmpd="sng" w="19050">
            <a:solidFill>
              <a:srgbClr val="FFD966"/>
            </a:solidFill>
            <a:prstDash val="solid"/>
            <a:round/>
            <a:headEnd len="med" w="med" type="none"/>
            <a:tailEnd len="med" w="med" type="none"/>
          </a:ln>
        </p:spPr>
      </p:cxnSp>
      <p:cxnSp>
        <p:nvCxnSpPr>
          <p:cNvPr id="292" name="Google Shape;292;p46"/>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293" name="Google Shape;293;p4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idx="1" type="body"/>
          </p:nvPr>
        </p:nvSpPr>
        <p:spPr>
          <a:xfrm>
            <a:off x="311700" y="714550"/>
            <a:ext cx="8520600" cy="3854400"/>
          </a:xfrm>
          <a:prstGeom prst="rect">
            <a:avLst/>
          </a:prstGeom>
        </p:spPr>
        <p:txBody>
          <a:bodyPr anchorCtr="0" anchor="t" bIns="91425" lIns="91425" spcFirstLastPara="1" rIns="91425" wrap="square" tIns="91425">
            <a:normAutofit/>
          </a:bodyPr>
          <a:lstStyle/>
          <a:p>
            <a:pPr indent="0" lvl="0" marL="0" rtl="0" algn="just">
              <a:lnSpc>
                <a:spcPct val="150000"/>
              </a:lnSpc>
              <a:spcBef>
                <a:spcPts val="1000"/>
              </a:spcBef>
              <a:spcAft>
                <a:spcPts val="0"/>
              </a:spcAft>
              <a:buNone/>
            </a:pPr>
            <a:r>
              <a:rPr lang="en-CA" sz="1400">
                <a:solidFill>
                  <a:schemeClr val="dk1"/>
                </a:solidFill>
                <a:highlight>
                  <a:srgbClr val="FFFFFF"/>
                </a:highlight>
              </a:rPr>
              <a:t>The modulus operator turns out to be surprisingly useful. </a:t>
            </a:r>
            <a:endParaRPr sz="1400">
              <a:solidFill>
                <a:schemeClr val="dk1"/>
              </a:solidFill>
              <a:highlight>
                <a:srgbClr val="FFFFFF"/>
              </a:highlight>
            </a:endParaRPr>
          </a:p>
          <a:p>
            <a:pPr indent="0" lvl="0" marL="0" rtl="0" algn="just">
              <a:lnSpc>
                <a:spcPct val="150000"/>
              </a:lnSpc>
              <a:spcBef>
                <a:spcPts val="1000"/>
              </a:spcBef>
              <a:spcAft>
                <a:spcPts val="0"/>
              </a:spcAft>
              <a:buNone/>
            </a:pPr>
            <a:r>
              <a:t/>
            </a:r>
            <a:endParaRPr sz="1400">
              <a:solidFill>
                <a:schemeClr val="dk1"/>
              </a:solidFill>
              <a:highlight>
                <a:srgbClr val="FFFFFF"/>
              </a:highlight>
            </a:endParaRPr>
          </a:p>
          <a:p>
            <a:pPr indent="0" lvl="0" marL="0" rtl="0" algn="just">
              <a:lnSpc>
                <a:spcPct val="150000"/>
              </a:lnSpc>
              <a:spcBef>
                <a:spcPts val="1000"/>
              </a:spcBef>
              <a:spcAft>
                <a:spcPts val="0"/>
              </a:spcAft>
              <a:buNone/>
            </a:pPr>
            <a:r>
              <a:rPr b="1" lang="en-CA" sz="1400">
                <a:solidFill>
                  <a:schemeClr val="dk1"/>
                </a:solidFill>
                <a:highlight>
                  <a:srgbClr val="FFFFFF"/>
                </a:highlight>
              </a:rPr>
              <a:t>For example:</a:t>
            </a:r>
            <a:endParaRPr b="1" sz="1400">
              <a:solidFill>
                <a:schemeClr val="dk1"/>
              </a:solidFill>
              <a:highlight>
                <a:srgbClr val="FFFFFF"/>
              </a:highlight>
            </a:endParaRPr>
          </a:p>
          <a:p>
            <a:pPr indent="-317500" lvl="0" marL="457200" rtl="0" algn="just">
              <a:lnSpc>
                <a:spcPct val="150000"/>
              </a:lnSpc>
              <a:spcBef>
                <a:spcPts val="1000"/>
              </a:spcBef>
              <a:spcAft>
                <a:spcPts val="0"/>
              </a:spcAft>
              <a:buClr>
                <a:schemeClr val="dk1"/>
              </a:buClr>
              <a:buSzPts val="1400"/>
              <a:buChar char="●"/>
            </a:pPr>
            <a:r>
              <a:rPr lang="en-CA" sz="1400">
                <a:solidFill>
                  <a:schemeClr val="dk1"/>
                </a:solidFill>
              </a:rPr>
              <a:t>You can check whether one number is divisible by another: if </a:t>
            </a:r>
            <a:r>
              <a:rPr b="1" lang="en-CA" sz="1400">
                <a:solidFill>
                  <a:schemeClr val="dk1"/>
                </a:solidFill>
              </a:rPr>
              <a:t>x % y</a:t>
            </a:r>
            <a:r>
              <a:rPr lang="en-CA" sz="1400">
                <a:solidFill>
                  <a:schemeClr val="dk1"/>
                </a:solidFill>
              </a:rPr>
              <a:t> is zero, then </a:t>
            </a:r>
            <a:r>
              <a:rPr b="1" lang="en-CA" sz="1400">
                <a:solidFill>
                  <a:schemeClr val="dk1"/>
                </a:solidFill>
              </a:rPr>
              <a:t>x</a:t>
            </a:r>
            <a:r>
              <a:rPr lang="en-CA" sz="1400">
                <a:solidFill>
                  <a:schemeClr val="dk1"/>
                </a:solidFill>
              </a:rPr>
              <a:t> is divisible by </a:t>
            </a:r>
            <a:r>
              <a:rPr b="1" lang="en-CA" sz="1400">
                <a:solidFill>
                  <a:schemeClr val="dk1"/>
                </a:solidFill>
              </a:rPr>
              <a:t>y</a:t>
            </a:r>
            <a:r>
              <a:rPr lang="en-CA" sz="1400">
                <a:solidFill>
                  <a:schemeClr val="dk1"/>
                </a:solidFill>
              </a:rPr>
              <a:t>.</a:t>
            </a:r>
            <a:endParaRPr sz="14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CA" sz="1400">
                <a:solidFill>
                  <a:schemeClr val="dk1"/>
                </a:solidFill>
              </a:rPr>
              <a:t>You can also extract the right-most digit from a number. For example, </a:t>
            </a:r>
            <a:r>
              <a:rPr b="1" lang="en-CA" sz="1400">
                <a:solidFill>
                  <a:schemeClr val="dk1"/>
                </a:solidFill>
              </a:rPr>
              <a:t>x % 10</a:t>
            </a:r>
            <a:r>
              <a:rPr lang="en-CA" sz="1400">
                <a:solidFill>
                  <a:schemeClr val="dk1"/>
                </a:solidFill>
              </a:rPr>
              <a:t> yields the right-most digit of </a:t>
            </a:r>
            <a:r>
              <a:rPr b="1" lang="en-CA" sz="1400">
                <a:solidFill>
                  <a:schemeClr val="dk1"/>
                </a:solidFill>
              </a:rPr>
              <a:t>x</a:t>
            </a:r>
            <a:r>
              <a:rPr lang="en-CA" sz="1400">
                <a:solidFill>
                  <a:schemeClr val="dk1"/>
                </a:solidFill>
              </a:rPr>
              <a:t> (in base 10).</a:t>
            </a:r>
            <a:endParaRPr sz="1400">
              <a:solidFill>
                <a:schemeClr val="dk1"/>
              </a:solidFill>
            </a:endParaRPr>
          </a:p>
        </p:txBody>
      </p:sp>
      <p:sp>
        <p:nvSpPr>
          <p:cNvPr id="299" name="Google Shape;299;p4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674" rtl="0" algn="l">
              <a:lnSpc>
                <a:spcPct val="115000"/>
              </a:lnSpc>
              <a:spcBef>
                <a:spcPts val="5"/>
              </a:spcBef>
              <a:spcAft>
                <a:spcPts val="0"/>
              </a:spcAft>
              <a:buClr>
                <a:schemeClr val="dk1"/>
              </a:buClr>
              <a:buSzPts val="1100"/>
              <a:buFont typeface="Arial"/>
              <a:buNone/>
            </a:pPr>
            <a:r>
              <a:rPr lang="en-CA" sz="2500">
                <a:solidFill>
                  <a:srgbClr val="1C4587"/>
                </a:solidFill>
              </a:rPr>
              <a:t>2.9 String operations</a:t>
            </a:r>
            <a:endParaRPr sz="2500">
              <a:solidFill>
                <a:srgbClr val="1C4587"/>
              </a:solidFill>
            </a:endParaRPr>
          </a:p>
        </p:txBody>
      </p:sp>
      <p:sp>
        <p:nvSpPr>
          <p:cNvPr id="306" name="Google Shape;306;p48"/>
          <p:cNvSpPr txBox="1"/>
          <p:nvPr>
            <p:ph idx="1" type="body"/>
          </p:nvPr>
        </p:nvSpPr>
        <p:spPr>
          <a:xfrm>
            <a:off x="311700" y="1137075"/>
            <a:ext cx="8520600" cy="3746400"/>
          </a:xfrm>
          <a:prstGeom prst="rect">
            <a:avLst/>
          </a:prstGeom>
        </p:spPr>
        <p:txBody>
          <a:bodyPr anchorCtr="0" anchor="t" bIns="91425" lIns="91425" spcFirstLastPara="1" rIns="91425" wrap="square" tIns="91425">
            <a:normAutofit/>
          </a:bodyPr>
          <a:lstStyle/>
          <a:p>
            <a:pPr indent="0" lvl="0" marL="0" marR="674" rtl="0" algn="just">
              <a:lnSpc>
                <a:spcPct val="150000"/>
              </a:lnSpc>
              <a:spcBef>
                <a:spcPts val="5"/>
              </a:spcBef>
              <a:spcAft>
                <a:spcPts val="0"/>
              </a:spcAft>
              <a:buNone/>
            </a:pPr>
            <a:r>
              <a:rPr lang="en-CA" sz="1400">
                <a:solidFill>
                  <a:srgbClr val="231F20"/>
                </a:solidFill>
              </a:rPr>
              <a:t>The </a:t>
            </a:r>
            <a:r>
              <a:rPr b="1" lang="en-CA" sz="1400">
                <a:solidFill>
                  <a:srgbClr val="231F20"/>
                </a:solidFill>
              </a:rPr>
              <a:t>+</a:t>
            </a:r>
            <a:r>
              <a:rPr lang="en-CA" sz="1400">
                <a:solidFill>
                  <a:srgbClr val="231F20"/>
                </a:solidFill>
              </a:rPr>
              <a:t> operator works with strings, but it performs concatenation, which means joining the strings by linking them end to end. </a:t>
            </a:r>
            <a:endParaRPr sz="1400">
              <a:solidFill>
                <a:srgbClr val="231F20"/>
              </a:solidFill>
            </a:endParaRPr>
          </a:p>
          <a:p>
            <a:pPr indent="0" lvl="0" marL="0" marR="674" rtl="0" algn="just">
              <a:lnSpc>
                <a:spcPct val="150000"/>
              </a:lnSpc>
              <a:spcBef>
                <a:spcPts val="5"/>
              </a:spcBef>
              <a:spcAft>
                <a:spcPts val="0"/>
              </a:spcAft>
              <a:buNone/>
            </a:pPr>
            <a:r>
              <a:t/>
            </a:r>
            <a:endParaRPr b="1" sz="1400">
              <a:solidFill>
                <a:srgbClr val="231F20"/>
              </a:solidFill>
            </a:endParaRPr>
          </a:p>
          <a:p>
            <a:pPr indent="0" lvl="0" marL="0" marR="674" rtl="0" algn="just">
              <a:lnSpc>
                <a:spcPct val="150000"/>
              </a:lnSpc>
              <a:spcBef>
                <a:spcPts val="5"/>
              </a:spcBef>
              <a:spcAft>
                <a:spcPts val="0"/>
              </a:spcAft>
              <a:buNone/>
            </a:pPr>
            <a:r>
              <a:rPr b="1" lang="en-CA" sz="1400">
                <a:solidFill>
                  <a:srgbClr val="231F20"/>
                </a:solidFill>
              </a:rPr>
              <a:t>For example:</a:t>
            </a:r>
            <a:endParaRPr b="1" sz="1400">
              <a:solidFill>
                <a:srgbClr val="231F20"/>
              </a:solidFill>
            </a:endParaRPr>
          </a:p>
          <a:p>
            <a:pPr indent="0" lvl="0" marL="0" marR="674" rtl="0" algn="l">
              <a:spcBef>
                <a:spcPts val="5"/>
              </a:spcBef>
              <a:spcAft>
                <a:spcPts val="0"/>
              </a:spcAft>
              <a:buNone/>
            </a:pPr>
            <a:r>
              <a:t/>
            </a:r>
            <a:endParaRPr>
              <a:solidFill>
                <a:srgbClr val="231F20"/>
              </a:solidFill>
            </a:endParaRPr>
          </a:p>
          <a:p>
            <a:pPr indent="0" lvl="0" marL="0" marR="674" rtl="0" algn="l">
              <a:spcBef>
                <a:spcPts val="5"/>
              </a:spcBef>
              <a:spcAft>
                <a:spcPts val="0"/>
              </a:spcAft>
              <a:buClr>
                <a:schemeClr val="dk1"/>
              </a:buClr>
              <a:buSzPts val="1100"/>
              <a:buFont typeface="Arial"/>
              <a:buNone/>
            </a:pPr>
            <a:r>
              <a:t/>
            </a:r>
            <a:endParaRPr>
              <a:solidFill>
                <a:srgbClr val="231F20"/>
              </a:solidFill>
            </a:endParaRPr>
          </a:p>
          <a:p>
            <a:pPr indent="0" lvl="0" marL="0" marR="674" rtl="0" algn="l">
              <a:spcBef>
                <a:spcPts val="5"/>
              </a:spcBef>
              <a:spcAft>
                <a:spcPts val="0"/>
              </a:spcAft>
              <a:buNone/>
            </a:pPr>
            <a:r>
              <a:t/>
            </a:r>
            <a:endParaRPr/>
          </a:p>
          <a:p>
            <a:pPr indent="0" lvl="0" marL="0" marR="674" rtl="0" algn="l">
              <a:spcBef>
                <a:spcPts val="5"/>
              </a:spcBef>
              <a:spcAft>
                <a:spcPts val="0"/>
              </a:spcAft>
              <a:buNone/>
            </a:pPr>
            <a:r>
              <a:t/>
            </a:r>
            <a:endParaRPr/>
          </a:p>
          <a:p>
            <a:pPr indent="0" lvl="0" marL="0" marR="674" rtl="0" algn="l">
              <a:spcBef>
                <a:spcPts val="5"/>
              </a:spcBef>
              <a:spcAft>
                <a:spcPts val="0"/>
              </a:spcAft>
              <a:buNone/>
            </a:pPr>
            <a:r>
              <a:t/>
            </a:r>
            <a:endParaRPr/>
          </a:p>
          <a:p>
            <a:pPr indent="0" lvl="0" marL="0" rtl="0" algn="l">
              <a:lnSpc>
                <a:spcPct val="100000"/>
              </a:lnSpc>
              <a:spcBef>
                <a:spcPts val="0"/>
              </a:spcBef>
              <a:spcAft>
                <a:spcPts val="0"/>
              </a:spcAft>
              <a:buNone/>
            </a:pPr>
            <a:r>
              <a:t/>
            </a:r>
            <a:endParaRPr>
              <a:solidFill>
                <a:srgbClr val="231F20"/>
              </a:solidFill>
            </a:endParaRPr>
          </a:p>
          <a:p>
            <a:pPr indent="0" lvl="0" marL="0" rtl="0" algn="l">
              <a:lnSpc>
                <a:spcPct val="100000"/>
              </a:lnSpc>
              <a:spcBef>
                <a:spcPts val="0"/>
              </a:spcBef>
              <a:spcAft>
                <a:spcPts val="0"/>
              </a:spcAft>
              <a:buNone/>
            </a:pPr>
            <a:r>
              <a:t/>
            </a:r>
            <a:endParaRPr>
              <a:solidFill>
                <a:srgbClr val="231F20"/>
              </a:solidFill>
            </a:endParaRPr>
          </a:p>
        </p:txBody>
      </p:sp>
      <p:cxnSp>
        <p:nvCxnSpPr>
          <p:cNvPr id="307" name="Google Shape;307;p48"/>
          <p:cNvCxnSpPr/>
          <p:nvPr/>
        </p:nvCxnSpPr>
        <p:spPr>
          <a:xfrm>
            <a:off x="440063" y="1017726"/>
            <a:ext cx="5738400" cy="3300"/>
          </a:xfrm>
          <a:prstGeom prst="straightConnector1">
            <a:avLst/>
          </a:prstGeom>
          <a:noFill/>
          <a:ln cap="flat" cmpd="sng" w="19050">
            <a:solidFill>
              <a:srgbClr val="FFD966"/>
            </a:solidFill>
            <a:prstDash val="solid"/>
            <a:round/>
            <a:headEnd len="med" w="med" type="none"/>
            <a:tailEnd len="med" w="med" type="none"/>
          </a:ln>
        </p:spPr>
      </p:cxnSp>
      <p:sp>
        <p:nvSpPr>
          <p:cNvPr id="308" name="Google Shape;308;p4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48"/>
          <p:cNvPicPr preferRelativeResize="0"/>
          <p:nvPr/>
        </p:nvPicPr>
        <p:blipFill>
          <a:blip r:embed="rId3">
            <a:alphaModFix/>
          </a:blip>
          <a:stretch>
            <a:fillRect/>
          </a:stretch>
        </p:blipFill>
        <p:spPr>
          <a:xfrm>
            <a:off x="711475" y="2571750"/>
            <a:ext cx="7561249" cy="2311725"/>
          </a:xfrm>
          <a:prstGeom prst="rect">
            <a:avLst/>
          </a:prstGeom>
          <a:noFill/>
          <a:ln cap="flat" cmpd="sng" w="9525">
            <a:solidFill>
              <a:schemeClr val="dk1"/>
            </a:solidFill>
            <a:prstDash val="solid"/>
            <a:round/>
            <a:headEnd len="sm" w="sm" type="none"/>
            <a:tailEnd len="sm" w="sm" type="none"/>
          </a:ln>
        </p:spPr>
      </p:pic>
      <p:cxnSp>
        <p:nvCxnSpPr>
          <p:cNvPr id="310" name="Google Shape;310;p48"/>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311" name="Google Shape;311;p4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500">
                <a:solidFill>
                  <a:srgbClr val="231F20"/>
                </a:solidFill>
              </a:rPr>
              <a:t>The</a:t>
            </a:r>
            <a:r>
              <a:rPr b="1" lang="en-CA" sz="1500">
                <a:solidFill>
                  <a:srgbClr val="231F20"/>
                </a:solidFill>
              </a:rPr>
              <a:t>  *  </a:t>
            </a:r>
            <a:r>
              <a:rPr lang="en-CA" sz="1500">
                <a:solidFill>
                  <a:srgbClr val="231F20"/>
                </a:solidFill>
              </a:rPr>
              <a:t>operator also works with strings by multiplying the content of a string by an integer. </a:t>
            </a:r>
            <a:endParaRPr sz="1500">
              <a:solidFill>
                <a:srgbClr val="231F20"/>
              </a:solidFill>
            </a:endParaRPr>
          </a:p>
          <a:p>
            <a:pPr indent="0" lvl="0" marL="0" rtl="0" algn="just">
              <a:lnSpc>
                <a:spcPct val="150000"/>
              </a:lnSpc>
              <a:spcBef>
                <a:spcPts val="0"/>
              </a:spcBef>
              <a:spcAft>
                <a:spcPts val="0"/>
              </a:spcAft>
              <a:buNone/>
            </a:pPr>
            <a:r>
              <a:t/>
            </a:r>
            <a:endParaRPr sz="1500">
              <a:solidFill>
                <a:srgbClr val="231F20"/>
              </a:solidFill>
            </a:endParaRPr>
          </a:p>
          <a:p>
            <a:pPr indent="0" lvl="0" marL="0" rtl="0" algn="just">
              <a:lnSpc>
                <a:spcPct val="150000"/>
              </a:lnSpc>
              <a:spcBef>
                <a:spcPts val="0"/>
              </a:spcBef>
              <a:spcAft>
                <a:spcPts val="0"/>
              </a:spcAft>
              <a:buNone/>
            </a:pPr>
            <a:r>
              <a:rPr lang="en-CA" sz="1500">
                <a:solidFill>
                  <a:srgbClr val="231F20"/>
                </a:solidFill>
              </a:rPr>
              <a:t>For example:</a:t>
            </a:r>
            <a:endParaRPr sz="1500">
              <a:solidFill>
                <a:srgbClr val="231F20"/>
              </a:solidFill>
            </a:endParaRPr>
          </a:p>
          <a:p>
            <a:pPr indent="0" lvl="0" marL="0" rtl="0" algn="l">
              <a:lnSpc>
                <a:spcPct val="100000"/>
              </a:lnSpc>
              <a:spcBef>
                <a:spcPts val="0"/>
              </a:spcBef>
              <a:spcAft>
                <a:spcPts val="0"/>
              </a:spcAft>
              <a:buNone/>
            </a:pPr>
            <a:r>
              <a:t/>
            </a:r>
            <a:endParaRPr>
              <a:solidFill>
                <a:srgbClr val="231F20"/>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231F20"/>
              </a:solidFill>
            </a:endParaRPr>
          </a:p>
        </p:txBody>
      </p:sp>
      <p:pic>
        <p:nvPicPr>
          <p:cNvPr id="317" name="Google Shape;317;p49"/>
          <p:cNvPicPr preferRelativeResize="0"/>
          <p:nvPr/>
        </p:nvPicPr>
        <p:blipFill>
          <a:blip r:embed="rId3">
            <a:alphaModFix/>
          </a:blip>
          <a:stretch>
            <a:fillRect/>
          </a:stretch>
        </p:blipFill>
        <p:spPr>
          <a:xfrm>
            <a:off x="698975" y="2440550"/>
            <a:ext cx="7746049" cy="1100718"/>
          </a:xfrm>
          <a:prstGeom prst="rect">
            <a:avLst/>
          </a:prstGeom>
          <a:noFill/>
          <a:ln cap="flat" cmpd="sng" w="9525">
            <a:solidFill>
              <a:schemeClr val="dk1"/>
            </a:solidFill>
            <a:prstDash val="solid"/>
            <a:round/>
            <a:headEnd len="sm" w="sm" type="none"/>
            <a:tailEnd len="sm" w="sm" type="none"/>
          </a:ln>
        </p:spPr>
      </p:pic>
      <p:sp>
        <p:nvSpPr>
          <p:cNvPr id="318" name="Google Shape;318;p4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674" rtl="0" algn="l">
              <a:lnSpc>
                <a:spcPct val="115000"/>
              </a:lnSpc>
              <a:spcBef>
                <a:spcPts val="5"/>
              </a:spcBef>
              <a:spcAft>
                <a:spcPts val="0"/>
              </a:spcAft>
              <a:buClr>
                <a:schemeClr val="dk1"/>
              </a:buClr>
              <a:buSzPts val="1100"/>
              <a:buFont typeface="Arial"/>
              <a:buNone/>
            </a:pPr>
            <a:r>
              <a:rPr lang="en-CA" sz="2500">
                <a:solidFill>
                  <a:srgbClr val="1C4587"/>
                </a:solidFill>
              </a:rPr>
              <a:t>2.10 Asking the user for input</a:t>
            </a:r>
            <a:endParaRPr sz="2500">
              <a:solidFill>
                <a:srgbClr val="1C4587"/>
              </a:solidFill>
            </a:endParaRPr>
          </a:p>
        </p:txBody>
      </p:sp>
      <p:sp>
        <p:nvSpPr>
          <p:cNvPr id="325" name="Google Shape;325;p50"/>
          <p:cNvSpPr txBox="1"/>
          <p:nvPr>
            <p:ph idx="1" type="body"/>
          </p:nvPr>
        </p:nvSpPr>
        <p:spPr>
          <a:xfrm>
            <a:off x="311700" y="1152475"/>
            <a:ext cx="8520600" cy="3856200"/>
          </a:xfrm>
          <a:prstGeom prst="rect">
            <a:avLst/>
          </a:prstGeom>
        </p:spPr>
        <p:txBody>
          <a:bodyPr anchorCtr="0" anchor="t" bIns="91425" lIns="91425" spcFirstLastPara="1" rIns="91425" wrap="square" tIns="91425">
            <a:normAutofit/>
          </a:bodyPr>
          <a:lstStyle/>
          <a:p>
            <a:pPr indent="0" lvl="0" marL="0" marR="262255" rtl="0" algn="just">
              <a:lnSpc>
                <a:spcPct val="150000"/>
              </a:lnSpc>
              <a:spcBef>
                <a:spcPts val="0"/>
              </a:spcBef>
              <a:spcAft>
                <a:spcPts val="0"/>
              </a:spcAft>
              <a:buNone/>
            </a:pPr>
            <a:r>
              <a:rPr lang="en-CA" sz="1400">
                <a:solidFill>
                  <a:srgbClr val="231F20"/>
                </a:solidFill>
              </a:rPr>
              <a:t>Python provides a built-in function called </a:t>
            </a:r>
            <a:r>
              <a:rPr b="1" lang="en-CA" sz="1400">
                <a:solidFill>
                  <a:srgbClr val="231F20"/>
                </a:solidFill>
              </a:rPr>
              <a:t>input</a:t>
            </a:r>
            <a:r>
              <a:rPr lang="en-CA" sz="1400">
                <a:solidFill>
                  <a:srgbClr val="231F20"/>
                </a:solidFill>
              </a:rPr>
              <a:t> that gets input from the keyboard. </a:t>
            </a:r>
            <a:endParaRPr sz="1400">
              <a:solidFill>
                <a:schemeClr val="lt1"/>
              </a:solidFill>
            </a:endParaRPr>
          </a:p>
          <a:p>
            <a:pPr indent="0" lvl="0" marL="0" marR="674" rtl="0" algn="just">
              <a:lnSpc>
                <a:spcPct val="150000"/>
              </a:lnSpc>
              <a:spcBef>
                <a:spcPts val="0"/>
              </a:spcBef>
              <a:spcAft>
                <a:spcPts val="0"/>
              </a:spcAft>
              <a:buClr>
                <a:schemeClr val="dk1"/>
              </a:buClr>
              <a:buSzPts val="1100"/>
              <a:buFont typeface="Arial"/>
              <a:buNone/>
            </a:pPr>
            <a:r>
              <a:rPr lang="en-CA" sz="1400">
                <a:solidFill>
                  <a:srgbClr val="231F20"/>
                </a:solidFill>
              </a:rPr>
              <a:t>When this function is called, the program stops and waits for the user to type something and return.</a:t>
            </a:r>
            <a:endParaRPr sz="1400">
              <a:solidFill>
                <a:srgbClr val="231F20"/>
              </a:solidFill>
            </a:endParaRPr>
          </a:p>
          <a:p>
            <a:pPr indent="0" lvl="0" marL="0" marR="262255" rtl="0" algn="just">
              <a:lnSpc>
                <a:spcPct val="150000"/>
              </a:lnSpc>
              <a:spcBef>
                <a:spcPts val="5"/>
              </a:spcBef>
              <a:spcAft>
                <a:spcPts val="0"/>
              </a:spcAft>
              <a:buNone/>
            </a:pPr>
            <a:r>
              <a:t/>
            </a:r>
            <a:endParaRPr sz="1400">
              <a:solidFill>
                <a:srgbClr val="231F20"/>
              </a:solidFill>
            </a:endParaRPr>
          </a:p>
          <a:p>
            <a:pPr indent="0" lvl="0" marL="0" marR="262255" rtl="0" algn="just">
              <a:lnSpc>
                <a:spcPct val="150000"/>
              </a:lnSpc>
              <a:spcBef>
                <a:spcPts val="5"/>
              </a:spcBef>
              <a:spcAft>
                <a:spcPts val="0"/>
              </a:spcAft>
              <a:buNone/>
            </a:pPr>
            <a:r>
              <a:t/>
            </a:r>
            <a:endParaRPr sz="1400">
              <a:solidFill>
                <a:srgbClr val="231F20"/>
              </a:solidFill>
            </a:endParaRPr>
          </a:p>
          <a:p>
            <a:pPr indent="0" lvl="0" marL="0" marR="262255" rtl="0" algn="just">
              <a:lnSpc>
                <a:spcPct val="150000"/>
              </a:lnSpc>
              <a:spcBef>
                <a:spcPts val="5"/>
              </a:spcBef>
              <a:spcAft>
                <a:spcPts val="0"/>
              </a:spcAft>
              <a:buNone/>
            </a:pPr>
            <a:r>
              <a:t/>
            </a:r>
            <a:endParaRPr sz="1400">
              <a:solidFill>
                <a:srgbClr val="231F20"/>
              </a:solidFill>
            </a:endParaRPr>
          </a:p>
          <a:p>
            <a:pPr indent="0" lvl="0" marL="0" marR="262255" rtl="0" algn="just">
              <a:lnSpc>
                <a:spcPct val="150000"/>
              </a:lnSpc>
              <a:spcBef>
                <a:spcPts val="5"/>
              </a:spcBef>
              <a:spcAft>
                <a:spcPts val="0"/>
              </a:spcAft>
              <a:buNone/>
            </a:pPr>
            <a:r>
              <a:t/>
            </a:r>
            <a:endParaRPr sz="1400">
              <a:solidFill>
                <a:srgbClr val="231F20"/>
              </a:solidFill>
            </a:endParaRPr>
          </a:p>
          <a:p>
            <a:pPr indent="0" lvl="0" marL="0" marR="262255" rtl="0" algn="just">
              <a:lnSpc>
                <a:spcPct val="150000"/>
              </a:lnSpc>
              <a:spcBef>
                <a:spcPts val="5"/>
              </a:spcBef>
              <a:spcAft>
                <a:spcPts val="0"/>
              </a:spcAft>
              <a:buNone/>
            </a:pPr>
            <a:r>
              <a:t/>
            </a:r>
            <a:endParaRPr sz="1400">
              <a:solidFill>
                <a:srgbClr val="231F20"/>
              </a:solidFill>
            </a:endParaRPr>
          </a:p>
          <a:p>
            <a:pPr indent="0" lvl="0" marL="0" marR="262255" rtl="0" algn="just">
              <a:lnSpc>
                <a:spcPct val="150000"/>
              </a:lnSpc>
              <a:spcBef>
                <a:spcPts val="5"/>
              </a:spcBef>
              <a:spcAft>
                <a:spcPts val="0"/>
              </a:spcAft>
              <a:buNone/>
            </a:pPr>
            <a:r>
              <a:t/>
            </a:r>
            <a:endParaRPr sz="1400">
              <a:solidFill>
                <a:srgbClr val="231F20"/>
              </a:solidFill>
            </a:endParaRPr>
          </a:p>
          <a:p>
            <a:pPr indent="0" lvl="0" marL="0" marR="262255" rtl="0" algn="just">
              <a:lnSpc>
                <a:spcPct val="150000"/>
              </a:lnSpc>
              <a:spcBef>
                <a:spcPts val="5"/>
              </a:spcBef>
              <a:spcAft>
                <a:spcPts val="0"/>
              </a:spcAft>
              <a:buNone/>
            </a:pPr>
            <a:r>
              <a:t/>
            </a:r>
            <a:endParaRPr sz="1400">
              <a:solidFill>
                <a:srgbClr val="231F20"/>
              </a:solidFill>
            </a:endParaRPr>
          </a:p>
          <a:p>
            <a:pPr indent="0" lvl="0" marL="0" marR="262255" rtl="0" algn="just">
              <a:lnSpc>
                <a:spcPct val="150000"/>
              </a:lnSpc>
              <a:spcBef>
                <a:spcPts val="5"/>
              </a:spcBef>
              <a:spcAft>
                <a:spcPts val="0"/>
              </a:spcAft>
              <a:buNone/>
            </a:pPr>
            <a:r>
              <a:rPr lang="en-CA" sz="1400">
                <a:solidFill>
                  <a:srgbClr val="231F20"/>
                </a:solidFill>
              </a:rPr>
              <a:t>The sequence </a:t>
            </a:r>
            <a:r>
              <a:rPr lang="en-CA" sz="1400">
                <a:solidFill>
                  <a:schemeClr val="dk1"/>
                </a:solidFill>
              </a:rPr>
              <a:t>‘\n’ on the end of the prompt creates a newline. </a:t>
            </a:r>
            <a:endParaRPr sz="1400">
              <a:solidFill>
                <a:srgbClr val="231F20"/>
              </a:solidFill>
            </a:endParaRPr>
          </a:p>
        </p:txBody>
      </p:sp>
      <p:sp>
        <p:nvSpPr>
          <p:cNvPr id="326" name="Google Shape;326;p50"/>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7" name="Google Shape;327;p50"/>
          <p:cNvCxnSpPr/>
          <p:nvPr/>
        </p:nvCxnSpPr>
        <p:spPr>
          <a:xfrm>
            <a:off x="440063" y="1017726"/>
            <a:ext cx="5738400" cy="3300"/>
          </a:xfrm>
          <a:prstGeom prst="straightConnector1">
            <a:avLst/>
          </a:prstGeom>
          <a:noFill/>
          <a:ln cap="flat" cmpd="sng" w="19050">
            <a:solidFill>
              <a:srgbClr val="FFD966"/>
            </a:solidFill>
            <a:prstDash val="solid"/>
            <a:round/>
            <a:headEnd len="med" w="med" type="none"/>
            <a:tailEnd len="med" w="med" type="none"/>
          </a:ln>
        </p:spPr>
      </p:cxnSp>
      <p:pic>
        <p:nvPicPr>
          <p:cNvPr id="328" name="Google Shape;328;p50"/>
          <p:cNvPicPr preferRelativeResize="0"/>
          <p:nvPr/>
        </p:nvPicPr>
        <p:blipFill>
          <a:blip r:embed="rId3">
            <a:alphaModFix/>
          </a:blip>
          <a:stretch>
            <a:fillRect/>
          </a:stretch>
        </p:blipFill>
        <p:spPr>
          <a:xfrm>
            <a:off x="495138" y="2345738"/>
            <a:ext cx="8078325" cy="1293962"/>
          </a:xfrm>
          <a:prstGeom prst="rect">
            <a:avLst/>
          </a:prstGeom>
          <a:noFill/>
          <a:ln cap="flat" cmpd="sng" w="9525">
            <a:solidFill>
              <a:schemeClr val="dk1"/>
            </a:solidFill>
            <a:prstDash val="solid"/>
            <a:round/>
            <a:headEnd len="sm" w="sm" type="none"/>
            <a:tailEnd len="sm" w="sm" type="none"/>
          </a:ln>
        </p:spPr>
      </p:pic>
      <p:sp>
        <p:nvSpPr>
          <p:cNvPr id="329" name="Google Shape;329;p50"/>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0" name="Google Shape;330;p50"/>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idx="1" type="body"/>
          </p:nvPr>
        </p:nvSpPr>
        <p:spPr>
          <a:xfrm>
            <a:off x="311700" y="391150"/>
            <a:ext cx="8520600" cy="4536900"/>
          </a:xfrm>
          <a:prstGeom prst="rect">
            <a:avLst/>
          </a:prstGeom>
        </p:spPr>
        <p:txBody>
          <a:bodyPr anchorCtr="0" anchor="t" bIns="91425" lIns="91425" spcFirstLastPara="1" rIns="91425" wrap="square" tIns="91425">
            <a:noAutofit/>
          </a:bodyPr>
          <a:lstStyle/>
          <a:p>
            <a:pPr indent="0" lvl="0" marL="0" marR="262255" rtl="0" algn="just">
              <a:lnSpc>
                <a:spcPct val="150000"/>
              </a:lnSpc>
              <a:spcBef>
                <a:spcPts val="5"/>
              </a:spcBef>
              <a:spcAft>
                <a:spcPts val="0"/>
              </a:spcAft>
              <a:buNone/>
            </a:pPr>
            <a:r>
              <a:rPr lang="en-CA" sz="1400">
                <a:solidFill>
                  <a:schemeClr val="dk1"/>
                </a:solidFill>
              </a:rPr>
              <a:t>It is important to remember that </a:t>
            </a:r>
            <a:r>
              <a:rPr b="1" lang="en-CA" sz="1400">
                <a:solidFill>
                  <a:schemeClr val="dk1"/>
                </a:solidFill>
              </a:rPr>
              <a:t>input()</a:t>
            </a:r>
            <a:r>
              <a:rPr lang="en-CA" sz="1400">
                <a:solidFill>
                  <a:schemeClr val="dk1"/>
                </a:solidFill>
              </a:rPr>
              <a:t> function returns value as a string. </a:t>
            </a:r>
            <a:endParaRPr sz="1400">
              <a:solidFill>
                <a:schemeClr val="dk1"/>
              </a:solidFill>
            </a:endParaRPr>
          </a:p>
          <a:p>
            <a:pPr indent="0" lvl="0" marL="0" marR="262255" rtl="0" algn="just">
              <a:lnSpc>
                <a:spcPct val="150000"/>
              </a:lnSpc>
              <a:spcBef>
                <a:spcPts val="5"/>
              </a:spcBef>
              <a:spcAft>
                <a:spcPts val="0"/>
              </a:spcAft>
              <a:buNone/>
            </a:pPr>
            <a:r>
              <a:t/>
            </a:r>
            <a:endParaRPr sz="1400">
              <a:solidFill>
                <a:schemeClr val="dk1"/>
              </a:solidFill>
              <a:highlight>
                <a:srgbClr val="FFFFFF"/>
              </a:highlight>
            </a:endParaRPr>
          </a:p>
          <a:p>
            <a:pPr indent="0" lvl="0" marL="0" marR="262255" rtl="0" algn="just">
              <a:lnSpc>
                <a:spcPct val="150000"/>
              </a:lnSpc>
              <a:spcBef>
                <a:spcPts val="5"/>
              </a:spcBef>
              <a:spcAft>
                <a:spcPts val="0"/>
              </a:spcAft>
              <a:buNone/>
            </a:pPr>
            <a:r>
              <a:rPr lang="en-CA" sz="1400">
                <a:solidFill>
                  <a:schemeClr val="dk1"/>
                </a:solidFill>
                <a:highlight>
                  <a:srgbClr val="FFFFFF"/>
                </a:highlight>
              </a:rPr>
              <a:t>If you want to use result as a number in your program, you have to convert it into the appropriate type using the </a:t>
            </a:r>
            <a:r>
              <a:rPr b="1" lang="en-CA" sz="1400">
                <a:solidFill>
                  <a:schemeClr val="dk1"/>
                </a:solidFill>
                <a:highlight>
                  <a:srgbClr val="FFFFFF"/>
                </a:highlight>
              </a:rPr>
              <a:t>int()</a:t>
            </a:r>
            <a:r>
              <a:rPr lang="en-CA" sz="1400">
                <a:solidFill>
                  <a:schemeClr val="dk1"/>
                </a:solidFill>
                <a:highlight>
                  <a:srgbClr val="FFFFFF"/>
                </a:highlight>
              </a:rPr>
              <a:t> or </a:t>
            </a:r>
            <a:r>
              <a:rPr b="1" lang="en-CA" sz="1400">
                <a:solidFill>
                  <a:schemeClr val="dk1"/>
                </a:solidFill>
                <a:highlight>
                  <a:srgbClr val="FFFFFF"/>
                </a:highlight>
              </a:rPr>
              <a:t>float()</a:t>
            </a:r>
            <a:r>
              <a:rPr lang="en-CA" sz="1400">
                <a:solidFill>
                  <a:schemeClr val="dk1"/>
                </a:solidFill>
                <a:highlight>
                  <a:srgbClr val="FFFFFF"/>
                </a:highlight>
              </a:rPr>
              <a:t>.</a:t>
            </a:r>
            <a:endParaRPr sz="1400">
              <a:solidFill>
                <a:schemeClr val="dk1"/>
              </a:solidFill>
              <a:highlight>
                <a:srgbClr val="FFFFFF"/>
              </a:highlight>
            </a:endParaRPr>
          </a:p>
          <a:p>
            <a:pPr indent="0" lvl="0" marL="0" marR="262255" rtl="0" algn="just">
              <a:lnSpc>
                <a:spcPct val="150000"/>
              </a:lnSpc>
              <a:spcBef>
                <a:spcPts val="5"/>
              </a:spcBef>
              <a:spcAft>
                <a:spcPts val="0"/>
              </a:spcAft>
              <a:buNone/>
            </a:pPr>
            <a:r>
              <a:t/>
            </a:r>
            <a:endParaRPr sz="1400">
              <a:solidFill>
                <a:schemeClr val="dk1"/>
              </a:solidFill>
              <a:highlight>
                <a:srgbClr val="FFFFFF"/>
              </a:highlight>
            </a:endParaRPr>
          </a:p>
          <a:p>
            <a:pPr indent="0" lvl="0" marL="0" marR="262255" rtl="0" algn="just">
              <a:lnSpc>
                <a:spcPct val="150000"/>
              </a:lnSpc>
              <a:spcBef>
                <a:spcPts val="5"/>
              </a:spcBef>
              <a:spcAft>
                <a:spcPts val="0"/>
              </a:spcAft>
              <a:buNone/>
            </a:pPr>
            <a:r>
              <a:t/>
            </a:r>
            <a:endParaRPr sz="1400">
              <a:solidFill>
                <a:schemeClr val="dk1"/>
              </a:solidFill>
              <a:highlight>
                <a:srgbClr val="FFFFFF"/>
              </a:highlight>
            </a:endParaRPr>
          </a:p>
          <a:p>
            <a:pPr indent="0" lvl="0" marL="0" marR="262255" rtl="0" algn="just">
              <a:lnSpc>
                <a:spcPct val="150000"/>
              </a:lnSpc>
              <a:spcBef>
                <a:spcPts val="5"/>
              </a:spcBef>
              <a:spcAft>
                <a:spcPts val="0"/>
              </a:spcAft>
              <a:buNone/>
            </a:pPr>
            <a:r>
              <a:t/>
            </a:r>
            <a:endParaRPr sz="1400">
              <a:solidFill>
                <a:schemeClr val="dk1"/>
              </a:solidFill>
              <a:highlight>
                <a:srgbClr val="FFFFFF"/>
              </a:highlight>
            </a:endParaRPr>
          </a:p>
          <a:p>
            <a:pPr indent="0" lvl="0" marL="0" marR="262255" rtl="0" algn="just">
              <a:lnSpc>
                <a:spcPct val="150000"/>
              </a:lnSpc>
              <a:spcBef>
                <a:spcPts val="5"/>
              </a:spcBef>
              <a:spcAft>
                <a:spcPts val="0"/>
              </a:spcAft>
              <a:buNone/>
            </a:pPr>
            <a:r>
              <a:t/>
            </a:r>
            <a:endParaRPr sz="1400">
              <a:solidFill>
                <a:schemeClr val="dk1"/>
              </a:solidFill>
            </a:endParaRPr>
          </a:p>
          <a:p>
            <a:pPr indent="0" lvl="0" marL="0" marR="262255" rtl="0" algn="just">
              <a:lnSpc>
                <a:spcPct val="150000"/>
              </a:lnSpc>
              <a:spcBef>
                <a:spcPts val="5"/>
              </a:spcBef>
              <a:spcAft>
                <a:spcPts val="0"/>
              </a:spcAft>
              <a:buNone/>
            </a:pPr>
            <a:r>
              <a:t/>
            </a:r>
            <a:endParaRPr sz="1400">
              <a:solidFill>
                <a:schemeClr val="dk1"/>
              </a:solidFill>
            </a:endParaRPr>
          </a:p>
          <a:p>
            <a:pPr indent="0" lvl="0" marL="0" marR="262255" rtl="0" algn="just">
              <a:lnSpc>
                <a:spcPct val="150000"/>
              </a:lnSpc>
              <a:spcBef>
                <a:spcPts val="5"/>
              </a:spcBef>
              <a:spcAft>
                <a:spcPts val="0"/>
              </a:spcAft>
              <a:buNone/>
            </a:pPr>
            <a:r>
              <a:t/>
            </a:r>
            <a:endParaRPr sz="1400">
              <a:solidFill>
                <a:schemeClr val="dk1"/>
              </a:solidFill>
            </a:endParaRPr>
          </a:p>
          <a:p>
            <a:pPr indent="0" lvl="0" marL="0" marR="262255" rtl="0" algn="just">
              <a:lnSpc>
                <a:spcPct val="150000"/>
              </a:lnSpc>
              <a:spcBef>
                <a:spcPts val="5"/>
              </a:spcBef>
              <a:spcAft>
                <a:spcPts val="0"/>
              </a:spcAft>
              <a:buNone/>
            </a:pPr>
            <a:r>
              <a:t/>
            </a:r>
            <a:endParaRPr sz="1400">
              <a:solidFill>
                <a:schemeClr val="dk1"/>
              </a:solidFill>
            </a:endParaRPr>
          </a:p>
          <a:p>
            <a:pPr indent="0" lvl="0" marL="0" marR="262255" rtl="0" algn="just">
              <a:lnSpc>
                <a:spcPct val="150000"/>
              </a:lnSpc>
              <a:spcBef>
                <a:spcPts val="5"/>
              </a:spcBef>
              <a:spcAft>
                <a:spcPts val="0"/>
              </a:spcAft>
              <a:buNone/>
            </a:pPr>
            <a:r>
              <a:t/>
            </a:r>
            <a:endParaRPr sz="1400">
              <a:solidFill>
                <a:schemeClr val="dk1"/>
              </a:solidFill>
            </a:endParaRPr>
          </a:p>
          <a:p>
            <a:pPr indent="0" lvl="0" marL="0" marR="262255" rtl="0" algn="just">
              <a:lnSpc>
                <a:spcPct val="150000"/>
              </a:lnSpc>
              <a:spcBef>
                <a:spcPts val="5"/>
              </a:spcBef>
              <a:spcAft>
                <a:spcPts val="0"/>
              </a:spcAft>
              <a:buNone/>
            </a:pPr>
            <a:r>
              <a:t/>
            </a:r>
            <a:endParaRPr sz="14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rPr>
              <a:t>If the user types something other than a string of digits, you’ll receive an error. </a:t>
            </a:r>
            <a:endParaRPr sz="1400">
              <a:solidFill>
                <a:schemeClr val="dk1"/>
              </a:solidFill>
            </a:endParaRPr>
          </a:p>
        </p:txBody>
      </p:sp>
      <p:pic>
        <p:nvPicPr>
          <p:cNvPr id="336" name="Google Shape;336;p51"/>
          <p:cNvPicPr preferRelativeResize="0"/>
          <p:nvPr/>
        </p:nvPicPr>
        <p:blipFill>
          <a:blip r:embed="rId3">
            <a:alphaModFix/>
          </a:blip>
          <a:stretch>
            <a:fillRect/>
          </a:stretch>
        </p:blipFill>
        <p:spPr>
          <a:xfrm>
            <a:off x="700725" y="1895500"/>
            <a:ext cx="7576650" cy="2417750"/>
          </a:xfrm>
          <a:prstGeom prst="rect">
            <a:avLst/>
          </a:prstGeom>
          <a:noFill/>
          <a:ln cap="flat" cmpd="sng" w="9525">
            <a:solidFill>
              <a:schemeClr val="dk1"/>
            </a:solidFill>
            <a:prstDash val="solid"/>
            <a:round/>
            <a:headEnd len="sm" w="sm" type="none"/>
            <a:tailEnd len="sm" w="sm" type="none"/>
          </a:ln>
        </p:spPr>
      </p:pic>
      <p:sp>
        <p:nvSpPr>
          <p:cNvPr id="337" name="Google Shape;337;p51"/>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1"/>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674" rtl="0" algn="l">
              <a:lnSpc>
                <a:spcPct val="115000"/>
              </a:lnSpc>
              <a:spcBef>
                <a:spcPts val="5"/>
              </a:spcBef>
              <a:spcAft>
                <a:spcPts val="0"/>
              </a:spcAft>
              <a:buClr>
                <a:schemeClr val="dk1"/>
              </a:buClr>
              <a:buSzPts val="1100"/>
              <a:buFont typeface="Arial"/>
              <a:buNone/>
            </a:pPr>
            <a:r>
              <a:rPr lang="en-CA" sz="2500">
                <a:solidFill>
                  <a:srgbClr val="1C4587"/>
                </a:solidFill>
              </a:rPr>
              <a:t>2.11  Comments</a:t>
            </a:r>
            <a:endParaRPr sz="2500">
              <a:solidFill>
                <a:srgbClr val="1C4587"/>
              </a:solidFill>
            </a:endParaRPr>
          </a:p>
        </p:txBody>
      </p:sp>
      <p:sp>
        <p:nvSpPr>
          <p:cNvPr id="344" name="Google Shape;344;p52"/>
          <p:cNvSpPr txBox="1"/>
          <p:nvPr>
            <p:ph idx="1" type="body"/>
          </p:nvPr>
        </p:nvSpPr>
        <p:spPr>
          <a:xfrm>
            <a:off x="311700" y="1152475"/>
            <a:ext cx="8520600" cy="374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rPr>
              <a:t>When programs get bigger and more complicated, that can be more difficult to read. </a:t>
            </a:r>
            <a:endParaRPr sz="1400">
              <a:solidFill>
                <a:schemeClr val="dk1"/>
              </a:solidFill>
            </a:endParaRPr>
          </a:p>
          <a:p>
            <a:pPr indent="0" lvl="0" marL="0" rtl="0" algn="just">
              <a:lnSpc>
                <a:spcPct val="150000"/>
              </a:lnSpc>
              <a:spcBef>
                <a:spcPts val="800"/>
              </a:spcBef>
              <a:spcAft>
                <a:spcPts val="0"/>
              </a:spcAft>
              <a:buNone/>
            </a:pPr>
            <a:r>
              <a:rPr lang="en-CA" sz="1400">
                <a:solidFill>
                  <a:schemeClr val="dk1"/>
                </a:solidFill>
              </a:rPr>
              <a:t>Programming languages are </a:t>
            </a:r>
            <a:r>
              <a:rPr b="1" lang="en-CA" sz="1400">
                <a:solidFill>
                  <a:schemeClr val="dk1"/>
                </a:solidFill>
              </a:rPr>
              <a:t>dense</a:t>
            </a:r>
            <a:r>
              <a:rPr lang="en-CA" sz="1400">
                <a:solidFill>
                  <a:schemeClr val="dk1"/>
                </a:solidFill>
              </a:rPr>
              <a:t>, and it is difficult to look at a piece of code and figure out what it is doing, or why.</a:t>
            </a:r>
            <a:endParaRPr sz="1400">
              <a:solidFill>
                <a:schemeClr val="dk1"/>
              </a:solidFill>
            </a:endParaRPr>
          </a:p>
          <a:p>
            <a:pPr indent="0" lvl="0" marL="0" rtl="0" algn="just">
              <a:lnSpc>
                <a:spcPct val="150000"/>
              </a:lnSpc>
              <a:spcBef>
                <a:spcPts val="800"/>
              </a:spcBef>
              <a:spcAft>
                <a:spcPts val="0"/>
              </a:spcAft>
              <a:buNone/>
            </a:pPr>
            <a:r>
              <a:t/>
            </a:r>
            <a:endParaRPr sz="1400">
              <a:solidFill>
                <a:schemeClr val="dk1"/>
              </a:solidFill>
            </a:endParaRPr>
          </a:p>
          <a:p>
            <a:pPr indent="0" lvl="0" marL="0" rtl="0" algn="just">
              <a:lnSpc>
                <a:spcPct val="150000"/>
              </a:lnSpc>
              <a:spcBef>
                <a:spcPts val="800"/>
              </a:spcBef>
              <a:spcAft>
                <a:spcPts val="0"/>
              </a:spcAft>
              <a:buNone/>
            </a:pPr>
            <a:r>
              <a:rPr lang="en-CA" sz="1400">
                <a:solidFill>
                  <a:schemeClr val="dk1"/>
                </a:solidFill>
              </a:rPr>
              <a:t>That's why it is a good idea to add </a:t>
            </a:r>
            <a:r>
              <a:rPr b="1" lang="en-CA" sz="1400">
                <a:solidFill>
                  <a:schemeClr val="dk1"/>
                </a:solidFill>
              </a:rPr>
              <a:t>notes to your code</a:t>
            </a:r>
            <a:r>
              <a:rPr lang="en-CA" sz="1400">
                <a:solidFill>
                  <a:schemeClr val="dk1"/>
                </a:solidFill>
              </a:rPr>
              <a:t> to explain in natural  language what the program is doing. </a:t>
            </a:r>
            <a:endParaRPr sz="1400">
              <a:solidFill>
                <a:schemeClr val="dk1"/>
              </a:solidFill>
            </a:endParaRPr>
          </a:p>
          <a:p>
            <a:pPr indent="0" lvl="0" marL="0" rtl="0" algn="just">
              <a:lnSpc>
                <a:spcPct val="150000"/>
              </a:lnSpc>
              <a:spcBef>
                <a:spcPts val="800"/>
              </a:spcBef>
              <a:spcAft>
                <a:spcPts val="0"/>
              </a:spcAft>
              <a:buNone/>
            </a:pPr>
            <a:r>
              <a:t/>
            </a:r>
            <a:endParaRPr sz="1400">
              <a:solidFill>
                <a:schemeClr val="dk1"/>
              </a:solidFill>
            </a:endParaRPr>
          </a:p>
          <a:p>
            <a:pPr indent="0" lvl="0" marL="0" rtl="0" algn="just">
              <a:lnSpc>
                <a:spcPct val="150000"/>
              </a:lnSpc>
              <a:spcBef>
                <a:spcPts val="800"/>
              </a:spcBef>
              <a:spcAft>
                <a:spcPts val="800"/>
              </a:spcAft>
              <a:buNone/>
            </a:pPr>
            <a:r>
              <a:rPr lang="en-CA" sz="1400">
                <a:solidFill>
                  <a:schemeClr val="dk1"/>
                </a:solidFill>
              </a:rPr>
              <a:t>Those types of notes are called </a:t>
            </a:r>
            <a:r>
              <a:rPr b="1" lang="en-CA" sz="1400">
                <a:solidFill>
                  <a:schemeClr val="dk1"/>
                </a:solidFill>
              </a:rPr>
              <a:t>comments</a:t>
            </a:r>
            <a:r>
              <a:rPr lang="en-CA" sz="1400">
                <a:solidFill>
                  <a:schemeClr val="dk1"/>
                </a:solidFill>
              </a:rPr>
              <a:t>, and in Python they start with the </a:t>
            </a:r>
            <a:r>
              <a:rPr b="1" lang="en-CA" sz="1400">
                <a:solidFill>
                  <a:schemeClr val="dk1"/>
                </a:solidFill>
              </a:rPr>
              <a:t>#</a:t>
            </a:r>
            <a:r>
              <a:rPr lang="en-CA" sz="1400">
                <a:solidFill>
                  <a:schemeClr val="dk1"/>
                </a:solidFill>
              </a:rPr>
              <a:t> symbol. </a:t>
            </a:r>
            <a:endParaRPr sz="1500">
              <a:solidFill>
                <a:schemeClr val="dk1"/>
              </a:solidFill>
            </a:endParaRPr>
          </a:p>
        </p:txBody>
      </p:sp>
      <p:sp>
        <p:nvSpPr>
          <p:cNvPr id="345" name="Google Shape;345;p52"/>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6" name="Google Shape;346;p52"/>
          <p:cNvCxnSpPr/>
          <p:nvPr/>
        </p:nvCxnSpPr>
        <p:spPr>
          <a:xfrm>
            <a:off x="440063" y="1017726"/>
            <a:ext cx="5738400" cy="3300"/>
          </a:xfrm>
          <a:prstGeom prst="straightConnector1">
            <a:avLst/>
          </a:prstGeom>
          <a:noFill/>
          <a:ln cap="flat" cmpd="sng" w="9525">
            <a:solidFill>
              <a:srgbClr val="FFD966"/>
            </a:solidFill>
            <a:prstDash val="solid"/>
            <a:round/>
            <a:headEnd len="med" w="med" type="none"/>
            <a:tailEnd len="med" w="med" type="none"/>
          </a:ln>
        </p:spPr>
      </p:cxnSp>
      <p:sp>
        <p:nvSpPr>
          <p:cNvPr id="347" name="Google Shape;347;p52"/>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8" name="Google Shape;348;p52"/>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3"/>
          <p:cNvSpPr txBox="1"/>
          <p:nvPr>
            <p:ph idx="1" type="body"/>
          </p:nvPr>
        </p:nvSpPr>
        <p:spPr>
          <a:xfrm>
            <a:off x="311700" y="560550"/>
            <a:ext cx="8520600" cy="40083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rgbClr val="FFFFFF"/>
                </a:highlight>
              </a:rPr>
              <a:t>In the example below, the comment appears on a separate line above.</a:t>
            </a:r>
            <a:endParaRPr sz="1400">
              <a:solidFill>
                <a:schemeClr val="dk1"/>
              </a:solidFill>
            </a:endParaRPr>
          </a:p>
          <a:p>
            <a:pPr indent="0" lvl="0" marL="0" rtl="0" algn="just">
              <a:lnSpc>
                <a:spcPct val="150000"/>
              </a:lnSpc>
              <a:spcBef>
                <a:spcPts val="1200"/>
              </a:spcBef>
              <a:spcAft>
                <a:spcPts val="0"/>
              </a:spcAft>
              <a:buNone/>
            </a:pPr>
            <a:r>
              <a:t/>
            </a:r>
            <a:endParaRPr sz="1400">
              <a:solidFill>
                <a:schemeClr val="dk1"/>
              </a:solidFill>
            </a:endParaRPr>
          </a:p>
          <a:p>
            <a:pPr indent="0" lvl="0" marL="0" rtl="0" algn="just">
              <a:lnSpc>
                <a:spcPct val="150000"/>
              </a:lnSpc>
              <a:spcBef>
                <a:spcPts val="1200"/>
              </a:spcBef>
              <a:spcAft>
                <a:spcPts val="0"/>
              </a:spcAft>
              <a:buNone/>
            </a:pPr>
            <a:r>
              <a:t/>
            </a:r>
            <a:endParaRPr sz="1400">
              <a:solidFill>
                <a:schemeClr val="dk1"/>
              </a:solidFill>
            </a:endParaRPr>
          </a:p>
          <a:p>
            <a:pPr indent="0" lvl="0" marL="0" rtl="0" algn="just">
              <a:lnSpc>
                <a:spcPct val="150000"/>
              </a:lnSpc>
              <a:spcBef>
                <a:spcPts val="1200"/>
              </a:spcBef>
              <a:spcAft>
                <a:spcPts val="0"/>
              </a:spcAft>
              <a:buNone/>
            </a:pPr>
            <a:r>
              <a:t/>
            </a:r>
            <a:endParaRPr sz="14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n-CA" sz="1400">
                <a:solidFill>
                  <a:schemeClr val="dk1"/>
                </a:solidFill>
              </a:rPr>
              <a:t>Also, you can put comments at the end of a line:</a:t>
            </a:r>
            <a:endParaRPr sz="1400">
              <a:solidFill>
                <a:schemeClr val="dk1"/>
              </a:solidFill>
            </a:endParaRPr>
          </a:p>
          <a:p>
            <a:pPr indent="0" lvl="0" marL="0" rtl="0" algn="just">
              <a:lnSpc>
                <a:spcPct val="150000"/>
              </a:lnSpc>
              <a:spcBef>
                <a:spcPts val="1100"/>
              </a:spcBef>
              <a:spcAft>
                <a:spcPts val="0"/>
              </a:spcAft>
              <a:buNone/>
            </a:pPr>
            <a:r>
              <a:t/>
            </a:r>
            <a:endParaRPr sz="1400">
              <a:solidFill>
                <a:schemeClr val="dk1"/>
              </a:solidFill>
            </a:endParaRPr>
          </a:p>
          <a:p>
            <a:pPr indent="0" lvl="0" marL="0" rtl="0" algn="just">
              <a:lnSpc>
                <a:spcPct val="150000"/>
              </a:lnSpc>
              <a:spcBef>
                <a:spcPts val="1100"/>
              </a:spcBef>
              <a:spcAft>
                <a:spcPts val="0"/>
              </a:spcAft>
              <a:buNone/>
            </a:pPr>
            <a:r>
              <a:t/>
            </a:r>
            <a:endParaRPr sz="1400">
              <a:solidFill>
                <a:schemeClr val="dk1"/>
              </a:solidFill>
            </a:endParaRPr>
          </a:p>
          <a:p>
            <a:pPr indent="0" lvl="0" marL="0" rtl="0" algn="just">
              <a:lnSpc>
                <a:spcPct val="150000"/>
              </a:lnSpc>
              <a:spcBef>
                <a:spcPts val="1100"/>
              </a:spcBef>
              <a:spcAft>
                <a:spcPts val="1200"/>
              </a:spcAft>
              <a:buNone/>
            </a:pPr>
            <a:r>
              <a:rPr lang="en-CA" sz="1400">
                <a:solidFill>
                  <a:schemeClr val="dk1"/>
                </a:solidFill>
                <a:highlight>
                  <a:srgbClr val="FFFFFF"/>
                </a:highlight>
              </a:rPr>
              <a:t>Everything from the</a:t>
            </a:r>
            <a:r>
              <a:rPr b="1" lang="en-CA" sz="1400">
                <a:solidFill>
                  <a:schemeClr val="dk1"/>
                </a:solidFill>
                <a:highlight>
                  <a:schemeClr val="lt1"/>
                </a:highlight>
              </a:rPr>
              <a:t> # </a:t>
            </a:r>
            <a:r>
              <a:rPr lang="en-CA" sz="1400">
                <a:solidFill>
                  <a:schemeClr val="dk1"/>
                </a:solidFill>
                <a:highlight>
                  <a:srgbClr val="FFFFFF"/>
                </a:highlight>
              </a:rPr>
              <a:t>to the end of the line is ignored by the computer so it has no effect on the program.</a:t>
            </a:r>
            <a:endParaRPr sz="1400">
              <a:solidFill>
                <a:schemeClr val="dk1"/>
              </a:solidFill>
            </a:endParaRPr>
          </a:p>
        </p:txBody>
      </p:sp>
      <p:sp>
        <p:nvSpPr>
          <p:cNvPr id="354" name="Google Shape;354;p53"/>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5" name="Google Shape;355;p53"/>
          <p:cNvPicPr preferRelativeResize="0"/>
          <p:nvPr/>
        </p:nvPicPr>
        <p:blipFill>
          <a:blip r:embed="rId3">
            <a:alphaModFix/>
          </a:blip>
          <a:stretch>
            <a:fillRect/>
          </a:stretch>
        </p:blipFill>
        <p:spPr>
          <a:xfrm>
            <a:off x="561975" y="1133675"/>
            <a:ext cx="8020049" cy="905525"/>
          </a:xfrm>
          <a:prstGeom prst="rect">
            <a:avLst/>
          </a:prstGeom>
          <a:noFill/>
          <a:ln cap="flat" cmpd="sng" w="9525">
            <a:solidFill>
              <a:schemeClr val="dk1"/>
            </a:solidFill>
            <a:prstDash val="solid"/>
            <a:round/>
            <a:headEnd len="sm" w="sm" type="none"/>
            <a:tailEnd len="sm" w="sm" type="none"/>
          </a:ln>
        </p:spPr>
      </p:pic>
      <p:pic>
        <p:nvPicPr>
          <p:cNvPr id="356" name="Google Shape;356;p53"/>
          <p:cNvPicPr preferRelativeResize="0"/>
          <p:nvPr/>
        </p:nvPicPr>
        <p:blipFill>
          <a:blip r:embed="rId4">
            <a:alphaModFix/>
          </a:blip>
          <a:stretch>
            <a:fillRect/>
          </a:stretch>
        </p:blipFill>
        <p:spPr>
          <a:xfrm>
            <a:off x="561975" y="3020700"/>
            <a:ext cx="8020049" cy="633100"/>
          </a:xfrm>
          <a:prstGeom prst="rect">
            <a:avLst/>
          </a:prstGeom>
          <a:noFill/>
          <a:ln cap="flat" cmpd="sng" w="9525">
            <a:solidFill>
              <a:schemeClr val="dk1"/>
            </a:solidFill>
            <a:prstDash val="solid"/>
            <a:round/>
            <a:headEnd len="sm" w="sm" type="none"/>
            <a:tailEnd len="sm" w="sm" type="none"/>
          </a:ln>
        </p:spPr>
      </p:pic>
      <p:sp>
        <p:nvSpPr>
          <p:cNvPr id="357" name="Google Shape;357;p53"/>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4"/>
          <p:cNvSpPr txBox="1"/>
          <p:nvPr>
            <p:ph idx="1" type="body"/>
          </p:nvPr>
        </p:nvSpPr>
        <p:spPr>
          <a:xfrm>
            <a:off x="311700" y="468150"/>
            <a:ext cx="8520600" cy="4481400"/>
          </a:xfrm>
          <a:prstGeom prst="rect">
            <a:avLst/>
          </a:prstGeom>
        </p:spPr>
        <p:txBody>
          <a:bodyPr anchorCtr="0" anchor="t" bIns="91425" lIns="91425" spcFirstLastPara="1" rIns="91425" wrap="square" tIns="91425">
            <a:normAutofit lnSpcReduction="20000"/>
          </a:bodyPr>
          <a:lstStyle/>
          <a:p>
            <a:pPr indent="0" lvl="0" marL="0" rtl="0" algn="just">
              <a:lnSpc>
                <a:spcPct val="150000"/>
              </a:lnSpc>
              <a:spcBef>
                <a:spcPts val="0"/>
              </a:spcBef>
              <a:spcAft>
                <a:spcPts val="0"/>
              </a:spcAft>
              <a:buNone/>
            </a:pPr>
            <a:r>
              <a:rPr lang="en-CA" sz="1400">
                <a:solidFill>
                  <a:schemeClr val="dk1"/>
                </a:solidFill>
              </a:rPr>
              <a:t>Comments are most useful when they document non-obvious features of the code.</a:t>
            </a:r>
            <a:endParaRPr sz="1400">
              <a:solidFill>
                <a:schemeClr val="dk1"/>
              </a:solidFill>
            </a:endParaRPr>
          </a:p>
          <a:p>
            <a:pPr indent="0" lvl="0" marL="0" rtl="0" algn="just">
              <a:lnSpc>
                <a:spcPct val="150000"/>
              </a:lnSpc>
              <a:spcBef>
                <a:spcPts val="0"/>
              </a:spcBef>
              <a:spcAft>
                <a:spcPts val="0"/>
              </a:spcAft>
              <a:buNone/>
            </a:pPr>
            <a:r>
              <a:rPr lang="en-CA" sz="1400">
                <a:solidFill>
                  <a:schemeClr val="dk1"/>
                </a:solidFill>
              </a:rPr>
              <a:t>In most cases, the reader can figure out </a:t>
            </a:r>
            <a:r>
              <a:rPr b="1" lang="en-CA" sz="1400">
                <a:solidFill>
                  <a:schemeClr val="dk1"/>
                </a:solidFill>
              </a:rPr>
              <a:t>what </a:t>
            </a:r>
            <a:r>
              <a:rPr lang="en-CA" sz="1400">
                <a:solidFill>
                  <a:schemeClr val="dk1"/>
                </a:solidFill>
              </a:rPr>
              <a:t>the code does but comments helps explain </a:t>
            </a:r>
            <a:r>
              <a:rPr b="1" lang="en-CA" sz="1400">
                <a:solidFill>
                  <a:schemeClr val="dk1"/>
                </a:solidFill>
              </a:rPr>
              <a:t>why</a:t>
            </a:r>
            <a:r>
              <a:rPr lang="en-CA" sz="1400">
                <a:solidFill>
                  <a:schemeClr val="dk1"/>
                </a:solidFill>
              </a:rPr>
              <a:t>. </a:t>
            </a:r>
            <a:endParaRPr sz="1400">
              <a:solidFill>
                <a:schemeClr val="dk1"/>
              </a:solidFill>
            </a:endParaRPr>
          </a:p>
          <a:p>
            <a:pPr indent="0" lvl="0" marL="0" rtl="0" algn="just">
              <a:lnSpc>
                <a:spcPct val="150000"/>
              </a:lnSpc>
              <a:spcBef>
                <a:spcPts val="0"/>
              </a:spcBef>
              <a:spcAft>
                <a:spcPts val="0"/>
              </a:spcAft>
              <a:buNone/>
            </a:pPr>
            <a:r>
              <a:t/>
            </a:r>
            <a:endParaRPr sz="1400">
              <a:solidFill>
                <a:schemeClr val="dk1"/>
              </a:solidFill>
            </a:endParaRPr>
          </a:p>
          <a:p>
            <a:pPr indent="0" lvl="0" marL="0" rtl="0" algn="just">
              <a:lnSpc>
                <a:spcPct val="150000"/>
              </a:lnSpc>
              <a:spcBef>
                <a:spcPts val="800"/>
              </a:spcBef>
              <a:spcAft>
                <a:spcPts val="0"/>
              </a:spcAft>
              <a:buNone/>
            </a:pPr>
            <a:r>
              <a:rPr lang="en-CA" sz="1400">
                <a:solidFill>
                  <a:schemeClr val="dk1"/>
                </a:solidFill>
              </a:rPr>
              <a:t>We don't have to comment every line of the code or piece of code that is obvious. Comment in the example below is redundant and useless:</a:t>
            </a:r>
            <a:endParaRPr sz="1400">
              <a:solidFill>
                <a:schemeClr val="dk1"/>
              </a:solidFill>
            </a:endParaRPr>
          </a:p>
          <a:p>
            <a:pPr indent="0" lvl="0" marL="0" rtl="0" algn="just">
              <a:lnSpc>
                <a:spcPct val="150000"/>
              </a:lnSpc>
              <a:spcBef>
                <a:spcPts val="800"/>
              </a:spcBef>
              <a:spcAft>
                <a:spcPts val="0"/>
              </a:spcAft>
              <a:buNone/>
            </a:pPr>
            <a:r>
              <a:t/>
            </a:r>
            <a:endParaRPr sz="1400">
              <a:solidFill>
                <a:schemeClr val="dk1"/>
              </a:solidFill>
            </a:endParaRPr>
          </a:p>
          <a:p>
            <a:pPr indent="0" lvl="0" marL="0" rtl="0" algn="just">
              <a:lnSpc>
                <a:spcPct val="150000"/>
              </a:lnSpc>
              <a:spcBef>
                <a:spcPts val="800"/>
              </a:spcBef>
              <a:spcAft>
                <a:spcPts val="0"/>
              </a:spcAft>
              <a:buNone/>
            </a:pPr>
            <a:r>
              <a:t/>
            </a:r>
            <a:endParaRPr sz="1400">
              <a:solidFill>
                <a:schemeClr val="dk1"/>
              </a:solidFill>
            </a:endParaRPr>
          </a:p>
          <a:p>
            <a:pPr indent="0" lvl="0" marL="0" rtl="0" algn="just">
              <a:lnSpc>
                <a:spcPct val="150000"/>
              </a:lnSpc>
              <a:spcBef>
                <a:spcPts val="800"/>
              </a:spcBef>
              <a:spcAft>
                <a:spcPts val="0"/>
              </a:spcAft>
              <a:buNone/>
            </a:pPr>
            <a:r>
              <a:t/>
            </a:r>
            <a:endParaRPr sz="1400">
              <a:solidFill>
                <a:schemeClr val="dk1"/>
              </a:solidFill>
            </a:endParaRPr>
          </a:p>
          <a:p>
            <a:pPr indent="0" lvl="0" marL="0" rtl="0" algn="just">
              <a:lnSpc>
                <a:spcPct val="150000"/>
              </a:lnSpc>
              <a:spcBef>
                <a:spcPts val="800"/>
              </a:spcBef>
              <a:spcAft>
                <a:spcPts val="0"/>
              </a:spcAft>
              <a:buNone/>
            </a:pPr>
            <a:r>
              <a:rPr lang="en-CA" sz="1400">
                <a:solidFill>
                  <a:schemeClr val="dk1"/>
                </a:solidFill>
              </a:rPr>
              <a:t>Comment in that case contains useful information that is not in the code:</a:t>
            </a:r>
            <a:endParaRPr sz="1400">
              <a:solidFill>
                <a:schemeClr val="dk1"/>
              </a:solidFill>
            </a:endParaRPr>
          </a:p>
          <a:p>
            <a:pPr indent="0" lvl="0" marL="0" rtl="0" algn="l">
              <a:spcBef>
                <a:spcPts val="800"/>
              </a:spcBef>
              <a:spcAft>
                <a:spcPts val="0"/>
              </a:spcAft>
              <a:buNone/>
            </a:pPr>
            <a:r>
              <a:t/>
            </a:r>
            <a:endParaRPr sz="1700">
              <a:solidFill>
                <a:srgbClr val="333333"/>
              </a:solidFill>
            </a:endParaRPr>
          </a:p>
          <a:p>
            <a:pPr indent="0" lvl="0" marL="0" rtl="0" algn="l">
              <a:spcBef>
                <a:spcPts val="800"/>
              </a:spcBef>
              <a:spcAft>
                <a:spcPts val="0"/>
              </a:spcAft>
              <a:buNone/>
            </a:pPr>
            <a:r>
              <a:t/>
            </a:r>
            <a:endParaRPr sz="1700">
              <a:solidFill>
                <a:srgbClr val="333333"/>
              </a:solidFill>
            </a:endParaRPr>
          </a:p>
          <a:p>
            <a:pPr indent="0" lvl="0" marL="0" rtl="0" algn="l">
              <a:spcBef>
                <a:spcPts val="800"/>
              </a:spcBef>
              <a:spcAft>
                <a:spcPts val="800"/>
              </a:spcAft>
              <a:buNone/>
            </a:pPr>
            <a:r>
              <a:t/>
            </a:r>
            <a:endParaRPr sz="1700">
              <a:solidFill>
                <a:srgbClr val="333333"/>
              </a:solidFill>
            </a:endParaRPr>
          </a:p>
        </p:txBody>
      </p:sp>
      <p:sp>
        <p:nvSpPr>
          <p:cNvPr id="363" name="Google Shape;363;p5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54"/>
          <p:cNvPicPr preferRelativeResize="0"/>
          <p:nvPr/>
        </p:nvPicPr>
        <p:blipFill>
          <a:blip r:embed="rId3">
            <a:alphaModFix/>
          </a:blip>
          <a:stretch>
            <a:fillRect/>
          </a:stretch>
        </p:blipFill>
        <p:spPr>
          <a:xfrm>
            <a:off x="775975" y="2373901"/>
            <a:ext cx="7592049" cy="669887"/>
          </a:xfrm>
          <a:prstGeom prst="rect">
            <a:avLst/>
          </a:prstGeom>
          <a:noFill/>
          <a:ln cap="flat" cmpd="sng" w="9525">
            <a:solidFill>
              <a:schemeClr val="dk1"/>
            </a:solidFill>
            <a:prstDash val="solid"/>
            <a:round/>
            <a:headEnd len="sm" w="sm" type="none"/>
            <a:tailEnd len="sm" w="sm" type="none"/>
          </a:ln>
        </p:spPr>
      </p:pic>
      <p:pic>
        <p:nvPicPr>
          <p:cNvPr id="365" name="Google Shape;365;p54"/>
          <p:cNvPicPr preferRelativeResize="0"/>
          <p:nvPr/>
        </p:nvPicPr>
        <p:blipFill>
          <a:blip r:embed="rId4">
            <a:alphaModFix/>
          </a:blip>
          <a:stretch>
            <a:fillRect/>
          </a:stretch>
        </p:blipFill>
        <p:spPr>
          <a:xfrm>
            <a:off x="711475" y="3801100"/>
            <a:ext cx="7592051" cy="669875"/>
          </a:xfrm>
          <a:prstGeom prst="rect">
            <a:avLst/>
          </a:prstGeom>
          <a:noFill/>
          <a:ln cap="flat" cmpd="sng" w="9525">
            <a:solidFill>
              <a:schemeClr val="dk1"/>
            </a:solidFill>
            <a:prstDash val="solid"/>
            <a:round/>
            <a:headEnd len="sm" w="sm" type="none"/>
            <a:tailEnd len="sm" w="sm" type="none"/>
          </a:ln>
        </p:spPr>
      </p:pic>
      <p:sp>
        <p:nvSpPr>
          <p:cNvPr id="366" name="Google Shape;366;p5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CA" sz="1800"/>
              <a:t>You can always check what type a value has: </a:t>
            </a:r>
            <a:endParaRPr/>
          </a:p>
        </p:txBody>
      </p:sp>
      <p:pic>
        <p:nvPicPr>
          <p:cNvPr id="125" name="Google Shape;125;p28"/>
          <p:cNvPicPr preferRelativeResize="0"/>
          <p:nvPr/>
        </p:nvPicPr>
        <p:blipFill>
          <a:blip r:embed="rId3">
            <a:alphaModFix/>
          </a:blip>
          <a:stretch>
            <a:fillRect/>
          </a:stretch>
        </p:blipFill>
        <p:spPr>
          <a:xfrm>
            <a:off x="656400" y="1271225"/>
            <a:ext cx="7575351" cy="3480600"/>
          </a:xfrm>
          <a:prstGeom prst="rect">
            <a:avLst/>
          </a:prstGeom>
          <a:noFill/>
          <a:ln cap="flat" cmpd="sng" w="9525">
            <a:solidFill>
              <a:schemeClr val="dk1"/>
            </a:solidFill>
            <a:prstDash val="solid"/>
            <a:round/>
            <a:headEnd len="sm" w="sm" type="none"/>
            <a:tailEnd len="sm" w="sm" type="none"/>
          </a:ln>
        </p:spPr>
      </p:pic>
      <p:sp>
        <p:nvSpPr>
          <p:cNvPr id="126" name="Google Shape;126;p2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5"/>
          <p:cNvSpPr txBox="1"/>
          <p:nvPr>
            <p:ph idx="1" type="body"/>
          </p:nvPr>
        </p:nvSpPr>
        <p:spPr>
          <a:xfrm>
            <a:off x="311700" y="760750"/>
            <a:ext cx="8520600" cy="3808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CA" sz="1500">
                <a:solidFill>
                  <a:schemeClr val="dk1"/>
                </a:solidFill>
              </a:rPr>
              <a:t>It is important t</a:t>
            </a:r>
            <a:r>
              <a:rPr lang="en-CA" sz="1500">
                <a:solidFill>
                  <a:schemeClr val="dk1"/>
                </a:solidFill>
              </a:rPr>
              <a:t>o give good (meaningful) variable names so we can reduce the need for comments. But on the other hand long names can make complex expressions difficult to read, so there is a trade-off.</a:t>
            </a:r>
            <a:endParaRPr sz="1500">
              <a:solidFill>
                <a:schemeClr val="dk1"/>
              </a:solidFill>
            </a:endParaRPr>
          </a:p>
        </p:txBody>
      </p:sp>
      <p:sp>
        <p:nvSpPr>
          <p:cNvPr id="372" name="Google Shape;372;p5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674" rtl="0" algn="l">
              <a:lnSpc>
                <a:spcPct val="115000"/>
              </a:lnSpc>
              <a:spcBef>
                <a:spcPts val="0"/>
              </a:spcBef>
              <a:spcAft>
                <a:spcPts val="0"/>
              </a:spcAft>
              <a:buClr>
                <a:schemeClr val="dk1"/>
              </a:buClr>
              <a:buSzPts val="1100"/>
              <a:buFont typeface="Arial"/>
              <a:buNone/>
            </a:pPr>
            <a:r>
              <a:rPr lang="en-CA" sz="2500">
                <a:solidFill>
                  <a:srgbClr val="1C4587"/>
                </a:solidFill>
              </a:rPr>
              <a:t>2.12 Choosing mnemonic variable names</a:t>
            </a:r>
            <a:endParaRPr sz="2500">
              <a:solidFill>
                <a:srgbClr val="1C4587"/>
              </a:solidFill>
            </a:endParaRPr>
          </a:p>
        </p:txBody>
      </p:sp>
      <p:sp>
        <p:nvSpPr>
          <p:cNvPr id="379" name="Google Shape;379;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rPr>
              <a:t>You have a lot of choice when you name your variables, as long as you follow the simple rules of variable naming and avoid keywords.</a:t>
            </a:r>
            <a:endParaRPr sz="14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n-CA" sz="1400">
                <a:solidFill>
                  <a:schemeClr val="dk1"/>
                </a:solidFill>
              </a:rPr>
              <a:t>In the beginning, this choice can be difficult/confusing both when you read a program and when you write your own programs.</a:t>
            </a:r>
            <a:endParaRPr sz="14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n-CA" sz="1400">
                <a:solidFill>
                  <a:schemeClr val="dk1"/>
                </a:solidFill>
              </a:rPr>
              <a:t>For example, below you have three programs are identical in terms of what they accomplish, but different when you read them and try to understand them.</a:t>
            </a:r>
            <a:endParaRPr sz="1400">
              <a:solidFill>
                <a:schemeClr val="dk1"/>
              </a:solidFill>
            </a:endParaRPr>
          </a:p>
          <a:p>
            <a:pPr indent="0" lvl="0" marL="0" rtl="0" algn="l">
              <a:spcBef>
                <a:spcPts val="1200"/>
              </a:spcBef>
              <a:spcAft>
                <a:spcPts val="1200"/>
              </a:spcAft>
              <a:buNone/>
            </a:pPr>
            <a:r>
              <a:t/>
            </a:r>
            <a:endParaRPr/>
          </a:p>
        </p:txBody>
      </p:sp>
      <p:cxnSp>
        <p:nvCxnSpPr>
          <p:cNvPr id="380" name="Google Shape;380;p56"/>
          <p:cNvCxnSpPr/>
          <p:nvPr/>
        </p:nvCxnSpPr>
        <p:spPr>
          <a:xfrm flipH="1" rot="10800000">
            <a:off x="409263" y="1017726"/>
            <a:ext cx="6215700" cy="10500"/>
          </a:xfrm>
          <a:prstGeom prst="straightConnector1">
            <a:avLst/>
          </a:prstGeom>
          <a:noFill/>
          <a:ln cap="flat" cmpd="sng" w="19050">
            <a:solidFill>
              <a:srgbClr val="FFD966"/>
            </a:solidFill>
            <a:prstDash val="solid"/>
            <a:round/>
            <a:headEnd len="med" w="med" type="none"/>
            <a:tailEnd len="med" w="med" type="none"/>
          </a:ln>
        </p:spPr>
      </p:cxnSp>
      <p:sp>
        <p:nvSpPr>
          <p:cNvPr id="381" name="Google Shape;381;p5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3" name="Google Shape;383;p56"/>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57"/>
          <p:cNvPicPr preferRelativeResize="0"/>
          <p:nvPr/>
        </p:nvPicPr>
        <p:blipFill>
          <a:blip r:embed="rId3">
            <a:alphaModFix/>
          </a:blip>
          <a:stretch>
            <a:fillRect/>
          </a:stretch>
        </p:blipFill>
        <p:spPr>
          <a:xfrm>
            <a:off x="868225" y="3524025"/>
            <a:ext cx="7407526" cy="1062575"/>
          </a:xfrm>
          <a:prstGeom prst="rect">
            <a:avLst/>
          </a:prstGeom>
          <a:noFill/>
          <a:ln cap="flat" cmpd="sng" w="9525">
            <a:solidFill>
              <a:schemeClr val="dk1"/>
            </a:solidFill>
            <a:prstDash val="solid"/>
            <a:round/>
            <a:headEnd len="sm" w="sm" type="none"/>
            <a:tailEnd len="sm" w="sm" type="none"/>
          </a:ln>
        </p:spPr>
      </p:pic>
      <p:pic>
        <p:nvPicPr>
          <p:cNvPr id="389" name="Google Shape;389;p57"/>
          <p:cNvPicPr preferRelativeResize="0"/>
          <p:nvPr/>
        </p:nvPicPr>
        <p:blipFill>
          <a:blip r:embed="rId4">
            <a:alphaModFix/>
          </a:blip>
          <a:stretch>
            <a:fillRect/>
          </a:stretch>
        </p:blipFill>
        <p:spPr>
          <a:xfrm>
            <a:off x="868225" y="508200"/>
            <a:ext cx="7407526" cy="1062575"/>
          </a:xfrm>
          <a:prstGeom prst="rect">
            <a:avLst/>
          </a:prstGeom>
          <a:noFill/>
          <a:ln cap="flat" cmpd="sng" w="9525">
            <a:solidFill>
              <a:schemeClr val="dk1"/>
            </a:solidFill>
            <a:prstDash val="solid"/>
            <a:round/>
            <a:headEnd len="sm" w="sm" type="none"/>
            <a:tailEnd len="sm" w="sm" type="none"/>
          </a:ln>
        </p:spPr>
      </p:pic>
      <p:pic>
        <p:nvPicPr>
          <p:cNvPr id="390" name="Google Shape;390;p57"/>
          <p:cNvPicPr preferRelativeResize="0"/>
          <p:nvPr/>
        </p:nvPicPr>
        <p:blipFill>
          <a:blip r:embed="rId5">
            <a:alphaModFix/>
          </a:blip>
          <a:stretch>
            <a:fillRect/>
          </a:stretch>
        </p:blipFill>
        <p:spPr>
          <a:xfrm>
            <a:off x="868225" y="1961100"/>
            <a:ext cx="7407526" cy="1062575"/>
          </a:xfrm>
          <a:prstGeom prst="rect">
            <a:avLst/>
          </a:prstGeom>
          <a:noFill/>
          <a:ln cap="flat" cmpd="sng" w="9525">
            <a:solidFill>
              <a:schemeClr val="dk1"/>
            </a:solidFill>
            <a:prstDash val="solid"/>
            <a:round/>
            <a:headEnd len="sm" w="sm" type="none"/>
            <a:tailEnd len="sm" w="sm" type="none"/>
          </a:ln>
        </p:spPr>
      </p:pic>
      <p:sp>
        <p:nvSpPr>
          <p:cNvPr id="391" name="Google Shape;391;p5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Clr>
                <a:schemeClr val="dk1"/>
              </a:buClr>
              <a:buSzPts val="1100"/>
              <a:buFont typeface="Arial"/>
              <a:buNone/>
            </a:pPr>
            <a:r>
              <a:rPr lang="en-CA" sz="1500">
                <a:solidFill>
                  <a:schemeClr val="dk1"/>
                </a:solidFill>
              </a:rPr>
              <a:t>The Python interpreter sees all three of these programs as exactly the same but humans see and understand these programs quite differently. Humans will most quickly understand the intent of the third  program because the programmer has chosen variable names that reflect their intent regarding what data will be stored in each variable.</a:t>
            </a:r>
            <a:endParaRPr sz="1500"/>
          </a:p>
        </p:txBody>
      </p:sp>
      <p:sp>
        <p:nvSpPr>
          <p:cNvPr id="398" name="Google Shape;398;p5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9"/>
          <p:cNvSpPr txBox="1"/>
          <p:nvPr>
            <p:ph idx="1" type="body"/>
          </p:nvPr>
        </p:nvSpPr>
        <p:spPr>
          <a:xfrm>
            <a:off x="311700" y="714550"/>
            <a:ext cx="8520600" cy="3854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CA" sz="1400">
                <a:solidFill>
                  <a:schemeClr val="dk1"/>
                </a:solidFill>
              </a:rPr>
              <a:t>Wisely chosen variable names we call: </a:t>
            </a:r>
            <a:r>
              <a:rPr b="1" lang="en-CA" sz="1400">
                <a:solidFill>
                  <a:schemeClr val="dk1"/>
                </a:solidFill>
              </a:rPr>
              <a:t>“mnemonic variable names.”</a:t>
            </a:r>
            <a:endParaRPr sz="14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n-CA" sz="1400">
                <a:solidFill>
                  <a:schemeClr val="dk1"/>
                </a:solidFill>
              </a:rPr>
              <a:t>The word mnemonic means </a:t>
            </a:r>
            <a:r>
              <a:rPr b="1" lang="en-CA" sz="1400">
                <a:solidFill>
                  <a:schemeClr val="dk1"/>
                </a:solidFill>
              </a:rPr>
              <a:t>"memory aid"</a:t>
            </a:r>
            <a:r>
              <a:rPr lang="en-CA" sz="1400">
                <a:solidFill>
                  <a:schemeClr val="dk1"/>
                </a:solidFill>
              </a:rPr>
              <a:t>. We choose mnemonic variable names to help us remember why we created the variable in the first place.</a:t>
            </a:r>
            <a:endParaRPr sz="14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n-CA" sz="1400">
                <a:solidFill>
                  <a:schemeClr val="dk1"/>
                </a:solidFill>
              </a:rPr>
              <a:t>Sometimes, mnemonic variables can be hard to parse and understand code for beginning programmers.</a:t>
            </a:r>
            <a:endParaRPr sz="1400">
              <a:solidFill>
                <a:schemeClr val="dk1"/>
              </a:solidFill>
            </a:endParaRPr>
          </a:p>
          <a:p>
            <a:pPr indent="0" lvl="0" marL="0" rtl="0" algn="just">
              <a:lnSpc>
                <a:spcPct val="150000"/>
              </a:lnSpc>
              <a:spcBef>
                <a:spcPts val="1200"/>
              </a:spcBef>
              <a:spcAft>
                <a:spcPts val="1200"/>
              </a:spcAft>
              <a:buNone/>
            </a:pPr>
            <a:r>
              <a:rPr lang="en-CA" sz="1400">
                <a:solidFill>
                  <a:schemeClr val="dk1"/>
                </a:solidFill>
              </a:rPr>
              <a:t>This is because beginning programmer's have not yet remembered the python keywords and in some cases chosen names are too descriptive and they look like part of the language and not well-chosen variable names.</a:t>
            </a:r>
            <a:endParaRPr sz="1400"/>
          </a:p>
        </p:txBody>
      </p:sp>
      <p:sp>
        <p:nvSpPr>
          <p:cNvPr id="405" name="Google Shape;405;p5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CA" sz="1800"/>
              <a:t>Output: </a:t>
            </a:r>
            <a:endParaRPr/>
          </a:p>
        </p:txBody>
      </p:sp>
      <p:pic>
        <p:nvPicPr>
          <p:cNvPr id="133" name="Google Shape;133;p29"/>
          <p:cNvPicPr preferRelativeResize="0"/>
          <p:nvPr/>
        </p:nvPicPr>
        <p:blipFill>
          <a:blip r:embed="rId3">
            <a:alphaModFix/>
          </a:blip>
          <a:stretch>
            <a:fillRect/>
          </a:stretch>
        </p:blipFill>
        <p:spPr>
          <a:xfrm>
            <a:off x="667350" y="1323525"/>
            <a:ext cx="7704524" cy="2270475"/>
          </a:xfrm>
          <a:prstGeom prst="rect">
            <a:avLst/>
          </a:prstGeom>
          <a:noFill/>
          <a:ln cap="flat" cmpd="sng" w="9525">
            <a:solidFill>
              <a:schemeClr val="dk1"/>
            </a:solidFill>
            <a:prstDash val="solid"/>
            <a:round/>
            <a:headEnd len="sm" w="sm" type="none"/>
            <a:tailEnd len="sm" w="sm" type="none"/>
          </a:ln>
        </p:spPr>
      </p:pic>
      <p:sp>
        <p:nvSpPr>
          <p:cNvPr id="134" name="Google Shape;134;p2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idx="1" type="body"/>
          </p:nvPr>
        </p:nvSpPr>
        <p:spPr>
          <a:xfrm>
            <a:off x="311700" y="441175"/>
            <a:ext cx="8520600" cy="12912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50000"/>
              </a:lnSpc>
              <a:spcBef>
                <a:spcPts val="0"/>
              </a:spcBef>
              <a:spcAft>
                <a:spcPts val="0"/>
              </a:spcAft>
              <a:buNone/>
            </a:pPr>
            <a:r>
              <a:rPr lang="en-CA" sz="5600">
                <a:solidFill>
                  <a:schemeClr val="dk1"/>
                </a:solidFill>
              </a:rPr>
              <a:t>When you type large integer and you use commas between of three digits like in 1,000,000. </a:t>
            </a:r>
            <a:endParaRPr sz="5600">
              <a:solidFill>
                <a:schemeClr val="dk1"/>
              </a:solidFill>
            </a:endParaRPr>
          </a:p>
          <a:p>
            <a:pPr indent="0" lvl="0" marL="0" rtl="0" algn="just">
              <a:lnSpc>
                <a:spcPct val="150000"/>
              </a:lnSpc>
              <a:spcBef>
                <a:spcPts val="1200"/>
              </a:spcBef>
              <a:spcAft>
                <a:spcPts val="0"/>
              </a:spcAft>
              <a:buNone/>
            </a:pPr>
            <a:r>
              <a:rPr lang="en-CA" sz="5600">
                <a:solidFill>
                  <a:schemeClr val="dk1"/>
                </a:solidFill>
              </a:rPr>
              <a:t>Python interprets 1,000,000 as a comma separated sequence of integers, which it prints with spaces between</a:t>
            </a:r>
            <a:endParaRPr sz="56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Clr>
                <a:schemeClr val="dk1"/>
              </a:buClr>
              <a:buSzPct val="73333"/>
              <a:buFont typeface="Arial"/>
              <a:buNone/>
            </a:pPr>
            <a:r>
              <a:t/>
            </a:r>
            <a:endParaRPr sz="1500">
              <a:solidFill>
                <a:schemeClr val="dk1"/>
              </a:solidFill>
            </a:endParaRPr>
          </a:p>
          <a:p>
            <a:pPr indent="0" lvl="0" marL="0" rtl="0" algn="l">
              <a:spcBef>
                <a:spcPts val="1200"/>
              </a:spcBef>
              <a:spcAft>
                <a:spcPts val="1200"/>
              </a:spcAft>
              <a:buNone/>
            </a:pPr>
            <a:r>
              <a:t/>
            </a:r>
            <a:endParaRPr sz="1000">
              <a:solidFill>
                <a:srgbClr val="231F20"/>
              </a:solidFill>
              <a:latin typeface="DejaVu Serif"/>
              <a:ea typeface="DejaVu Serif"/>
              <a:cs typeface="DejaVu Serif"/>
              <a:sym typeface="DejaVu Serif"/>
            </a:endParaRPr>
          </a:p>
        </p:txBody>
      </p:sp>
      <p:pic>
        <p:nvPicPr>
          <p:cNvPr id="141" name="Google Shape;141;p30"/>
          <p:cNvPicPr preferRelativeResize="0"/>
          <p:nvPr/>
        </p:nvPicPr>
        <p:blipFill>
          <a:blip r:embed="rId3">
            <a:alphaModFix/>
          </a:blip>
          <a:stretch>
            <a:fillRect/>
          </a:stretch>
        </p:blipFill>
        <p:spPr>
          <a:xfrm>
            <a:off x="819275" y="1786575"/>
            <a:ext cx="7488950" cy="397850"/>
          </a:xfrm>
          <a:prstGeom prst="rect">
            <a:avLst/>
          </a:prstGeom>
          <a:noFill/>
          <a:ln cap="flat" cmpd="sng" w="9525">
            <a:solidFill>
              <a:schemeClr val="dk1"/>
            </a:solidFill>
            <a:prstDash val="solid"/>
            <a:round/>
            <a:headEnd len="sm" w="sm" type="none"/>
            <a:tailEnd len="sm" w="sm" type="none"/>
          </a:ln>
        </p:spPr>
      </p:pic>
      <p:pic>
        <p:nvPicPr>
          <p:cNvPr id="142" name="Google Shape;142;p30"/>
          <p:cNvPicPr preferRelativeResize="0"/>
          <p:nvPr/>
        </p:nvPicPr>
        <p:blipFill>
          <a:blip r:embed="rId4">
            <a:alphaModFix/>
          </a:blip>
          <a:stretch>
            <a:fillRect/>
          </a:stretch>
        </p:blipFill>
        <p:spPr>
          <a:xfrm>
            <a:off x="819275" y="3381500"/>
            <a:ext cx="7488951" cy="319950"/>
          </a:xfrm>
          <a:prstGeom prst="rect">
            <a:avLst/>
          </a:prstGeom>
          <a:noFill/>
          <a:ln cap="flat" cmpd="sng" w="9525">
            <a:solidFill>
              <a:schemeClr val="dk1"/>
            </a:solidFill>
            <a:prstDash val="solid"/>
            <a:round/>
            <a:headEnd len="sm" w="sm" type="none"/>
            <a:tailEnd len="sm" w="sm" type="none"/>
          </a:ln>
        </p:spPr>
      </p:pic>
      <p:sp>
        <p:nvSpPr>
          <p:cNvPr id="143" name="Google Shape;143;p30"/>
          <p:cNvSpPr txBox="1"/>
          <p:nvPr/>
        </p:nvSpPr>
        <p:spPr>
          <a:xfrm>
            <a:off x="362713" y="2822313"/>
            <a:ext cx="822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solidFill>
                  <a:schemeClr val="dk1"/>
                </a:solidFill>
              </a:rPr>
              <a:t>Output:</a:t>
            </a:r>
            <a:endParaRPr>
              <a:solidFill>
                <a:schemeClr val="dk1"/>
              </a:solidFill>
            </a:endParaRPr>
          </a:p>
        </p:txBody>
      </p:sp>
      <p:sp>
        <p:nvSpPr>
          <p:cNvPr id="144" name="Google Shape;144;p30"/>
          <p:cNvSpPr txBox="1"/>
          <p:nvPr/>
        </p:nvSpPr>
        <p:spPr>
          <a:xfrm>
            <a:off x="362725" y="3860425"/>
            <a:ext cx="8469600" cy="852600"/>
          </a:xfrm>
          <a:prstGeom prst="rect">
            <a:avLst/>
          </a:prstGeom>
          <a:noFill/>
          <a:ln>
            <a:noFill/>
          </a:ln>
        </p:spPr>
        <p:txBody>
          <a:bodyPr anchorCtr="0" anchor="t" bIns="91425" lIns="91425" spcFirstLastPara="1" rIns="91425" wrap="square" tIns="91425">
            <a:normAutofit/>
          </a:bodyPr>
          <a:lstStyle/>
          <a:p>
            <a:pPr indent="0" lvl="0" marL="0" marR="674" rtl="0" algn="just">
              <a:lnSpc>
                <a:spcPct val="150000"/>
              </a:lnSpc>
              <a:spcBef>
                <a:spcPts val="560"/>
              </a:spcBef>
              <a:spcAft>
                <a:spcPts val="0"/>
              </a:spcAft>
              <a:buNone/>
            </a:pPr>
            <a:r>
              <a:rPr lang="en-CA" sz="1600">
                <a:solidFill>
                  <a:schemeClr val="dk1"/>
                </a:solidFill>
              </a:rPr>
              <a:t>This is the example of a semantic error: the code runs without producing an error message, but it doesn’t do the “right” thing.</a:t>
            </a:r>
            <a:endParaRPr sz="1000">
              <a:solidFill>
                <a:schemeClr val="dk1"/>
              </a:solidFill>
            </a:endParaRPr>
          </a:p>
        </p:txBody>
      </p:sp>
      <p:sp>
        <p:nvSpPr>
          <p:cNvPr id="145" name="Google Shape;145;p30"/>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0"/>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CA" sz="2500">
                <a:solidFill>
                  <a:srgbClr val="1C4587"/>
                </a:solidFill>
              </a:rPr>
              <a:t>2.2 Variables</a:t>
            </a:r>
            <a:endParaRPr sz="2500">
              <a:solidFill>
                <a:srgbClr val="1C4587"/>
              </a:solidFill>
            </a:endParaRPr>
          </a:p>
        </p:txBody>
      </p:sp>
      <p:sp>
        <p:nvSpPr>
          <p:cNvPr id="152" name="Google Shape;152;p31"/>
          <p:cNvSpPr txBox="1"/>
          <p:nvPr>
            <p:ph idx="1" type="body"/>
          </p:nvPr>
        </p:nvSpPr>
        <p:spPr>
          <a:xfrm>
            <a:off x="311700" y="1152475"/>
            <a:ext cx="8520600" cy="3698400"/>
          </a:xfrm>
          <a:prstGeom prst="rect">
            <a:avLst/>
          </a:prstGeom>
        </p:spPr>
        <p:txBody>
          <a:bodyPr anchorCtr="0" anchor="t" bIns="91425" lIns="91425" spcFirstLastPara="1" rIns="91425" wrap="square" tIns="91425">
            <a:noAutofit/>
          </a:bodyPr>
          <a:lstStyle/>
          <a:p>
            <a:pPr indent="0" lvl="0" marL="0" marR="674" rtl="0" algn="just">
              <a:lnSpc>
                <a:spcPct val="150000"/>
              </a:lnSpc>
              <a:spcBef>
                <a:spcPts val="0"/>
              </a:spcBef>
              <a:spcAft>
                <a:spcPts val="0"/>
              </a:spcAft>
              <a:buNone/>
            </a:pPr>
            <a:r>
              <a:rPr lang="en-CA" sz="1400">
                <a:solidFill>
                  <a:schemeClr val="dk1"/>
                </a:solidFill>
                <a:highlight>
                  <a:schemeClr val="lt1"/>
                </a:highlight>
              </a:rPr>
              <a:t>A variable is a name that is used to represent a value that can change when a program is run.</a:t>
            </a:r>
            <a:endParaRPr sz="1400">
              <a:solidFill>
                <a:schemeClr val="dk1"/>
              </a:solidFill>
              <a:highlight>
                <a:schemeClr val="lt1"/>
              </a:highlight>
            </a:endParaRPr>
          </a:p>
          <a:p>
            <a:pPr indent="0" lvl="0" marL="0" marR="674" rtl="0" algn="just">
              <a:lnSpc>
                <a:spcPct val="150000"/>
              </a:lnSpc>
              <a:spcBef>
                <a:spcPts val="0"/>
              </a:spcBef>
              <a:spcAft>
                <a:spcPts val="0"/>
              </a:spcAft>
              <a:buNone/>
            </a:pPr>
            <a:r>
              <a:t/>
            </a:r>
            <a:endParaRPr sz="1400">
              <a:solidFill>
                <a:schemeClr val="dk1"/>
              </a:solidFill>
            </a:endParaRPr>
          </a:p>
          <a:p>
            <a:pPr indent="0" lvl="0" marL="0" marR="674" rtl="0" algn="just">
              <a:lnSpc>
                <a:spcPct val="150000"/>
              </a:lnSpc>
              <a:spcBef>
                <a:spcPts val="475"/>
              </a:spcBef>
              <a:spcAft>
                <a:spcPts val="0"/>
              </a:spcAft>
              <a:buNone/>
            </a:pPr>
            <a:r>
              <a:rPr lang="en-CA" sz="1400">
                <a:solidFill>
                  <a:schemeClr val="dk1"/>
                </a:solidFill>
              </a:rPr>
              <a:t>An </a:t>
            </a:r>
            <a:r>
              <a:rPr b="1" lang="en-CA" sz="1400">
                <a:solidFill>
                  <a:schemeClr val="dk1"/>
                </a:solidFill>
              </a:rPr>
              <a:t>assignment statement </a:t>
            </a:r>
            <a:r>
              <a:rPr lang="en-CA" sz="1400">
                <a:solidFill>
                  <a:schemeClr val="dk1"/>
                </a:solidFill>
              </a:rPr>
              <a:t>creates new variables and gives them values:</a:t>
            </a:r>
            <a:endParaRPr sz="1400">
              <a:solidFill>
                <a:schemeClr val="dk1"/>
              </a:solidFill>
            </a:endParaRPr>
          </a:p>
          <a:p>
            <a:pPr indent="0" lvl="0" marL="0" marR="674" rtl="0" algn="just">
              <a:lnSpc>
                <a:spcPct val="150000"/>
              </a:lnSpc>
              <a:spcBef>
                <a:spcPts val="0"/>
              </a:spcBef>
              <a:spcAft>
                <a:spcPts val="0"/>
              </a:spcAft>
              <a:buNone/>
            </a:pPr>
            <a:r>
              <a:t/>
            </a:r>
            <a:endParaRPr sz="1400">
              <a:solidFill>
                <a:schemeClr val="dk1"/>
              </a:solidFill>
            </a:endParaRPr>
          </a:p>
          <a:p>
            <a:pPr indent="0" lvl="0" marL="0" marR="674" rtl="0" algn="just">
              <a:lnSpc>
                <a:spcPct val="150000"/>
              </a:lnSpc>
              <a:spcBef>
                <a:spcPts val="30"/>
              </a:spcBef>
              <a:spcAft>
                <a:spcPts val="0"/>
              </a:spcAft>
              <a:buNone/>
            </a:pPr>
            <a:r>
              <a:t/>
            </a:r>
            <a:endParaRPr sz="1400">
              <a:solidFill>
                <a:schemeClr val="dk1"/>
              </a:solidFill>
            </a:endParaRPr>
          </a:p>
          <a:p>
            <a:pPr indent="0" lvl="0" marL="0" marR="674" rtl="0" algn="just">
              <a:lnSpc>
                <a:spcPct val="150000"/>
              </a:lnSpc>
              <a:spcBef>
                <a:spcPts val="30"/>
              </a:spcBef>
              <a:spcAft>
                <a:spcPts val="0"/>
              </a:spcAft>
              <a:buNone/>
            </a:pPr>
            <a:r>
              <a:t/>
            </a:r>
            <a:endParaRPr sz="1400">
              <a:solidFill>
                <a:schemeClr val="dk1"/>
              </a:solidFill>
            </a:endParaRPr>
          </a:p>
          <a:p>
            <a:pPr indent="0" lvl="0" marL="0" marR="674" rtl="0" algn="just">
              <a:lnSpc>
                <a:spcPct val="150000"/>
              </a:lnSpc>
              <a:spcBef>
                <a:spcPts val="30"/>
              </a:spcBef>
              <a:spcAft>
                <a:spcPts val="0"/>
              </a:spcAft>
              <a:buClr>
                <a:schemeClr val="dk1"/>
              </a:buClr>
              <a:buSzPts val="1100"/>
              <a:buFont typeface="Arial"/>
              <a:buNone/>
            </a:pPr>
            <a:r>
              <a:t/>
            </a:r>
            <a:endParaRPr sz="1400">
              <a:solidFill>
                <a:schemeClr val="dk1"/>
              </a:solidFill>
            </a:endParaRPr>
          </a:p>
          <a:p>
            <a:pPr indent="0" lvl="0" marL="0" marR="674" rtl="0" algn="just">
              <a:lnSpc>
                <a:spcPct val="150000"/>
              </a:lnSpc>
              <a:spcBef>
                <a:spcPts val="30"/>
              </a:spcBef>
              <a:spcAft>
                <a:spcPts val="0"/>
              </a:spcAft>
              <a:buClr>
                <a:schemeClr val="dk1"/>
              </a:buClr>
              <a:buSzPts val="1100"/>
              <a:buFont typeface="Arial"/>
              <a:buNone/>
            </a:pPr>
            <a:r>
              <a:t/>
            </a:r>
            <a:endParaRPr sz="1400">
              <a:solidFill>
                <a:schemeClr val="dk1"/>
              </a:solidFill>
            </a:endParaRPr>
          </a:p>
          <a:p>
            <a:pPr indent="0" lvl="0" marL="0" marR="674" rtl="0" algn="just">
              <a:lnSpc>
                <a:spcPct val="150000"/>
              </a:lnSpc>
              <a:spcBef>
                <a:spcPts val="30"/>
              </a:spcBef>
              <a:spcAft>
                <a:spcPts val="0"/>
              </a:spcAft>
              <a:buClr>
                <a:schemeClr val="dk1"/>
              </a:buClr>
              <a:buSzPts val="1100"/>
              <a:buFont typeface="Arial"/>
              <a:buNone/>
            </a:pPr>
            <a:r>
              <a:rPr lang="en-CA" sz="1400">
                <a:solidFill>
                  <a:schemeClr val="dk1"/>
                </a:solidFill>
              </a:rPr>
              <a:t>The example above show us three assignments. The first assigns a string to a new variable named message; the second assigns the integer 12 to n; the third assigns value of π to pi.</a:t>
            </a:r>
            <a:endParaRPr sz="1400">
              <a:solidFill>
                <a:schemeClr val="dk1"/>
              </a:solidFill>
            </a:endParaRPr>
          </a:p>
          <a:p>
            <a:pPr indent="0" lvl="0" marL="0" marR="674" rtl="0" algn="just">
              <a:spcBef>
                <a:spcPts val="560"/>
              </a:spcBef>
              <a:spcAft>
                <a:spcPts val="0"/>
              </a:spcAft>
              <a:buClr>
                <a:schemeClr val="dk1"/>
              </a:buClr>
              <a:buSzPts val="1100"/>
              <a:buFont typeface="Arial"/>
              <a:buNone/>
            </a:pPr>
            <a:r>
              <a:t/>
            </a:r>
            <a:endParaRPr>
              <a:solidFill>
                <a:schemeClr val="dk1"/>
              </a:solidFill>
            </a:endParaRPr>
          </a:p>
          <a:p>
            <a:pPr indent="0" lvl="0" marL="0" rtl="0" algn="l">
              <a:lnSpc>
                <a:spcPct val="90000"/>
              </a:lnSpc>
              <a:spcBef>
                <a:spcPts val="1400"/>
              </a:spcBef>
              <a:spcAft>
                <a:spcPts val="0"/>
              </a:spcAft>
              <a:buNone/>
            </a:pPr>
            <a:r>
              <a:t/>
            </a:r>
            <a:endParaRPr>
              <a:solidFill>
                <a:schemeClr val="dk1"/>
              </a:solidFill>
            </a:endParaRPr>
          </a:p>
          <a:p>
            <a:pPr indent="0" lvl="0" marL="0" marR="674" rtl="0" algn="l">
              <a:spcBef>
                <a:spcPts val="5"/>
              </a:spcBef>
              <a:spcAft>
                <a:spcPts val="0"/>
              </a:spcAft>
              <a:buClr>
                <a:schemeClr val="dk1"/>
              </a:buClr>
              <a:buSzPts val="1100"/>
              <a:buFont typeface="Arial"/>
              <a:buNone/>
            </a:pPr>
            <a:r>
              <a:rPr lang="en-CA">
                <a:solidFill>
                  <a:srgbClr val="231F20"/>
                </a:solidFill>
              </a:rPr>
              <a:t> </a:t>
            </a:r>
            <a:endParaRPr>
              <a:solidFill>
                <a:srgbClr val="231F20"/>
              </a:solidFill>
            </a:endParaRPr>
          </a:p>
          <a:p>
            <a:pPr indent="0" lvl="0" marL="0" rtl="0" algn="l">
              <a:spcBef>
                <a:spcPts val="0"/>
              </a:spcBef>
              <a:spcAft>
                <a:spcPts val="1200"/>
              </a:spcAft>
              <a:buNone/>
            </a:pPr>
            <a:r>
              <a:t/>
            </a:r>
            <a:endParaRPr/>
          </a:p>
        </p:txBody>
      </p:sp>
      <p:pic>
        <p:nvPicPr>
          <p:cNvPr id="153" name="Google Shape;153;p31"/>
          <p:cNvPicPr preferRelativeResize="0"/>
          <p:nvPr/>
        </p:nvPicPr>
        <p:blipFill>
          <a:blip r:embed="rId3">
            <a:alphaModFix/>
          </a:blip>
          <a:stretch>
            <a:fillRect/>
          </a:stretch>
        </p:blipFill>
        <p:spPr>
          <a:xfrm>
            <a:off x="591975" y="2444200"/>
            <a:ext cx="7884649" cy="1114950"/>
          </a:xfrm>
          <a:prstGeom prst="rect">
            <a:avLst/>
          </a:prstGeom>
          <a:noFill/>
          <a:ln cap="flat" cmpd="sng" w="9525">
            <a:solidFill>
              <a:schemeClr val="dk1"/>
            </a:solidFill>
            <a:prstDash val="solid"/>
            <a:round/>
            <a:headEnd len="sm" w="sm" type="none"/>
            <a:tailEnd len="sm" w="sm" type="none"/>
          </a:ln>
        </p:spPr>
      </p:pic>
      <p:sp>
        <p:nvSpPr>
          <p:cNvPr id="154" name="Google Shape;154;p31"/>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31"/>
          <p:cNvCxnSpPr/>
          <p:nvPr/>
        </p:nvCxnSpPr>
        <p:spPr>
          <a:xfrm>
            <a:off x="440063" y="1017726"/>
            <a:ext cx="5738400" cy="3300"/>
          </a:xfrm>
          <a:prstGeom prst="straightConnector1">
            <a:avLst/>
          </a:prstGeom>
          <a:noFill/>
          <a:ln cap="flat" cmpd="sng" w="19050">
            <a:solidFill>
              <a:srgbClr val="FFD966"/>
            </a:solidFill>
            <a:prstDash val="solid"/>
            <a:round/>
            <a:headEnd len="med" w="med" type="none"/>
            <a:tailEnd len="med" w="med" type="none"/>
          </a:ln>
        </p:spPr>
      </p:cxnSp>
      <p:cxnSp>
        <p:nvCxnSpPr>
          <p:cNvPr id="156" name="Google Shape;156;p31"/>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
        <p:nvSpPr>
          <p:cNvPr id="157" name="Google Shape;157;p31"/>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2"/>
          <p:cNvSpPr txBox="1"/>
          <p:nvPr>
            <p:ph idx="1" type="body"/>
          </p:nvPr>
        </p:nvSpPr>
        <p:spPr>
          <a:xfrm>
            <a:off x="311700" y="807025"/>
            <a:ext cx="8520600" cy="4080900"/>
          </a:xfrm>
          <a:prstGeom prst="rect">
            <a:avLst/>
          </a:prstGeom>
        </p:spPr>
        <p:txBody>
          <a:bodyPr anchorCtr="0" anchor="t" bIns="91425" lIns="91425" spcFirstLastPara="1" rIns="91425" wrap="square" tIns="91425">
            <a:noAutofit/>
          </a:bodyPr>
          <a:lstStyle/>
          <a:p>
            <a:pPr indent="0" lvl="0" marL="0" marR="674" rtl="0" algn="just">
              <a:lnSpc>
                <a:spcPct val="150000"/>
              </a:lnSpc>
              <a:spcBef>
                <a:spcPts val="560"/>
              </a:spcBef>
              <a:spcAft>
                <a:spcPts val="0"/>
              </a:spcAft>
              <a:buNone/>
            </a:pPr>
            <a:r>
              <a:rPr lang="en-CA" sz="1500">
                <a:solidFill>
                  <a:schemeClr val="dk1"/>
                </a:solidFill>
              </a:rPr>
              <a:t>To display the value of a variable, you can use a print statement:</a:t>
            </a:r>
            <a:endParaRPr sz="1500">
              <a:solidFill>
                <a:schemeClr val="dk1"/>
              </a:solidFill>
            </a:endParaRPr>
          </a:p>
          <a:p>
            <a:pPr indent="0" lvl="0" marL="0" marR="674" rtl="0" algn="just">
              <a:lnSpc>
                <a:spcPct val="100000"/>
              </a:lnSpc>
              <a:spcBef>
                <a:spcPts val="560"/>
              </a:spcBef>
              <a:spcAft>
                <a:spcPts val="0"/>
              </a:spcAft>
              <a:buNone/>
            </a:pPr>
            <a:r>
              <a:t/>
            </a:r>
            <a:endParaRPr>
              <a:solidFill>
                <a:schemeClr val="dk1"/>
              </a:solidFill>
              <a:latin typeface="DejaVu Serif"/>
              <a:ea typeface="DejaVu Serif"/>
              <a:cs typeface="DejaVu Serif"/>
              <a:sym typeface="DejaVu Serif"/>
            </a:endParaRPr>
          </a:p>
          <a:p>
            <a:pPr indent="0" lvl="0" marL="0" marR="674" rtl="0" algn="just">
              <a:lnSpc>
                <a:spcPct val="100000"/>
              </a:lnSpc>
              <a:spcBef>
                <a:spcPts val="560"/>
              </a:spcBef>
              <a:spcAft>
                <a:spcPts val="0"/>
              </a:spcAft>
              <a:buNone/>
            </a:pPr>
            <a:r>
              <a:t/>
            </a:r>
            <a:endParaRPr>
              <a:solidFill>
                <a:schemeClr val="dk1"/>
              </a:solidFill>
              <a:latin typeface="DejaVu Serif"/>
              <a:ea typeface="DejaVu Serif"/>
              <a:cs typeface="DejaVu Serif"/>
              <a:sym typeface="DejaVu Serif"/>
            </a:endParaRPr>
          </a:p>
          <a:p>
            <a:pPr indent="0" lvl="0" marL="0" marR="674" rtl="0" algn="just">
              <a:lnSpc>
                <a:spcPct val="100000"/>
              </a:lnSpc>
              <a:spcBef>
                <a:spcPts val="560"/>
              </a:spcBef>
              <a:spcAft>
                <a:spcPts val="0"/>
              </a:spcAft>
              <a:buNone/>
            </a:pPr>
            <a:r>
              <a:t/>
            </a:r>
            <a:endParaRPr>
              <a:solidFill>
                <a:schemeClr val="dk1"/>
              </a:solidFill>
              <a:latin typeface="DejaVu Serif"/>
              <a:ea typeface="DejaVu Serif"/>
              <a:cs typeface="DejaVu Serif"/>
              <a:sym typeface="DejaVu Serif"/>
            </a:endParaRPr>
          </a:p>
          <a:p>
            <a:pPr indent="0" lvl="0" marL="0" marR="674" rtl="0" algn="just">
              <a:lnSpc>
                <a:spcPct val="100000"/>
              </a:lnSpc>
              <a:spcBef>
                <a:spcPts val="560"/>
              </a:spcBef>
              <a:spcAft>
                <a:spcPts val="0"/>
              </a:spcAft>
              <a:buNone/>
            </a:pPr>
            <a:r>
              <a:t/>
            </a:r>
            <a:endParaRPr>
              <a:solidFill>
                <a:schemeClr val="dk1"/>
              </a:solidFill>
              <a:latin typeface="DejaVu Serif"/>
              <a:ea typeface="DejaVu Serif"/>
              <a:cs typeface="DejaVu Serif"/>
              <a:sym typeface="DejaVu Serif"/>
            </a:endParaRPr>
          </a:p>
          <a:p>
            <a:pPr indent="0" lvl="0" marL="0" marR="674" rtl="0" algn="just">
              <a:lnSpc>
                <a:spcPct val="150000"/>
              </a:lnSpc>
              <a:spcBef>
                <a:spcPts val="560"/>
              </a:spcBef>
              <a:spcAft>
                <a:spcPts val="0"/>
              </a:spcAft>
              <a:buNone/>
            </a:pPr>
            <a:r>
              <a:rPr lang="en-CA" sz="1500">
                <a:solidFill>
                  <a:schemeClr val="dk1"/>
                </a:solidFill>
              </a:rPr>
              <a:t>Output: </a:t>
            </a:r>
            <a:endParaRPr sz="1500">
              <a:solidFill>
                <a:schemeClr val="dk1"/>
              </a:solidFill>
            </a:endParaRPr>
          </a:p>
          <a:p>
            <a:pPr indent="0" lvl="0" marL="0" marR="674" rtl="0" algn="just">
              <a:lnSpc>
                <a:spcPct val="100000"/>
              </a:lnSpc>
              <a:spcBef>
                <a:spcPts val="560"/>
              </a:spcBef>
              <a:spcAft>
                <a:spcPts val="0"/>
              </a:spcAft>
              <a:buNone/>
            </a:pPr>
            <a:r>
              <a:t/>
            </a:r>
            <a:endParaRPr>
              <a:solidFill>
                <a:srgbClr val="231F20"/>
              </a:solidFill>
              <a:latin typeface="DejaVu Serif"/>
              <a:ea typeface="DejaVu Serif"/>
              <a:cs typeface="DejaVu Serif"/>
              <a:sym typeface="DejaVu Serif"/>
            </a:endParaRPr>
          </a:p>
          <a:p>
            <a:pPr indent="0" lvl="0" marL="0" marR="674" rtl="0" algn="just">
              <a:lnSpc>
                <a:spcPct val="100000"/>
              </a:lnSpc>
              <a:spcBef>
                <a:spcPts val="560"/>
              </a:spcBef>
              <a:spcAft>
                <a:spcPts val="0"/>
              </a:spcAft>
              <a:buNone/>
            </a:pPr>
            <a:r>
              <a:t/>
            </a:r>
            <a:endParaRPr>
              <a:solidFill>
                <a:srgbClr val="231F20"/>
              </a:solidFill>
              <a:latin typeface="DejaVu Serif"/>
              <a:ea typeface="DejaVu Serif"/>
              <a:cs typeface="DejaVu Serif"/>
              <a:sym typeface="DejaVu Serif"/>
            </a:endParaRPr>
          </a:p>
          <a:p>
            <a:pPr indent="0" lvl="0" marL="0" marR="674" rtl="0" algn="just">
              <a:lnSpc>
                <a:spcPct val="100000"/>
              </a:lnSpc>
              <a:spcBef>
                <a:spcPts val="560"/>
              </a:spcBef>
              <a:spcAft>
                <a:spcPts val="0"/>
              </a:spcAft>
              <a:buNone/>
            </a:pPr>
            <a:r>
              <a:t/>
            </a:r>
            <a:endParaRPr sz="1000">
              <a:solidFill>
                <a:srgbClr val="231F20"/>
              </a:solidFill>
              <a:latin typeface="DejaVu Serif"/>
              <a:ea typeface="DejaVu Serif"/>
              <a:cs typeface="DejaVu Serif"/>
              <a:sym typeface="DejaVu Serif"/>
            </a:endParaRPr>
          </a:p>
          <a:p>
            <a:pPr indent="0" lvl="0" marL="0" marR="674" rtl="0" algn="l">
              <a:lnSpc>
                <a:spcPct val="100000"/>
              </a:lnSpc>
              <a:spcBef>
                <a:spcPts val="0"/>
              </a:spcBef>
              <a:spcAft>
                <a:spcPts val="0"/>
              </a:spcAft>
              <a:buNone/>
            </a:pPr>
            <a:r>
              <a:t/>
            </a:r>
            <a:endParaRPr sz="1500">
              <a:solidFill>
                <a:srgbClr val="40A170"/>
              </a:solidFill>
              <a:latin typeface="Verdana"/>
              <a:ea typeface="Verdana"/>
              <a:cs typeface="Verdana"/>
              <a:sym typeface="Verdana"/>
            </a:endParaRPr>
          </a:p>
          <a:p>
            <a:pPr indent="0" lvl="0" marL="0" marR="674" rtl="0" algn="l">
              <a:lnSpc>
                <a:spcPct val="100000"/>
              </a:lnSpc>
              <a:spcBef>
                <a:spcPts val="0"/>
              </a:spcBef>
              <a:spcAft>
                <a:spcPts val="0"/>
              </a:spcAft>
              <a:buNone/>
            </a:pPr>
            <a:r>
              <a:t/>
            </a:r>
            <a:endParaRPr>
              <a:solidFill>
                <a:srgbClr val="40A170"/>
              </a:solidFill>
              <a:latin typeface="Verdana"/>
              <a:ea typeface="Verdana"/>
              <a:cs typeface="Verdana"/>
              <a:sym typeface="Verdana"/>
            </a:endParaRPr>
          </a:p>
          <a:p>
            <a:pPr indent="0" lvl="0" marL="0" marR="674" rtl="0" algn="just">
              <a:lnSpc>
                <a:spcPct val="100000"/>
              </a:lnSpc>
              <a:spcBef>
                <a:spcPts val="0"/>
              </a:spcBef>
              <a:spcAft>
                <a:spcPts val="0"/>
              </a:spcAft>
              <a:buNone/>
            </a:pPr>
            <a:r>
              <a:t/>
            </a:r>
            <a:endParaRPr>
              <a:solidFill>
                <a:srgbClr val="231F20"/>
              </a:solidFill>
              <a:latin typeface="DejaVu Serif"/>
              <a:ea typeface="DejaVu Serif"/>
              <a:cs typeface="DejaVu Serif"/>
              <a:sym typeface="DejaVu Serif"/>
            </a:endParaRPr>
          </a:p>
          <a:p>
            <a:pPr indent="0" lvl="0" marL="0" marR="674" rtl="0" algn="just">
              <a:lnSpc>
                <a:spcPct val="100000"/>
              </a:lnSpc>
              <a:spcBef>
                <a:spcPts val="0"/>
              </a:spcBef>
              <a:spcAft>
                <a:spcPts val="0"/>
              </a:spcAft>
              <a:buNone/>
            </a:pPr>
            <a:r>
              <a:t/>
            </a:r>
            <a:endParaRPr>
              <a:solidFill>
                <a:srgbClr val="231F20"/>
              </a:solidFill>
              <a:latin typeface="DejaVu Serif"/>
              <a:ea typeface="DejaVu Serif"/>
              <a:cs typeface="DejaVu Serif"/>
              <a:sym typeface="DejaVu Serif"/>
            </a:endParaRPr>
          </a:p>
          <a:p>
            <a:pPr indent="0" lvl="0" marL="0" marR="674" rtl="0" algn="l">
              <a:lnSpc>
                <a:spcPct val="100000"/>
              </a:lnSpc>
              <a:spcBef>
                <a:spcPts val="30"/>
              </a:spcBef>
              <a:spcAft>
                <a:spcPts val="0"/>
              </a:spcAft>
              <a:buClr>
                <a:schemeClr val="dk1"/>
              </a:buClr>
              <a:buSzPts val="1100"/>
              <a:buFont typeface="Arial"/>
              <a:buNone/>
            </a:pPr>
            <a:r>
              <a:t/>
            </a:r>
            <a:endParaRPr sz="1500">
              <a:solidFill>
                <a:srgbClr val="40A170"/>
              </a:solidFill>
              <a:latin typeface="Verdana"/>
              <a:ea typeface="Verdana"/>
              <a:cs typeface="Verdana"/>
              <a:sym typeface="Verdana"/>
            </a:endParaRPr>
          </a:p>
        </p:txBody>
      </p:sp>
      <p:pic>
        <p:nvPicPr>
          <p:cNvPr id="163" name="Google Shape;163;p32"/>
          <p:cNvPicPr preferRelativeResize="0"/>
          <p:nvPr/>
        </p:nvPicPr>
        <p:blipFill>
          <a:blip r:embed="rId3">
            <a:alphaModFix/>
          </a:blip>
          <a:stretch>
            <a:fillRect/>
          </a:stretch>
        </p:blipFill>
        <p:spPr>
          <a:xfrm>
            <a:off x="656375" y="1484700"/>
            <a:ext cx="7491976" cy="796475"/>
          </a:xfrm>
          <a:prstGeom prst="rect">
            <a:avLst/>
          </a:prstGeom>
          <a:noFill/>
          <a:ln cap="flat" cmpd="sng" w="9525">
            <a:solidFill>
              <a:schemeClr val="dk1"/>
            </a:solidFill>
            <a:prstDash val="solid"/>
            <a:round/>
            <a:headEnd len="sm" w="sm" type="none"/>
            <a:tailEnd len="sm" w="sm" type="none"/>
          </a:ln>
        </p:spPr>
      </p:pic>
      <p:pic>
        <p:nvPicPr>
          <p:cNvPr id="164" name="Google Shape;164;p32"/>
          <p:cNvPicPr preferRelativeResize="0"/>
          <p:nvPr/>
        </p:nvPicPr>
        <p:blipFill>
          <a:blip r:embed="rId4">
            <a:alphaModFix/>
          </a:blip>
          <a:stretch>
            <a:fillRect/>
          </a:stretch>
        </p:blipFill>
        <p:spPr>
          <a:xfrm>
            <a:off x="656375" y="3321900"/>
            <a:ext cx="7491974" cy="913325"/>
          </a:xfrm>
          <a:prstGeom prst="rect">
            <a:avLst/>
          </a:prstGeom>
          <a:noFill/>
          <a:ln cap="flat" cmpd="sng" w="9525">
            <a:solidFill>
              <a:schemeClr val="dk1"/>
            </a:solidFill>
            <a:prstDash val="solid"/>
            <a:round/>
            <a:headEnd len="sm" w="sm" type="none"/>
            <a:tailEnd len="sm" w="sm" type="none"/>
          </a:ln>
        </p:spPr>
      </p:pic>
      <p:sp>
        <p:nvSpPr>
          <p:cNvPr id="165" name="Google Shape;165;p32"/>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2"/>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idx="1" type="body"/>
          </p:nvPr>
        </p:nvSpPr>
        <p:spPr>
          <a:xfrm>
            <a:off x="311700" y="893125"/>
            <a:ext cx="8520600" cy="3675900"/>
          </a:xfrm>
          <a:prstGeom prst="rect">
            <a:avLst/>
          </a:prstGeom>
        </p:spPr>
        <p:txBody>
          <a:bodyPr anchorCtr="0" anchor="t" bIns="91425" lIns="91425" spcFirstLastPara="1" rIns="91425" wrap="square" tIns="91425">
            <a:normAutofit/>
          </a:bodyPr>
          <a:lstStyle/>
          <a:p>
            <a:pPr indent="0" lvl="0" marL="0" marR="674" rtl="0" algn="just">
              <a:lnSpc>
                <a:spcPct val="100000"/>
              </a:lnSpc>
              <a:spcBef>
                <a:spcPts val="0"/>
              </a:spcBef>
              <a:spcAft>
                <a:spcPts val="0"/>
              </a:spcAft>
              <a:buClr>
                <a:schemeClr val="dk1"/>
              </a:buClr>
              <a:buSzPts val="1100"/>
              <a:buFont typeface="Arial"/>
              <a:buNone/>
            </a:pPr>
            <a:r>
              <a:rPr lang="en-CA" sz="1500">
                <a:solidFill>
                  <a:schemeClr val="dk1"/>
                </a:solidFill>
              </a:rPr>
              <a:t>The type of a variable is the type of the value it refers to.</a:t>
            </a:r>
            <a:endParaRPr sz="1500">
              <a:solidFill>
                <a:schemeClr val="dk1"/>
              </a:solidFill>
            </a:endParaRPr>
          </a:p>
          <a:p>
            <a:pPr indent="0" lvl="0" marL="0" marR="674" rtl="0" algn="l">
              <a:lnSpc>
                <a:spcPct val="100000"/>
              </a:lnSpc>
              <a:spcBef>
                <a:spcPts val="0"/>
              </a:spcBef>
              <a:spcAft>
                <a:spcPts val="0"/>
              </a:spcAft>
              <a:buNone/>
            </a:pPr>
            <a:r>
              <a:t/>
            </a:r>
            <a:endParaRPr>
              <a:solidFill>
                <a:srgbClr val="231F20"/>
              </a:solidFill>
              <a:latin typeface="Verdana"/>
              <a:ea typeface="Verdana"/>
              <a:cs typeface="Verdana"/>
              <a:sym typeface="Verdana"/>
            </a:endParaRPr>
          </a:p>
          <a:p>
            <a:pPr indent="0" lvl="0" marL="0" marR="674" rtl="0" algn="l">
              <a:lnSpc>
                <a:spcPct val="100000"/>
              </a:lnSpc>
              <a:spcBef>
                <a:spcPts val="0"/>
              </a:spcBef>
              <a:spcAft>
                <a:spcPts val="0"/>
              </a:spcAft>
              <a:buClr>
                <a:schemeClr val="dk1"/>
              </a:buClr>
              <a:buSzPts val="1100"/>
              <a:buFont typeface="Arial"/>
              <a:buNone/>
            </a:pPr>
            <a:r>
              <a:t/>
            </a:r>
            <a:endParaRPr>
              <a:solidFill>
                <a:srgbClr val="231F20"/>
              </a:solidFill>
              <a:latin typeface="Verdana"/>
              <a:ea typeface="Verdana"/>
              <a:cs typeface="Verdana"/>
              <a:sym typeface="Verdana"/>
            </a:endParaRPr>
          </a:p>
          <a:p>
            <a:pPr indent="0" lvl="0" marL="0" marR="674" rtl="0" algn="l">
              <a:lnSpc>
                <a:spcPct val="100000"/>
              </a:lnSpc>
              <a:spcBef>
                <a:spcPts val="0"/>
              </a:spcBef>
              <a:spcAft>
                <a:spcPts val="0"/>
              </a:spcAft>
              <a:buClr>
                <a:schemeClr val="dk1"/>
              </a:buClr>
              <a:buSzPts val="1100"/>
              <a:buFont typeface="Arial"/>
              <a:buNone/>
            </a:pPr>
            <a:r>
              <a:t/>
            </a:r>
            <a:endParaRPr>
              <a:solidFill>
                <a:srgbClr val="231F20"/>
              </a:solidFill>
              <a:latin typeface="Verdana"/>
              <a:ea typeface="Verdana"/>
              <a:cs typeface="Verdana"/>
              <a:sym typeface="Verdana"/>
            </a:endParaRPr>
          </a:p>
          <a:p>
            <a:pPr indent="0" lvl="0" marL="0" marR="674" rtl="0" algn="l">
              <a:lnSpc>
                <a:spcPct val="100000"/>
              </a:lnSpc>
              <a:spcBef>
                <a:spcPts val="30"/>
              </a:spcBef>
              <a:spcAft>
                <a:spcPts val="0"/>
              </a:spcAft>
              <a:buClr>
                <a:schemeClr val="dk1"/>
              </a:buClr>
              <a:buSzPts val="1100"/>
              <a:buFont typeface="Arial"/>
              <a:buNone/>
            </a:pPr>
            <a:r>
              <a:t/>
            </a:r>
            <a:endParaRPr/>
          </a:p>
        </p:txBody>
      </p:sp>
      <p:pic>
        <p:nvPicPr>
          <p:cNvPr id="172" name="Google Shape;172;p33"/>
          <p:cNvPicPr preferRelativeResize="0"/>
          <p:nvPr/>
        </p:nvPicPr>
        <p:blipFill>
          <a:blip r:embed="rId3">
            <a:alphaModFix/>
          </a:blip>
          <a:stretch>
            <a:fillRect/>
          </a:stretch>
        </p:blipFill>
        <p:spPr>
          <a:xfrm>
            <a:off x="508200" y="1666775"/>
            <a:ext cx="7961649" cy="2392850"/>
          </a:xfrm>
          <a:prstGeom prst="rect">
            <a:avLst/>
          </a:prstGeom>
          <a:noFill/>
          <a:ln cap="flat" cmpd="sng" w="9525">
            <a:solidFill>
              <a:schemeClr val="dk1"/>
            </a:solidFill>
            <a:prstDash val="solid"/>
            <a:round/>
            <a:headEnd len="sm" w="sm" type="none"/>
            <a:tailEnd len="sm" w="sm" type="none"/>
          </a:ln>
        </p:spPr>
      </p:pic>
      <p:sp>
        <p:nvSpPr>
          <p:cNvPr id="173" name="Google Shape;173;p33"/>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3"/>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435750" y="9077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CA" sz="1522"/>
              <a:t>Output: </a:t>
            </a:r>
            <a:endParaRPr sz="2522"/>
          </a:p>
        </p:txBody>
      </p:sp>
      <p:pic>
        <p:nvPicPr>
          <p:cNvPr id="180" name="Google Shape;180;p34"/>
          <p:cNvPicPr preferRelativeResize="0"/>
          <p:nvPr/>
        </p:nvPicPr>
        <p:blipFill>
          <a:blip r:embed="rId3">
            <a:alphaModFix/>
          </a:blip>
          <a:stretch>
            <a:fillRect/>
          </a:stretch>
        </p:blipFill>
        <p:spPr>
          <a:xfrm>
            <a:off x="435750" y="1761225"/>
            <a:ext cx="8082876" cy="1880669"/>
          </a:xfrm>
          <a:prstGeom prst="rect">
            <a:avLst/>
          </a:prstGeom>
          <a:noFill/>
          <a:ln cap="flat" cmpd="sng" w="9525">
            <a:solidFill>
              <a:schemeClr val="dk1"/>
            </a:solidFill>
            <a:prstDash val="solid"/>
            <a:round/>
            <a:headEnd len="sm" w="sm" type="none"/>
            <a:tailEnd len="sm" w="sm" type="none"/>
          </a:ln>
        </p:spPr>
      </p:pic>
      <p:sp>
        <p:nvSpPr>
          <p:cNvPr id="181" name="Google Shape;181;p3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