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4ca9bfc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4ca9bfc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4ca9bfc1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4ca9bfc1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4ca9bfc1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4ca9bfc1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4ca9bfc1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4ca9bfc1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4ca9bfc1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4ca9bfc1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4ca9bfc1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4ca9bfc1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4ca9bfc1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4ca9bfc1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4ca9bfc1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4ca9bfc1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4ca9bfc1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4ca9bfc1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4ca9bfc1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4ca9bfc1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4ca9bfc1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4ca9bfc1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4ca9bfc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4ca9bfc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4ca9bfc1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4ca9bfc1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4ca9bfc1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4ca9bfc1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4ca9bfc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4ca9bfc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4ca9bfc1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4ca9bfc1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ca9bfc1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ca9bfc1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4ca9bfc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4ca9bfc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ca9bfc1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ca9bfc1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4ca9bfc1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4ca9bfc1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4ca9bfc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4ca9bfc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solidFill>
                  <a:srgbClr val="1C4587"/>
                </a:solidFill>
              </a:rPr>
              <a:t>Chapter 3 </a:t>
            </a:r>
            <a:endParaRPr>
              <a:solidFill>
                <a:srgbClr val="1C4587"/>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solidFill>
                  <a:srgbClr val="4070A1"/>
                </a:solidFill>
              </a:rPr>
              <a:t>CONDITIONAL EXECUTION</a:t>
            </a:r>
            <a:endParaRPr>
              <a:solidFill>
                <a:srgbClr val="4070A1"/>
              </a:solidFill>
            </a:endParaRPr>
          </a:p>
        </p:txBody>
      </p:sp>
      <p:cxnSp>
        <p:nvCxnSpPr>
          <p:cNvPr id="56" name="Google Shape;56;p13"/>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sz="2500">
                <a:solidFill>
                  <a:srgbClr val="1C4587"/>
                </a:solidFill>
              </a:rPr>
              <a:t>3.4 Alternative execution</a:t>
            </a:r>
            <a:endParaRPr sz="2500">
              <a:solidFill>
                <a:srgbClr val="1C4587"/>
              </a:solidFill>
            </a:endParaRPr>
          </a:p>
        </p:txBody>
      </p:sp>
      <p:sp>
        <p:nvSpPr>
          <p:cNvPr id="133" name="Google Shape;133;p22"/>
          <p:cNvSpPr txBox="1"/>
          <p:nvPr>
            <p:ph idx="1" type="body"/>
          </p:nvPr>
        </p:nvSpPr>
        <p:spPr>
          <a:xfrm>
            <a:off x="311700" y="1152475"/>
            <a:ext cx="8520600" cy="378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CA" sz="1400">
                <a:solidFill>
                  <a:schemeClr val="dk1"/>
                </a:solidFill>
                <a:highlight>
                  <a:srgbClr val="FFFFFF"/>
                </a:highlight>
              </a:rPr>
              <a:t>If - else</a:t>
            </a:r>
            <a:r>
              <a:rPr lang="en-CA" sz="1400">
                <a:solidFill>
                  <a:schemeClr val="dk1"/>
                </a:solidFill>
                <a:highlight>
                  <a:srgbClr val="FFFFFF"/>
                </a:highlight>
              </a:rPr>
              <a:t> statement is a second form of the </a:t>
            </a:r>
            <a:r>
              <a:rPr b="1" lang="en-CA" sz="1400">
                <a:solidFill>
                  <a:schemeClr val="dk1"/>
                </a:solidFill>
                <a:highlight>
                  <a:srgbClr val="FFFFFF"/>
                </a:highlight>
              </a:rPr>
              <a:t>if </a:t>
            </a:r>
            <a:r>
              <a:rPr lang="en-CA" sz="1400">
                <a:solidFill>
                  <a:schemeClr val="dk1"/>
                </a:solidFill>
                <a:highlight>
                  <a:srgbClr val="FFFFFF"/>
                </a:highlight>
              </a:rPr>
              <a:t>statement and is an alternative execution in which there are two possibilities and the condition determines which one gets executed.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1200"/>
              </a:spcAft>
              <a:buNone/>
            </a:pPr>
            <a:r>
              <a:rPr lang="en-CA" sz="1400">
                <a:solidFill>
                  <a:schemeClr val="dk1"/>
                </a:solidFill>
                <a:highlight>
                  <a:srgbClr val="FFFFFF"/>
                </a:highlight>
              </a:rPr>
              <a:t>When </a:t>
            </a:r>
            <a:r>
              <a:rPr b="1" lang="en-CA" sz="1400">
                <a:solidFill>
                  <a:schemeClr val="dk1"/>
                </a:solidFill>
                <a:highlight>
                  <a:srgbClr val="FFFFFF"/>
                </a:highlight>
              </a:rPr>
              <a:t>x</a:t>
            </a:r>
            <a:r>
              <a:rPr lang="en-CA" sz="1400">
                <a:solidFill>
                  <a:schemeClr val="dk1"/>
                </a:solidFill>
                <a:highlight>
                  <a:srgbClr val="FFFFFF"/>
                </a:highlight>
              </a:rPr>
              <a:t>  is divided by 2 is 0, then we know that</a:t>
            </a:r>
            <a:r>
              <a:rPr b="1" lang="en-CA" sz="1400">
                <a:solidFill>
                  <a:schemeClr val="dk1"/>
                </a:solidFill>
                <a:highlight>
                  <a:srgbClr val="FFFFFF"/>
                </a:highlight>
              </a:rPr>
              <a:t> x </a:t>
            </a:r>
            <a:r>
              <a:rPr lang="en-CA" sz="1400">
                <a:solidFill>
                  <a:schemeClr val="dk1"/>
                </a:solidFill>
                <a:highlight>
                  <a:srgbClr val="FFFFFF"/>
                </a:highlight>
              </a:rPr>
              <a:t>is even, and the program displays a message. If the condition is false, the indented block after the </a:t>
            </a:r>
            <a:r>
              <a:rPr b="1" lang="en-CA" sz="1400">
                <a:solidFill>
                  <a:schemeClr val="dk1"/>
                </a:solidFill>
                <a:highlight>
                  <a:srgbClr val="FFFFFF"/>
                </a:highlight>
              </a:rPr>
              <a:t>else </a:t>
            </a:r>
            <a:r>
              <a:rPr lang="en-CA" sz="1400">
                <a:solidFill>
                  <a:schemeClr val="dk1"/>
                </a:solidFill>
                <a:highlight>
                  <a:srgbClr val="FFFFFF"/>
                </a:highlight>
              </a:rPr>
              <a:t>line is executed.</a:t>
            </a:r>
            <a:endParaRPr sz="1400">
              <a:solidFill>
                <a:schemeClr val="dk1"/>
              </a:solidFill>
              <a:highlight>
                <a:srgbClr val="FFFFFF"/>
              </a:highlight>
            </a:endParaRPr>
          </a:p>
        </p:txBody>
      </p:sp>
      <p:cxnSp>
        <p:nvCxnSpPr>
          <p:cNvPr id="134" name="Google Shape;134;p22"/>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35" name="Google Shape;135;p2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2"/>
          <p:cNvPicPr preferRelativeResize="0"/>
          <p:nvPr/>
        </p:nvPicPr>
        <p:blipFill>
          <a:blip r:embed="rId3">
            <a:alphaModFix/>
          </a:blip>
          <a:stretch>
            <a:fillRect/>
          </a:stretch>
        </p:blipFill>
        <p:spPr>
          <a:xfrm>
            <a:off x="784475" y="2180600"/>
            <a:ext cx="7345650" cy="15091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757675" y="517425"/>
            <a:ext cx="7684449" cy="4125725"/>
          </a:xfrm>
          <a:prstGeom prst="rect">
            <a:avLst/>
          </a:prstGeom>
          <a:noFill/>
          <a:ln cap="flat" cmpd="sng" w="9525">
            <a:solidFill>
              <a:schemeClr val="dk1"/>
            </a:solidFill>
            <a:prstDash val="solid"/>
            <a:round/>
            <a:headEnd len="sm" w="sm" type="none"/>
            <a:tailEnd len="sm" w="sm" type="none"/>
          </a:ln>
        </p:spPr>
      </p:pic>
      <p:sp>
        <p:nvSpPr>
          <p:cNvPr id="143" name="Google Shape;143;p2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1840175" y="3511475"/>
            <a:ext cx="5574600" cy="286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358"/>
              <a:buNone/>
            </a:pPr>
            <a:r>
              <a:rPr i="1" lang="en-CA" sz="1200">
                <a:solidFill>
                  <a:srgbClr val="333333"/>
                </a:solidFill>
                <a:highlight>
                  <a:srgbClr val="FFFFFF"/>
                </a:highlight>
                <a:latin typeface="Lato"/>
                <a:ea typeface="Lato"/>
                <a:cs typeface="Lato"/>
                <a:sym typeface="Lato"/>
              </a:rPr>
              <a:t>Figure 2: Flowchart illustrating the execution of an if-else statement.</a:t>
            </a:r>
            <a:endParaRPr sz="1200"/>
          </a:p>
        </p:txBody>
      </p:sp>
      <p:pic>
        <p:nvPicPr>
          <p:cNvPr id="150" name="Google Shape;150;p24"/>
          <p:cNvPicPr preferRelativeResize="0"/>
          <p:nvPr/>
        </p:nvPicPr>
        <p:blipFill>
          <a:blip r:embed="rId3">
            <a:alphaModFix/>
          </a:blip>
          <a:stretch>
            <a:fillRect/>
          </a:stretch>
        </p:blipFill>
        <p:spPr>
          <a:xfrm>
            <a:off x="1700150" y="322800"/>
            <a:ext cx="5119299" cy="2964576"/>
          </a:xfrm>
          <a:prstGeom prst="rect">
            <a:avLst/>
          </a:prstGeom>
          <a:noFill/>
          <a:ln>
            <a:noFill/>
          </a:ln>
        </p:spPr>
      </p:pic>
      <p:sp>
        <p:nvSpPr>
          <p:cNvPr id="151" name="Google Shape;151;p2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nvSpPr>
        <p:spPr>
          <a:xfrm>
            <a:off x="677525" y="3927575"/>
            <a:ext cx="7899900" cy="723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CA">
                <a:solidFill>
                  <a:srgbClr val="333333"/>
                </a:solidFill>
                <a:highlight>
                  <a:srgbClr val="FFFFFF"/>
                </a:highlight>
              </a:rPr>
              <a:t>​​The condition must either be </a:t>
            </a:r>
            <a:r>
              <a:rPr b="1" lang="en-CA">
                <a:solidFill>
                  <a:srgbClr val="333333"/>
                </a:solidFill>
                <a:highlight>
                  <a:srgbClr val="FFFFFF"/>
                </a:highlight>
              </a:rPr>
              <a:t>true</a:t>
            </a:r>
            <a:r>
              <a:rPr lang="en-CA">
                <a:solidFill>
                  <a:srgbClr val="333333"/>
                </a:solidFill>
                <a:highlight>
                  <a:srgbClr val="FFFFFF"/>
                </a:highlight>
              </a:rPr>
              <a:t> or </a:t>
            </a:r>
            <a:r>
              <a:rPr b="1" lang="en-CA">
                <a:solidFill>
                  <a:srgbClr val="333333"/>
                </a:solidFill>
                <a:highlight>
                  <a:srgbClr val="FFFFFF"/>
                </a:highlight>
              </a:rPr>
              <a:t>false</a:t>
            </a:r>
            <a:r>
              <a:rPr lang="en-CA">
                <a:solidFill>
                  <a:srgbClr val="333333"/>
                </a:solidFill>
                <a:highlight>
                  <a:srgbClr val="FFFFFF"/>
                </a:highlight>
              </a:rPr>
              <a:t>, exactly one of the alternatives will be executed. The alternatives are called </a:t>
            </a:r>
            <a:r>
              <a:rPr b="1" lang="en-CA">
                <a:solidFill>
                  <a:srgbClr val="333333"/>
                </a:solidFill>
              </a:rPr>
              <a:t>branches</a:t>
            </a:r>
            <a:r>
              <a:rPr lang="en-CA">
                <a:solidFill>
                  <a:srgbClr val="333333"/>
                </a:solidFill>
                <a:highlight>
                  <a:srgbClr val="FFFFFF"/>
                </a:highlight>
              </a:rPr>
              <a:t>, because they are branches in the flow of execution.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sz="2500">
                <a:solidFill>
                  <a:srgbClr val="1C4587"/>
                </a:solidFill>
              </a:rPr>
              <a:t>3.5 Chained conditionals</a:t>
            </a:r>
            <a:endParaRPr/>
          </a:p>
        </p:txBody>
      </p:sp>
      <p:sp>
        <p:nvSpPr>
          <p:cNvPr id="159" name="Google Shape;15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When there are more than two possibilities, we need more than two branches.</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b="1" lang="en-CA" sz="1400">
                <a:solidFill>
                  <a:schemeClr val="dk1"/>
                </a:solidFill>
              </a:rPr>
              <a:t>Chained conditional</a:t>
            </a:r>
            <a:r>
              <a:rPr lang="en-CA" sz="1400">
                <a:solidFill>
                  <a:schemeClr val="dk1"/>
                </a:solidFill>
              </a:rPr>
              <a:t> is the one way to express a computation like that.</a:t>
            </a:r>
            <a:endParaRPr sz="1400">
              <a:solidFill>
                <a:schemeClr val="dk1"/>
              </a:solidFill>
            </a:endParaRPr>
          </a:p>
          <a:p>
            <a:pPr indent="0" lvl="0" marL="0" rtl="0" algn="l">
              <a:spcBef>
                <a:spcPts val="1200"/>
              </a:spcBef>
              <a:spcAft>
                <a:spcPts val="1200"/>
              </a:spcAft>
              <a:buNone/>
            </a:pPr>
            <a:r>
              <a:t/>
            </a:r>
            <a:endParaRPr/>
          </a:p>
        </p:txBody>
      </p:sp>
      <p:sp>
        <p:nvSpPr>
          <p:cNvPr id="160" name="Google Shape;160;p2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63" name="Google Shape;163;p25"/>
          <p:cNvPicPr preferRelativeResize="0"/>
          <p:nvPr/>
        </p:nvPicPr>
        <p:blipFill>
          <a:blip r:embed="rId3">
            <a:alphaModFix/>
          </a:blip>
          <a:stretch>
            <a:fillRect/>
          </a:stretch>
        </p:blipFill>
        <p:spPr>
          <a:xfrm>
            <a:off x="979450" y="2334600"/>
            <a:ext cx="7385676" cy="24701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idx="1" type="body"/>
          </p:nvPr>
        </p:nvSpPr>
        <p:spPr>
          <a:xfrm>
            <a:off x="311700" y="372675"/>
            <a:ext cx="8520600" cy="44811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b="1" lang="en-CA" sz="5600">
                <a:solidFill>
                  <a:schemeClr val="dk1"/>
                </a:solidFill>
                <a:highlight>
                  <a:schemeClr val="lt1"/>
                </a:highlight>
              </a:rPr>
              <a:t>Elif</a:t>
            </a:r>
            <a:r>
              <a:rPr lang="en-CA" sz="5600">
                <a:solidFill>
                  <a:schemeClr val="dk1"/>
                </a:solidFill>
                <a:highlight>
                  <a:schemeClr val="lt1"/>
                </a:highlight>
              </a:rPr>
              <a:t> </a:t>
            </a:r>
            <a:r>
              <a:rPr lang="en-CA" sz="5600">
                <a:solidFill>
                  <a:schemeClr val="dk1"/>
                </a:solidFill>
                <a:highlight>
                  <a:srgbClr val="FFFFFF"/>
                </a:highlight>
              </a:rPr>
              <a:t>is an abbreviation of “</a:t>
            </a:r>
            <a:r>
              <a:rPr b="1" lang="en-CA" sz="5600">
                <a:solidFill>
                  <a:schemeClr val="dk1"/>
                </a:solidFill>
                <a:highlight>
                  <a:srgbClr val="FFFFFF"/>
                </a:highlight>
              </a:rPr>
              <a:t>else if</a:t>
            </a:r>
            <a:r>
              <a:rPr lang="en-CA" sz="5600">
                <a:solidFill>
                  <a:schemeClr val="dk1"/>
                </a:solidFill>
                <a:highlight>
                  <a:srgbClr val="FFFFFF"/>
                </a:highlight>
              </a:rPr>
              <a:t>.” Again, exactly one branch will be executed. </a:t>
            </a:r>
            <a:endParaRPr sz="5600">
              <a:solidFill>
                <a:schemeClr val="dk1"/>
              </a:solidFill>
              <a:highlight>
                <a:srgbClr val="FFFFFF"/>
              </a:highlight>
            </a:endParaRPr>
          </a:p>
          <a:p>
            <a:pPr indent="0" lvl="0" marL="0" rtl="0" algn="just">
              <a:lnSpc>
                <a:spcPct val="150000"/>
              </a:lnSpc>
              <a:spcBef>
                <a:spcPts val="1200"/>
              </a:spcBef>
              <a:spcAft>
                <a:spcPts val="0"/>
              </a:spcAft>
              <a:buNone/>
            </a:pPr>
            <a:r>
              <a:rPr lang="en-CA" sz="5600">
                <a:solidFill>
                  <a:schemeClr val="dk1"/>
                </a:solidFill>
                <a:highlight>
                  <a:srgbClr val="FFFFFF"/>
                </a:highlight>
              </a:rPr>
              <a:t>There is no limit on the number of </a:t>
            </a:r>
            <a:r>
              <a:rPr b="1" lang="en-CA" sz="5600">
                <a:solidFill>
                  <a:schemeClr val="dk1"/>
                </a:solidFill>
                <a:highlight>
                  <a:schemeClr val="lt1"/>
                </a:highlight>
              </a:rPr>
              <a:t>elif </a:t>
            </a:r>
            <a:r>
              <a:rPr lang="en-CA" sz="5600">
                <a:solidFill>
                  <a:schemeClr val="dk1"/>
                </a:solidFill>
                <a:highlight>
                  <a:srgbClr val="FFFFFF"/>
                </a:highlight>
              </a:rPr>
              <a:t>statements. If there is an </a:t>
            </a:r>
            <a:r>
              <a:rPr b="1" lang="en-CA" sz="5600">
                <a:solidFill>
                  <a:schemeClr val="dk1"/>
                </a:solidFill>
                <a:highlight>
                  <a:schemeClr val="lt1"/>
                </a:highlight>
              </a:rPr>
              <a:t>else</a:t>
            </a:r>
            <a:r>
              <a:rPr lang="en-CA" sz="5600">
                <a:solidFill>
                  <a:schemeClr val="dk1"/>
                </a:solidFill>
                <a:highlight>
                  <a:schemeClr val="lt1"/>
                </a:highlight>
              </a:rPr>
              <a:t> </a:t>
            </a:r>
            <a:r>
              <a:rPr lang="en-CA" sz="5600">
                <a:solidFill>
                  <a:schemeClr val="dk1"/>
                </a:solidFill>
                <a:highlight>
                  <a:srgbClr val="FFFFFF"/>
                </a:highlight>
              </a:rPr>
              <a:t>clause, it has to be at the end, but there doesn’t have to be one.</a:t>
            </a:r>
            <a:endParaRPr sz="5600">
              <a:solidFill>
                <a:schemeClr val="dk1"/>
              </a:solidFill>
              <a:highlight>
                <a:srgbClr val="FFFFFF"/>
              </a:highlight>
            </a:endParaRPr>
          </a:p>
          <a:p>
            <a:pPr indent="0" lvl="0" marL="0" rtl="0" algn="just">
              <a:lnSpc>
                <a:spcPct val="150000"/>
              </a:lnSpc>
              <a:spcBef>
                <a:spcPts val="1200"/>
              </a:spcBef>
              <a:spcAft>
                <a:spcPts val="0"/>
              </a:spcAft>
              <a:buNone/>
            </a:pPr>
            <a:r>
              <a:t/>
            </a:r>
            <a:endParaRPr sz="5600">
              <a:solidFill>
                <a:schemeClr val="dk1"/>
              </a:solidFill>
              <a:highlight>
                <a:srgbClr val="FFFFFF"/>
              </a:highlight>
            </a:endParaRPr>
          </a:p>
          <a:p>
            <a:pPr indent="0" lvl="0" marL="0" rtl="0" algn="just">
              <a:lnSpc>
                <a:spcPct val="150000"/>
              </a:lnSpc>
              <a:spcBef>
                <a:spcPts val="1200"/>
              </a:spcBef>
              <a:spcAft>
                <a:spcPts val="0"/>
              </a:spcAft>
              <a:buNone/>
            </a:pPr>
            <a:r>
              <a:t/>
            </a:r>
            <a:endParaRPr sz="5600">
              <a:solidFill>
                <a:schemeClr val="dk1"/>
              </a:solidFill>
              <a:highlight>
                <a:srgbClr val="FFFFFF"/>
              </a:highlight>
            </a:endParaRPr>
          </a:p>
          <a:p>
            <a:pPr indent="0" lvl="0" marL="0" rtl="0" algn="just">
              <a:lnSpc>
                <a:spcPct val="150000"/>
              </a:lnSpc>
              <a:spcBef>
                <a:spcPts val="1200"/>
              </a:spcBef>
              <a:spcAft>
                <a:spcPts val="0"/>
              </a:spcAft>
              <a:buNone/>
            </a:pPr>
            <a:r>
              <a:t/>
            </a:r>
            <a:endParaRPr sz="5600">
              <a:solidFill>
                <a:schemeClr val="dk1"/>
              </a:solidFill>
              <a:highlight>
                <a:srgbClr val="FFFFFF"/>
              </a:highlight>
            </a:endParaRPr>
          </a:p>
          <a:p>
            <a:pPr indent="0" lvl="0" marL="0" rtl="0" algn="just">
              <a:lnSpc>
                <a:spcPct val="150000"/>
              </a:lnSpc>
              <a:spcBef>
                <a:spcPts val="1200"/>
              </a:spcBef>
              <a:spcAft>
                <a:spcPts val="0"/>
              </a:spcAft>
              <a:buNone/>
            </a:pPr>
            <a:r>
              <a:t/>
            </a:r>
            <a:endParaRPr sz="5600">
              <a:solidFill>
                <a:schemeClr val="dk1"/>
              </a:solidFill>
              <a:highlight>
                <a:srgbClr val="FFFFFF"/>
              </a:highlight>
            </a:endParaRPr>
          </a:p>
          <a:p>
            <a:pPr indent="0" lvl="0" marL="0" rtl="0" algn="just">
              <a:lnSpc>
                <a:spcPct val="150000"/>
              </a:lnSpc>
              <a:spcBef>
                <a:spcPts val="1200"/>
              </a:spcBef>
              <a:spcAft>
                <a:spcPts val="0"/>
              </a:spcAft>
              <a:buNone/>
            </a:pPr>
            <a:r>
              <a:t/>
            </a:r>
            <a:endParaRPr sz="5600">
              <a:solidFill>
                <a:schemeClr val="dk1"/>
              </a:solidFill>
              <a:highlight>
                <a:srgbClr val="FFFFFF"/>
              </a:highlight>
            </a:endParaRPr>
          </a:p>
          <a:p>
            <a:pPr indent="0" lvl="0" marL="0" rtl="0" algn="just">
              <a:lnSpc>
                <a:spcPct val="150000"/>
              </a:lnSpc>
              <a:spcBef>
                <a:spcPts val="1200"/>
              </a:spcBef>
              <a:spcAft>
                <a:spcPts val="0"/>
              </a:spcAft>
              <a:buNone/>
            </a:pPr>
            <a:r>
              <a:rPr lang="en-CA" sz="5600">
                <a:solidFill>
                  <a:schemeClr val="dk1"/>
                </a:solidFill>
                <a:highlight>
                  <a:srgbClr val="FFFFFF"/>
                </a:highlight>
              </a:rPr>
              <a:t>Each condition is checked in order. If the first is false, the next is checked, and so on. If one of them is true, the corresponding branch executes, and the statement ends.</a:t>
            </a:r>
            <a:endParaRPr sz="5600">
              <a:solidFill>
                <a:schemeClr val="dk1"/>
              </a:solidFill>
              <a:highlight>
                <a:srgbClr val="FFFFFF"/>
              </a:highlight>
            </a:endParaRPr>
          </a:p>
          <a:p>
            <a:pPr indent="0" lvl="0" marL="0" rtl="0" algn="just">
              <a:lnSpc>
                <a:spcPct val="150000"/>
              </a:lnSpc>
              <a:spcBef>
                <a:spcPts val="1200"/>
              </a:spcBef>
              <a:spcAft>
                <a:spcPts val="0"/>
              </a:spcAft>
              <a:buNone/>
            </a:pPr>
            <a:r>
              <a:rPr lang="en-CA" sz="5600">
                <a:solidFill>
                  <a:schemeClr val="dk1"/>
                </a:solidFill>
                <a:highlight>
                  <a:schemeClr val="lt1"/>
                </a:highlight>
              </a:rPr>
              <a:t>Even if more than one condition is true, only the first true branch executes.</a:t>
            </a:r>
            <a:endParaRPr sz="5600">
              <a:solidFill>
                <a:schemeClr val="dk1"/>
              </a:solidFill>
              <a:highlight>
                <a:schemeClr val="lt1"/>
              </a:highlight>
            </a:endParaRPr>
          </a:p>
          <a:p>
            <a:pPr indent="0" lvl="0" marL="0" rtl="0" algn="just">
              <a:spcBef>
                <a:spcPts val="1200"/>
              </a:spcBef>
              <a:spcAft>
                <a:spcPts val="0"/>
              </a:spcAft>
              <a:buNone/>
            </a:pPr>
            <a:r>
              <a:t/>
            </a:r>
            <a:endParaRPr sz="1700">
              <a:solidFill>
                <a:srgbClr val="333333"/>
              </a:solidFill>
              <a:highlight>
                <a:srgbClr val="FFFFFF"/>
              </a:highlight>
            </a:endParaRPr>
          </a:p>
          <a:p>
            <a:pPr indent="0" lvl="0" marL="0" rtl="0" algn="just">
              <a:spcBef>
                <a:spcPts val="1200"/>
              </a:spcBef>
              <a:spcAft>
                <a:spcPts val="1200"/>
              </a:spcAft>
              <a:buNone/>
            </a:pPr>
            <a:r>
              <a:t/>
            </a:r>
            <a:endParaRPr sz="1700">
              <a:solidFill>
                <a:srgbClr val="333333"/>
              </a:solidFill>
              <a:highlight>
                <a:srgbClr val="FFFFFF"/>
              </a:highlight>
            </a:endParaRPr>
          </a:p>
        </p:txBody>
      </p:sp>
      <p:pic>
        <p:nvPicPr>
          <p:cNvPr id="169" name="Google Shape;169;p26"/>
          <p:cNvPicPr preferRelativeResize="0"/>
          <p:nvPr/>
        </p:nvPicPr>
        <p:blipFill>
          <a:blip r:embed="rId3">
            <a:alphaModFix/>
          </a:blip>
          <a:stretch>
            <a:fillRect/>
          </a:stretch>
        </p:blipFill>
        <p:spPr>
          <a:xfrm>
            <a:off x="691263" y="1697275"/>
            <a:ext cx="7761475" cy="1586150"/>
          </a:xfrm>
          <a:prstGeom prst="rect">
            <a:avLst/>
          </a:prstGeom>
          <a:noFill/>
          <a:ln cap="flat" cmpd="sng" w="9525">
            <a:solidFill>
              <a:schemeClr val="dk1"/>
            </a:solidFill>
            <a:prstDash val="solid"/>
            <a:round/>
            <a:headEnd len="sm" w="sm" type="none"/>
            <a:tailEnd len="sm" w="sm" type="none"/>
          </a:ln>
        </p:spPr>
      </p:pic>
      <p:sp>
        <p:nvSpPr>
          <p:cNvPr id="170" name="Google Shape;170;p2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7"/>
          <p:cNvPicPr preferRelativeResize="0"/>
          <p:nvPr/>
        </p:nvPicPr>
        <p:blipFill>
          <a:blip r:embed="rId3">
            <a:alphaModFix/>
          </a:blip>
          <a:stretch>
            <a:fillRect/>
          </a:stretch>
        </p:blipFill>
        <p:spPr>
          <a:xfrm>
            <a:off x="1589250" y="308000"/>
            <a:ext cx="6052076" cy="4527500"/>
          </a:xfrm>
          <a:prstGeom prst="rect">
            <a:avLst/>
          </a:prstGeom>
          <a:noFill/>
          <a:ln cap="flat" cmpd="sng" w="9525">
            <a:solidFill>
              <a:schemeClr val="dk1"/>
            </a:solidFill>
            <a:prstDash val="solid"/>
            <a:round/>
            <a:headEnd len="sm" w="sm" type="none"/>
            <a:tailEnd len="sm" w="sm" type="none"/>
          </a:ln>
        </p:spPr>
      </p:pic>
      <p:sp>
        <p:nvSpPr>
          <p:cNvPr id="177" name="Google Shape;177;p2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idx="1" type="body"/>
          </p:nvPr>
        </p:nvSpPr>
        <p:spPr>
          <a:xfrm>
            <a:off x="623400" y="42733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CA" sz="1200">
                <a:solidFill>
                  <a:srgbClr val="333333"/>
                </a:solidFill>
                <a:highlight>
                  <a:srgbClr val="FFFFFF"/>
                </a:highlight>
                <a:latin typeface="Lato"/>
                <a:ea typeface="Lato"/>
                <a:cs typeface="Lato"/>
                <a:sym typeface="Lato"/>
              </a:rPr>
              <a:t>Figure3: Flowchart illustrating the execution of general conditional statement.</a:t>
            </a:r>
            <a:endParaRPr/>
          </a:p>
        </p:txBody>
      </p:sp>
      <p:sp>
        <p:nvSpPr>
          <p:cNvPr id="184" name="Google Shape;184;p2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8"/>
          <p:cNvPicPr preferRelativeResize="0"/>
          <p:nvPr/>
        </p:nvPicPr>
        <p:blipFill>
          <a:blip r:embed="rId3">
            <a:alphaModFix/>
          </a:blip>
          <a:stretch>
            <a:fillRect/>
          </a:stretch>
        </p:blipFill>
        <p:spPr>
          <a:xfrm>
            <a:off x="406500" y="275600"/>
            <a:ext cx="8331003" cy="39051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sz="2500">
                <a:solidFill>
                  <a:srgbClr val="1C4587"/>
                </a:solidFill>
              </a:rPr>
              <a:t>3.6 Nested conditionals</a:t>
            </a:r>
            <a:endParaRPr sz="2500">
              <a:solidFill>
                <a:srgbClr val="1C4587"/>
              </a:solidFill>
            </a:endParaRPr>
          </a:p>
        </p:txBody>
      </p:sp>
      <p:sp>
        <p:nvSpPr>
          <p:cNvPr id="192" name="Google Shape;192;p29"/>
          <p:cNvSpPr txBox="1"/>
          <p:nvPr>
            <p:ph idx="1" type="body"/>
          </p:nvPr>
        </p:nvSpPr>
        <p:spPr>
          <a:xfrm>
            <a:off x="311700" y="1152475"/>
            <a:ext cx="8520600" cy="3907800"/>
          </a:xfrm>
          <a:prstGeom prst="rect">
            <a:avLst/>
          </a:prstGeom>
        </p:spPr>
        <p:txBody>
          <a:bodyPr anchorCtr="0" anchor="t" bIns="91425" lIns="91425" spcFirstLastPara="1" rIns="91425" wrap="square" tIns="91425">
            <a:normAutofit lnSpcReduction="10000"/>
          </a:bodyPr>
          <a:lstStyle/>
          <a:p>
            <a:pPr indent="0" lvl="0" marL="0" marR="86360" rtl="0" algn="just">
              <a:lnSpc>
                <a:spcPct val="150000"/>
              </a:lnSpc>
              <a:spcBef>
                <a:spcPts val="0"/>
              </a:spcBef>
              <a:spcAft>
                <a:spcPts val="0"/>
              </a:spcAft>
              <a:buClr>
                <a:schemeClr val="dk1"/>
              </a:buClr>
              <a:buSzPts val="1100"/>
              <a:buFont typeface="Arial"/>
              <a:buNone/>
            </a:pPr>
            <a:r>
              <a:rPr lang="en-CA" sz="1400">
                <a:solidFill>
                  <a:schemeClr val="dk1"/>
                </a:solidFill>
              </a:rPr>
              <a:t>One conditional can also be nested within another. We could have written the three-branch example like this:</a:t>
            </a:r>
            <a:endParaRPr sz="1400">
              <a:solidFill>
                <a:schemeClr val="dk1"/>
              </a:solidFill>
            </a:endParaRPr>
          </a:p>
          <a:p>
            <a:pPr indent="0" lvl="0" marL="0" rtl="0" algn="just">
              <a:lnSpc>
                <a:spcPct val="150000"/>
              </a:lnSpc>
              <a:spcBef>
                <a:spcPts val="0"/>
              </a:spcBef>
              <a:spcAft>
                <a:spcPts val="0"/>
              </a:spcAft>
              <a:buNone/>
            </a:pPr>
            <a:r>
              <a:t/>
            </a:r>
            <a:endParaRPr sz="1400">
              <a:solidFill>
                <a:schemeClr val="dk1"/>
              </a:solidFill>
            </a:endParaRPr>
          </a:p>
          <a:p>
            <a:pPr indent="0" lvl="0" marL="0" rtl="0" algn="just">
              <a:lnSpc>
                <a:spcPct val="150000"/>
              </a:lnSpc>
              <a:spcBef>
                <a:spcPts val="1200"/>
              </a:spcBef>
              <a:spcAft>
                <a:spcPts val="0"/>
              </a:spcAft>
              <a:buNone/>
            </a:pPr>
            <a:r>
              <a:t/>
            </a:r>
            <a:endParaRPr sz="1400">
              <a:solidFill>
                <a:schemeClr val="dk1"/>
              </a:solidFill>
            </a:endParaRPr>
          </a:p>
          <a:p>
            <a:pPr indent="0" lvl="0" marL="0" rtl="0" algn="just">
              <a:lnSpc>
                <a:spcPct val="150000"/>
              </a:lnSpc>
              <a:spcBef>
                <a:spcPts val="1200"/>
              </a:spcBef>
              <a:spcAft>
                <a:spcPts val="0"/>
              </a:spcAft>
              <a:buNone/>
            </a:pPr>
            <a:r>
              <a:t/>
            </a:r>
            <a:endParaRPr sz="1400">
              <a:solidFill>
                <a:schemeClr val="dk1"/>
              </a:solidFill>
            </a:endParaRPr>
          </a:p>
          <a:p>
            <a:pPr indent="0" lvl="0" marL="0" rtl="0" algn="just">
              <a:lnSpc>
                <a:spcPct val="150000"/>
              </a:lnSpc>
              <a:spcBef>
                <a:spcPts val="1200"/>
              </a:spcBef>
              <a:spcAft>
                <a:spcPts val="0"/>
              </a:spcAft>
              <a:buNone/>
            </a:pPr>
            <a:r>
              <a:t/>
            </a:r>
            <a:endParaRPr sz="1400">
              <a:solidFill>
                <a:schemeClr val="dk1"/>
              </a:solidFill>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1200"/>
              </a:spcAft>
              <a:buNone/>
            </a:pPr>
            <a:r>
              <a:rPr lang="en-CA" sz="1400">
                <a:solidFill>
                  <a:schemeClr val="dk1"/>
                </a:solidFill>
                <a:highlight>
                  <a:srgbClr val="FFFFFF"/>
                </a:highlight>
              </a:rPr>
              <a:t>The </a:t>
            </a:r>
            <a:r>
              <a:rPr b="1" lang="en-CA" sz="1400">
                <a:solidFill>
                  <a:schemeClr val="dk1"/>
                </a:solidFill>
              </a:rPr>
              <a:t>outer</a:t>
            </a:r>
            <a:r>
              <a:rPr b="1" lang="en-CA" sz="1400">
                <a:solidFill>
                  <a:schemeClr val="dk1"/>
                </a:solidFill>
                <a:highlight>
                  <a:srgbClr val="FFFFFF"/>
                </a:highlight>
              </a:rPr>
              <a:t> </a:t>
            </a:r>
            <a:r>
              <a:rPr lang="en-CA" sz="1400">
                <a:solidFill>
                  <a:schemeClr val="dk1"/>
                </a:solidFill>
                <a:highlight>
                  <a:srgbClr val="FFFFFF"/>
                </a:highlight>
              </a:rPr>
              <a:t>conditional contains two branches. The first branch contains a simple print statement. The second branch contains another </a:t>
            </a:r>
            <a:r>
              <a:rPr b="1" lang="en-CA" sz="1400">
                <a:solidFill>
                  <a:schemeClr val="dk1"/>
                </a:solidFill>
                <a:highlight>
                  <a:schemeClr val="lt1"/>
                </a:highlight>
              </a:rPr>
              <a:t>if </a:t>
            </a:r>
            <a:r>
              <a:rPr lang="en-CA" sz="1400">
                <a:solidFill>
                  <a:schemeClr val="dk1"/>
                </a:solidFill>
                <a:highlight>
                  <a:srgbClr val="FFFFFF"/>
                </a:highlight>
              </a:rPr>
              <a:t>statement, which has two branches of its own. Those two branches are both simple statements, although they could have been conditional statements as well.</a:t>
            </a:r>
            <a:endParaRPr sz="1400">
              <a:solidFill>
                <a:schemeClr val="dk1"/>
              </a:solidFill>
            </a:endParaRPr>
          </a:p>
        </p:txBody>
      </p:sp>
      <p:cxnSp>
        <p:nvCxnSpPr>
          <p:cNvPr id="193" name="Google Shape;193;p29"/>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94" name="Google Shape;194;p2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9"/>
          <p:cNvPicPr preferRelativeResize="0"/>
          <p:nvPr/>
        </p:nvPicPr>
        <p:blipFill>
          <a:blip r:embed="rId3">
            <a:alphaModFix/>
          </a:blip>
          <a:stretch>
            <a:fillRect/>
          </a:stretch>
        </p:blipFill>
        <p:spPr>
          <a:xfrm>
            <a:off x="1019450" y="1971150"/>
            <a:ext cx="6806674" cy="16416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CA" sz="1400">
                <a:solidFill>
                  <a:schemeClr val="dk1"/>
                </a:solidFill>
              </a:rPr>
              <a:t>The indentation of the statements makes the structure apparent. Sometimes nested conditionals become difficult to read very quickly. In general, it is a good idea to avoid them if you can. But don’t be afraid to put a for loop inside a conditional, or a conditional inside a for loop. It’s perfectly valid and quite common.</a:t>
            </a:r>
            <a:endParaRPr sz="1400">
              <a:solidFill>
                <a:schemeClr val="dk1"/>
              </a:solidFill>
            </a:endParaRPr>
          </a:p>
        </p:txBody>
      </p:sp>
      <p:sp>
        <p:nvSpPr>
          <p:cNvPr id="202" name="Google Shape;202;p3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sz="2500">
                <a:solidFill>
                  <a:srgbClr val="1C4587"/>
                </a:solidFill>
              </a:rPr>
              <a:t>3.7 Catching exceptions using try and except</a:t>
            </a:r>
            <a:endParaRPr sz="2500">
              <a:solidFill>
                <a:srgbClr val="1C4587"/>
              </a:solidFill>
            </a:endParaRPr>
          </a:p>
        </p:txBody>
      </p:sp>
      <p:sp>
        <p:nvSpPr>
          <p:cNvPr id="209" name="Google Shape;209;p31"/>
          <p:cNvSpPr txBox="1"/>
          <p:nvPr>
            <p:ph idx="1" type="body"/>
          </p:nvPr>
        </p:nvSpPr>
        <p:spPr>
          <a:xfrm>
            <a:off x="311700" y="1152475"/>
            <a:ext cx="8520600" cy="3743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Error in Python can be of two types i.e. Syntax errors and Exceptions. </a:t>
            </a:r>
            <a:endParaRPr sz="1400">
              <a:solidFill>
                <a:schemeClr val="dk1"/>
              </a:solidFill>
            </a:endParaRPr>
          </a:p>
          <a:p>
            <a:pPr indent="0" lvl="0" marL="0" rtl="0" algn="just">
              <a:lnSpc>
                <a:spcPct val="150000"/>
              </a:lnSpc>
              <a:spcBef>
                <a:spcPts val="800"/>
              </a:spcBef>
              <a:spcAft>
                <a:spcPts val="0"/>
              </a:spcAft>
              <a:buNone/>
            </a:pPr>
            <a:r>
              <a:rPr lang="en-CA" sz="1400">
                <a:solidFill>
                  <a:schemeClr val="dk1"/>
                </a:solidFill>
              </a:rPr>
              <a:t>Errors are the problems in a program due to which the program will stop the execution. Also, exceptions are raised when some internal events occur which changes the normal flow of the program.</a:t>
            </a:r>
            <a:endParaRPr sz="1400">
              <a:solidFill>
                <a:schemeClr val="dk1"/>
              </a:solidFill>
            </a:endParaRPr>
          </a:p>
          <a:p>
            <a:pPr indent="0" lvl="0" marL="0" rtl="0" algn="just">
              <a:lnSpc>
                <a:spcPct val="150000"/>
              </a:lnSpc>
              <a:spcBef>
                <a:spcPts val="800"/>
              </a:spcBef>
              <a:spcAft>
                <a:spcPts val="0"/>
              </a:spcAft>
              <a:buNone/>
            </a:pPr>
            <a:r>
              <a:t/>
            </a:r>
            <a:endParaRPr b="1" sz="1400">
              <a:solidFill>
                <a:schemeClr val="dk1"/>
              </a:solidFill>
            </a:endParaRPr>
          </a:p>
          <a:p>
            <a:pPr indent="0" lvl="0" marL="0" rtl="0" algn="just">
              <a:lnSpc>
                <a:spcPct val="150000"/>
              </a:lnSpc>
              <a:spcBef>
                <a:spcPts val="800"/>
              </a:spcBef>
              <a:spcAft>
                <a:spcPts val="0"/>
              </a:spcAft>
              <a:buClr>
                <a:schemeClr val="dk1"/>
              </a:buClr>
              <a:buSzPts val="1100"/>
              <a:buFont typeface="Arial"/>
              <a:buNone/>
            </a:pPr>
            <a:r>
              <a:rPr b="1" lang="en-CA" sz="1400">
                <a:solidFill>
                  <a:schemeClr val="dk1"/>
                </a:solidFill>
              </a:rPr>
              <a:t>Common Exception Errors are : </a:t>
            </a:r>
            <a:endParaRPr sz="1400">
              <a:solidFill>
                <a:schemeClr val="dk1"/>
              </a:solidFill>
            </a:endParaRPr>
          </a:p>
          <a:p>
            <a:pPr indent="-317500" lvl="0" marL="685800" rtl="0" algn="just">
              <a:lnSpc>
                <a:spcPct val="150000"/>
              </a:lnSpc>
              <a:spcBef>
                <a:spcPts val="800"/>
              </a:spcBef>
              <a:spcAft>
                <a:spcPts val="0"/>
              </a:spcAft>
              <a:buClr>
                <a:schemeClr val="dk1"/>
              </a:buClr>
              <a:buSzPts val="1400"/>
              <a:buChar char="●"/>
            </a:pPr>
            <a:r>
              <a:rPr b="1" lang="en-CA" sz="1400">
                <a:solidFill>
                  <a:schemeClr val="dk1"/>
                </a:solidFill>
              </a:rPr>
              <a:t>IOError: </a:t>
            </a:r>
            <a:r>
              <a:rPr lang="en-CA" sz="1400">
                <a:solidFill>
                  <a:schemeClr val="dk1"/>
                </a:solidFill>
              </a:rPr>
              <a:t>if the file can’t be opened.</a:t>
            </a:r>
            <a:endParaRPr sz="1400">
              <a:solidFill>
                <a:schemeClr val="dk1"/>
              </a:solidFill>
            </a:endParaRPr>
          </a:p>
          <a:p>
            <a:pPr indent="-317500" lvl="0" marL="685800" rtl="0" algn="just">
              <a:lnSpc>
                <a:spcPct val="150000"/>
              </a:lnSpc>
              <a:spcBef>
                <a:spcPts val="0"/>
              </a:spcBef>
              <a:spcAft>
                <a:spcPts val="0"/>
              </a:spcAft>
              <a:buClr>
                <a:schemeClr val="dk1"/>
              </a:buClr>
              <a:buSzPts val="1400"/>
              <a:buChar char="●"/>
            </a:pPr>
            <a:r>
              <a:rPr b="1" lang="en-CA" sz="1400">
                <a:solidFill>
                  <a:schemeClr val="dk1"/>
                </a:solidFill>
              </a:rPr>
              <a:t>KeyboardInterrupt: </a:t>
            </a:r>
            <a:r>
              <a:rPr lang="en-CA" sz="1400">
                <a:solidFill>
                  <a:schemeClr val="dk1"/>
                </a:solidFill>
              </a:rPr>
              <a:t>when an unrequired key is pressed by the user.</a:t>
            </a:r>
            <a:endParaRPr sz="1400">
              <a:solidFill>
                <a:schemeClr val="dk1"/>
              </a:solidFill>
            </a:endParaRPr>
          </a:p>
          <a:p>
            <a:pPr indent="-317500" lvl="0" marL="685800" rtl="0" algn="just">
              <a:lnSpc>
                <a:spcPct val="150000"/>
              </a:lnSpc>
              <a:spcBef>
                <a:spcPts val="0"/>
              </a:spcBef>
              <a:spcAft>
                <a:spcPts val="0"/>
              </a:spcAft>
              <a:buClr>
                <a:schemeClr val="dk1"/>
              </a:buClr>
              <a:buSzPts val="1400"/>
              <a:buChar char="●"/>
            </a:pPr>
            <a:r>
              <a:rPr b="1" lang="en-CA" sz="1400">
                <a:solidFill>
                  <a:schemeClr val="dk1"/>
                </a:solidFill>
              </a:rPr>
              <a:t>ValueError: </a:t>
            </a:r>
            <a:r>
              <a:rPr lang="en-CA" sz="1400">
                <a:solidFill>
                  <a:schemeClr val="dk1"/>
                </a:solidFill>
              </a:rPr>
              <a:t>when built-in function receives a wrong argument.</a:t>
            </a:r>
            <a:endParaRPr sz="1400">
              <a:solidFill>
                <a:schemeClr val="dk1"/>
              </a:solidFill>
            </a:endParaRPr>
          </a:p>
          <a:p>
            <a:pPr indent="-317500" lvl="0" marL="685800" rtl="0" algn="just">
              <a:lnSpc>
                <a:spcPct val="150000"/>
              </a:lnSpc>
              <a:spcBef>
                <a:spcPts val="0"/>
              </a:spcBef>
              <a:spcAft>
                <a:spcPts val="0"/>
              </a:spcAft>
              <a:buClr>
                <a:schemeClr val="dk1"/>
              </a:buClr>
              <a:buSzPts val="1400"/>
              <a:buChar char="●"/>
            </a:pPr>
            <a:r>
              <a:rPr b="1" lang="en-CA" sz="1400">
                <a:solidFill>
                  <a:schemeClr val="dk1"/>
                </a:solidFill>
              </a:rPr>
              <a:t>EOFError: </a:t>
            </a:r>
            <a:r>
              <a:rPr lang="en-CA" sz="1400">
                <a:solidFill>
                  <a:schemeClr val="dk1"/>
                </a:solidFill>
              </a:rPr>
              <a:t>if End-Of-File is hit without reading any data.</a:t>
            </a:r>
            <a:endParaRPr sz="1400">
              <a:solidFill>
                <a:schemeClr val="dk1"/>
              </a:solidFill>
            </a:endParaRPr>
          </a:p>
          <a:p>
            <a:pPr indent="-317500" lvl="0" marL="685800" rtl="0" algn="just">
              <a:lnSpc>
                <a:spcPct val="150000"/>
              </a:lnSpc>
              <a:spcBef>
                <a:spcPts val="0"/>
              </a:spcBef>
              <a:spcAft>
                <a:spcPts val="0"/>
              </a:spcAft>
              <a:buClr>
                <a:schemeClr val="dk1"/>
              </a:buClr>
              <a:buSzPts val="1400"/>
              <a:buChar char="●"/>
            </a:pPr>
            <a:r>
              <a:rPr b="1" lang="en-CA" sz="1400">
                <a:solidFill>
                  <a:schemeClr val="dk1"/>
                </a:solidFill>
              </a:rPr>
              <a:t>ImportError: </a:t>
            </a:r>
            <a:r>
              <a:rPr lang="en-CA" sz="1400">
                <a:solidFill>
                  <a:schemeClr val="dk1"/>
                </a:solidFill>
              </a:rPr>
              <a:t>if it is unable to find the module.</a:t>
            </a:r>
            <a:endParaRPr sz="1400">
              <a:solidFill>
                <a:schemeClr val="dk1"/>
              </a:solidFill>
            </a:endParaRPr>
          </a:p>
        </p:txBody>
      </p:sp>
      <p:sp>
        <p:nvSpPr>
          <p:cNvPr id="210" name="Google Shape;210;p3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31"/>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sz="2500">
                <a:solidFill>
                  <a:srgbClr val="1C4587"/>
                </a:solidFill>
              </a:rPr>
              <a:t>3.1 Boolean  expressions</a:t>
            </a:r>
            <a:r>
              <a:rPr b="1" lang="en-CA" sz="2500">
                <a:solidFill>
                  <a:srgbClr val="1C4587"/>
                </a:solidFill>
              </a:rPr>
              <a:t> </a:t>
            </a:r>
            <a:endParaRPr b="1" sz="2500">
              <a:solidFill>
                <a:srgbClr val="1C4587"/>
              </a:solidFill>
            </a:endParaRPr>
          </a:p>
        </p:txBody>
      </p:sp>
      <p:sp>
        <p:nvSpPr>
          <p:cNvPr id="63" name="Google Shape;63;p14"/>
          <p:cNvSpPr txBox="1"/>
          <p:nvPr>
            <p:ph idx="1" type="body"/>
          </p:nvPr>
        </p:nvSpPr>
        <p:spPr>
          <a:xfrm>
            <a:off x="311700" y="1152475"/>
            <a:ext cx="8520600" cy="3918900"/>
          </a:xfrm>
          <a:prstGeom prst="rect">
            <a:avLst/>
          </a:prstGeom>
        </p:spPr>
        <p:txBody>
          <a:bodyPr anchorCtr="0" anchor="t" bIns="91425" lIns="91425" spcFirstLastPara="1" rIns="91425" wrap="square" tIns="91425">
            <a:normAutofit fontScale="25000" lnSpcReduction="10000"/>
          </a:bodyPr>
          <a:lstStyle/>
          <a:p>
            <a:pPr indent="0" lvl="0" marL="0" marR="86995" rtl="0" algn="just">
              <a:lnSpc>
                <a:spcPct val="150000"/>
              </a:lnSpc>
              <a:spcBef>
                <a:spcPts val="0"/>
              </a:spcBef>
              <a:spcAft>
                <a:spcPts val="0"/>
              </a:spcAft>
              <a:buNone/>
            </a:pPr>
            <a:r>
              <a:rPr lang="en-CA" sz="5600">
                <a:solidFill>
                  <a:srgbClr val="231F20"/>
                </a:solidFill>
              </a:rPr>
              <a:t>A </a:t>
            </a:r>
            <a:r>
              <a:rPr b="1" lang="en-CA" sz="5600">
                <a:solidFill>
                  <a:srgbClr val="231F20"/>
                </a:solidFill>
              </a:rPr>
              <a:t>boolean</a:t>
            </a:r>
            <a:r>
              <a:rPr i="1" lang="en-CA" sz="5600">
                <a:solidFill>
                  <a:srgbClr val="231F20"/>
                </a:solidFill>
              </a:rPr>
              <a:t> </a:t>
            </a:r>
            <a:r>
              <a:rPr b="1" lang="en-CA" sz="5600">
                <a:solidFill>
                  <a:srgbClr val="231F20"/>
                </a:solidFill>
              </a:rPr>
              <a:t>expression</a:t>
            </a:r>
            <a:r>
              <a:rPr i="1" lang="en-CA" sz="5600">
                <a:solidFill>
                  <a:srgbClr val="231F20"/>
                </a:solidFill>
              </a:rPr>
              <a:t> </a:t>
            </a:r>
            <a:r>
              <a:rPr lang="en-CA" sz="5600">
                <a:solidFill>
                  <a:srgbClr val="231F20"/>
                </a:solidFill>
              </a:rPr>
              <a:t>is an expression that is either </a:t>
            </a:r>
            <a:r>
              <a:rPr b="1" lang="en-CA" sz="5600">
                <a:solidFill>
                  <a:srgbClr val="231F20"/>
                </a:solidFill>
              </a:rPr>
              <a:t>true</a:t>
            </a:r>
            <a:r>
              <a:rPr lang="en-CA" sz="5600">
                <a:solidFill>
                  <a:srgbClr val="231F20"/>
                </a:solidFill>
              </a:rPr>
              <a:t> or </a:t>
            </a:r>
            <a:r>
              <a:rPr b="1" lang="en-CA" sz="5600">
                <a:solidFill>
                  <a:srgbClr val="231F20"/>
                </a:solidFill>
              </a:rPr>
              <a:t>false</a:t>
            </a:r>
            <a:r>
              <a:rPr lang="en-CA" sz="5600">
                <a:solidFill>
                  <a:srgbClr val="231F20"/>
                </a:solidFill>
              </a:rPr>
              <a:t>. </a:t>
            </a:r>
            <a:endParaRPr sz="5600">
              <a:solidFill>
                <a:srgbClr val="231F20"/>
              </a:solidFill>
            </a:endParaRPr>
          </a:p>
          <a:p>
            <a:pPr indent="0" lvl="0" marL="0" marR="86995" rtl="0" algn="just">
              <a:lnSpc>
                <a:spcPct val="150000"/>
              </a:lnSpc>
              <a:spcBef>
                <a:spcPts val="0"/>
              </a:spcBef>
              <a:spcAft>
                <a:spcPts val="0"/>
              </a:spcAft>
              <a:buNone/>
            </a:pPr>
            <a:r>
              <a:rPr lang="en-CA" sz="5600">
                <a:solidFill>
                  <a:srgbClr val="231F20"/>
                </a:solidFill>
              </a:rPr>
              <a:t>Examples below, use the operator ==, which compares two operands and produces True if they are equal and False otherwise:</a:t>
            </a:r>
            <a:endParaRPr sz="5600">
              <a:solidFill>
                <a:srgbClr val="231F20"/>
              </a:solidFill>
            </a:endParaRPr>
          </a:p>
          <a:p>
            <a:pPr indent="0" lvl="0" marL="0" marR="86995" rtl="0" algn="just">
              <a:lnSpc>
                <a:spcPct val="115000"/>
              </a:lnSpc>
              <a:spcBef>
                <a:spcPts val="0"/>
              </a:spcBef>
              <a:spcAft>
                <a:spcPts val="0"/>
              </a:spcAft>
              <a:buNone/>
            </a:pPr>
            <a:r>
              <a:t/>
            </a:r>
            <a:endParaRPr sz="4000">
              <a:solidFill>
                <a:srgbClr val="231F20"/>
              </a:solidFill>
              <a:latin typeface="DejaVu Serif"/>
              <a:ea typeface="DejaVu Serif"/>
              <a:cs typeface="DejaVu Serif"/>
              <a:sym typeface="DejaVu Serif"/>
            </a:endParaRPr>
          </a:p>
          <a:p>
            <a:pPr indent="0" lvl="0" marL="647700" rtl="0" algn="l">
              <a:lnSpc>
                <a:spcPct val="115000"/>
              </a:lnSpc>
              <a:spcBef>
                <a:spcPts val="35"/>
              </a:spcBef>
              <a:spcAft>
                <a:spcPts val="0"/>
              </a:spcAft>
              <a:buNone/>
            </a:pPr>
            <a:r>
              <a:t/>
            </a:r>
            <a:endParaRPr sz="6400">
              <a:solidFill>
                <a:srgbClr val="1A177D"/>
              </a:solidFill>
              <a:latin typeface="Verdana"/>
              <a:ea typeface="Verdana"/>
              <a:cs typeface="Verdana"/>
              <a:sym typeface="Verdana"/>
            </a:endParaRPr>
          </a:p>
          <a:p>
            <a:pPr indent="0" lvl="0" marL="647700" rtl="0" algn="l">
              <a:lnSpc>
                <a:spcPct val="115000"/>
              </a:lnSpc>
              <a:spcBef>
                <a:spcPts val="35"/>
              </a:spcBef>
              <a:spcAft>
                <a:spcPts val="0"/>
              </a:spcAft>
              <a:buNone/>
            </a:pPr>
            <a:r>
              <a:t/>
            </a:r>
            <a:endParaRPr sz="7200">
              <a:solidFill>
                <a:srgbClr val="1A177D"/>
              </a:solidFill>
              <a:latin typeface="Verdana"/>
              <a:ea typeface="Verdana"/>
              <a:cs typeface="Verdana"/>
              <a:sym typeface="Verdana"/>
            </a:endParaRPr>
          </a:p>
          <a:p>
            <a:pPr indent="0" lvl="0" marL="0" marR="83820" rtl="0" algn="just">
              <a:lnSpc>
                <a:spcPct val="115000"/>
              </a:lnSpc>
              <a:spcBef>
                <a:spcPts val="0"/>
              </a:spcBef>
              <a:spcAft>
                <a:spcPts val="0"/>
              </a:spcAft>
              <a:buClr>
                <a:schemeClr val="dk1"/>
              </a:buClr>
              <a:buSzPts val="275"/>
              <a:buFont typeface="Arial"/>
              <a:buNone/>
            </a:pPr>
            <a:r>
              <a:t/>
            </a:r>
            <a:endParaRPr sz="6800">
              <a:solidFill>
                <a:srgbClr val="231F20"/>
              </a:solidFill>
            </a:endParaRPr>
          </a:p>
          <a:p>
            <a:pPr indent="0" lvl="0" marL="0" marR="83820" rtl="0" algn="just">
              <a:lnSpc>
                <a:spcPct val="115000"/>
              </a:lnSpc>
              <a:spcBef>
                <a:spcPts val="0"/>
              </a:spcBef>
              <a:spcAft>
                <a:spcPts val="0"/>
              </a:spcAft>
              <a:buClr>
                <a:schemeClr val="dk1"/>
              </a:buClr>
              <a:buSzPts val="275"/>
              <a:buFont typeface="Arial"/>
              <a:buNone/>
            </a:pPr>
            <a:r>
              <a:t/>
            </a:r>
            <a:endParaRPr sz="6800">
              <a:solidFill>
                <a:srgbClr val="231F20"/>
              </a:solidFill>
            </a:endParaRPr>
          </a:p>
          <a:p>
            <a:pPr indent="0" lvl="0" marL="0" marR="83820" rtl="0" algn="just">
              <a:lnSpc>
                <a:spcPct val="115000"/>
              </a:lnSpc>
              <a:spcBef>
                <a:spcPts val="0"/>
              </a:spcBef>
              <a:spcAft>
                <a:spcPts val="0"/>
              </a:spcAft>
              <a:buClr>
                <a:schemeClr val="dk1"/>
              </a:buClr>
              <a:buSzPts val="275"/>
              <a:buFont typeface="Arial"/>
              <a:buNone/>
            </a:pPr>
            <a:r>
              <a:rPr b="1" lang="en-CA" sz="5600">
                <a:solidFill>
                  <a:srgbClr val="231F20"/>
                </a:solidFill>
              </a:rPr>
              <a:t>True</a:t>
            </a:r>
            <a:r>
              <a:rPr lang="en-CA" sz="5600">
                <a:solidFill>
                  <a:srgbClr val="231F20"/>
                </a:solidFill>
              </a:rPr>
              <a:t> and </a:t>
            </a:r>
            <a:r>
              <a:rPr b="1" lang="en-CA" sz="5600">
                <a:solidFill>
                  <a:srgbClr val="231F20"/>
                </a:solidFill>
              </a:rPr>
              <a:t>False</a:t>
            </a:r>
            <a:r>
              <a:rPr lang="en-CA" sz="5600">
                <a:solidFill>
                  <a:srgbClr val="231F20"/>
                </a:solidFill>
              </a:rPr>
              <a:t> are special values that belong to the class bool; they are not strings:</a:t>
            </a:r>
            <a:endParaRPr sz="5600">
              <a:solidFill>
                <a:srgbClr val="231F20"/>
              </a:solidFill>
            </a:endParaRPr>
          </a:p>
          <a:p>
            <a:pPr indent="0" lvl="0" marL="0" marR="83820" rtl="0" algn="just">
              <a:lnSpc>
                <a:spcPct val="115000"/>
              </a:lnSpc>
              <a:spcBef>
                <a:spcPts val="0"/>
              </a:spcBef>
              <a:spcAft>
                <a:spcPts val="0"/>
              </a:spcAft>
              <a:buClr>
                <a:schemeClr val="dk1"/>
              </a:buClr>
              <a:buSzPts val="275"/>
              <a:buFont typeface="Arial"/>
              <a:buNone/>
            </a:pPr>
            <a:r>
              <a:t/>
            </a:r>
            <a:endParaRPr sz="6800">
              <a:solidFill>
                <a:srgbClr val="231F20"/>
              </a:solidFill>
            </a:endParaRPr>
          </a:p>
          <a:p>
            <a:pPr indent="0" lvl="0" marL="647700" rtl="0" algn="just">
              <a:lnSpc>
                <a:spcPct val="115000"/>
              </a:lnSpc>
              <a:spcBef>
                <a:spcPts val="30"/>
              </a:spcBef>
              <a:spcAft>
                <a:spcPts val="0"/>
              </a:spcAft>
              <a:buClr>
                <a:schemeClr val="dk1"/>
              </a:buClr>
              <a:buSzPts val="275"/>
              <a:buFont typeface="Arial"/>
              <a:buNone/>
            </a:pPr>
            <a:r>
              <a:t/>
            </a:r>
            <a:endParaRPr sz="6000">
              <a:solidFill>
                <a:srgbClr val="231F20"/>
              </a:solidFill>
            </a:endParaRPr>
          </a:p>
          <a:p>
            <a:pPr indent="0" lvl="0" marL="0" rtl="0" algn="l">
              <a:lnSpc>
                <a:spcPct val="100000"/>
              </a:lnSpc>
              <a:spcBef>
                <a:spcPts val="5"/>
              </a:spcBef>
              <a:spcAft>
                <a:spcPts val="0"/>
              </a:spcAft>
              <a:buNone/>
            </a:pPr>
            <a:r>
              <a:t/>
            </a:r>
            <a:endParaRPr sz="7200">
              <a:solidFill>
                <a:srgbClr val="231F20"/>
              </a:solidFill>
            </a:endParaRPr>
          </a:p>
          <a:p>
            <a:pPr indent="0" lvl="0" marL="0" rtl="0" algn="l">
              <a:lnSpc>
                <a:spcPct val="100000"/>
              </a:lnSpc>
              <a:spcBef>
                <a:spcPts val="5"/>
              </a:spcBef>
              <a:spcAft>
                <a:spcPts val="0"/>
              </a:spcAft>
              <a:buNone/>
            </a:pPr>
            <a:r>
              <a:t/>
            </a:r>
            <a:endParaRPr b="1">
              <a:solidFill>
                <a:srgbClr val="231F20"/>
              </a:solidFill>
              <a:latin typeface="DejaVu Serif"/>
              <a:ea typeface="DejaVu Serif"/>
              <a:cs typeface="DejaVu Serif"/>
              <a:sym typeface="DejaVu Serif"/>
            </a:endParaRPr>
          </a:p>
          <a:p>
            <a:pPr indent="0" lvl="0" marL="0" rtl="0" algn="l">
              <a:lnSpc>
                <a:spcPct val="100000"/>
              </a:lnSpc>
              <a:spcBef>
                <a:spcPts val="0"/>
              </a:spcBef>
              <a:spcAft>
                <a:spcPts val="0"/>
              </a:spcAft>
              <a:buNone/>
            </a:pPr>
            <a:r>
              <a:t/>
            </a:r>
            <a:endParaRPr b="1">
              <a:solidFill>
                <a:srgbClr val="231F20"/>
              </a:solidFill>
              <a:latin typeface="DejaVu Serif"/>
              <a:ea typeface="DejaVu Serif"/>
              <a:cs typeface="DejaVu Serif"/>
              <a:sym typeface="DejaVu Serif"/>
            </a:endParaRPr>
          </a:p>
          <a:p>
            <a:pPr indent="0" lvl="0" marL="0" rtl="0" algn="l">
              <a:lnSpc>
                <a:spcPct val="100000"/>
              </a:lnSpc>
              <a:spcBef>
                <a:spcPts val="0"/>
              </a:spcBef>
              <a:spcAft>
                <a:spcPts val="0"/>
              </a:spcAft>
              <a:buNone/>
            </a:pPr>
            <a:r>
              <a:t/>
            </a:r>
            <a:endParaRPr b="1">
              <a:solidFill>
                <a:srgbClr val="231F20"/>
              </a:solidFill>
              <a:latin typeface="DejaVu Serif"/>
              <a:ea typeface="DejaVu Serif"/>
              <a:cs typeface="DejaVu Serif"/>
              <a:sym typeface="DejaVu Serif"/>
            </a:endParaRPr>
          </a:p>
          <a:p>
            <a:pPr indent="0" lvl="0" marL="0" rtl="0" algn="l">
              <a:lnSpc>
                <a:spcPct val="100000"/>
              </a:lnSpc>
              <a:spcBef>
                <a:spcPts val="0"/>
              </a:spcBef>
              <a:spcAft>
                <a:spcPts val="0"/>
              </a:spcAft>
              <a:buNone/>
            </a:pPr>
            <a:r>
              <a:t/>
            </a:r>
            <a:endParaRPr b="1">
              <a:solidFill>
                <a:srgbClr val="231F20"/>
              </a:solidFill>
              <a:latin typeface="DejaVu Serif"/>
              <a:ea typeface="DejaVu Serif"/>
              <a:cs typeface="DejaVu Serif"/>
              <a:sym typeface="DejaVu Serif"/>
            </a:endParaRPr>
          </a:p>
          <a:p>
            <a:pPr indent="0" lvl="0" marL="630000" rtl="0" algn="l">
              <a:lnSpc>
                <a:spcPct val="100000"/>
              </a:lnSpc>
              <a:spcBef>
                <a:spcPts val="5"/>
              </a:spcBef>
              <a:spcAft>
                <a:spcPts val="0"/>
              </a:spcAft>
              <a:buNone/>
            </a:pPr>
            <a:r>
              <a:t/>
            </a:r>
            <a:endParaRPr b="1">
              <a:solidFill>
                <a:srgbClr val="231F20"/>
              </a:solidFill>
              <a:latin typeface="DejaVu Serif"/>
              <a:ea typeface="DejaVu Serif"/>
              <a:cs typeface="DejaVu Serif"/>
              <a:sym typeface="DejaVu Serif"/>
            </a:endParaRPr>
          </a:p>
        </p:txBody>
      </p:sp>
      <p:cxnSp>
        <p:nvCxnSpPr>
          <p:cNvPr id="64" name="Google Shape;64;p1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65" name="Google Shape;65;p1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796175" y="2279150"/>
            <a:ext cx="7207050" cy="1012950"/>
          </a:xfrm>
          <a:prstGeom prst="rect">
            <a:avLst/>
          </a:prstGeom>
          <a:noFill/>
          <a:ln cap="flat" cmpd="sng" w="9525">
            <a:solidFill>
              <a:schemeClr val="dk1"/>
            </a:solidFill>
            <a:prstDash val="solid"/>
            <a:round/>
            <a:headEnd len="sm" w="sm" type="none"/>
            <a:tailEnd len="sm" w="sm" type="none"/>
          </a:ln>
        </p:spPr>
      </p:pic>
      <p:pic>
        <p:nvPicPr>
          <p:cNvPr id="68" name="Google Shape;68;p14"/>
          <p:cNvPicPr preferRelativeResize="0"/>
          <p:nvPr/>
        </p:nvPicPr>
        <p:blipFill>
          <a:blip r:embed="rId4">
            <a:alphaModFix/>
          </a:blip>
          <a:stretch>
            <a:fillRect/>
          </a:stretch>
        </p:blipFill>
        <p:spPr>
          <a:xfrm>
            <a:off x="796175" y="3905725"/>
            <a:ext cx="7207049" cy="10129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1" type="body"/>
          </p:nvPr>
        </p:nvSpPr>
        <p:spPr>
          <a:xfrm>
            <a:off x="311700" y="538025"/>
            <a:ext cx="8520600" cy="40308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t/>
            </a:r>
            <a:endParaRPr sz="1400">
              <a:solidFill>
                <a:schemeClr val="dk1"/>
              </a:solidFill>
            </a:endParaRPr>
          </a:p>
          <a:p>
            <a:pPr indent="0" lvl="0" marL="0" rtl="0" algn="just">
              <a:lnSpc>
                <a:spcPct val="150000"/>
              </a:lnSpc>
              <a:spcBef>
                <a:spcPts val="800"/>
              </a:spcBef>
              <a:spcAft>
                <a:spcPts val="0"/>
              </a:spcAft>
              <a:buNone/>
            </a:pPr>
            <a:r>
              <a:t/>
            </a:r>
            <a:endParaRPr sz="1400">
              <a:solidFill>
                <a:schemeClr val="dk1"/>
              </a:solidFill>
            </a:endParaRPr>
          </a:p>
          <a:p>
            <a:pPr indent="0" lvl="0" marL="0" rtl="0" algn="just">
              <a:lnSpc>
                <a:spcPct val="150000"/>
              </a:lnSpc>
              <a:spcBef>
                <a:spcPts val="800"/>
              </a:spcBef>
              <a:spcAft>
                <a:spcPts val="0"/>
              </a:spcAft>
              <a:buClr>
                <a:schemeClr val="dk1"/>
              </a:buClr>
              <a:buSzPts val="1100"/>
              <a:buFont typeface="Arial"/>
              <a:buNone/>
            </a:pPr>
            <a:r>
              <a:rPr lang="en-CA" sz="1500">
                <a:solidFill>
                  <a:schemeClr val="dk1"/>
                </a:solidFill>
              </a:rPr>
              <a:t>There is a conditional execution structure built into Python to handle these types of expected and unexpected errors called “try / except”. </a:t>
            </a:r>
            <a:endParaRPr sz="1500">
              <a:solidFill>
                <a:schemeClr val="dk1"/>
              </a:solidFill>
            </a:endParaRPr>
          </a:p>
          <a:p>
            <a:pPr indent="0" lvl="0" marL="0" rtl="0" algn="just">
              <a:lnSpc>
                <a:spcPct val="150000"/>
              </a:lnSpc>
              <a:spcBef>
                <a:spcPts val="800"/>
              </a:spcBef>
              <a:spcAft>
                <a:spcPts val="0"/>
              </a:spcAft>
              <a:buClr>
                <a:schemeClr val="dk1"/>
              </a:buClr>
              <a:buSzPts val="1100"/>
              <a:buFont typeface="Arial"/>
              <a:buNone/>
            </a:pPr>
            <a:r>
              <a:rPr lang="en-CA" sz="1500">
                <a:solidFill>
                  <a:schemeClr val="dk1"/>
                </a:solidFill>
              </a:rPr>
              <a:t>The idea of try and except is that you know that some sequence of instruction(s) may have a problem and you want to add some statements to be executed if an error occurs. </a:t>
            </a:r>
            <a:endParaRPr sz="1500">
              <a:solidFill>
                <a:schemeClr val="dk1"/>
              </a:solidFill>
            </a:endParaRPr>
          </a:p>
          <a:p>
            <a:pPr indent="0" lvl="0" marL="0" rtl="0" algn="just">
              <a:lnSpc>
                <a:spcPct val="150000"/>
              </a:lnSpc>
              <a:spcBef>
                <a:spcPts val="800"/>
              </a:spcBef>
              <a:spcAft>
                <a:spcPts val="0"/>
              </a:spcAft>
              <a:buNone/>
            </a:pPr>
            <a:r>
              <a:rPr lang="en-CA" sz="1500">
                <a:solidFill>
                  <a:schemeClr val="dk1"/>
                </a:solidFill>
              </a:rPr>
              <a:t>These extra statements (the except block) are ignored if there is no error.</a:t>
            </a:r>
            <a:endParaRPr sz="1500">
              <a:solidFill>
                <a:schemeClr val="dk1"/>
              </a:solidFill>
            </a:endParaRPr>
          </a:p>
          <a:p>
            <a:pPr indent="0" lvl="0" marL="0" rtl="0" algn="just">
              <a:lnSpc>
                <a:spcPct val="150000"/>
              </a:lnSpc>
              <a:spcBef>
                <a:spcPts val="800"/>
              </a:spcBef>
              <a:spcAft>
                <a:spcPts val="0"/>
              </a:spcAft>
              <a:buNone/>
            </a:pPr>
            <a:r>
              <a:t/>
            </a:r>
            <a:endParaRPr sz="1400">
              <a:solidFill>
                <a:schemeClr val="dk1"/>
              </a:solidFill>
            </a:endParaRPr>
          </a:p>
          <a:p>
            <a:pPr indent="0" lvl="0" marL="0" rtl="0" algn="just">
              <a:lnSpc>
                <a:spcPct val="150000"/>
              </a:lnSpc>
              <a:spcBef>
                <a:spcPts val="800"/>
              </a:spcBef>
              <a:spcAft>
                <a:spcPts val="0"/>
              </a:spcAft>
              <a:buClr>
                <a:schemeClr val="dk1"/>
              </a:buClr>
              <a:buSzPts val="1100"/>
              <a:buFont typeface="Arial"/>
              <a:buNone/>
            </a:pPr>
            <a:r>
              <a:t/>
            </a:r>
            <a:endParaRPr sz="1400">
              <a:solidFill>
                <a:schemeClr val="dk1"/>
              </a:solidFill>
            </a:endParaRPr>
          </a:p>
          <a:p>
            <a:pPr indent="0" lvl="0" marL="0" rtl="0" algn="l">
              <a:spcBef>
                <a:spcPts val="800"/>
              </a:spcBef>
              <a:spcAft>
                <a:spcPts val="1200"/>
              </a:spcAft>
              <a:buNone/>
            </a:pPr>
            <a:r>
              <a:t/>
            </a:r>
            <a:endParaRPr/>
          </a:p>
        </p:txBody>
      </p:sp>
      <p:sp>
        <p:nvSpPr>
          <p:cNvPr id="218" name="Google Shape;218;p3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idx="1" type="body"/>
          </p:nvPr>
        </p:nvSpPr>
        <p:spPr>
          <a:xfrm>
            <a:off x="311700" y="602575"/>
            <a:ext cx="8520600" cy="4131900"/>
          </a:xfrm>
          <a:prstGeom prst="rect">
            <a:avLst/>
          </a:prstGeom>
        </p:spPr>
        <p:txBody>
          <a:bodyPr anchorCtr="0" anchor="t" bIns="91425" lIns="91425" spcFirstLastPara="1" rIns="91425" wrap="square" tIns="91425">
            <a:noAutofit/>
          </a:bodyPr>
          <a:lstStyle/>
          <a:p>
            <a:pPr indent="0" lvl="0" marL="0" marR="86995" rtl="0" algn="just">
              <a:lnSpc>
                <a:spcPct val="150000"/>
              </a:lnSpc>
              <a:spcBef>
                <a:spcPts val="5"/>
              </a:spcBef>
              <a:spcAft>
                <a:spcPts val="0"/>
              </a:spcAft>
              <a:buNone/>
            </a:pPr>
            <a:r>
              <a:rPr lang="en-CA" sz="1400">
                <a:solidFill>
                  <a:srgbClr val="231F20"/>
                </a:solidFill>
              </a:rPr>
              <a:t>Example: </a:t>
            </a:r>
            <a:endParaRPr sz="1400">
              <a:solidFill>
                <a:srgbClr val="231F20"/>
              </a:solidFill>
            </a:endParaRPr>
          </a:p>
          <a:p>
            <a:pPr indent="0" lvl="0" marL="0" marR="86995" rtl="0" algn="just">
              <a:lnSpc>
                <a:spcPct val="150000"/>
              </a:lnSpc>
              <a:spcBef>
                <a:spcPts val="5"/>
              </a:spcBef>
              <a:spcAft>
                <a:spcPts val="0"/>
              </a:spcAft>
              <a:buNone/>
            </a:pPr>
            <a:r>
              <a:t/>
            </a:r>
            <a:endParaRPr sz="1400">
              <a:solidFill>
                <a:srgbClr val="231F20"/>
              </a:solidFill>
            </a:endParaRPr>
          </a:p>
          <a:p>
            <a:pPr indent="0" lvl="0" marL="0" marR="86995" rtl="0" algn="just">
              <a:lnSpc>
                <a:spcPct val="150000"/>
              </a:lnSpc>
              <a:spcBef>
                <a:spcPts val="5"/>
              </a:spcBef>
              <a:spcAft>
                <a:spcPts val="0"/>
              </a:spcAft>
              <a:buNone/>
            </a:pPr>
            <a:r>
              <a:t/>
            </a:r>
            <a:endParaRPr sz="1400">
              <a:solidFill>
                <a:srgbClr val="231F20"/>
              </a:solidFill>
            </a:endParaRPr>
          </a:p>
          <a:p>
            <a:pPr indent="0" lvl="0" marL="0" marR="86995" rtl="0" algn="just">
              <a:lnSpc>
                <a:spcPct val="150000"/>
              </a:lnSpc>
              <a:spcBef>
                <a:spcPts val="5"/>
              </a:spcBef>
              <a:spcAft>
                <a:spcPts val="0"/>
              </a:spcAft>
              <a:buNone/>
            </a:pPr>
            <a:r>
              <a:t/>
            </a:r>
            <a:endParaRPr sz="1400">
              <a:solidFill>
                <a:srgbClr val="231F20"/>
              </a:solidFill>
            </a:endParaRPr>
          </a:p>
          <a:p>
            <a:pPr indent="0" lvl="0" marL="0" marR="86995" rtl="0" algn="just">
              <a:lnSpc>
                <a:spcPct val="150000"/>
              </a:lnSpc>
              <a:spcBef>
                <a:spcPts val="5"/>
              </a:spcBef>
              <a:spcAft>
                <a:spcPts val="0"/>
              </a:spcAft>
              <a:buNone/>
            </a:pPr>
            <a:r>
              <a:t/>
            </a:r>
            <a:endParaRPr sz="1400">
              <a:solidFill>
                <a:srgbClr val="231F20"/>
              </a:solidFill>
            </a:endParaRPr>
          </a:p>
          <a:p>
            <a:pPr indent="0" lvl="0" marL="0" marR="86995" rtl="0" algn="just">
              <a:lnSpc>
                <a:spcPct val="150000"/>
              </a:lnSpc>
              <a:spcBef>
                <a:spcPts val="5"/>
              </a:spcBef>
              <a:spcAft>
                <a:spcPts val="0"/>
              </a:spcAft>
              <a:buNone/>
            </a:pPr>
            <a:r>
              <a:t/>
            </a:r>
            <a:endParaRPr sz="1400">
              <a:solidFill>
                <a:srgbClr val="231F20"/>
              </a:solidFill>
            </a:endParaRPr>
          </a:p>
          <a:p>
            <a:pPr indent="0" lvl="0" marL="0" marR="86995" rtl="0" algn="just">
              <a:lnSpc>
                <a:spcPct val="150000"/>
              </a:lnSpc>
              <a:spcBef>
                <a:spcPts val="5"/>
              </a:spcBef>
              <a:spcAft>
                <a:spcPts val="0"/>
              </a:spcAft>
              <a:buNone/>
            </a:pPr>
            <a:r>
              <a:t/>
            </a:r>
            <a:endParaRPr sz="1400">
              <a:solidFill>
                <a:srgbClr val="231F20"/>
              </a:solidFill>
            </a:endParaRPr>
          </a:p>
          <a:p>
            <a:pPr indent="0" lvl="0" marL="0" marR="86995" rtl="0" algn="just">
              <a:lnSpc>
                <a:spcPct val="150000"/>
              </a:lnSpc>
              <a:spcBef>
                <a:spcPts val="5"/>
              </a:spcBef>
              <a:spcAft>
                <a:spcPts val="0"/>
              </a:spcAft>
              <a:buNone/>
            </a:pPr>
            <a:r>
              <a:rPr lang="en-CA" sz="1400">
                <a:solidFill>
                  <a:srgbClr val="231F20"/>
                </a:solidFill>
              </a:rPr>
              <a:t>Python starts by executing the sequence of statements in the try block. If all goes well, it skips the except block and proceeds. If an exception occurs in the try block, Python jumps out of the try block and executes the sequence of statements in the except block.</a:t>
            </a:r>
            <a:endParaRPr sz="1400">
              <a:solidFill>
                <a:srgbClr val="231F20"/>
              </a:solidFill>
            </a:endParaRPr>
          </a:p>
          <a:p>
            <a:pPr indent="0" lvl="0" marL="0" marR="86995" rtl="0" algn="just">
              <a:lnSpc>
                <a:spcPct val="150000"/>
              </a:lnSpc>
              <a:spcBef>
                <a:spcPts val="5"/>
              </a:spcBef>
              <a:spcAft>
                <a:spcPts val="0"/>
              </a:spcAft>
              <a:buNone/>
            </a:pPr>
            <a:r>
              <a:t/>
            </a:r>
            <a:endParaRPr sz="1400">
              <a:solidFill>
                <a:srgbClr val="231F20"/>
              </a:solidFill>
            </a:endParaRPr>
          </a:p>
          <a:p>
            <a:pPr indent="0" lvl="0" marL="0" marR="86360" rtl="0" algn="just">
              <a:lnSpc>
                <a:spcPct val="150000"/>
              </a:lnSpc>
              <a:spcBef>
                <a:spcPts val="5"/>
              </a:spcBef>
              <a:spcAft>
                <a:spcPts val="0"/>
              </a:spcAft>
              <a:buClr>
                <a:schemeClr val="dk1"/>
              </a:buClr>
              <a:buSzPts val="1100"/>
              <a:buFont typeface="Arial"/>
              <a:buNone/>
            </a:pPr>
            <a:r>
              <a:rPr lang="en-CA" sz="1400">
                <a:solidFill>
                  <a:srgbClr val="231F20"/>
                </a:solidFill>
              </a:rPr>
              <a:t>Handling an exception with a try statement is called </a:t>
            </a:r>
            <a:r>
              <a:rPr b="1" lang="en-CA" sz="1400">
                <a:solidFill>
                  <a:srgbClr val="231F20"/>
                </a:solidFill>
              </a:rPr>
              <a:t>catching</a:t>
            </a:r>
            <a:r>
              <a:rPr b="1" i="1" lang="en-CA" sz="1400">
                <a:solidFill>
                  <a:srgbClr val="231F20"/>
                </a:solidFill>
              </a:rPr>
              <a:t> </a:t>
            </a:r>
            <a:r>
              <a:rPr b="1" lang="en-CA" sz="1400">
                <a:solidFill>
                  <a:srgbClr val="231F20"/>
                </a:solidFill>
              </a:rPr>
              <a:t>an exception</a:t>
            </a:r>
            <a:r>
              <a:rPr lang="en-CA" sz="1400">
                <a:solidFill>
                  <a:srgbClr val="231F20"/>
                </a:solidFill>
              </a:rPr>
              <a:t>.</a:t>
            </a:r>
            <a:endParaRPr sz="1400">
              <a:solidFill>
                <a:srgbClr val="231F20"/>
              </a:solidFill>
            </a:endParaRPr>
          </a:p>
        </p:txBody>
      </p:sp>
      <p:sp>
        <p:nvSpPr>
          <p:cNvPr id="225" name="Google Shape;225;p3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33"/>
          <p:cNvPicPr preferRelativeResize="0"/>
          <p:nvPr/>
        </p:nvPicPr>
        <p:blipFill>
          <a:blip r:embed="rId3">
            <a:alphaModFix/>
          </a:blip>
          <a:stretch>
            <a:fillRect/>
          </a:stretch>
        </p:blipFill>
        <p:spPr>
          <a:xfrm>
            <a:off x="1850800" y="872700"/>
            <a:ext cx="5093325" cy="17896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311700" y="545150"/>
            <a:ext cx="8520600" cy="4488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CA" sz="1400">
                <a:solidFill>
                  <a:schemeClr val="dk1"/>
                </a:solidFill>
              </a:rPr>
              <a:t>The == operator is one of the comparison operators; the others are: </a:t>
            </a:r>
            <a:endParaRPr sz="1400">
              <a:solidFill>
                <a:schemeClr val="dk1"/>
              </a:solidFill>
            </a:endParaRPr>
          </a:p>
          <a:p>
            <a:pPr indent="0" lvl="0" marL="0" rtl="0" algn="just">
              <a:lnSpc>
                <a:spcPct val="100000"/>
              </a:lnSpc>
              <a:spcBef>
                <a:spcPts val="0"/>
              </a:spcBef>
              <a:spcAft>
                <a:spcPts val="0"/>
              </a:spcAft>
              <a:buNone/>
            </a:pPr>
            <a:r>
              <a:t/>
            </a:r>
            <a:endParaRPr sz="1600">
              <a:solidFill>
                <a:srgbClr val="231F20"/>
              </a:solidFill>
              <a:latin typeface="DejaVu Serif"/>
              <a:ea typeface="DejaVu Serif"/>
              <a:cs typeface="DejaVu Serif"/>
              <a:sym typeface="DejaVu Serif"/>
            </a:endParaRPr>
          </a:p>
          <a:p>
            <a:pPr indent="0" lvl="0" marL="647700" rtl="0" algn="l">
              <a:lnSpc>
                <a:spcPct val="103333"/>
              </a:lnSpc>
              <a:spcBef>
                <a:spcPts val="0"/>
              </a:spcBef>
              <a:spcAft>
                <a:spcPts val="0"/>
              </a:spcAft>
              <a:buNone/>
            </a:pPr>
            <a:r>
              <a:t/>
            </a:r>
            <a:endParaRPr i="1" sz="1600">
              <a:solidFill>
                <a:srgbClr val="61A1B0"/>
              </a:solidFill>
              <a:latin typeface="URW Chancery L"/>
              <a:ea typeface="URW Chancery L"/>
              <a:cs typeface="URW Chancery L"/>
              <a:sym typeface="URW Chancery L"/>
            </a:endParaRPr>
          </a:p>
          <a:p>
            <a:pPr indent="0" lvl="0" marL="647700" rtl="0" algn="l">
              <a:lnSpc>
                <a:spcPct val="103333"/>
              </a:lnSpc>
              <a:spcBef>
                <a:spcPts val="0"/>
              </a:spcBef>
              <a:spcAft>
                <a:spcPts val="0"/>
              </a:spcAft>
              <a:buNone/>
            </a:pPr>
            <a:r>
              <a:t/>
            </a:r>
            <a:endParaRPr i="1" sz="1600">
              <a:solidFill>
                <a:srgbClr val="61A1B0"/>
              </a:solidFill>
              <a:latin typeface="URW Chancery L"/>
              <a:ea typeface="URW Chancery L"/>
              <a:cs typeface="URW Chancery L"/>
              <a:sym typeface="URW Chancery L"/>
            </a:endParaRPr>
          </a:p>
          <a:p>
            <a:pPr indent="0" lvl="0" marL="0" marR="0" rtl="0" algn="just">
              <a:lnSpc>
                <a:spcPct val="102916"/>
              </a:lnSpc>
              <a:spcBef>
                <a:spcPts val="5"/>
              </a:spcBef>
              <a:spcAft>
                <a:spcPts val="0"/>
              </a:spcAft>
              <a:buNone/>
            </a:pPr>
            <a:r>
              <a:t/>
            </a:r>
            <a:endParaRPr sz="1600">
              <a:solidFill>
                <a:srgbClr val="231F20"/>
              </a:solidFill>
              <a:latin typeface="DejaVu Serif"/>
              <a:ea typeface="DejaVu Serif"/>
              <a:cs typeface="DejaVu Serif"/>
              <a:sym typeface="DejaVu Serif"/>
            </a:endParaRPr>
          </a:p>
          <a:p>
            <a:pPr indent="0" lvl="0" marL="0" marR="0" rtl="0" algn="just">
              <a:lnSpc>
                <a:spcPct val="102916"/>
              </a:lnSpc>
              <a:spcBef>
                <a:spcPts val="5"/>
              </a:spcBef>
              <a:spcAft>
                <a:spcPts val="0"/>
              </a:spcAft>
              <a:buNone/>
            </a:pPr>
            <a:r>
              <a:t/>
            </a:r>
            <a:endParaRPr sz="1600">
              <a:solidFill>
                <a:srgbClr val="231F20"/>
              </a:solidFill>
              <a:latin typeface="DejaVu Serif"/>
              <a:ea typeface="DejaVu Serif"/>
              <a:cs typeface="DejaVu Serif"/>
              <a:sym typeface="DejaVu Serif"/>
            </a:endParaRPr>
          </a:p>
          <a:p>
            <a:pPr indent="0" lvl="0" marL="0" marR="0" rtl="0" algn="just">
              <a:lnSpc>
                <a:spcPct val="102916"/>
              </a:lnSpc>
              <a:spcBef>
                <a:spcPts val="5"/>
              </a:spcBef>
              <a:spcAft>
                <a:spcPts val="0"/>
              </a:spcAft>
              <a:buNone/>
            </a:pPr>
            <a:r>
              <a:t/>
            </a:r>
            <a:endParaRPr sz="1600">
              <a:solidFill>
                <a:srgbClr val="231F20"/>
              </a:solidFill>
              <a:latin typeface="DejaVu Serif"/>
              <a:ea typeface="DejaVu Serif"/>
              <a:cs typeface="DejaVu Serif"/>
              <a:sym typeface="DejaVu Serif"/>
            </a:endParaRPr>
          </a:p>
          <a:p>
            <a:pPr indent="0" lvl="0" marL="0" marR="0" rtl="0" algn="just">
              <a:lnSpc>
                <a:spcPct val="102916"/>
              </a:lnSpc>
              <a:spcBef>
                <a:spcPts val="5"/>
              </a:spcBef>
              <a:spcAft>
                <a:spcPts val="0"/>
              </a:spcAft>
              <a:buNone/>
            </a:pPr>
            <a:r>
              <a:t/>
            </a:r>
            <a:endParaRPr sz="1600">
              <a:solidFill>
                <a:srgbClr val="231F20"/>
              </a:solidFill>
              <a:latin typeface="DejaVu Serif"/>
              <a:ea typeface="DejaVu Serif"/>
              <a:cs typeface="DejaVu Serif"/>
              <a:sym typeface="DejaVu Serif"/>
            </a:endParaRPr>
          </a:p>
          <a:p>
            <a:pPr indent="0" lvl="0" marL="0" marR="0" rtl="0" algn="just">
              <a:lnSpc>
                <a:spcPct val="102916"/>
              </a:lnSpc>
              <a:spcBef>
                <a:spcPts val="5"/>
              </a:spcBef>
              <a:spcAft>
                <a:spcPts val="0"/>
              </a:spcAft>
              <a:buNone/>
            </a:pPr>
            <a:r>
              <a:t/>
            </a:r>
            <a:endParaRPr sz="1600">
              <a:solidFill>
                <a:srgbClr val="231F20"/>
              </a:solidFill>
              <a:latin typeface="DejaVu Serif"/>
              <a:ea typeface="DejaVu Serif"/>
              <a:cs typeface="DejaVu Serif"/>
              <a:sym typeface="DejaVu Serif"/>
            </a:endParaRPr>
          </a:p>
          <a:p>
            <a:pPr indent="0" lvl="0" marL="0" marR="0" rtl="0" algn="just">
              <a:lnSpc>
                <a:spcPct val="102916"/>
              </a:lnSpc>
              <a:spcBef>
                <a:spcPts val="5"/>
              </a:spcBef>
              <a:spcAft>
                <a:spcPts val="0"/>
              </a:spcAft>
              <a:buNone/>
            </a:pPr>
            <a:r>
              <a:t/>
            </a:r>
            <a:endParaRPr sz="1600">
              <a:solidFill>
                <a:srgbClr val="231F20"/>
              </a:solidFill>
              <a:latin typeface="DejaVu Serif"/>
              <a:ea typeface="DejaVu Serif"/>
              <a:cs typeface="DejaVu Serif"/>
              <a:sym typeface="DejaVu Serif"/>
            </a:endParaRPr>
          </a:p>
          <a:p>
            <a:pPr indent="0" lvl="0" marL="0" marR="0" rtl="0" algn="just">
              <a:lnSpc>
                <a:spcPct val="102916"/>
              </a:lnSpc>
              <a:spcBef>
                <a:spcPts val="5"/>
              </a:spcBef>
              <a:spcAft>
                <a:spcPts val="0"/>
              </a:spcAft>
              <a:buNone/>
            </a:pPr>
            <a:r>
              <a:t/>
            </a:r>
            <a:endParaRPr sz="1600">
              <a:solidFill>
                <a:srgbClr val="231F20"/>
              </a:solidFill>
            </a:endParaRPr>
          </a:p>
          <a:p>
            <a:pPr indent="0" lvl="0" marL="0" marR="0" rtl="0" algn="just">
              <a:lnSpc>
                <a:spcPct val="150000"/>
              </a:lnSpc>
              <a:spcBef>
                <a:spcPts val="5"/>
              </a:spcBef>
              <a:spcAft>
                <a:spcPts val="0"/>
              </a:spcAft>
              <a:buNone/>
            </a:pPr>
            <a:r>
              <a:rPr lang="en-CA" sz="1400">
                <a:solidFill>
                  <a:schemeClr val="dk1"/>
                </a:solidFill>
              </a:rPr>
              <a:t>Python symbols are different from the mathematical symbols for the same operations. </a:t>
            </a:r>
            <a:endParaRPr sz="1400">
              <a:solidFill>
                <a:schemeClr val="dk1"/>
              </a:solidFill>
            </a:endParaRPr>
          </a:p>
          <a:p>
            <a:pPr indent="0" lvl="0" marL="0" marR="0" rtl="0" algn="just">
              <a:lnSpc>
                <a:spcPct val="150000"/>
              </a:lnSpc>
              <a:spcBef>
                <a:spcPts val="5"/>
              </a:spcBef>
              <a:spcAft>
                <a:spcPts val="0"/>
              </a:spcAft>
              <a:buNone/>
            </a:pPr>
            <a:r>
              <a:rPr lang="en-CA" sz="1400">
                <a:solidFill>
                  <a:schemeClr val="dk1"/>
                </a:solidFill>
              </a:rPr>
              <a:t>It is  important to remember that </a:t>
            </a:r>
            <a:r>
              <a:rPr b="1" lang="en-CA" sz="1400">
                <a:solidFill>
                  <a:schemeClr val="dk1"/>
                </a:solidFill>
              </a:rPr>
              <a:t>=</a:t>
            </a:r>
            <a:r>
              <a:rPr lang="en-CA" sz="1400">
                <a:solidFill>
                  <a:schemeClr val="dk1"/>
                </a:solidFill>
              </a:rPr>
              <a:t> is an assignment operator and </a:t>
            </a:r>
            <a:r>
              <a:rPr b="1" lang="en-CA" sz="1400">
                <a:solidFill>
                  <a:schemeClr val="dk1"/>
                </a:solidFill>
              </a:rPr>
              <a:t>==</a:t>
            </a:r>
            <a:r>
              <a:rPr lang="en-CA" sz="1400">
                <a:solidFill>
                  <a:schemeClr val="dk1"/>
                </a:solidFill>
              </a:rPr>
              <a:t> is a comparison operator.</a:t>
            </a:r>
            <a:endParaRPr sz="1400">
              <a:solidFill>
                <a:schemeClr val="dk1"/>
              </a:solidFill>
            </a:endParaRPr>
          </a:p>
          <a:p>
            <a:pPr indent="0" lvl="0" marL="0" marR="0" rtl="0" algn="just">
              <a:lnSpc>
                <a:spcPct val="150000"/>
              </a:lnSpc>
              <a:spcBef>
                <a:spcPts val="5"/>
              </a:spcBef>
              <a:spcAft>
                <a:spcPts val="0"/>
              </a:spcAft>
              <a:buClr>
                <a:schemeClr val="dk1"/>
              </a:buClr>
              <a:buSzPts val="1100"/>
              <a:buFont typeface="Arial"/>
              <a:buNone/>
            </a:pPr>
            <a:r>
              <a:rPr lang="en-CA" sz="1400">
                <a:solidFill>
                  <a:schemeClr val="dk1"/>
                </a:solidFill>
              </a:rPr>
              <a:t>Also, There is no such thing as =&lt; or =&gt;</a:t>
            </a:r>
            <a:endParaRPr sz="1400">
              <a:solidFill>
                <a:schemeClr val="dk1"/>
              </a:solidFill>
            </a:endParaRPr>
          </a:p>
          <a:p>
            <a:pPr indent="0" lvl="0" marL="0" marR="0" rtl="0" algn="just">
              <a:lnSpc>
                <a:spcPct val="150000"/>
              </a:lnSpc>
              <a:spcBef>
                <a:spcPts val="5"/>
              </a:spcBef>
              <a:spcAft>
                <a:spcPts val="0"/>
              </a:spcAft>
              <a:buClr>
                <a:schemeClr val="dk1"/>
              </a:buClr>
              <a:buSzPts val="1100"/>
              <a:buFont typeface="Arial"/>
              <a:buNone/>
            </a:pPr>
            <a:r>
              <a:rPr lang="en-CA" sz="1400">
                <a:solidFill>
                  <a:schemeClr val="dk1"/>
                </a:solidFill>
              </a:rPr>
              <a:t>Using a single equal sign (=) instead of a double equal sign (==) is a very common error. </a:t>
            </a:r>
            <a:endParaRPr sz="1400">
              <a:solidFill>
                <a:schemeClr val="dk1"/>
              </a:solidFill>
            </a:endParaRPr>
          </a:p>
          <a:p>
            <a:pPr indent="0" lvl="0" marL="0" marR="0" rtl="0" algn="just">
              <a:lnSpc>
                <a:spcPct val="150000"/>
              </a:lnSpc>
              <a:spcBef>
                <a:spcPts val="5"/>
              </a:spcBef>
              <a:spcAft>
                <a:spcPts val="0"/>
              </a:spcAft>
              <a:buClr>
                <a:schemeClr val="dk1"/>
              </a:buClr>
              <a:buSzPts val="1100"/>
              <a:buFont typeface="Arial"/>
              <a:buNone/>
            </a:pPr>
            <a:r>
              <a:t/>
            </a:r>
            <a:endParaRPr sz="1600">
              <a:solidFill>
                <a:srgbClr val="231F20"/>
              </a:solidFill>
            </a:endParaRPr>
          </a:p>
        </p:txBody>
      </p:sp>
      <p:pic>
        <p:nvPicPr>
          <p:cNvPr id="74" name="Google Shape;74;p15"/>
          <p:cNvPicPr preferRelativeResize="0"/>
          <p:nvPr/>
        </p:nvPicPr>
        <p:blipFill>
          <a:blip r:embed="rId3">
            <a:alphaModFix/>
          </a:blip>
          <a:stretch>
            <a:fillRect/>
          </a:stretch>
        </p:blipFill>
        <p:spPr>
          <a:xfrm>
            <a:off x="747450" y="1253525"/>
            <a:ext cx="7649100" cy="1842825"/>
          </a:xfrm>
          <a:prstGeom prst="rect">
            <a:avLst/>
          </a:prstGeom>
          <a:noFill/>
          <a:ln cap="flat" cmpd="sng" w="9525">
            <a:solidFill>
              <a:schemeClr val="dk1"/>
            </a:solidFill>
            <a:prstDash val="solid"/>
            <a:round/>
            <a:headEnd len="sm" w="sm" type="none"/>
            <a:tailEnd len="sm" w="sm" type="none"/>
          </a:ln>
        </p:spPr>
      </p:pic>
      <p:sp>
        <p:nvSpPr>
          <p:cNvPr id="75" name="Google Shape;75;p1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5"/>
              </a:spcBef>
              <a:spcAft>
                <a:spcPts val="0"/>
              </a:spcAft>
              <a:buClr>
                <a:schemeClr val="dk1"/>
              </a:buClr>
              <a:buSzPts val="990"/>
              <a:buFont typeface="Arial"/>
              <a:buNone/>
            </a:pPr>
            <a:r>
              <a:rPr lang="en-CA" sz="2500">
                <a:solidFill>
                  <a:srgbClr val="1C4587"/>
                </a:solidFill>
              </a:rPr>
              <a:t>3.2 Logical operators</a:t>
            </a:r>
            <a:endParaRPr sz="2500">
              <a:solidFill>
                <a:srgbClr val="1C4587"/>
              </a:solidFill>
            </a:endParaRPr>
          </a:p>
        </p:txBody>
      </p:sp>
      <p:sp>
        <p:nvSpPr>
          <p:cNvPr id="82" name="Google Shape;82;p16"/>
          <p:cNvSpPr txBox="1"/>
          <p:nvPr>
            <p:ph idx="1" type="body"/>
          </p:nvPr>
        </p:nvSpPr>
        <p:spPr>
          <a:xfrm>
            <a:off x="311700" y="1152475"/>
            <a:ext cx="8520600" cy="3766200"/>
          </a:xfrm>
          <a:prstGeom prst="rect">
            <a:avLst/>
          </a:prstGeom>
        </p:spPr>
        <p:txBody>
          <a:bodyPr anchorCtr="0" anchor="t" bIns="91425" lIns="91425" spcFirstLastPara="1" rIns="91425" wrap="square" tIns="91425">
            <a:noAutofit/>
          </a:bodyPr>
          <a:lstStyle/>
          <a:p>
            <a:pPr indent="-5079" lvl="0" marL="75565" marR="0" rtl="0" algn="just">
              <a:lnSpc>
                <a:spcPct val="150000"/>
              </a:lnSpc>
              <a:spcBef>
                <a:spcPts val="0"/>
              </a:spcBef>
              <a:spcAft>
                <a:spcPts val="0"/>
              </a:spcAft>
              <a:buNone/>
            </a:pPr>
            <a:r>
              <a:rPr lang="en-CA" sz="1400">
                <a:solidFill>
                  <a:schemeClr val="dk1"/>
                </a:solidFill>
              </a:rPr>
              <a:t>There are three logical operators:</a:t>
            </a:r>
            <a:r>
              <a:rPr b="1" lang="en-CA" sz="1400">
                <a:solidFill>
                  <a:schemeClr val="dk1"/>
                </a:solidFill>
              </a:rPr>
              <a:t> </a:t>
            </a:r>
            <a:endParaRPr b="1" sz="1400">
              <a:solidFill>
                <a:schemeClr val="dk1"/>
              </a:solidFill>
            </a:endParaRPr>
          </a:p>
          <a:p>
            <a:pPr indent="-317500" lvl="0" marL="457200" marR="0" rtl="0" algn="just">
              <a:lnSpc>
                <a:spcPct val="150000"/>
              </a:lnSpc>
              <a:spcBef>
                <a:spcPts val="0"/>
              </a:spcBef>
              <a:spcAft>
                <a:spcPts val="0"/>
              </a:spcAft>
              <a:buClr>
                <a:schemeClr val="dk1"/>
              </a:buClr>
              <a:buSzPts val="1400"/>
              <a:buChar char="●"/>
            </a:pPr>
            <a:r>
              <a:rPr b="1" lang="en-CA" sz="1400">
                <a:solidFill>
                  <a:schemeClr val="dk1"/>
                </a:solidFill>
              </a:rPr>
              <a:t>and</a:t>
            </a:r>
            <a:endParaRPr b="1" sz="1400">
              <a:solidFill>
                <a:schemeClr val="dk1"/>
              </a:solidFill>
            </a:endParaRPr>
          </a:p>
          <a:p>
            <a:pPr indent="-317500" lvl="0" marL="457200" marR="0" rtl="0" algn="just">
              <a:lnSpc>
                <a:spcPct val="150000"/>
              </a:lnSpc>
              <a:spcBef>
                <a:spcPts val="0"/>
              </a:spcBef>
              <a:spcAft>
                <a:spcPts val="0"/>
              </a:spcAft>
              <a:buClr>
                <a:schemeClr val="dk1"/>
              </a:buClr>
              <a:buSzPts val="1400"/>
              <a:buChar char="●"/>
            </a:pPr>
            <a:r>
              <a:rPr b="1" lang="en-CA" sz="1400">
                <a:solidFill>
                  <a:schemeClr val="dk1"/>
                </a:solidFill>
              </a:rPr>
              <a:t>or </a:t>
            </a:r>
            <a:endParaRPr b="1" sz="1400">
              <a:solidFill>
                <a:schemeClr val="dk1"/>
              </a:solidFill>
            </a:endParaRPr>
          </a:p>
          <a:p>
            <a:pPr indent="-317500" lvl="0" marL="457200" marR="0" rtl="0" algn="just">
              <a:lnSpc>
                <a:spcPct val="150000"/>
              </a:lnSpc>
              <a:spcBef>
                <a:spcPts val="0"/>
              </a:spcBef>
              <a:spcAft>
                <a:spcPts val="0"/>
              </a:spcAft>
              <a:buClr>
                <a:schemeClr val="dk1"/>
              </a:buClr>
              <a:buSzPts val="1400"/>
              <a:buChar char="●"/>
            </a:pPr>
            <a:r>
              <a:rPr b="1" lang="en-CA" sz="1400">
                <a:solidFill>
                  <a:schemeClr val="dk1"/>
                </a:solidFill>
              </a:rPr>
              <a:t>not</a:t>
            </a:r>
            <a:endParaRPr b="1" sz="1400">
              <a:solidFill>
                <a:schemeClr val="dk1"/>
              </a:solidFill>
            </a:endParaRPr>
          </a:p>
          <a:p>
            <a:pPr indent="0" lvl="0" marL="0" marR="0" rtl="0" algn="just">
              <a:lnSpc>
                <a:spcPct val="150000"/>
              </a:lnSpc>
              <a:spcBef>
                <a:spcPts val="0"/>
              </a:spcBef>
              <a:spcAft>
                <a:spcPts val="0"/>
              </a:spcAft>
              <a:buNone/>
            </a:pPr>
            <a:r>
              <a:t/>
            </a:r>
            <a:endParaRPr sz="1400">
              <a:solidFill>
                <a:schemeClr val="dk1"/>
              </a:solidFill>
              <a:highlight>
                <a:srgbClr val="FFFFFF"/>
              </a:highlight>
            </a:endParaRPr>
          </a:p>
          <a:p>
            <a:pPr indent="0" lvl="0" marL="0" marR="0" rtl="0" algn="just">
              <a:lnSpc>
                <a:spcPct val="150000"/>
              </a:lnSpc>
              <a:spcBef>
                <a:spcPts val="0"/>
              </a:spcBef>
              <a:spcAft>
                <a:spcPts val="0"/>
              </a:spcAft>
              <a:buNone/>
            </a:pPr>
            <a:r>
              <a:rPr lang="en-CA" sz="1400">
                <a:solidFill>
                  <a:schemeClr val="dk1"/>
                </a:solidFill>
                <a:highlight>
                  <a:srgbClr val="FFFFFF"/>
                </a:highlight>
              </a:rPr>
              <a:t> </a:t>
            </a:r>
            <a:r>
              <a:rPr lang="en-CA" sz="1400">
                <a:solidFill>
                  <a:schemeClr val="dk1"/>
                </a:solidFill>
                <a:highlight>
                  <a:srgbClr val="FFFFFF"/>
                </a:highlight>
              </a:rPr>
              <a:t>The meaning of these operators is similar to the English semantic language. </a:t>
            </a:r>
            <a:endParaRPr sz="1400">
              <a:solidFill>
                <a:schemeClr val="dk1"/>
              </a:solidFill>
              <a:highlight>
                <a:srgbClr val="FFFFFF"/>
              </a:highlight>
            </a:endParaRPr>
          </a:p>
          <a:p>
            <a:pPr indent="0" lvl="0" marL="0" marR="0" rtl="0" algn="just">
              <a:lnSpc>
                <a:spcPct val="150000"/>
              </a:lnSpc>
              <a:spcBef>
                <a:spcPts val="0"/>
              </a:spcBef>
              <a:spcAft>
                <a:spcPts val="0"/>
              </a:spcAft>
              <a:buNone/>
            </a:pPr>
            <a:r>
              <a:t/>
            </a:r>
            <a:endParaRPr sz="1400">
              <a:solidFill>
                <a:schemeClr val="dk1"/>
              </a:solidFill>
              <a:highlight>
                <a:srgbClr val="FFFFFF"/>
              </a:highlight>
            </a:endParaRPr>
          </a:p>
          <a:p>
            <a:pPr indent="-5079" lvl="0" marL="75565" marR="0" rtl="0" algn="just">
              <a:lnSpc>
                <a:spcPct val="150000"/>
              </a:lnSpc>
              <a:spcBef>
                <a:spcPts val="0"/>
              </a:spcBef>
              <a:spcAft>
                <a:spcPts val="0"/>
              </a:spcAft>
              <a:buNone/>
            </a:pPr>
            <a:r>
              <a:rPr lang="en-CA" sz="1400">
                <a:solidFill>
                  <a:schemeClr val="dk1"/>
                </a:solidFill>
                <a:highlight>
                  <a:schemeClr val="lt1"/>
                </a:highlight>
              </a:rPr>
              <a:t>For example:</a:t>
            </a:r>
            <a:r>
              <a:rPr b="1" lang="en-CA" sz="1400">
                <a:solidFill>
                  <a:schemeClr val="dk1"/>
                </a:solidFill>
                <a:highlight>
                  <a:schemeClr val="lt1"/>
                </a:highlight>
              </a:rPr>
              <a:t> </a:t>
            </a:r>
            <a:endParaRPr b="1" sz="1400">
              <a:solidFill>
                <a:schemeClr val="dk1"/>
              </a:solidFill>
              <a:highlight>
                <a:schemeClr val="lt1"/>
              </a:highlight>
            </a:endParaRPr>
          </a:p>
          <a:p>
            <a:pPr indent="-317500" lvl="0" marL="457200" marR="0" rtl="0" algn="just">
              <a:lnSpc>
                <a:spcPct val="150000"/>
              </a:lnSpc>
              <a:spcBef>
                <a:spcPts val="705"/>
              </a:spcBef>
              <a:spcAft>
                <a:spcPts val="0"/>
              </a:spcAft>
              <a:buClr>
                <a:schemeClr val="dk1"/>
              </a:buClr>
              <a:buSzPts val="1400"/>
              <a:buChar char="●"/>
            </a:pPr>
            <a:r>
              <a:rPr lang="en-CA" sz="1400">
                <a:solidFill>
                  <a:schemeClr val="dk1"/>
                </a:solidFill>
              </a:rPr>
              <a:t>x &gt; 0 </a:t>
            </a:r>
            <a:r>
              <a:rPr b="1" lang="en-CA" sz="1400">
                <a:solidFill>
                  <a:schemeClr val="dk1"/>
                </a:solidFill>
              </a:rPr>
              <a:t>and</a:t>
            </a:r>
            <a:r>
              <a:rPr lang="en-CA" sz="1400">
                <a:solidFill>
                  <a:schemeClr val="dk1"/>
                </a:solidFill>
              </a:rPr>
              <a:t> x &lt; 10</a:t>
            </a:r>
            <a:endParaRPr sz="1400">
              <a:solidFill>
                <a:schemeClr val="dk1"/>
              </a:solidFill>
            </a:endParaRPr>
          </a:p>
          <a:p>
            <a:pPr indent="0" lvl="0" marL="75565" marR="0" rtl="0" algn="just">
              <a:lnSpc>
                <a:spcPct val="150000"/>
              </a:lnSpc>
              <a:spcBef>
                <a:spcPts val="620"/>
              </a:spcBef>
              <a:spcAft>
                <a:spcPts val="0"/>
              </a:spcAft>
              <a:buNone/>
            </a:pPr>
            <a:r>
              <a:rPr lang="en-CA" sz="1400">
                <a:solidFill>
                  <a:schemeClr val="dk1"/>
                </a:solidFill>
              </a:rPr>
              <a:t>Is true only if x is greater than 0 </a:t>
            </a:r>
            <a:r>
              <a:rPr b="1" lang="en-CA" sz="1400">
                <a:solidFill>
                  <a:schemeClr val="dk1"/>
                </a:solidFill>
              </a:rPr>
              <a:t>and </a:t>
            </a:r>
            <a:r>
              <a:rPr lang="en-CA" sz="1400">
                <a:solidFill>
                  <a:schemeClr val="dk1"/>
                </a:solidFill>
              </a:rPr>
              <a:t>less than 10.</a:t>
            </a:r>
            <a:endParaRPr sz="1400">
              <a:solidFill>
                <a:schemeClr val="dk1"/>
              </a:solidFill>
            </a:endParaRPr>
          </a:p>
          <a:p>
            <a:pPr indent="0" lvl="0" marL="75565" marR="0" rtl="0" algn="l">
              <a:lnSpc>
                <a:spcPct val="115000"/>
              </a:lnSpc>
              <a:spcBef>
                <a:spcPts val="620"/>
              </a:spcBef>
              <a:spcAft>
                <a:spcPts val="0"/>
              </a:spcAft>
              <a:buNone/>
            </a:pPr>
            <a:r>
              <a:t/>
            </a:r>
            <a:endParaRPr sz="1700">
              <a:solidFill>
                <a:srgbClr val="231F20"/>
              </a:solidFill>
            </a:endParaRPr>
          </a:p>
        </p:txBody>
      </p:sp>
      <p:cxnSp>
        <p:nvCxnSpPr>
          <p:cNvPr id="83" name="Google Shape;83;p1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84" name="Google Shape;84;p1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539000"/>
            <a:ext cx="8595000" cy="43890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620"/>
              </a:spcBef>
              <a:spcAft>
                <a:spcPts val="0"/>
              </a:spcAft>
              <a:buClr>
                <a:schemeClr val="dk1"/>
              </a:buClr>
              <a:buSzPts val="1400"/>
              <a:buChar char="●"/>
            </a:pPr>
            <a:r>
              <a:rPr lang="en-CA" sz="1400">
                <a:solidFill>
                  <a:schemeClr val="dk1"/>
                </a:solidFill>
              </a:rPr>
              <a:t>  n%2 == 0 </a:t>
            </a:r>
            <a:r>
              <a:rPr b="1" lang="en-CA" sz="1400">
                <a:solidFill>
                  <a:schemeClr val="dk1"/>
                </a:solidFill>
              </a:rPr>
              <a:t>or</a:t>
            </a:r>
            <a:r>
              <a:rPr lang="en-CA" sz="1400">
                <a:solidFill>
                  <a:schemeClr val="dk1"/>
                </a:solidFill>
              </a:rPr>
              <a:t> n%3 == 0</a:t>
            </a:r>
            <a:endParaRPr sz="1400">
              <a:solidFill>
                <a:schemeClr val="dk1"/>
              </a:solidFill>
            </a:endParaRPr>
          </a:p>
          <a:p>
            <a:pPr indent="0" lvl="0" marL="75565" marR="0" rtl="0" algn="just">
              <a:lnSpc>
                <a:spcPct val="150000"/>
              </a:lnSpc>
              <a:spcBef>
                <a:spcPts val="620"/>
              </a:spcBef>
              <a:spcAft>
                <a:spcPts val="0"/>
              </a:spcAft>
              <a:buNone/>
            </a:pPr>
            <a:r>
              <a:rPr lang="en-CA" sz="1400">
                <a:solidFill>
                  <a:schemeClr val="dk1"/>
                </a:solidFill>
              </a:rPr>
              <a:t>Is true if either of the conditions is true, that is, if the number is divisible by 2 </a:t>
            </a:r>
            <a:r>
              <a:rPr b="1" lang="en-CA" sz="1400">
                <a:solidFill>
                  <a:schemeClr val="dk1"/>
                </a:solidFill>
              </a:rPr>
              <a:t>or</a:t>
            </a:r>
            <a:r>
              <a:rPr lang="en-CA" sz="1400">
                <a:solidFill>
                  <a:schemeClr val="dk1"/>
                </a:solidFill>
              </a:rPr>
              <a:t> 3.</a:t>
            </a:r>
            <a:endParaRPr sz="1400">
              <a:solidFill>
                <a:schemeClr val="dk1"/>
              </a:solidFill>
            </a:endParaRPr>
          </a:p>
          <a:p>
            <a:pPr indent="0" lvl="0" marL="75565" marR="133111" rtl="0" algn="just">
              <a:lnSpc>
                <a:spcPct val="150000"/>
              </a:lnSpc>
              <a:spcBef>
                <a:spcPts val="655"/>
              </a:spcBef>
              <a:spcAft>
                <a:spcPts val="0"/>
              </a:spcAft>
              <a:buNone/>
            </a:pPr>
            <a:r>
              <a:rPr lang="en-CA" sz="1400">
                <a:solidFill>
                  <a:schemeClr val="dk1"/>
                </a:solidFill>
              </a:rPr>
              <a:t>The </a:t>
            </a:r>
            <a:r>
              <a:rPr b="1" lang="en-CA" sz="1400">
                <a:solidFill>
                  <a:schemeClr val="dk1"/>
                </a:solidFill>
              </a:rPr>
              <a:t>not</a:t>
            </a:r>
            <a:r>
              <a:rPr lang="en-CA" sz="1400">
                <a:solidFill>
                  <a:schemeClr val="dk1"/>
                </a:solidFill>
              </a:rPr>
              <a:t> operator negates a boolean expression, so not </a:t>
            </a:r>
            <a:r>
              <a:rPr b="1" lang="en-CA" sz="1400">
                <a:solidFill>
                  <a:schemeClr val="dk1"/>
                </a:solidFill>
              </a:rPr>
              <a:t>(x &gt; y)</a:t>
            </a:r>
            <a:r>
              <a:rPr lang="en-CA" sz="1400">
                <a:solidFill>
                  <a:schemeClr val="dk1"/>
                </a:solidFill>
              </a:rPr>
              <a:t> is true                                                    if </a:t>
            </a:r>
            <a:r>
              <a:rPr b="1" lang="en-CA" sz="1400">
                <a:solidFill>
                  <a:schemeClr val="dk1"/>
                </a:solidFill>
              </a:rPr>
              <a:t>x &gt; y</a:t>
            </a:r>
            <a:r>
              <a:rPr lang="en-CA" sz="1400">
                <a:solidFill>
                  <a:schemeClr val="dk1"/>
                </a:solidFill>
              </a:rPr>
              <a:t> is false; that is, if </a:t>
            </a:r>
            <a:r>
              <a:rPr b="1" lang="en-CA" sz="1400">
                <a:solidFill>
                  <a:schemeClr val="dk1"/>
                </a:solidFill>
              </a:rPr>
              <a:t>x</a:t>
            </a:r>
            <a:r>
              <a:rPr lang="en-CA" sz="1400">
                <a:solidFill>
                  <a:schemeClr val="dk1"/>
                </a:solidFill>
              </a:rPr>
              <a:t> is less than or equal to </a:t>
            </a:r>
            <a:r>
              <a:rPr b="1" lang="en-CA" sz="1400">
                <a:solidFill>
                  <a:schemeClr val="dk1"/>
                </a:solidFill>
              </a:rPr>
              <a:t>y</a:t>
            </a:r>
            <a:r>
              <a:rPr lang="en-CA" sz="1400">
                <a:solidFill>
                  <a:schemeClr val="dk1"/>
                </a:solidFill>
              </a:rPr>
              <a:t>.</a:t>
            </a:r>
            <a:endParaRPr sz="1400">
              <a:solidFill>
                <a:schemeClr val="dk1"/>
              </a:solidFill>
            </a:endParaRPr>
          </a:p>
          <a:p>
            <a:pPr indent="0" lvl="0" marL="89999" marR="133111" rtl="0" algn="just">
              <a:lnSpc>
                <a:spcPct val="150000"/>
              </a:lnSpc>
              <a:spcBef>
                <a:spcPts val="695"/>
              </a:spcBef>
              <a:spcAft>
                <a:spcPts val="0"/>
              </a:spcAft>
              <a:buNone/>
            </a:pPr>
            <a:r>
              <a:rPr lang="en-CA" sz="1400">
                <a:solidFill>
                  <a:schemeClr val="dk1"/>
                </a:solidFill>
              </a:rPr>
              <a:t>The operands of the logical operators should be boolean expressions, but Python is not very strict. Any nonzero number is interpreted as </a:t>
            </a:r>
            <a:r>
              <a:rPr b="1" lang="en-CA" sz="1400">
                <a:solidFill>
                  <a:schemeClr val="dk1"/>
                </a:solidFill>
              </a:rPr>
              <a:t>“True”</a:t>
            </a:r>
            <a:r>
              <a:rPr lang="en-CA" sz="1400">
                <a:solidFill>
                  <a:schemeClr val="dk1"/>
                </a:solidFill>
              </a:rPr>
              <a:t>. </a:t>
            </a:r>
            <a:endParaRPr sz="1400">
              <a:solidFill>
                <a:schemeClr val="dk1"/>
              </a:solidFill>
            </a:endParaRPr>
          </a:p>
          <a:p>
            <a:pPr indent="0" lvl="0" marL="75565" marR="3918584" rtl="0" algn="just">
              <a:lnSpc>
                <a:spcPct val="150000"/>
              </a:lnSpc>
              <a:spcBef>
                <a:spcPts val="590"/>
              </a:spcBef>
              <a:spcAft>
                <a:spcPts val="0"/>
              </a:spcAft>
              <a:buNone/>
            </a:pPr>
            <a:r>
              <a:t/>
            </a:r>
            <a:endParaRPr sz="1400">
              <a:solidFill>
                <a:schemeClr val="dk1"/>
              </a:solidFill>
            </a:endParaRPr>
          </a:p>
          <a:p>
            <a:pPr indent="0" lvl="0" marL="75565" marR="0" rtl="0" algn="just">
              <a:lnSpc>
                <a:spcPct val="150000"/>
              </a:lnSpc>
              <a:spcBef>
                <a:spcPts val="620"/>
              </a:spcBef>
              <a:spcAft>
                <a:spcPts val="0"/>
              </a:spcAft>
              <a:buNone/>
            </a:pPr>
            <a:r>
              <a:t/>
            </a:r>
            <a:endParaRPr sz="1400">
              <a:solidFill>
                <a:schemeClr val="dk1"/>
              </a:solidFill>
            </a:endParaRPr>
          </a:p>
          <a:p>
            <a:pPr indent="0" lvl="0" marL="75565" marR="0" rtl="0" algn="just">
              <a:lnSpc>
                <a:spcPct val="150000"/>
              </a:lnSpc>
              <a:spcBef>
                <a:spcPts val="620"/>
              </a:spcBef>
              <a:spcAft>
                <a:spcPts val="0"/>
              </a:spcAft>
              <a:buNone/>
            </a:pPr>
            <a:r>
              <a:t/>
            </a:r>
            <a:endParaRPr sz="1400">
              <a:solidFill>
                <a:schemeClr val="dk1"/>
              </a:solidFill>
            </a:endParaRPr>
          </a:p>
          <a:p>
            <a:pPr indent="0" lvl="0" marL="75565" marR="55571" rtl="0" algn="just">
              <a:lnSpc>
                <a:spcPct val="150000"/>
              </a:lnSpc>
              <a:spcBef>
                <a:spcPts val="620"/>
              </a:spcBef>
              <a:spcAft>
                <a:spcPts val="0"/>
              </a:spcAft>
              <a:buNone/>
            </a:pPr>
            <a:r>
              <a:rPr lang="en-CA" sz="1400">
                <a:solidFill>
                  <a:schemeClr val="dk1"/>
                </a:solidFill>
              </a:rPr>
              <a:t>This flexibility can be useful, but there are some subtleties to it that might be confusing. </a:t>
            </a:r>
            <a:endParaRPr sz="1400">
              <a:solidFill>
                <a:schemeClr val="dk1"/>
              </a:solidFill>
            </a:endParaRPr>
          </a:p>
          <a:p>
            <a:pPr indent="0" lvl="0" marL="75565" marR="0" rtl="0" algn="just">
              <a:lnSpc>
                <a:spcPct val="150000"/>
              </a:lnSpc>
              <a:spcBef>
                <a:spcPts val="620"/>
              </a:spcBef>
              <a:spcAft>
                <a:spcPts val="0"/>
              </a:spcAft>
              <a:buClr>
                <a:schemeClr val="dk1"/>
              </a:buClr>
              <a:buSzPts val="1100"/>
              <a:buFont typeface="Arial"/>
              <a:buNone/>
            </a:pPr>
            <a:r>
              <a:rPr lang="en-CA" sz="1400">
                <a:solidFill>
                  <a:schemeClr val="dk1"/>
                </a:solidFill>
              </a:rPr>
              <a:t>It is better to avoid them until you are sure you know what you are doing. </a:t>
            </a:r>
            <a:endParaRPr sz="1400">
              <a:solidFill>
                <a:schemeClr val="dk1"/>
              </a:solidFill>
            </a:endParaRPr>
          </a:p>
        </p:txBody>
      </p:sp>
      <p:sp>
        <p:nvSpPr>
          <p:cNvPr id="91" name="Google Shape;91;p1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697325" y="3039900"/>
            <a:ext cx="7749351" cy="85951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5"/>
              </a:spcBef>
              <a:spcAft>
                <a:spcPts val="0"/>
              </a:spcAft>
              <a:buClr>
                <a:schemeClr val="dk1"/>
              </a:buClr>
              <a:buSzPts val="990"/>
              <a:buFont typeface="Arial"/>
              <a:buNone/>
            </a:pPr>
            <a:r>
              <a:rPr lang="en-CA" sz="2500">
                <a:solidFill>
                  <a:srgbClr val="1C4587"/>
                </a:solidFill>
              </a:rPr>
              <a:t>3.3 Conditional execution</a:t>
            </a:r>
            <a:endParaRPr sz="2500">
              <a:solidFill>
                <a:srgbClr val="1C4587"/>
              </a:solidFill>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CA" sz="1400">
                <a:solidFill>
                  <a:schemeClr val="dk1"/>
                </a:solidFill>
              </a:rPr>
              <a:t>Conditional statements</a:t>
            </a:r>
            <a:r>
              <a:rPr lang="en-CA" sz="1400">
                <a:solidFill>
                  <a:schemeClr val="dk1"/>
                </a:solidFill>
              </a:rPr>
              <a:t> give us ability to write useful programs. </a:t>
            </a:r>
            <a:endParaRPr sz="1400">
              <a:solidFill>
                <a:schemeClr val="dk1"/>
              </a:solidFill>
            </a:endParaRPr>
          </a:p>
          <a:p>
            <a:pPr indent="0" lvl="0" marL="0" rtl="0" algn="just">
              <a:lnSpc>
                <a:spcPct val="150000"/>
              </a:lnSpc>
              <a:spcBef>
                <a:spcPts val="1200"/>
              </a:spcBef>
              <a:spcAft>
                <a:spcPts val="0"/>
              </a:spcAft>
              <a:buNone/>
            </a:pPr>
            <a:r>
              <a:rPr lang="en-CA" sz="1400">
                <a:solidFill>
                  <a:schemeClr val="dk1"/>
                </a:solidFill>
              </a:rPr>
              <a:t>We almost always need the ability to check conditions and change the behavior of the program accordingly. </a:t>
            </a:r>
            <a:endParaRPr sz="1400">
              <a:solidFill>
                <a:schemeClr val="dk1"/>
              </a:solidFill>
            </a:endParaRPr>
          </a:p>
          <a:p>
            <a:pPr indent="0" lvl="0" marL="0" rtl="0" algn="just">
              <a:lnSpc>
                <a:spcPct val="150000"/>
              </a:lnSpc>
              <a:spcBef>
                <a:spcPts val="1200"/>
              </a:spcBef>
              <a:spcAft>
                <a:spcPts val="0"/>
              </a:spcAft>
              <a:buNone/>
            </a:pPr>
            <a:r>
              <a:rPr lang="en-CA" sz="1400">
                <a:solidFill>
                  <a:schemeClr val="dk1"/>
                </a:solidFill>
              </a:rPr>
              <a:t>The simplest form is the </a:t>
            </a:r>
            <a:r>
              <a:rPr b="1" lang="en-CA" sz="1400">
                <a:solidFill>
                  <a:schemeClr val="dk1"/>
                </a:solidFill>
              </a:rPr>
              <a:t>if</a:t>
            </a:r>
            <a:r>
              <a:rPr lang="en-CA" sz="1400">
                <a:solidFill>
                  <a:schemeClr val="dk1"/>
                </a:solidFill>
              </a:rPr>
              <a:t> statement:</a:t>
            </a:r>
            <a:endParaRPr sz="1400">
              <a:solidFill>
                <a:schemeClr val="dk1"/>
              </a:solidFill>
            </a:endParaRPr>
          </a:p>
          <a:p>
            <a:pPr indent="0" lvl="0" marL="0" rtl="0" algn="l">
              <a:spcBef>
                <a:spcPts val="120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1398850" y="3184950"/>
            <a:ext cx="6944750" cy="860825"/>
          </a:xfrm>
          <a:prstGeom prst="rect">
            <a:avLst/>
          </a:prstGeom>
          <a:noFill/>
          <a:ln cap="flat" cmpd="sng" w="9525">
            <a:solidFill>
              <a:schemeClr val="dk1"/>
            </a:solidFill>
            <a:prstDash val="solid"/>
            <a:round/>
            <a:headEnd len="sm" w="sm" type="none"/>
            <a:tailEnd len="sm" w="sm" type="none"/>
          </a:ln>
        </p:spPr>
      </p:pic>
      <p:sp>
        <p:nvSpPr>
          <p:cNvPr id="101" name="Google Shape;101;p1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8"/>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311700" y="332625"/>
            <a:ext cx="8520600" cy="42363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5"/>
              </a:spcBef>
              <a:spcAft>
                <a:spcPts val="0"/>
              </a:spcAft>
              <a:buNone/>
            </a:pPr>
            <a:r>
              <a:rPr lang="en-CA" sz="1400">
                <a:solidFill>
                  <a:srgbClr val="231F20"/>
                </a:solidFill>
              </a:rPr>
              <a:t> The boolean expression after the </a:t>
            </a:r>
            <a:r>
              <a:rPr b="1" lang="en-CA" sz="1400">
                <a:solidFill>
                  <a:srgbClr val="231F20"/>
                </a:solidFill>
              </a:rPr>
              <a:t>if</a:t>
            </a:r>
            <a:r>
              <a:rPr lang="en-CA" sz="1400">
                <a:solidFill>
                  <a:srgbClr val="231F20"/>
                </a:solidFill>
              </a:rPr>
              <a:t> statement is called the </a:t>
            </a:r>
            <a:r>
              <a:rPr b="1" lang="en-CA" sz="1400">
                <a:solidFill>
                  <a:srgbClr val="231F20"/>
                </a:solidFill>
              </a:rPr>
              <a:t>condition</a:t>
            </a:r>
            <a:r>
              <a:rPr lang="en-CA" sz="1400">
                <a:solidFill>
                  <a:srgbClr val="231F20"/>
                </a:solidFill>
              </a:rPr>
              <a:t>; here it is </a:t>
            </a:r>
            <a:r>
              <a:rPr b="1" lang="en-CA" sz="1400">
                <a:solidFill>
                  <a:srgbClr val="231F20"/>
                </a:solidFill>
              </a:rPr>
              <a:t>x &gt; 0</a:t>
            </a:r>
            <a:r>
              <a:rPr lang="en-CA" sz="1400">
                <a:solidFill>
                  <a:srgbClr val="231F20"/>
                </a:solidFill>
              </a:rPr>
              <a:t>. </a:t>
            </a:r>
            <a:endParaRPr sz="1400">
              <a:solidFill>
                <a:srgbClr val="231F20"/>
              </a:solidFill>
            </a:endParaRPr>
          </a:p>
          <a:p>
            <a:pPr indent="-5079" lvl="0" marL="75565" marR="0" rtl="0" algn="just">
              <a:lnSpc>
                <a:spcPct val="150000"/>
              </a:lnSpc>
              <a:spcBef>
                <a:spcPts val="5"/>
              </a:spcBef>
              <a:spcAft>
                <a:spcPts val="0"/>
              </a:spcAft>
              <a:buNone/>
            </a:pPr>
            <a:r>
              <a:t/>
            </a:r>
            <a:endParaRPr sz="1400">
              <a:solidFill>
                <a:srgbClr val="231F20"/>
              </a:solidFill>
            </a:endParaRPr>
          </a:p>
          <a:p>
            <a:pPr indent="-5079" lvl="0" marL="75565" marR="0" rtl="0" algn="just">
              <a:lnSpc>
                <a:spcPct val="150000"/>
              </a:lnSpc>
              <a:spcBef>
                <a:spcPts val="5"/>
              </a:spcBef>
              <a:spcAft>
                <a:spcPts val="0"/>
              </a:spcAft>
              <a:buNone/>
            </a:pPr>
            <a:r>
              <a:rPr lang="en-CA" sz="1400">
                <a:solidFill>
                  <a:srgbClr val="231F20"/>
                </a:solidFill>
              </a:rPr>
              <a:t>We end the </a:t>
            </a:r>
            <a:r>
              <a:rPr b="1" lang="en-CA" sz="1400">
                <a:solidFill>
                  <a:srgbClr val="231F20"/>
                </a:solidFill>
              </a:rPr>
              <a:t>if</a:t>
            </a:r>
            <a:r>
              <a:rPr lang="en-CA" sz="1400">
                <a:solidFill>
                  <a:srgbClr val="231F20"/>
                </a:solidFill>
              </a:rPr>
              <a:t> statement with a colon </a:t>
            </a:r>
            <a:r>
              <a:rPr b="1" lang="en-CA" sz="1400">
                <a:solidFill>
                  <a:srgbClr val="231F20"/>
                </a:solidFill>
              </a:rPr>
              <a:t>:</a:t>
            </a:r>
            <a:r>
              <a:rPr lang="en-CA" sz="1400">
                <a:solidFill>
                  <a:srgbClr val="231F20"/>
                </a:solidFill>
              </a:rPr>
              <a:t> and the line(s) after the </a:t>
            </a:r>
            <a:r>
              <a:rPr b="1" lang="en-CA" sz="1400">
                <a:solidFill>
                  <a:srgbClr val="231F20"/>
                </a:solidFill>
              </a:rPr>
              <a:t>if </a:t>
            </a:r>
            <a:r>
              <a:rPr lang="en-CA" sz="1400">
                <a:solidFill>
                  <a:srgbClr val="231F20"/>
                </a:solidFill>
              </a:rPr>
              <a:t>statement (we call that part body) are indented.</a:t>
            </a:r>
            <a:endParaRPr sz="1400">
              <a:solidFill>
                <a:srgbClr val="231F20"/>
              </a:solidFill>
            </a:endParaRPr>
          </a:p>
          <a:p>
            <a:pPr indent="0" lvl="0" marL="457200" rtl="0" algn="l">
              <a:spcBef>
                <a:spcPts val="0"/>
              </a:spcBef>
              <a:spcAft>
                <a:spcPts val="0"/>
              </a:spcAft>
              <a:buNone/>
            </a:pPr>
            <a:r>
              <a:t/>
            </a:r>
            <a:endParaRPr sz="1200">
              <a:solidFill>
                <a:schemeClr val="dk1"/>
              </a:solidFill>
              <a:highlight>
                <a:schemeClr val="lt1"/>
              </a:highlight>
              <a:latin typeface="Lato"/>
              <a:ea typeface="Lato"/>
              <a:cs typeface="Lato"/>
              <a:sym typeface="Lato"/>
            </a:endParaRPr>
          </a:p>
          <a:p>
            <a:pPr indent="0" lvl="0" marL="0" rtl="0" algn="l">
              <a:spcBef>
                <a:spcPts val="0"/>
              </a:spcBef>
              <a:spcAft>
                <a:spcPts val="1200"/>
              </a:spcAft>
              <a:buNone/>
            </a:pPr>
            <a:r>
              <a:t/>
            </a:r>
            <a:endParaRPr sz="1700">
              <a:solidFill>
                <a:srgbClr val="231F20"/>
              </a:solidFill>
            </a:endParaRPr>
          </a:p>
        </p:txBody>
      </p:sp>
      <p:sp>
        <p:nvSpPr>
          <p:cNvPr id="109" name="Google Shape;109;p1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9"/>
          <p:cNvPicPr preferRelativeResize="0"/>
          <p:nvPr/>
        </p:nvPicPr>
        <p:blipFill>
          <a:blip r:embed="rId3">
            <a:alphaModFix/>
          </a:blip>
          <a:stretch>
            <a:fillRect/>
          </a:stretch>
        </p:blipFill>
        <p:spPr>
          <a:xfrm>
            <a:off x="927050" y="1811000"/>
            <a:ext cx="7083875" cy="31415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0"/>
          <p:cNvPicPr preferRelativeResize="0"/>
          <p:nvPr/>
        </p:nvPicPr>
        <p:blipFill>
          <a:blip r:embed="rId3">
            <a:alphaModFix/>
          </a:blip>
          <a:stretch>
            <a:fillRect/>
          </a:stretch>
        </p:blipFill>
        <p:spPr>
          <a:xfrm>
            <a:off x="1180550" y="377288"/>
            <a:ext cx="7455248" cy="4050125"/>
          </a:xfrm>
          <a:prstGeom prst="rect">
            <a:avLst/>
          </a:prstGeom>
          <a:noFill/>
          <a:ln>
            <a:noFill/>
          </a:ln>
        </p:spPr>
      </p:pic>
      <p:sp>
        <p:nvSpPr>
          <p:cNvPr id="119" name="Google Shape;119;p20"/>
          <p:cNvSpPr txBox="1"/>
          <p:nvPr/>
        </p:nvSpPr>
        <p:spPr>
          <a:xfrm>
            <a:off x="1017675" y="4552150"/>
            <a:ext cx="480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CA" sz="1200">
                <a:solidFill>
                  <a:srgbClr val="333333"/>
                </a:solidFill>
                <a:highlight>
                  <a:srgbClr val="FFFFFF"/>
                </a:highlight>
                <a:latin typeface="Lato"/>
                <a:ea typeface="Lato"/>
                <a:cs typeface="Lato"/>
                <a:sym typeface="Lato"/>
              </a:rPr>
              <a:t>Figure1: Flowchart illustrating the execution of a basic if statement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rgbClr val="FFFFFF"/>
                </a:highlight>
              </a:rPr>
              <a:t>There must be at least one statement that appears in the body but there is no limit on the number. </a:t>
            </a:r>
            <a:endParaRPr sz="1400">
              <a:solidFill>
                <a:schemeClr val="dk1"/>
              </a:solidFill>
              <a:highlight>
                <a:srgbClr val="FFFFFF"/>
              </a:highlight>
            </a:endParaRPr>
          </a:p>
          <a:p>
            <a:pPr indent="0" lvl="0" marL="0" rtl="0" algn="just">
              <a:lnSpc>
                <a:spcPct val="150000"/>
              </a:lnSpc>
              <a:spcBef>
                <a:spcPts val="1200"/>
              </a:spcBef>
              <a:spcAft>
                <a:spcPts val="0"/>
              </a:spcAft>
              <a:buNone/>
            </a:pPr>
            <a:r>
              <a:rPr lang="en-CA" sz="1400">
                <a:solidFill>
                  <a:schemeClr val="dk1"/>
                </a:solidFill>
                <a:highlight>
                  <a:srgbClr val="FFFFFF"/>
                </a:highlight>
              </a:rPr>
              <a:t>Sometimes, it is useful to have a body with no statements (usually as a placeholder for code you haven’t written yet). In that case, you can use the </a:t>
            </a:r>
            <a:r>
              <a:rPr b="1" lang="en-CA" sz="1400">
                <a:solidFill>
                  <a:schemeClr val="dk1"/>
                </a:solidFill>
                <a:highlight>
                  <a:srgbClr val="FFFFFF"/>
                </a:highlight>
              </a:rPr>
              <a:t>pass</a:t>
            </a:r>
            <a:r>
              <a:rPr lang="en-CA" sz="1400">
                <a:solidFill>
                  <a:schemeClr val="dk1"/>
                </a:solidFill>
                <a:highlight>
                  <a:srgbClr val="FFFFFF"/>
                </a:highlight>
              </a:rPr>
              <a:t> statement, which does nothing.</a:t>
            </a:r>
            <a:endParaRPr sz="1400">
              <a:solidFill>
                <a:schemeClr val="dk1"/>
              </a:solidFill>
              <a:highlight>
                <a:srgbClr val="FFFFFF"/>
              </a:highlight>
            </a:endParaRPr>
          </a:p>
          <a:p>
            <a:pPr indent="0" lvl="0" marL="0" rtl="0" algn="just">
              <a:lnSpc>
                <a:spcPct val="150000"/>
              </a:lnSpc>
              <a:spcBef>
                <a:spcPts val="1200"/>
              </a:spcBef>
              <a:spcAft>
                <a:spcPts val="1200"/>
              </a:spcAft>
              <a:buNone/>
            </a:pPr>
            <a:r>
              <a:t/>
            </a:r>
            <a:endParaRPr sz="1700">
              <a:solidFill>
                <a:srgbClr val="333333"/>
              </a:solidFill>
              <a:highlight>
                <a:srgbClr val="FFFFFF"/>
              </a:highlight>
            </a:endParaRPr>
          </a:p>
        </p:txBody>
      </p:sp>
      <p:sp>
        <p:nvSpPr>
          <p:cNvPr id="125" name="Google Shape;125;p2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885475" y="3149700"/>
            <a:ext cx="7191676" cy="8811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