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112258e0f0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112258e0f0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112258e0f00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112258e0f00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112258e0f00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112258e0f00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12258e0f00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12258e0f00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112258e0f00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112258e0f00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112258e0f00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112258e0f00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112258e0f00_0_2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112258e0f00_0_2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112258e0f00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112258e0f00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112258e0f00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112258e0f00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112258e0f00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112258e0f00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112258e0f00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112258e0f00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112258e0f00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112258e0f00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112258e0f00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112258e0f00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112258e0f00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112258e0f00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112258e0f00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112258e0f00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112258e0f00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112258e0f00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112258e0f00_0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112258e0f00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112258e0f00_0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112258e0f00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112258e0f00_0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112258e0f00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112258e0f00_0_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112258e0f00_0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112258e0f00_0_2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112258e0f00_0_2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112258e0f00_0_2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112258e0f00_0_2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12258e0f00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12258e0f00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112258e0f00_0_2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112258e0f00_0_2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112258e0f00_0_2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112258e0f00_0_2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112258e0f00_0_2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112258e0f00_0_2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112258e0f00_0_2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112258e0f00_0_2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112258e0f00_0_3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112258e0f00_0_3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112258e0f00_0_3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112258e0f00_0_3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112258e0f00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112258e0f00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112258e0f00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112258e0f00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12258e0f00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112258e0f00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12258e0f00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112258e0f00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12258e0f00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112258e0f00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12258e0f00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112258e0f00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CA"/>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0.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hyperlink" Target="https://simple.wikipedia.org/wiki/Division_(mathematics)"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5.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3.png"/><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CA">
                <a:solidFill>
                  <a:srgbClr val="1C4587"/>
                </a:solidFill>
              </a:rPr>
              <a:t>Chapter 4</a:t>
            </a:r>
            <a:endParaRPr>
              <a:solidFill>
                <a:srgbClr val="1C4587"/>
              </a:solidFill>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CA">
                <a:solidFill>
                  <a:srgbClr val="4070A1"/>
                </a:solidFill>
              </a:rPr>
              <a:t>FUNCTIONS</a:t>
            </a:r>
            <a:r>
              <a:rPr lang="en-CA">
                <a:solidFill>
                  <a:srgbClr val="231F20"/>
                </a:solidFill>
              </a:rPr>
              <a:t> </a:t>
            </a:r>
            <a:endParaRPr>
              <a:solidFill>
                <a:srgbClr val="231F20"/>
              </a:solidFill>
            </a:endParaRPr>
          </a:p>
        </p:txBody>
      </p:sp>
      <p:cxnSp>
        <p:nvCxnSpPr>
          <p:cNvPr id="56" name="Google Shape;56;p13"/>
          <p:cNvCxnSpPr/>
          <p:nvPr/>
        </p:nvCxnSpPr>
        <p:spPr>
          <a:xfrm flipH="1" rot="10800000">
            <a:off x="380138" y="2715001"/>
            <a:ext cx="5319300" cy="1500"/>
          </a:xfrm>
          <a:prstGeom prst="straightConnector1">
            <a:avLst/>
          </a:prstGeom>
          <a:noFill/>
          <a:ln cap="flat" cmpd="sng" w="19050">
            <a:solidFill>
              <a:srgbClr val="FFD966"/>
            </a:solidFill>
            <a:prstDash val="solid"/>
            <a:round/>
            <a:headEnd len="med" w="med" type="none"/>
            <a:tailEnd len="med" w="med" type="none"/>
          </a:ln>
        </p:spPr>
      </p:cxnSp>
      <p:pic>
        <p:nvPicPr>
          <p:cNvPr id="57" name="Google Shape;57;p13"/>
          <p:cNvPicPr preferRelativeResize="0"/>
          <p:nvPr/>
        </p:nvPicPr>
        <p:blipFill>
          <a:blip r:embed="rId3">
            <a:alphaModFix/>
          </a:blip>
          <a:stretch>
            <a:fillRect/>
          </a:stretch>
        </p:blipFill>
        <p:spPr>
          <a:xfrm>
            <a:off x="5120775" y="2066013"/>
            <a:ext cx="578675" cy="53135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2"/>
          <p:cNvSpPr txBox="1"/>
          <p:nvPr>
            <p:ph idx="1" type="body"/>
          </p:nvPr>
        </p:nvSpPr>
        <p:spPr>
          <a:xfrm>
            <a:off x="311700" y="591350"/>
            <a:ext cx="8520600" cy="3977400"/>
          </a:xfrm>
          <a:prstGeom prst="rect">
            <a:avLst/>
          </a:prstGeom>
        </p:spPr>
        <p:txBody>
          <a:bodyPr anchorCtr="0" anchor="t" bIns="91425" lIns="91425" spcFirstLastPara="1" rIns="91425" wrap="square" tIns="91425">
            <a:normAutofit/>
          </a:bodyPr>
          <a:lstStyle/>
          <a:p>
            <a:pPr indent="0" lvl="0" marL="0" rtl="0" algn="just">
              <a:lnSpc>
                <a:spcPct val="150000"/>
              </a:lnSpc>
              <a:spcBef>
                <a:spcPts val="0"/>
              </a:spcBef>
              <a:spcAft>
                <a:spcPts val="0"/>
              </a:spcAft>
              <a:buClr>
                <a:schemeClr val="dk1"/>
              </a:buClr>
              <a:buSzPts val="1100"/>
              <a:buFont typeface="Arial"/>
              <a:buNone/>
            </a:pPr>
            <a:r>
              <a:rPr lang="en-CA" sz="1400">
                <a:solidFill>
                  <a:schemeClr val="dk1"/>
                </a:solidFill>
                <a:highlight>
                  <a:srgbClr val="FFFFFF"/>
                </a:highlight>
              </a:rPr>
              <a:t>The random module has many functions and </a:t>
            </a:r>
            <a:r>
              <a:rPr b="1" lang="en-CA" sz="1400">
                <a:solidFill>
                  <a:schemeClr val="dk1"/>
                </a:solidFill>
                <a:highlight>
                  <a:srgbClr val="FFFFFF"/>
                </a:highlight>
              </a:rPr>
              <a:t>random() </a:t>
            </a:r>
            <a:r>
              <a:rPr lang="en-CA" sz="1400">
                <a:solidFill>
                  <a:schemeClr val="dk1"/>
                </a:solidFill>
                <a:highlight>
                  <a:srgbClr val="FFFFFF"/>
                </a:highlight>
              </a:rPr>
              <a:t>is one of them.</a:t>
            </a:r>
            <a:endParaRPr sz="1400">
              <a:solidFill>
                <a:schemeClr val="dk1"/>
              </a:solidFill>
              <a:highlight>
                <a:srgbClr val="FFFFFF"/>
              </a:highlight>
            </a:endParaRPr>
          </a:p>
          <a:p>
            <a:pPr indent="0" lvl="0" marL="0" rtl="0" algn="just">
              <a:lnSpc>
                <a:spcPct val="150000"/>
              </a:lnSpc>
              <a:spcBef>
                <a:spcPts val="1200"/>
              </a:spcBef>
              <a:spcAft>
                <a:spcPts val="0"/>
              </a:spcAft>
              <a:buNone/>
            </a:pPr>
            <a:r>
              <a:rPr lang="en-CA" sz="1400">
                <a:solidFill>
                  <a:schemeClr val="dk1"/>
                </a:solidFill>
                <a:highlight>
                  <a:srgbClr val="FFFFFF"/>
                </a:highlight>
              </a:rPr>
              <a:t>Another function for example is the function </a:t>
            </a:r>
            <a:r>
              <a:rPr b="1" lang="en-CA" sz="1400">
                <a:solidFill>
                  <a:schemeClr val="dk1"/>
                </a:solidFill>
                <a:highlight>
                  <a:srgbClr val="FFFFFF"/>
                </a:highlight>
              </a:rPr>
              <a:t>randint()</a:t>
            </a:r>
            <a:r>
              <a:rPr lang="en-CA" sz="1400">
                <a:solidFill>
                  <a:schemeClr val="dk1"/>
                </a:solidFill>
                <a:highlight>
                  <a:srgbClr val="FFFFFF"/>
                </a:highlight>
              </a:rPr>
              <a:t> takes two arguments, a low value and a high value (in that order), and it </a:t>
            </a:r>
            <a:r>
              <a:rPr b="1" lang="en-CA" sz="1400">
                <a:solidFill>
                  <a:schemeClr val="dk1"/>
                </a:solidFill>
                <a:highlight>
                  <a:srgbClr val="FFFFFF"/>
                </a:highlight>
              </a:rPr>
              <a:t>returns an integer</a:t>
            </a:r>
            <a:r>
              <a:rPr lang="en-CA" sz="1400">
                <a:solidFill>
                  <a:schemeClr val="dk1"/>
                </a:solidFill>
                <a:highlight>
                  <a:srgbClr val="FFFFFF"/>
                </a:highlight>
              </a:rPr>
              <a:t> from the range between the two values (including both).</a:t>
            </a:r>
            <a:endParaRPr sz="1400">
              <a:solidFill>
                <a:schemeClr val="dk1"/>
              </a:solidFill>
              <a:highlight>
                <a:srgbClr val="FFFFFF"/>
              </a:highlight>
            </a:endParaRPr>
          </a:p>
          <a:p>
            <a:pPr indent="0" lvl="0" marL="0" rtl="0" algn="just">
              <a:spcBef>
                <a:spcPts val="1200"/>
              </a:spcBef>
              <a:spcAft>
                <a:spcPts val="0"/>
              </a:spcAft>
              <a:buNone/>
            </a:pPr>
            <a:r>
              <a:t/>
            </a:r>
            <a:endParaRPr sz="1500">
              <a:solidFill>
                <a:srgbClr val="333333"/>
              </a:solidFill>
              <a:highlight>
                <a:srgbClr val="FFFFFF"/>
              </a:highlight>
            </a:endParaRPr>
          </a:p>
          <a:p>
            <a:pPr indent="0" lvl="0" marL="0" rtl="0" algn="just">
              <a:spcBef>
                <a:spcPts val="1200"/>
              </a:spcBef>
              <a:spcAft>
                <a:spcPts val="1200"/>
              </a:spcAft>
              <a:buNone/>
            </a:pPr>
            <a:r>
              <a:t/>
            </a:r>
            <a:endParaRPr sz="1500">
              <a:solidFill>
                <a:srgbClr val="333333"/>
              </a:solidFill>
              <a:highlight>
                <a:srgbClr val="FFFFFF"/>
              </a:highlight>
            </a:endParaRPr>
          </a:p>
        </p:txBody>
      </p:sp>
      <p:pic>
        <p:nvPicPr>
          <p:cNvPr id="137" name="Google Shape;137;p22"/>
          <p:cNvPicPr preferRelativeResize="0"/>
          <p:nvPr/>
        </p:nvPicPr>
        <p:blipFill>
          <a:blip r:embed="rId3">
            <a:alphaModFix/>
          </a:blip>
          <a:stretch>
            <a:fillRect/>
          </a:stretch>
        </p:blipFill>
        <p:spPr>
          <a:xfrm>
            <a:off x="768275" y="2393125"/>
            <a:ext cx="7607450" cy="1341550"/>
          </a:xfrm>
          <a:prstGeom prst="rect">
            <a:avLst/>
          </a:prstGeom>
          <a:noFill/>
          <a:ln cap="flat" cmpd="sng" w="9525">
            <a:solidFill>
              <a:schemeClr val="dk1"/>
            </a:solidFill>
            <a:prstDash val="solid"/>
            <a:round/>
            <a:headEnd len="sm" w="sm" type="none"/>
            <a:tailEnd len="sm" w="sm" type="none"/>
          </a:ln>
        </p:spPr>
      </p:pic>
      <p:sp>
        <p:nvSpPr>
          <p:cNvPr id="138" name="Google Shape;138;p22"/>
          <p:cNvSpPr/>
          <p:nvPr/>
        </p:nvSpPr>
        <p:spPr>
          <a:xfrm flipH="1" rot="10800000">
            <a:off x="0" y="0"/>
            <a:ext cx="508200" cy="508200"/>
          </a:xfrm>
          <a:prstGeom prst="rtTriangle">
            <a:avLst/>
          </a:prstGeom>
          <a:solidFill>
            <a:srgbClr val="1C4587"/>
          </a:solidFill>
          <a:ln cap="flat" cmpd="sng" w="9525">
            <a:solidFill>
              <a:srgbClr val="1C458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22"/>
          <p:cNvSpPr/>
          <p:nvPr/>
        </p:nvSpPr>
        <p:spPr>
          <a:xfrm flipH="1">
            <a:off x="8635800" y="4635300"/>
            <a:ext cx="508200" cy="508200"/>
          </a:xfrm>
          <a:prstGeom prst="rtTriangle">
            <a:avLst/>
          </a:prstGeom>
          <a:solidFill>
            <a:srgbClr val="FFD966"/>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3"/>
          <p:cNvSpPr txBox="1"/>
          <p:nvPr>
            <p:ph idx="1" type="body"/>
          </p:nvPr>
        </p:nvSpPr>
        <p:spPr>
          <a:xfrm>
            <a:off x="311700" y="699150"/>
            <a:ext cx="8520600" cy="3869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1700"/>
          </a:p>
          <a:p>
            <a:pPr indent="0" lvl="0" marL="0" rtl="0" algn="just">
              <a:lnSpc>
                <a:spcPct val="150000"/>
              </a:lnSpc>
              <a:spcBef>
                <a:spcPts val="1200"/>
              </a:spcBef>
              <a:spcAft>
                <a:spcPts val="0"/>
              </a:spcAft>
              <a:buNone/>
            </a:pPr>
            <a:r>
              <a:rPr lang="en-CA" sz="1500">
                <a:solidFill>
                  <a:schemeClr val="dk1"/>
                </a:solidFill>
                <a:highlight>
                  <a:srgbClr val="FFFFFF"/>
                </a:highlight>
              </a:rPr>
              <a:t>To choose an element from a sequence at random, you can use</a:t>
            </a:r>
            <a:r>
              <a:rPr lang="en-CA" sz="1500">
                <a:solidFill>
                  <a:schemeClr val="dk1"/>
                </a:solidFill>
                <a:highlight>
                  <a:schemeClr val="lt1"/>
                </a:highlight>
              </a:rPr>
              <a:t> </a:t>
            </a:r>
            <a:r>
              <a:rPr b="1" lang="en-CA" sz="1500">
                <a:solidFill>
                  <a:schemeClr val="dk1"/>
                </a:solidFill>
                <a:highlight>
                  <a:schemeClr val="lt1"/>
                </a:highlight>
              </a:rPr>
              <a:t>choice()</a:t>
            </a:r>
            <a:r>
              <a:rPr lang="en-CA" sz="1500">
                <a:solidFill>
                  <a:schemeClr val="dk1"/>
                </a:solidFill>
                <a:highlight>
                  <a:schemeClr val="lt1"/>
                </a:highlight>
              </a:rPr>
              <a:t>:</a:t>
            </a:r>
            <a:endParaRPr sz="1500">
              <a:solidFill>
                <a:schemeClr val="dk1"/>
              </a:solidFill>
              <a:highlight>
                <a:schemeClr val="lt1"/>
              </a:highlight>
            </a:endParaRPr>
          </a:p>
          <a:p>
            <a:pPr indent="0" lvl="0" marL="0" rtl="0" algn="l">
              <a:spcBef>
                <a:spcPts val="1200"/>
              </a:spcBef>
              <a:spcAft>
                <a:spcPts val="0"/>
              </a:spcAft>
              <a:buNone/>
            </a:pPr>
            <a:r>
              <a:t/>
            </a:r>
            <a:endParaRPr sz="1700">
              <a:solidFill>
                <a:schemeClr val="dk1"/>
              </a:solidFill>
              <a:highlight>
                <a:schemeClr val="lt1"/>
              </a:highlight>
            </a:endParaRPr>
          </a:p>
          <a:p>
            <a:pPr indent="0" lvl="0" marL="0" rtl="0" algn="l">
              <a:spcBef>
                <a:spcPts val="1200"/>
              </a:spcBef>
              <a:spcAft>
                <a:spcPts val="0"/>
              </a:spcAft>
              <a:buClr>
                <a:schemeClr val="dk1"/>
              </a:buClr>
              <a:buSzPts val="1100"/>
              <a:buFont typeface="Arial"/>
              <a:buNone/>
            </a:pPr>
            <a:r>
              <a:t/>
            </a:r>
            <a:endParaRPr sz="1700">
              <a:solidFill>
                <a:schemeClr val="dk1"/>
              </a:solidFill>
              <a:highlight>
                <a:schemeClr val="lt1"/>
              </a:highlight>
            </a:endParaRPr>
          </a:p>
          <a:p>
            <a:pPr indent="0" lvl="0" marL="0" rtl="0" algn="l">
              <a:spcBef>
                <a:spcPts val="1200"/>
              </a:spcBef>
              <a:spcAft>
                <a:spcPts val="1200"/>
              </a:spcAft>
              <a:buNone/>
            </a:pPr>
            <a:r>
              <a:t/>
            </a:r>
            <a:endParaRPr/>
          </a:p>
        </p:txBody>
      </p:sp>
      <p:sp>
        <p:nvSpPr>
          <p:cNvPr id="145" name="Google Shape;145;p23"/>
          <p:cNvSpPr/>
          <p:nvPr/>
        </p:nvSpPr>
        <p:spPr>
          <a:xfrm flipH="1" rot="10800000">
            <a:off x="0" y="0"/>
            <a:ext cx="508200" cy="508200"/>
          </a:xfrm>
          <a:prstGeom prst="rtTriangle">
            <a:avLst/>
          </a:prstGeom>
          <a:solidFill>
            <a:srgbClr val="1C4587"/>
          </a:solidFill>
          <a:ln cap="flat" cmpd="sng" w="9525">
            <a:solidFill>
              <a:srgbClr val="1C458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23"/>
          <p:cNvSpPr/>
          <p:nvPr/>
        </p:nvSpPr>
        <p:spPr>
          <a:xfrm flipH="1">
            <a:off x="8635800" y="4635300"/>
            <a:ext cx="508200" cy="508200"/>
          </a:xfrm>
          <a:prstGeom prst="rtTriangle">
            <a:avLst/>
          </a:prstGeom>
          <a:solidFill>
            <a:srgbClr val="FFD966"/>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47" name="Google Shape;147;p23"/>
          <p:cNvPicPr preferRelativeResize="0"/>
          <p:nvPr/>
        </p:nvPicPr>
        <p:blipFill>
          <a:blip r:embed="rId3">
            <a:alphaModFix/>
          </a:blip>
          <a:stretch>
            <a:fillRect/>
          </a:stretch>
        </p:blipFill>
        <p:spPr>
          <a:xfrm>
            <a:off x="896250" y="1992725"/>
            <a:ext cx="6664850" cy="1643725"/>
          </a:xfrm>
          <a:prstGeom prst="rect">
            <a:avLst/>
          </a:prstGeom>
          <a:noFill/>
          <a:ln cap="flat" cmpd="sng" w="9525">
            <a:solidFill>
              <a:schemeClr val="dk1"/>
            </a:solidFill>
            <a:prstDash val="solid"/>
            <a:round/>
            <a:headEnd len="sm" w="sm" type="none"/>
            <a:tailEnd len="sm" w="sm" type="none"/>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CA" sz="2500">
                <a:solidFill>
                  <a:srgbClr val="1C4587"/>
                </a:solidFill>
              </a:rPr>
              <a:t>4.6 Adding new functions</a:t>
            </a:r>
            <a:endParaRPr sz="2500">
              <a:solidFill>
                <a:srgbClr val="1C4587"/>
              </a:solidFill>
            </a:endParaRPr>
          </a:p>
        </p:txBody>
      </p:sp>
      <p:sp>
        <p:nvSpPr>
          <p:cNvPr id="153" name="Google Shape;153;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just">
              <a:lnSpc>
                <a:spcPct val="150000"/>
              </a:lnSpc>
              <a:spcBef>
                <a:spcPts val="0"/>
              </a:spcBef>
              <a:spcAft>
                <a:spcPts val="0"/>
              </a:spcAft>
              <a:buClr>
                <a:schemeClr val="dk1"/>
              </a:buClr>
              <a:buSzPts val="1100"/>
              <a:buFont typeface="Arial"/>
              <a:buNone/>
            </a:pPr>
            <a:r>
              <a:rPr lang="en-CA" sz="1400">
                <a:solidFill>
                  <a:schemeClr val="dk1"/>
                </a:solidFill>
                <a:highlight>
                  <a:srgbClr val="FFFFFF"/>
                </a:highlight>
              </a:rPr>
              <a:t>When you write your program you can use built-in functions but often you need to add new functions that you will write by yourself. </a:t>
            </a:r>
            <a:endParaRPr sz="1400">
              <a:solidFill>
                <a:schemeClr val="dk1"/>
              </a:solidFill>
              <a:highlight>
                <a:srgbClr val="FFFFFF"/>
              </a:highlight>
            </a:endParaRPr>
          </a:p>
          <a:p>
            <a:pPr indent="0" lvl="0" marL="0" rtl="0" algn="just">
              <a:lnSpc>
                <a:spcPct val="150000"/>
              </a:lnSpc>
              <a:spcBef>
                <a:spcPts val="800"/>
              </a:spcBef>
              <a:spcAft>
                <a:spcPts val="0"/>
              </a:spcAft>
              <a:buClr>
                <a:schemeClr val="dk1"/>
              </a:buClr>
              <a:buSzPts val="1100"/>
              <a:buFont typeface="Arial"/>
              <a:buNone/>
            </a:pPr>
            <a:r>
              <a:rPr lang="en-CA" sz="1400">
                <a:solidFill>
                  <a:schemeClr val="dk1"/>
                </a:solidFill>
                <a:highlight>
                  <a:srgbClr val="FFFFFF"/>
                </a:highlight>
              </a:rPr>
              <a:t>A </a:t>
            </a:r>
            <a:r>
              <a:rPr b="1" lang="en-CA" sz="1400">
                <a:solidFill>
                  <a:schemeClr val="dk1"/>
                </a:solidFill>
                <a:highlight>
                  <a:srgbClr val="FFFFFF"/>
                </a:highlight>
              </a:rPr>
              <a:t>function definition</a:t>
            </a:r>
            <a:r>
              <a:rPr lang="en-CA" sz="1400">
                <a:solidFill>
                  <a:schemeClr val="dk1"/>
                </a:solidFill>
                <a:highlight>
                  <a:srgbClr val="FFFFFF"/>
                </a:highlight>
              </a:rPr>
              <a:t> specifies the name of a new function and the sequence of statements that execute when the function is called. </a:t>
            </a:r>
            <a:endParaRPr sz="1400">
              <a:solidFill>
                <a:schemeClr val="dk1"/>
              </a:solidFill>
              <a:highlight>
                <a:srgbClr val="FFFFFF"/>
              </a:highlight>
            </a:endParaRPr>
          </a:p>
          <a:p>
            <a:pPr indent="0" lvl="0" marL="0" rtl="0" algn="just">
              <a:lnSpc>
                <a:spcPct val="150000"/>
              </a:lnSpc>
              <a:spcBef>
                <a:spcPts val="800"/>
              </a:spcBef>
              <a:spcAft>
                <a:spcPts val="0"/>
              </a:spcAft>
              <a:buClr>
                <a:schemeClr val="dk1"/>
              </a:buClr>
              <a:buSzPts val="1100"/>
              <a:buFont typeface="Arial"/>
              <a:buNone/>
            </a:pPr>
            <a:r>
              <a:rPr lang="en-CA" sz="1400">
                <a:solidFill>
                  <a:schemeClr val="dk1"/>
                </a:solidFill>
                <a:highlight>
                  <a:srgbClr val="FFFFFF"/>
                </a:highlight>
              </a:rPr>
              <a:t>Once you define a function, you can reuse the function over and over throughout your program. </a:t>
            </a:r>
            <a:endParaRPr sz="1400">
              <a:solidFill>
                <a:schemeClr val="dk1"/>
              </a:solidFill>
              <a:highlight>
                <a:srgbClr val="FFFFFF"/>
              </a:highlight>
            </a:endParaRPr>
          </a:p>
          <a:p>
            <a:pPr indent="0" lvl="0" marL="0" rtl="0" algn="just">
              <a:lnSpc>
                <a:spcPct val="150000"/>
              </a:lnSpc>
              <a:spcBef>
                <a:spcPts val="800"/>
              </a:spcBef>
              <a:spcAft>
                <a:spcPts val="0"/>
              </a:spcAft>
              <a:buClr>
                <a:schemeClr val="dk1"/>
              </a:buClr>
              <a:buSzPts val="1100"/>
              <a:buFont typeface="Arial"/>
              <a:buNone/>
            </a:pPr>
            <a:r>
              <a:rPr lang="en-CA" sz="1400">
                <a:solidFill>
                  <a:schemeClr val="dk1"/>
                </a:solidFill>
                <a:highlight>
                  <a:srgbClr val="FFFFFF"/>
                </a:highlight>
              </a:rPr>
              <a:t>Below is an example of defining a function, followed by calling it twice:</a:t>
            </a:r>
            <a:endParaRPr sz="1200">
              <a:solidFill>
                <a:schemeClr val="dk1"/>
              </a:solidFill>
            </a:endParaRPr>
          </a:p>
          <a:p>
            <a:pPr indent="0" lvl="0" marL="0" rtl="0" algn="l">
              <a:lnSpc>
                <a:spcPct val="100000"/>
              </a:lnSpc>
              <a:spcBef>
                <a:spcPts val="800"/>
              </a:spcBef>
              <a:spcAft>
                <a:spcPts val="0"/>
              </a:spcAft>
              <a:buClr>
                <a:schemeClr val="dk1"/>
              </a:buClr>
              <a:buSzPts val="1100"/>
              <a:buFont typeface="Arial"/>
              <a:buNone/>
            </a:pPr>
            <a:r>
              <a:t/>
            </a:r>
            <a:endParaRPr sz="1100">
              <a:solidFill>
                <a:schemeClr val="dk1"/>
              </a:solidFill>
              <a:latin typeface="DejaVu Serif"/>
              <a:ea typeface="DejaVu Serif"/>
              <a:cs typeface="DejaVu Serif"/>
              <a:sym typeface="DejaVu Serif"/>
            </a:endParaRPr>
          </a:p>
          <a:p>
            <a:pPr indent="0" lvl="0" marL="925830" marR="1167765" rtl="0" algn="l">
              <a:lnSpc>
                <a:spcPct val="102916"/>
              </a:lnSpc>
              <a:spcBef>
                <a:spcPts val="30"/>
              </a:spcBef>
              <a:spcAft>
                <a:spcPts val="0"/>
              </a:spcAft>
              <a:buNone/>
            </a:pPr>
            <a:r>
              <a:t/>
            </a:r>
            <a:endParaRPr sz="1000">
              <a:solidFill>
                <a:srgbClr val="231F20"/>
              </a:solidFill>
              <a:latin typeface="Verdana"/>
              <a:ea typeface="Verdana"/>
              <a:cs typeface="Verdana"/>
              <a:sym typeface="Verdana"/>
            </a:endParaRPr>
          </a:p>
          <a:p>
            <a:pPr indent="0" lvl="0" marL="925830" marR="1167765" rtl="0" algn="l">
              <a:lnSpc>
                <a:spcPct val="102916"/>
              </a:lnSpc>
              <a:spcBef>
                <a:spcPts val="30"/>
              </a:spcBef>
              <a:spcAft>
                <a:spcPts val="0"/>
              </a:spcAft>
              <a:buNone/>
            </a:pPr>
            <a:r>
              <a:t/>
            </a:r>
            <a:endParaRPr sz="1000">
              <a:solidFill>
                <a:srgbClr val="231F20"/>
              </a:solidFill>
              <a:latin typeface="Verdana"/>
              <a:ea typeface="Verdana"/>
              <a:cs typeface="Verdana"/>
              <a:sym typeface="Verdana"/>
            </a:endParaRPr>
          </a:p>
          <a:p>
            <a:pPr indent="0" lvl="0" marL="925830" marR="1167765" rtl="0" algn="l">
              <a:lnSpc>
                <a:spcPct val="102916"/>
              </a:lnSpc>
              <a:spcBef>
                <a:spcPts val="30"/>
              </a:spcBef>
              <a:spcAft>
                <a:spcPts val="0"/>
              </a:spcAft>
              <a:buNone/>
            </a:pPr>
            <a:r>
              <a:t/>
            </a:r>
            <a:endParaRPr sz="1000">
              <a:solidFill>
                <a:srgbClr val="231F20"/>
              </a:solidFill>
              <a:latin typeface="Verdana"/>
              <a:ea typeface="Verdana"/>
              <a:cs typeface="Verdana"/>
              <a:sym typeface="Verdana"/>
            </a:endParaRPr>
          </a:p>
          <a:p>
            <a:pPr indent="0" lvl="0" marL="0" marR="1167765" rtl="0" algn="l">
              <a:lnSpc>
                <a:spcPct val="102916"/>
              </a:lnSpc>
              <a:spcBef>
                <a:spcPts val="30"/>
              </a:spcBef>
              <a:spcAft>
                <a:spcPts val="0"/>
              </a:spcAft>
              <a:buNone/>
            </a:pPr>
            <a:r>
              <a:t/>
            </a:r>
            <a:endParaRPr sz="1000">
              <a:solidFill>
                <a:srgbClr val="231F20"/>
              </a:solidFill>
              <a:latin typeface="Verdana"/>
              <a:ea typeface="Verdana"/>
              <a:cs typeface="Verdana"/>
              <a:sym typeface="Verdana"/>
            </a:endParaRPr>
          </a:p>
          <a:p>
            <a:pPr indent="0" lvl="0" marL="0" marR="1167765" rtl="0" algn="l">
              <a:lnSpc>
                <a:spcPct val="102916"/>
              </a:lnSpc>
              <a:spcBef>
                <a:spcPts val="30"/>
              </a:spcBef>
              <a:spcAft>
                <a:spcPts val="0"/>
              </a:spcAft>
              <a:buClr>
                <a:schemeClr val="dk1"/>
              </a:buClr>
              <a:buSzPts val="1100"/>
              <a:buFont typeface="Arial"/>
              <a:buNone/>
            </a:pPr>
            <a:r>
              <a:t/>
            </a:r>
            <a:endParaRPr sz="1050">
              <a:solidFill>
                <a:schemeClr val="dk1"/>
              </a:solidFill>
              <a:highlight>
                <a:srgbClr val="FFFFFF"/>
              </a:highlight>
            </a:endParaRPr>
          </a:p>
        </p:txBody>
      </p:sp>
      <p:sp>
        <p:nvSpPr>
          <p:cNvPr id="154" name="Google Shape;154;p24"/>
          <p:cNvSpPr/>
          <p:nvPr/>
        </p:nvSpPr>
        <p:spPr>
          <a:xfrm flipH="1" rot="10800000">
            <a:off x="0" y="0"/>
            <a:ext cx="508200" cy="508200"/>
          </a:xfrm>
          <a:prstGeom prst="rtTriangle">
            <a:avLst/>
          </a:prstGeom>
          <a:solidFill>
            <a:srgbClr val="1C4587"/>
          </a:solidFill>
          <a:ln cap="flat" cmpd="sng" w="9525">
            <a:solidFill>
              <a:srgbClr val="1C458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24"/>
          <p:cNvSpPr/>
          <p:nvPr/>
        </p:nvSpPr>
        <p:spPr>
          <a:xfrm flipH="1">
            <a:off x="8635800" y="4635300"/>
            <a:ext cx="508200" cy="508200"/>
          </a:xfrm>
          <a:prstGeom prst="rtTriangle">
            <a:avLst/>
          </a:prstGeom>
          <a:solidFill>
            <a:srgbClr val="FFD966"/>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56" name="Google Shape;156;p24"/>
          <p:cNvCxnSpPr/>
          <p:nvPr/>
        </p:nvCxnSpPr>
        <p:spPr>
          <a:xfrm>
            <a:off x="410938" y="1019226"/>
            <a:ext cx="8246700" cy="18600"/>
          </a:xfrm>
          <a:prstGeom prst="straightConnector1">
            <a:avLst/>
          </a:prstGeom>
          <a:noFill/>
          <a:ln cap="flat" cmpd="sng" w="28575">
            <a:solidFill>
              <a:srgbClr val="CCCCCC"/>
            </a:solidFill>
            <a:prstDash val="solid"/>
            <a:round/>
            <a:headEnd len="med" w="med" type="none"/>
            <a:tailEnd len="med" w="med" type="none"/>
          </a:ln>
        </p:spPr>
      </p:cxnSp>
      <p:pic>
        <p:nvPicPr>
          <p:cNvPr id="157" name="Google Shape;157;p24"/>
          <p:cNvPicPr preferRelativeResize="0"/>
          <p:nvPr/>
        </p:nvPicPr>
        <p:blipFill>
          <a:blip r:embed="rId3">
            <a:alphaModFix/>
          </a:blip>
          <a:stretch>
            <a:fillRect/>
          </a:stretch>
        </p:blipFill>
        <p:spPr>
          <a:xfrm>
            <a:off x="783600" y="3615500"/>
            <a:ext cx="7726951" cy="1269750"/>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5"/>
          <p:cNvSpPr txBox="1"/>
          <p:nvPr>
            <p:ph idx="1" type="body"/>
          </p:nvPr>
        </p:nvSpPr>
        <p:spPr>
          <a:xfrm>
            <a:off x="311700" y="592663"/>
            <a:ext cx="8520600" cy="3976200"/>
          </a:xfrm>
          <a:prstGeom prst="rect">
            <a:avLst/>
          </a:prstGeom>
        </p:spPr>
        <p:txBody>
          <a:bodyPr anchorCtr="0" anchor="t" bIns="91425" lIns="91425" spcFirstLastPara="1" rIns="91425" wrap="square" tIns="91425">
            <a:noAutofit/>
          </a:bodyPr>
          <a:lstStyle/>
          <a:p>
            <a:pPr indent="0" lvl="0" marL="0" marR="59527" rtl="0" algn="just">
              <a:lnSpc>
                <a:spcPct val="150000"/>
              </a:lnSpc>
              <a:spcBef>
                <a:spcPts val="30"/>
              </a:spcBef>
              <a:spcAft>
                <a:spcPts val="0"/>
              </a:spcAft>
              <a:buNone/>
            </a:pPr>
            <a:r>
              <a:rPr b="1" lang="en-CA" sz="1400">
                <a:solidFill>
                  <a:schemeClr val="dk1"/>
                </a:solidFill>
                <a:highlight>
                  <a:schemeClr val="lt1"/>
                </a:highlight>
              </a:rPr>
              <a:t>Def</a:t>
            </a:r>
            <a:r>
              <a:rPr lang="en-CA" sz="1400">
                <a:solidFill>
                  <a:schemeClr val="dk1"/>
                </a:solidFill>
                <a:highlight>
                  <a:schemeClr val="lt1"/>
                </a:highlight>
              </a:rPr>
              <a:t> is a keyword that indicates that this is a function definition. The name of the function is </a:t>
            </a:r>
            <a:r>
              <a:rPr b="1" lang="en-CA" sz="1400">
                <a:solidFill>
                  <a:schemeClr val="dk1"/>
                </a:solidFill>
                <a:highlight>
                  <a:schemeClr val="lt1"/>
                </a:highlight>
              </a:rPr>
              <a:t>print_sentence</a:t>
            </a:r>
            <a:r>
              <a:rPr lang="en-CA" sz="1400">
                <a:solidFill>
                  <a:schemeClr val="dk1"/>
                </a:solidFill>
                <a:highlight>
                  <a:schemeClr val="lt1"/>
                </a:highlight>
              </a:rPr>
              <a:t>. </a:t>
            </a:r>
            <a:endParaRPr sz="1400">
              <a:solidFill>
                <a:schemeClr val="dk1"/>
              </a:solidFill>
              <a:highlight>
                <a:schemeClr val="lt1"/>
              </a:highlight>
            </a:endParaRPr>
          </a:p>
          <a:p>
            <a:pPr indent="0" lvl="0" marL="0" marR="59527" rtl="0" algn="just">
              <a:lnSpc>
                <a:spcPct val="150000"/>
              </a:lnSpc>
              <a:spcBef>
                <a:spcPts val="30"/>
              </a:spcBef>
              <a:spcAft>
                <a:spcPts val="0"/>
              </a:spcAft>
              <a:buNone/>
            </a:pPr>
            <a:r>
              <a:rPr lang="en-CA" sz="1400">
                <a:solidFill>
                  <a:schemeClr val="dk1"/>
                </a:solidFill>
                <a:highlight>
                  <a:schemeClr val="lt1"/>
                </a:highlight>
              </a:rPr>
              <a:t>The rules for function names are the same as for variable names: letters, numbers and some punctuation marks are legal, but the first character can’t be a number. You can’t use a keyword as the name of a function, and you should avoid having a variable and a function with the same name to avoid confusion. </a:t>
            </a:r>
            <a:endParaRPr sz="1400">
              <a:solidFill>
                <a:schemeClr val="dk1"/>
              </a:solidFill>
              <a:highlight>
                <a:schemeClr val="lt1"/>
              </a:highlight>
            </a:endParaRPr>
          </a:p>
          <a:p>
            <a:pPr indent="0" lvl="0" marL="0" marR="1167765" rtl="0" algn="just">
              <a:lnSpc>
                <a:spcPct val="150000"/>
              </a:lnSpc>
              <a:spcBef>
                <a:spcPts val="30"/>
              </a:spcBef>
              <a:spcAft>
                <a:spcPts val="0"/>
              </a:spcAft>
              <a:buClr>
                <a:schemeClr val="dk1"/>
              </a:buClr>
              <a:buSzPts val="1100"/>
              <a:buFont typeface="Arial"/>
              <a:buNone/>
            </a:pPr>
            <a:r>
              <a:t/>
            </a:r>
            <a:endParaRPr sz="1400">
              <a:solidFill>
                <a:schemeClr val="dk1"/>
              </a:solidFill>
              <a:highlight>
                <a:schemeClr val="lt1"/>
              </a:highlight>
            </a:endParaRPr>
          </a:p>
          <a:p>
            <a:pPr indent="0" lvl="0" marL="0" rtl="0" algn="just">
              <a:lnSpc>
                <a:spcPct val="150000"/>
              </a:lnSpc>
              <a:spcBef>
                <a:spcPts val="0"/>
              </a:spcBef>
              <a:spcAft>
                <a:spcPts val="0"/>
              </a:spcAft>
              <a:buNone/>
            </a:pPr>
            <a:r>
              <a:rPr lang="en-CA" sz="1400">
                <a:solidFill>
                  <a:schemeClr val="dk1"/>
                </a:solidFill>
              </a:rPr>
              <a:t>The empty parentheses after the name indicate that this function doesn’t take any arguments. Later we will build functions that take arguments.</a:t>
            </a:r>
            <a:endParaRPr sz="1400">
              <a:solidFill>
                <a:schemeClr val="dk1"/>
              </a:solidFill>
            </a:endParaRPr>
          </a:p>
          <a:p>
            <a:pPr indent="0" lvl="0" marL="0" rtl="0" algn="just">
              <a:lnSpc>
                <a:spcPct val="150000"/>
              </a:lnSpc>
              <a:spcBef>
                <a:spcPts val="800"/>
              </a:spcBef>
              <a:spcAft>
                <a:spcPts val="800"/>
              </a:spcAft>
              <a:buNone/>
            </a:pPr>
            <a:r>
              <a:rPr lang="en-CA" sz="1400">
                <a:solidFill>
                  <a:schemeClr val="dk1"/>
                </a:solidFill>
              </a:rPr>
              <a:t>The first line of the function definition has to end with a colon and the body has to be indented. The body can contain any number of statements. Notice that this is the same pattern (a colon followed by an indented body) as we’ve seen in for loops, while loops, and if statements. It’s consistent across the language.</a:t>
            </a:r>
            <a:endParaRPr sz="1400">
              <a:solidFill>
                <a:schemeClr val="dk1"/>
              </a:solidFill>
            </a:endParaRPr>
          </a:p>
        </p:txBody>
      </p:sp>
      <p:sp>
        <p:nvSpPr>
          <p:cNvPr id="163" name="Google Shape;163;p25"/>
          <p:cNvSpPr/>
          <p:nvPr/>
        </p:nvSpPr>
        <p:spPr>
          <a:xfrm flipH="1" rot="10800000">
            <a:off x="0" y="0"/>
            <a:ext cx="508200" cy="508200"/>
          </a:xfrm>
          <a:prstGeom prst="rtTriangle">
            <a:avLst/>
          </a:prstGeom>
          <a:solidFill>
            <a:srgbClr val="1C4587"/>
          </a:solidFill>
          <a:ln cap="flat" cmpd="sng" w="9525">
            <a:solidFill>
              <a:srgbClr val="1C458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25"/>
          <p:cNvSpPr/>
          <p:nvPr/>
        </p:nvSpPr>
        <p:spPr>
          <a:xfrm flipH="1">
            <a:off x="8635800" y="4635300"/>
            <a:ext cx="508200" cy="508200"/>
          </a:xfrm>
          <a:prstGeom prst="rtTriangle">
            <a:avLst/>
          </a:prstGeom>
          <a:solidFill>
            <a:srgbClr val="FFD966"/>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5"/>
              </a:spcBef>
              <a:spcAft>
                <a:spcPts val="0"/>
              </a:spcAft>
              <a:buNone/>
            </a:pPr>
            <a:r>
              <a:rPr lang="en-CA" sz="2500">
                <a:solidFill>
                  <a:srgbClr val="1C4587"/>
                </a:solidFill>
              </a:rPr>
              <a:t>4.7  Flow of execution</a:t>
            </a:r>
            <a:endParaRPr sz="2500">
              <a:solidFill>
                <a:srgbClr val="1C4587"/>
              </a:solidFill>
            </a:endParaRPr>
          </a:p>
        </p:txBody>
      </p:sp>
      <p:sp>
        <p:nvSpPr>
          <p:cNvPr id="170" name="Google Shape;170;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None/>
            </a:pPr>
            <a:r>
              <a:rPr lang="en-CA" sz="1400">
                <a:solidFill>
                  <a:schemeClr val="dk1"/>
                </a:solidFill>
              </a:rPr>
              <a:t>The flow of execution refers </a:t>
            </a:r>
            <a:r>
              <a:rPr b="1" lang="en-CA" sz="1400">
                <a:solidFill>
                  <a:schemeClr val="dk1"/>
                </a:solidFill>
              </a:rPr>
              <a:t>to the order in which statements are executed during a program run</a:t>
            </a:r>
            <a:r>
              <a:rPr lang="en-CA" sz="1400">
                <a:solidFill>
                  <a:schemeClr val="dk1"/>
                </a:solidFill>
              </a:rPr>
              <a:t>. In other words the order in which statements are executed during a program run called flow of execution.</a:t>
            </a:r>
            <a:endParaRPr sz="1400">
              <a:solidFill>
                <a:schemeClr val="dk1"/>
              </a:solidFill>
            </a:endParaRPr>
          </a:p>
          <a:p>
            <a:pPr indent="0" lvl="0" marL="0" rtl="0" algn="just">
              <a:lnSpc>
                <a:spcPct val="150000"/>
              </a:lnSpc>
              <a:spcBef>
                <a:spcPts val="0"/>
              </a:spcBef>
              <a:spcAft>
                <a:spcPts val="0"/>
              </a:spcAft>
              <a:buNone/>
            </a:pPr>
            <a:r>
              <a:t/>
            </a:r>
            <a:endParaRPr sz="1400">
              <a:solidFill>
                <a:schemeClr val="dk1"/>
              </a:solidFill>
            </a:endParaRPr>
          </a:p>
          <a:p>
            <a:pPr indent="0" lvl="0" marL="0" rtl="0" algn="just">
              <a:lnSpc>
                <a:spcPct val="150000"/>
              </a:lnSpc>
              <a:spcBef>
                <a:spcPts val="0"/>
              </a:spcBef>
              <a:spcAft>
                <a:spcPts val="0"/>
              </a:spcAft>
              <a:buNone/>
            </a:pPr>
            <a:r>
              <a:rPr lang="en-CA" sz="1400">
                <a:solidFill>
                  <a:schemeClr val="dk1"/>
                </a:solidFill>
                <a:highlight>
                  <a:srgbClr val="FFFFFF"/>
                </a:highlight>
              </a:rPr>
              <a:t>Execution always begins at the first statement of the program. Statements are executed one at a time, in order from top to bottom.</a:t>
            </a:r>
            <a:endParaRPr sz="1400">
              <a:solidFill>
                <a:schemeClr val="dk1"/>
              </a:solidFill>
              <a:highlight>
                <a:srgbClr val="FFFFFF"/>
              </a:highlight>
            </a:endParaRPr>
          </a:p>
          <a:p>
            <a:pPr indent="0" lvl="0" marL="0" rtl="0" algn="just">
              <a:lnSpc>
                <a:spcPct val="150000"/>
              </a:lnSpc>
              <a:spcBef>
                <a:spcPts val="0"/>
              </a:spcBef>
              <a:spcAft>
                <a:spcPts val="0"/>
              </a:spcAft>
              <a:buClr>
                <a:schemeClr val="dk1"/>
              </a:buClr>
              <a:buSzPts val="1100"/>
              <a:buFont typeface="Arial"/>
              <a:buNone/>
            </a:pPr>
            <a:r>
              <a:t/>
            </a:r>
            <a:endParaRPr sz="1400">
              <a:solidFill>
                <a:schemeClr val="dk1"/>
              </a:solidFill>
              <a:highlight>
                <a:srgbClr val="FFFFFF"/>
              </a:highlight>
            </a:endParaRPr>
          </a:p>
          <a:p>
            <a:pPr indent="0" lvl="0" marL="0" rtl="0" algn="just">
              <a:lnSpc>
                <a:spcPct val="150000"/>
              </a:lnSpc>
              <a:spcBef>
                <a:spcPts val="0"/>
              </a:spcBef>
              <a:spcAft>
                <a:spcPts val="0"/>
              </a:spcAft>
              <a:buNone/>
            </a:pPr>
            <a:r>
              <a:rPr lang="en-CA" sz="1400">
                <a:solidFill>
                  <a:schemeClr val="dk1"/>
                </a:solidFill>
              </a:rPr>
              <a:t>Function definitions</a:t>
            </a:r>
            <a:r>
              <a:rPr i="1" lang="en-CA" sz="1400">
                <a:solidFill>
                  <a:schemeClr val="dk1"/>
                </a:solidFill>
              </a:rPr>
              <a:t> </a:t>
            </a:r>
            <a:r>
              <a:rPr lang="en-CA" sz="1400">
                <a:solidFill>
                  <a:schemeClr val="dk1"/>
                </a:solidFill>
              </a:rPr>
              <a:t>do not alter the flow of execution of the program, and also it is important </a:t>
            </a:r>
            <a:r>
              <a:rPr lang="en-CA" sz="1400">
                <a:solidFill>
                  <a:schemeClr val="dk1"/>
                </a:solidFill>
                <a:highlight>
                  <a:srgbClr val="FFFFFF"/>
                </a:highlight>
              </a:rPr>
              <a:t>to remember that </a:t>
            </a:r>
            <a:r>
              <a:rPr lang="en-CA" sz="1400">
                <a:solidFill>
                  <a:schemeClr val="dk1"/>
                </a:solidFill>
              </a:rPr>
              <a:t>statements inside the function are not executed until the function is called.</a:t>
            </a:r>
            <a:endParaRPr sz="1400">
              <a:solidFill>
                <a:schemeClr val="dk1"/>
              </a:solidFill>
            </a:endParaRPr>
          </a:p>
          <a:p>
            <a:pPr indent="0" lvl="0" marL="0" rtl="0" algn="just">
              <a:lnSpc>
                <a:spcPct val="150000"/>
              </a:lnSpc>
              <a:spcBef>
                <a:spcPts val="0"/>
              </a:spcBef>
              <a:spcAft>
                <a:spcPts val="0"/>
              </a:spcAft>
              <a:buNone/>
            </a:pPr>
            <a:r>
              <a:t/>
            </a:r>
            <a:endParaRPr sz="1400">
              <a:solidFill>
                <a:schemeClr val="dk1"/>
              </a:solidFill>
            </a:endParaRPr>
          </a:p>
          <a:p>
            <a:pPr indent="0" lvl="0" marL="457200" rtl="0" algn="just">
              <a:lnSpc>
                <a:spcPct val="150000"/>
              </a:lnSpc>
              <a:spcBef>
                <a:spcPts val="0"/>
              </a:spcBef>
              <a:spcAft>
                <a:spcPts val="800"/>
              </a:spcAft>
              <a:buNone/>
            </a:pPr>
            <a:r>
              <a:t/>
            </a:r>
            <a:endParaRPr sz="2000">
              <a:solidFill>
                <a:schemeClr val="dk1"/>
              </a:solidFill>
            </a:endParaRPr>
          </a:p>
        </p:txBody>
      </p:sp>
      <p:sp>
        <p:nvSpPr>
          <p:cNvPr id="171" name="Google Shape;171;p26"/>
          <p:cNvSpPr/>
          <p:nvPr/>
        </p:nvSpPr>
        <p:spPr>
          <a:xfrm flipH="1" rot="10800000">
            <a:off x="0" y="0"/>
            <a:ext cx="508200" cy="508200"/>
          </a:xfrm>
          <a:prstGeom prst="rtTriangle">
            <a:avLst/>
          </a:prstGeom>
          <a:solidFill>
            <a:srgbClr val="1C4587"/>
          </a:solidFill>
          <a:ln cap="flat" cmpd="sng" w="9525">
            <a:solidFill>
              <a:srgbClr val="1C458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26"/>
          <p:cNvSpPr/>
          <p:nvPr/>
        </p:nvSpPr>
        <p:spPr>
          <a:xfrm flipH="1">
            <a:off x="8635800" y="4635300"/>
            <a:ext cx="508200" cy="508200"/>
          </a:xfrm>
          <a:prstGeom prst="rtTriangle">
            <a:avLst/>
          </a:prstGeom>
          <a:solidFill>
            <a:srgbClr val="FFD966"/>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73" name="Google Shape;173;p26"/>
          <p:cNvCxnSpPr/>
          <p:nvPr/>
        </p:nvCxnSpPr>
        <p:spPr>
          <a:xfrm>
            <a:off x="410938" y="1019226"/>
            <a:ext cx="8246700" cy="18600"/>
          </a:xfrm>
          <a:prstGeom prst="straightConnector1">
            <a:avLst/>
          </a:prstGeom>
          <a:noFill/>
          <a:ln cap="flat" cmpd="sng" w="28575">
            <a:solidFill>
              <a:srgbClr val="CCCCCC"/>
            </a:solidFill>
            <a:prstDash val="solid"/>
            <a:round/>
            <a:headEnd len="med" w="med" type="none"/>
            <a:tailEnd len="med" w="med" type="none"/>
          </a:ln>
        </p:spPr>
      </p:cxn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lnSpc>
                <a:spcPct val="150000"/>
              </a:lnSpc>
              <a:spcBef>
                <a:spcPts val="0"/>
              </a:spcBef>
              <a:spcAft>
                <a:spcPts val="0"/>
              </a:spcAft>
              <a:buClr>
                <a:schemeClr val="dk1"/>
              </a:buClr>
              <a:buSzPts val="1100"/>
              <a:buFont typeface="Arial"/>
              <a:buNone/>
            </a:pPr>
            <a:r>
              <a:rPr lang="en-CA" sz="1400">
                <a:solidFill>
                  <a:schemeClr val="dk1"/>
                </a:solidFill>
              </a:rPr>
              <a:t>A function call is like a detour in the flow of execution. Instead of going to the next statement, a function call does the following:</a:t>
            </a:r>
            <a:endParaRPr sz="1400">
              <a:solidFill>
                <a:schemeClr val="dk1"/>
              </a:solidFill>
            </a:endParaRPr>
          </a:p>
          <a:p>
            <a:pPr indent="-317500" lvl="0" marL="457200" rtl="0" algn="just">
              <a:lnSpc>
                <a:spcPct val="150000"/>
              </a:lnSpc>
              <a:spcBef>
                <a:spcPts val="800"/>
              </a:spcBef>
              <a:spcAft>
                <a:spcPts val="0"/>
              </a:spcAft>
              <a:buClr>
                <a:schemeClr val="dk1"/>
              </a:buClr>
              <a:buSzPts val="1400"/>
              <a:buFont typeface="Lato"/>
              <a:buAutoNum type="arabicPeriod"/>
            </a:pPr>
            <a:r>
              <a:rPr lang="en-CA" sz="1400">
                <a:solidFill>
                  <a:schemeClr val="dk1"/>
                </a:solidFill>
              </a:rPr>
              <a:t>The flow </a:t>
            </a:r>
            <a:r>
              <a:rPr b="1" lang="en-CA" sz="1400">
                <a:solidFill>
                  <a:schemeClr val="dk1"/>
                </a:solidFill>
              </a:rPr>
              <a:t>jumps</a:t>
            </a:r>
            <a:r>
              <a:rPr lang="en-CA" sz="1400">
                <a:solidFill>
                  <a:schemeClr val="dk1"/>
                </a:solidFill>
              </a:rPr>
              <a:t> to the body of the function,</a:t>
            </a:r>
            <a:endParaRPr sz="1400">
              <a:solidFill>
                <a:schemeClr val="dk1"/>
              </a:solidFill>
            </a:endParaRPr>
          </a:p>
          <a:p>
            <a:pPr indent="-317500" lvl="0" marL="457200" rtl="0" algn="just">
              <a:lnSpc>
                <a:spcPct val="150000"/>
              </a:lnSpc>
              <a:spcBef>
                <a:spcPts val="0"/>
              </a:spcBef>
              <a:spcAft>
                <a:spcPts val="0"/>
              </a:spcAft>
              <a:buClr>
                <a:schemeClr val="dk1"/>
              </a:buClr>
              <a:buSzPts val="1400"/>
              <a:buFont typeface="Arial"/>
              <a:buAutoNum type="arabicPeriod"/>
            </a:pPr>
            <a:r>
              <a:rPr lang="en-CA" sz="1400">
                <a:solidFill>
                  <a:schemeClr val="dk1"/>
                </a:solidFill>
              </a:rPr>
              <a:t>The flow proceeds through all the statements there, executing them in order,</a:t>
            </a:r>
            <a:endParaRPr sz="1400">
              <a:solidFill>
                <a:schemeClr val="dk1"/>
              </a:solidFill>
            </a:endParaRPr>
          </a:p>
          <a:p>
            <a:pPr indent="-317500" lvl="0" marL="457200" rtl="0" algn="just">
              <a:lnSpc>
                <a:spcPct val="150000"/>
              </a:lnSpc>
              <a:spcBef>
                <a:spcPts val="0"/>
              </a:spcBef>
              <a:spcAft>
                <a:spcPts val="0"/>
              </a:spcAft>
              <a:buClr>
                <a:schemeClr val="dk1"/>
              </a:buClr>
              <a:buSzPts val="1400"/>
              <a:buFont typeface="Arial"/>
              <a:buAutoNum type="arabicPeriod"/>
            </a:pPr>
            <a:r>
              <a:rPr lang="en-CA" sz="1400">
                <a:solidFill>
                  <a:schemeClr val="dk1"/>
                </a:solidFill>
              </a:rPr>
              <a:t>When the end of the function is reached, the flow jumps back to the line after the original function call to pick up where it left off.</a:t>
            </a:r>
            <a:endParaRPr/>
          </a:p>
        </p:txBody>
      </p:sp>
      <p:sp>
        <p:nvSpPr>
          <p:cNvPr id="179" name="Google Shape;179;p27"/>
          <p:cNvSpPr/>
          <p:nvPr/>
        </p:nvSpPr>
        <p:spPr>
          <a:xfrm flipH="1" rot="10800000">
            <a:off x="0" y="0"/>
            <a:ext cx="508200" cy="508200"/>
          </a:xfrm>
          <a:prstGeom prst="rtTriangle">
            <a:avLst/>
          </a:prstGeom>
          <a:solidFill>
            <a:srgbClr val="1C4587"/>
          </a:solidFill>
          <a:ln cap="flat" cmpd="sng" w="9525">
            <a:solidFill>
              <a:srgbClr val="1C458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27"/>
          <p:cNvSpPr/>
          <p:nvPr/>
        </p:nvSpPr>
        <p:spPr>
          <a:xfrm flipH="1">
            <a:off x="8635800" y="4635300"/>
            <a:ext cx="508200" cy="508200"/>
          </a:xfrm>
          <a:prstGeom prst="rtTriangle">
            <a:avLst/>
          </a:prstGeom>
          <a:solidFill>
            <a:srgbClr val="FFD966"/>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8"/>
          <p:cNvSpPr txBox="1"/>
          <p:nvPr>
            <p:ph idx="1" type="body"/>
          </p:nvPr>
        </p:nvSpPr>
        <p:spPr>
          <a:xfrm>
            <a:off x="311700" y="613350"/>
            <a:ext cx="8520600" cy="3955500"/>
          </a:xfrm>
          <a:prstGeom prst="rect">
            <a:avLst/>
          </a:prstGeom>
        </p:spPr>
        <p:txBody>
          <a:bodyPr anchorCtr="0" anchor="t" bIns="91425" lIns="91425" spcFirstLastPara="1" rIns="91425" wrap="square" tIns="91425">
            <a:normAutofit/>
          </a:bodyPr>
          <a:lstStyle/>
          <a:p>
            <a:pPr indent="0" lvl="0" marL="0" rtl="0" algn="just">
              <a:lnSpc>
                <a:spcPct val="150000"/>
              </a:lnSpc>
              <a:spcBef>
                <a:spcPts val="0"/>
              </a:spcBef>
              <a:spcAft>
                <a:spcPts val="0"/>
              </a:spcAft>
              <a:buNone/>
            </a:pPr>
            <a:r>
              <a:rPr lang="en-CA" sz="1400">
                <a:solidFill>
                  <a:schemeClr val="dk1"/>
                </a:solidFill>
                <a:highlight>
                  <a:srgbClr val="FFFFFF"/>
                </a:highlight>
              </a:rPr>
              <a:t>That sounds simple enough, until you remember that one function can call another. While in the middle of one function, the program might have to execute the statements in another function. But while executing that new function, the program might have to execute yet another function!</a:t>
            </a:r>
            <a:endParaRPr sz="1400">
              <a:solidFill>
                <a:schemeClr val="dk1"/>
              </a:solidFill>
              <a:highlight>
                <a:srgbClr val="FFFFFF"/>
              </a:highlight>
            </a:endParaRPr>
          </a:p>
          <a:p>
            <a:pPr indent="0" lvl="0" marL="0" rtl="0" algn="just">
              <a:lnSpc>
                <a:spcPct val="150000"/>
              </a:lnSpc>
              <a:spcBef>
                <a:spcPts val="1200"/>
              </a:spcBef>
              <a:spcAft>
                <a:spcPts val="0"/>
              </a:spcAft>
              <a:buNone/>
            </a:pPr>
            <a:r>
              <a:t/>
            </a:r>
            <a:endParaRPr sz="1400">
              <a:solidFill>
                <a:schemeClr val="dk1"/>
              </a:solidFill>
              <a:highlight>
                <a:srgbClr val="FFFFFF"/>
              </a:highlight>
            </a:endParaRPr>
          </a:p>
          <a:p>
            <a:pPr indent="0" lvl="0" marL="0" rtl="0" algn="just">
              <a:lnSpc>
                <a:spcPct val="150000"/>
              </a:lnSpc>
              <a:spcBef>
                <a:spcPts val="1200"/>
              </a:spcBef>
              <a:spcAft>
                <a:spcPts val="0"/>
              </a:spcAft>
              <a:buNone/>
            </a:pPr>
            <a:r>
              <a:rPr lang="en-CA" sz="1400">
                <a:solidFill>
                  <a:schemeClr val="dk1"/>
                </a:solidFill>
              </a:rPr>
              <a:t>Fortunately, Python is good at keeping track of where it is, so each time a function completes, the program picks up where it left off in the function that called it. When it gets to the end of the program, it terminates.</a:t>
            </a:r>
            <a:endParaRPr sz="1400">
              <a:solidFill>
                <a:schemeClr val="dk1"/>
              </a:solidFill>
            </a:endParaRPr>
          </a:p>
          <a:p>
            <a:pPr indent="0" lvl="0" marL="0" rtl="0" algn="just">
              <a:lnSpc>
                <a:spcPct val="150000"/>
              </a:lnSpc>
              <a:spcBef>
                <a:spcPts val="800"/>
              </a:spcBef>
              <a:spcAft>
                <a:spcPts val="0"/>
              </a:spcAft>
              <a:buClr>
                <a:schemeClr val="dk1"/>
              </a:buClr>
              <a:buSzPts val="1100"/>
              <a:buFont typeface="Arial"/>
              <a:buNone/>
            </a:pPr>
            <a:r>
              <a:t/>
            </a:r>
            <a:endParaRPr sz="1400">
              <a:solidFill>
                <a:schemeClr val="dk1"/>
              </a:solidFill>
            </a:endParaRPr>
          </a:p>
          <a:p>
            <a:pPr indent="0" lvl="0" marL="0" rtl="0" algn="just">
              <a:lnSpc>
                <a:spcPct val="150000"/>
              </a:lnSpc>
              <a:spcBef>
                <a:spcPts val="800"/>
              </a:spcBef>
              <a:spcAft>
                <a:spcPts val="800"/>
              </a:spcAft>
              <a:buNone/>
            </a:pPr>
            <a:r>
              <a:rPr lang="en-CA" sz="1400">
                <a:solidFill>
                  <a:schemeClr val="dk1"/>
                </a:solidFill>
              </a:rPr>
              <a:t>It is important to remember when you read a program you need to follow the flow of execution.  You don’t always want to read a program from top to bottom. </a:t>
            </a:r>
            <a:endParaRPr sz="1400">
              <a:solidFill>
                <a:schemeClr val="dk1"/>
              </a:solidFill>
              <a:highlight>
                <a:srgbClr val="FFFFFF"/>
              </a:highlight>
            </a:endParaRPr>
          </a:p>
        </p:txBody>
      </p:sp>
      <p:sp>
        <p:nvSpPr>
          <p:cNvPr id="186" name="Google Shape;186;p28"/>
          <p:cNvSpPr/>
          <p:nvPr/>
        </p:nvSpPr>
        <p:spPr>
          <a:xfrm flipH="1" rot="10800000">
            <a:off x="0" y="0"/>
            <a:ext cx="508200" cy="508200"/>
          </a:xfrm>
          <a:prstGeom prst="rtTriangle">
            <a:avLst/>
          </a:prstGeom>
          <a:solidFill>
            <a:srgbClr val="1C4587"/>
          </a:solidFill>
          <a:ln cap="flat" cmpd="sng" w="9525">
            <a:solidFill>
              <a:srgbClr val="1C458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28"/>
          <p:cNvSpPr/>
          <p:nvPr/>
        </p:nvSpPr>
        <p:spPr>
          <a:xfrm flipH="1">
            <a:off x="8635800" y="4635300"/>
            <a:ext cx="508200" cy="508200"/>
          </a:xfrm>
          <a:prstGeom prst="rtTriangle">
            <a:avLst/>
          </a:prstGeom>
          <a:solidFill>
            <a:srgbClr val="FFD966"/>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9"/>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CA" sz="2500">
                <a:solidFill>
                  <a:srgbClr val="1C4587"/>
                </a:solidFill>
              </a:rPr>
              <a:t>4.8 Parameters and arguments</a:t>
            </a:r>
            <a:endParaRPr sz="2500">
              <a:solidFill>
                <a:srgbClr val="1C4587"/>
              </a:solidFill>
            </a:endParaRPr>
          </a:p>
        </p:txBody>
      </p:sp>
      <p:sp>
        <p:nvSpPr>
          <p:cNvPr id="193" name="Google Shape;193;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CA" sz="1400">
                <a:solidFill>
                  <a:schemeClr val="dk1"/>
                </a:solidFill>
              </a:rPr>
              <a:t>Some of the built-in functions require arguments. </a:t>
            </a:r>
            <a:endParaRPr sz="1400">
              <a:solidFill>
                <a:schemeClr val="dk1"/>
              </a:solidFill>
            </a:endParaRPr>
          </a:p>
          <a:p>
            <a:pPr indent="0" lvl="0" marL="0" rtl="0" algn="l">
              <a:spcBef>
                <a:spcPts val="800"/>
              </a:spcBef>
              <a:spcAft>
                <a:spcPts val="0"/>
              </a:spcAft>
              <a:buClr>
                <a:schemeClr val="dk1"/>
              </a:buClr>
              <a:buSzPts val="1100"/>
              <a:buFont typeface="Arial"/>
              <a:buNone/>
            </a:pPr>
            <a:r>
              <a:t/>
            </a:r>
            <a:endParaRPr sz="1400">
              <a:solidFill>
                <a:schemeClr val="dk1"/>
              </a:solidFill>
            </a:endParaRPr>
          </a:p>
          <a:p>
            <a:pPr indent="0" lvl="0" marL="0" rtl="0" algn="l">
              <a:spcBef>
                <a:spcPts val="800"/>
              </a:spcBef>
              <a:spcAft>
                <a:spcPts val="0"/>
              </a:spcAft>
              <a:buClr>
                <a:schemeClr val="dk1"/>
              </a:buClr>
              <a:buSzPts val="1100"/>
              <a:buFont typeface="Arial"/>
              <a:buNone/>
            </a:pPr>
            <a:r>
              <a:rPr lang="en-CA" sz="1400">
                <a:solidFill>
                  <a:schemeClr val="dk1"/>
                </a:solidFill>
              </a:rPr>
              <a:t>For example, when you call: </a:t>
            </a:r>
            <a:endParaRPr sz="1400">
              <a:solidFill>
                <a:schemeClr val="dk1"/>
              </a:solidFill>
            </a:endParaRPr>
          </a:p>
          <a:p>
            <a:pPr indent="0" lvl="0" marL="0" rtl="0" algn="l">
              <a:spcBef>
                <a:spcPts val="800"/>
              </a:spcBef>
              <a:spcAft>
                <a:spcPts val="0"/>
              </a:spcAft>
              <a:buClr>
                <a:schemeClr val="dk1"/>
              </a:buClr>
              <a:buSzPts val="1100"/>
              <a:buFont typeface="Arial"/>
              <a:buNone/>
            </a:pPr>
            <a:r>
              <a:rPr b="1" lang="en-CA" sz="1400">
                <a:solidFill>
                  <a:schemeClr val="dk1"/>
                </a:solidFill>
                <a:highlight>
                  <a:schemeClr val="lt2"/>
                </a:highlight>
              </a:rPr>
              <a:t>range()</a:t>
            </a:r>
            <a:r>
              <a:rPr lang="en-CA" sz="1400">
                <a:solidFill>
                  <a:schemeClr val="dk1"/>
                </a:solidFill>
              </a:rPr>
              <a:t> - you have to pass it a number as an argument,</a:t>
            </a:r>
            <a:endParaRPr sz="1400">
              <a:solidFill>
                <a:schemeClr val="dk1"/>
              </a:solidFill>
            </a:endParaRPr>
          </a:p>
          <a:p>
            <a:pPr indent="0" lvl="0" marL="0" rtl="0" algn="l">
              <a:spcBef>
                <a:spcPts val="800"/>
              </a:spcBef>
              <a:spcAft>
                <a:spcPts val="0"/>
              </a:spcAft>
              <a:buClr>
                <a:schemeClr val="dk1"/>
              </a:buClr>
              <a:buSzPts val="1100"/>
              <a:buFont typeface="Arial"/>
              <a:buNone/>
            </a:pPr>
            <a:r>
              <a:rPr b="1" lang="en-CA" sz="1400">
                <a:solidFill>
                  <a:schemeClr val="dk1"/>
                </a:solidFill>
                <a:highlight>
                  <a:schemeClr val="lt2"/>
                </a:highlight>
              </a:rPr>
              <a:t>len()</a:t>
            </a:r>
            <a:r>
              <a:rPr lang="en-CA" sz="1400">
                <a:solidFill>
                  <a:schemeClr val="dk1"/>
                </a:solidFill>
              </a:rPr>
              <a:t> - you have to give it a string, list, or other sequence as an argument. </a:t>
            </a:r>
            <a:endParaRPr sz="1400">
              <a:solidFill>
                <a:schemeClr val="dk1"/>
              </a:solidFill>
            </a:endParaRPr>
          </a:p>
          <a:p>
            <a:pPr indent="0" lvl="0" marL="0" rtl="0" algn="l">
              <a:spcBef>
                <a:spcPts val="800"/>
              </a:spcBef>
              <a:spcAft>
                <a:spcPts val="0"/>
              </a:spcAft>
              <a:buClr>
                <a:schemeClr val="dk1"/>
              </a:buClr>
              <a:buSzPts val="1100"/>
              <a:buFont typeface="Arial"/>
              <a:buNone/>
            </a:pPr>
            <a:r>
              <a:t/>
            </a:r>
            <a:endParaRPr sz="1400">
              <a:solidFill>
                <a:schemeClr val="dk1"/>
              </a:solidFill>
            </a:endParaRPr>
          </a:p>
          <a:p>
            <a:pPr indent="0" lvl="0" marL="0" rtl="0" algn="l">
              <a:spcBef>
                <a:spcPts val="800"/>
              </a:spcBef>
              <a:spcAft>
                <a:spcPts val="0"/>
              </a:spcAft>
              <a:buClr>
                <a:schemeClr val="dk1"/>
              </a:buClr>
              <a:buSzPts val="1100"/>
              <a:buFont typeface="Arial"/>
              <a:buNone/>
            </a:pPr>
            <a:r>
              <a:rPr lang="en-CA" sz="1400">
                <a:solidFill>
                  <a:schemeClr val="dk1"/>
                </a:solidFill>
              </a:rPr>
              <a:t>Some functions take more than one argument: </a:t>
            </a:r>
            <a:endParaRPr sz="1400">
              <a:solidFill>
                <a:schemeClr val="dk1"/>
              </a:solidFill>
            </a:endParaRPr>
          </a:p>
          <a:p>
            <a:pPr indent="0" lvl="0" marL="0" rtl="0" algn="l">
              <a:spcBef>
                <a:spcPts val="800"/>
              </a:spcBef>
              <a:spcAft>
                <a:spcPts val="0"/>
              </a:spcAft>
              <a:buClr>
                <a:schemeClr val="dk1"/>
              </a:buClr>
              <a:buSzPts val="1100"/>
              <a:buFont typeface="Arial"/>
              <a:buNone/>
            </a:pPr>
            <a:r>
              <a:rPr b="1" lang="en-CA" sz="1400">
                <a:solidFill>
                  <a:schemeClr val="dk1"/>
                </a:solidFill>
                <a:highlight>
                  <a:schemeClr val="lt2"/>
                </a:highlight>
              </a:rPr>
              <a:t>math.pow()</a:t>
            </a:r>
            <a:r>
              <a:rPr b="1" lang="en-CA" sz="1400">
                <a:solidFill>
                  <a:schemeClr val="dk1"/>
                </a:solidFill>
              </a:rPr>
              <a:t> </a:t>
            </a:r>
            <a:r>
              <a:rPr lang="en-CA" sz="1400">
                <a:solidFill>
                  <a:schemeClr val="dk1"/>
                </a:solidFill>
              </a:rPr>
              <a:t>in the  </a:t>
            </a:r>
            <a:r>
              <a:rPr b="1" lang="en-CA" sz="1400">
                <a:solidFill>
                  <a:schemeClr val="dk1"/>
                </a:solidFill>
                <a:highlight>
                  <a:schemeClr val="lt2"/>
                </a:highlight>
              </a:rPr>
              <a:t>math</a:t>
            </a:r>
            <a:r>
              <a:rPr lang="en-CA" sz="1400">
                <a:solidFill>
                  <a:schemeClr val="dk1"/>
                </a:solidFill>
              </a:rPr>
              <a:t> module takes two, </a:t>
            </a:r>
            <a:r>
              <a:rPr b="1" lang="en-CA" sz="1400">
                <a:solidFill>
                  <a:schemeClr val="dk1"/>
                </a:solidFill>
                <a:highlight>
                  <a:srgbClr val="FFFFCC"/>
                </a:highlight>
              </a:rPr>
              <a:t>the base</a:t>
            </a:r>
            <a:r>
              <a:rPr lang="en-CA" sz="1400">
                <a:solidFill>
                  <a:schemeClr val="dk1"/>
                </a:solidFill>
              </a:rPr>
              <a:t> and </a:t>
            </a:r>
            <a:r>
              <a:rPr b="1" lang="en-CA" sz="1400">
                <a:solidFill>
                  <a:schemeClr val="dk1"/>
                </a:solidFill>
                <a:highlight>
                  <a:srgbClr val="FFFFCC"/>
                </a:highlight>
              </a:rPr>
              <a:t>the exponent</a:t>
            </a:r>
            <a:r>
              <a:rPr lang="en-CA" sz="1400">
                <a:solidFill>
                  <a:schemeClr val="dk1"/>
                </a:solidFill>
                <a:highlight>
                  <a:srgbClr val="FFFFCC"/>
                </a:highlight>
              </a:rPr>
              <a:t>.</a:t>
            </a:r>
            <a:endParaRPr sz="1400">
              <a:solidFill>
                <a:schemeClr val="dk1"/>
              </a:solidFill>
              <a:highlight>
                <a:srgbClr val="FFFFCC"/>
              </a:highlight>
            </a:endParaRPr>
          </a:p>
          <a:p>
            <a:pPr indent="0" lvl="0" marL="0" rtl="0" algn="l">
              <a:spcBef>
                <a:spcPts val="800"/>
              </a:spcBef>
              <a:spcAft>
                <a:spcPts val="1200"/>
              </a:spcAft>
              <a:buNone/>
            </a:pPr>
            <a:r>
              <a:t/>
            </a:r>
            <a:endParaRPr/>
          </a:p>
        </p:txBody>
      </p:sp>
      <p:sp>
        <p:nvSpPr>
          <p:cNvPr id="194" name="Google Shape;194;p29"/>
          <p:cNvSpPr/>
          <p:nvPr/>
        </p:nvSpPr>
        <p:spPr>
          <a:xfrm flipH="1" rot="10800000">
            <a:off x="0" y="0"/>
            <a:ext cx="508200" cy="508200"/>
          </a:xfrm>
          <a:prstGeom prst="rtTriangle">
            <a:avLst/>
          </a:prstGeom>
          <a:solidFill>
            <a:srgbClr val="1C4587"/>
          </a:solidFill>
          <a:ln cap="flat" cmpd="sng" w="9525">
            <a:solidFill>
              <a:srgbClr val="1C458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29"/>
          <p:cNvSpPr/>
          <p:nvPr/>
        </p:nvSpPr>
        <p:spPr>
          <a:xfrm flipH="1">
            <a:off x="8635800" y="4635300"/>
            <a:ext cx="508200" cy="508200"/>
          </a:xfrm>
          <a:prstGeom prst="rtTriangle">
            <a:avLst/>
          </a:prstGeom>
          <a:solidFill>
            <a:srgbClr val="FFD966"/>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96" name="Google Shape;196;p29"/>
          <p:cNvCxnSpPr/>
          <p:nvPr/>
        </p:nvCxnSpPr>
        <p:spPr>
          <a:xfrm>
            <a:off x="410938" y="1019226"/>
            <a:ext cx="8246700" cy="18600"/>
          </a:xfrm>
          <a:prstGeom prst="straightConnector1">
            <a:avLst/>
          </a:prstGeom>
          <a:noFill/>
          <a:ln cap="flat" cmpd="sng" w="28575">
            <a:solidFill>
              <a:srgbClr val="CCCCCC"/>
            </a:solidFill>
            <a:prstDash val="solid"/>
            <a:round/>
            <a:headEnd len="med" w="med" type="none"/>
            <a:tailEnd len="med" w="med" type="none"/>
          </a:ln>
        </p:spPr>
      </p:cxn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0"/>
          <p:cNvSpPr txBox="1"/>
          <p:nvPr>
            <p:ph idx="1" type="body"/>
          </p:nvPr>
        </p:nvSpPr>
        <p:spPr>
          <a:xfrm>
            <a:off x="311700" y="508200"/>
            <a:ext cx="8520600" cy="4060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1600">
              <a:solidFill>
                <a:schemeClr val="dk1"/>
              </a:solidFill>
              <a:highlight>
                <a:srgbClr val="FFFFFF"/>
              </a:highlight>
            </a:endParaRPr>
          </a:p>
          <a:p>
            <a:pPr indent="0" lvl="0" marL="0" rtl="0" algn="just">
              <a:lnSpc>
                <a:spcPct val="150000"/>
              </a:lnSpc>
              <a:spcBef>
                <a:spcPts val="800"/>
              </a:spcBef>
              <a:spcAft>
                <a:spcPts val="0"/>
              </a:spcAft>
              <a:buClr>
                <a:schemeClr val="dk1"/>
              </a:buClr>
              <a:buSzPts val="1100"/>
              <a:buFont typeface="Arial"/>
              <a:buNone/>
            </a:pPr>
            <a:r>
              <a:rPr lang="en-CA" sz="1400">
                <a:solidFill>
                  <a:schemeClr val="dk1"/>
                </a:solidFill>
                <a:highlight>
                  <a:srgbClr val="FFFFFF"/>
                </a:highlight>
              </a:rPr>
              <a:t>When a function is called, any arguments given in the function call are assigned to variables in the function body called </a:t>
            </a:r>
            <a:r>
              <a:rPr b="1" lang="en-CA" sz="1400">
                <a:solidFill>
                  <a:schemeClr val="dk1"/>
                </a:solidFill>
                <a:highlight>
                  <a:srgbClr val="FFFFFF"/>
                </a:highlight>
              </a:rPr>
              <a:t>parameters</a:t>
            </a:r>
            <a:r>
              <a:rPr lang="en-CA" sz="1400">
                <a:solidFill>
                  <a:schemeClr val="dk1"/>
                </a:solidFill>
                <a:highlight>
                  <a:srgbClr val="FFFFFF"/>
                </a:highlight>
              </a:rPr>
              <a:t>. </a:t>
            </a:r>
            <a:endParaRPr sz="1400">
              <a:solidFill>
                <a:schemeClr val="dk1"/>
              </a:solidFill>
              <a:highlight>
                <a:srgbClr val="FFFFFF"/>
              </a:highlight>
            </a:endParaRPr>
          </a:p>
          <a:p>
            <a:pPr indent="0" lvl="0" marL="0" rtl="0" algn="just">
              <a:lnSpc>
                <a:spcPct val="150000"/>
              </a:lnSpc>
              <a:spcBef>
                <a:spcPts val="800"/>
              </a:spcBef>
              <a:spcAft>
                <a:spcPts val="0"/>
              </a:spcAft>
              <a:buNone/>
            </a:pPr>
            <a:r>
              <a:rPr lang="en-CA" sz="1400">
                <a:solidFill>
                  <a:schemeClr val="dk1"/>
                </a:solidFill>
                <a:highlight>
                  <a:srgbClr val="FFFFFF"/>
                </a:highlight>
              </a:rPr>
              <a:t>Here is an example of a user-defined function that takes an argument:</a:t>
            </a:r>
            <a:endParaRPr sz="1400">
              <a:solidFill>
                <a:schemeClr val="dk1"/>
              </a:solidFill>
              <a:highlight>
                <a:srgbClr val="FFFFFF"/>
              </a:highlight>
            </a:endParaRPr>
          </a:p>
          <a:p>
            <a:pPr indent="0" lvl="0" marL="0" rtl="0" algn="l">
              <a:spcBef>
                <a:spcPts val="800"/>
              </a:spcBef>
              <a:spcAft>
                <a:spcPts val="0"/>
              </a:spcAft>
              <a:buNone/>
            </a:pPr>
            <a:r>
              <a:t/>
            </a:r>
            <a:endParaRPr sz="1400">
              <a:solidFill>
                <a:srgbClr val="333333"/>
              </a:solidFill>
              <a:highlight>
                <a:srgbClr val="FFFFFF"/>
              </a:highlight>
            </a:endParaRPr>
          </a:p>
          <a:p>
            <a:pPr indent="0" lvl="0" marL="0" rtl="0" algn="l">
              <a:spcBef>
                <a:spcPts val="800"/>
              </a:spcBef>
              <a:spcAft>
                <a:spcPts val="0"/>
              </a:spcAft>
              <a:buClr>
                <a:schemeClr val="dk1"/>
              </a:buClr>
              <a:buSzPts val="1100"/>
              <a:buFont typeface="Arial"/>
              <a:buNone/>
            </a:pPr>
            <a:r>
              <a:t/>
            </a:r>
            <a:endParaRPr sz="1400">
              <a:solidFill>
                <a:srgbClr val="333333"/>
              </a:solidFill>
              <a:highlight>
                <a:srgbClr val="FFFFFF"/>
              </a:highlight>
            </a:endParaRPr>
          </a:p>
          <a:p>
            <a:pPr indent="0" lvl="0" marL="0" rtl="0" algn="l">
              <a:spcBef>
                <a:spcPts val="800"/>
              </a:spcBef>
              <a:spcAft>
                <a:spcPts val="1200"/>
              </a:spcAft>
              <a:buNone/>
            </a:pPr>
            <a:r>
              <a:t/>
            </a:r>
            <a:endParaRPr/>
          </a:p>
        </p:txBody>
      </p:sp>
      <p:sp>
        <p:nvSpPr>
          <p:cNvPr id="202" name="Google Shape;202;p30"/>
          <p:cNvSpPr/>
          <p:nvPr/>
        </p:nvSpPr>
        <p:spPr>
          <a:xfrm flipH="1" rot="10800000">
            <a:off x="0" y="0"/>
            <a:ext cx="508200" cy="508200"/>
          </a:xfrm>
          <a:prstGeom prst="rtTriangle">
            <a:avLst/>
          </a:prstGeom>
          <a:solidFill>
            <a:srgbClr val="1C4587"/>
          </a:solidFill>
          <a:ln cap="flat" cmpd="sng" w="9525">
            <a:solidFill>
              <a:srgbClr val="1C458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30"/>
          <p:cNvSpPr/>
          <p:nvPr/>
        </p:nvSpPr>
        <p:spPr>
          <a:xfrm flipH="1">
            <a:off x="8635800" y="4635300"/>
            <a:ext cx="508200" cy="508200"/>
          </a:xfrm>
          <a:prstGeom prst="rtTriangle">
            <a:avLst/>
          </a:prstGeom>
          <a:solidFill>
            <a:srgbClr val="FFD966"/>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04" name="Google Shape;204;p30"/>
          <p:cNvPicPr preferRelativeResize="0"/>
          <p:nvPr/>
        </p:nvPicPr>
        <p:blipFill>
          <a:blip r:embed="rId3">
            <a:alphaModFix/>
          </a:blip>
          <a:stretch>
            <a:fillRect/>
          </a:stretch>
        </p:blipFill>
        <p:spPr>
          <a:xfrm>
            <a:off x="697750" y="2516925"/>
            <a:ext cx="7286500" cy="1023275"/>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1"/>
          <p:cNvSpPr txBox="1"/>
          <p:nvPr>
            <p:ph idx="1" type="body"/>
          </p:nvPr>
        </p:nvSpPr>
        <p:spPr>
          <a:xfrm>
            <a:off x="311700" y="494975"/>
            <a:ext cx="8520600" cy="4074000"/>
          </a:xfrm>
          <a:prstGeom prst="rect">
            <a:avLst/>
          </a:prstGeom>
        </p:spPr>
        <p:txBody>
          <a:bodyPr anchorCtr="0" anchor="t" bIns="91425" lIns="91425" spcFirstLastPara="1" rIns="91425" wrap="square" tIns="91425">
            <a:normAutofit/>
          </a:bodyPr>
          <a:lstStyle/>
          <a:p>
            <a:pPr indent="0" lvl="0" marL="0" rtl="0" algn="just">
              <a:lnSpc>
                <a:spcPct val="150000"/>
              </a:lnSpc>
              <a:spcBef>
                <a:spcPts val="0"/>
              </a:spcBef>
              <a:spcAft>
                <a:spcPts val="0"/>
              </a:spcAft>
              <a:buNone/>
            </a:pPr>
            <a:r>
              <a:rPr lang="en-CA" sz="1400">
                <a:solidFill>
                  <a:schemeClr val="dk1"/>
                </a:solidFill>
                <a:highlight>
                  <a:srgbClr val="FFFFFF"/>
                </a:highlight>
              </a:rPr>
              <a:t>This function assigns the argument to a parameter named </a:t>
            </a:r>
            <a:r>
              <a:rPr lang="en-CA" sz="1400">
                <a:solidFill>
                  <a:schemeClr val="dk1"/>
                </a:solidFill>
                <a:highlight>
                  <a:schemeClr val="lt2"/>
                </a:highlight>
              </a:rPr>
              <a:t>thing</a:t>
            </a:r>
            <a:r>
              <a:rPr lang="en-CA" sz="1400">
                <a:solidFill>
                  <a:schemeClr val="dk1"/>
                </a:solidFill>
                <a:highlight>
                  <a:srgbClr val="FFFFFF"/>
                </a:highlight>
              </a:rPr>
              <a:t>. When we call the function, it prints the value of the parameter twice. </a:t>
            </a:r>
            <a:endParaRPr sz="1400">
              <a:solidFill>
                <a:schemeClr val="dk1"/>
              </a:solidFill>
              <a:highlight>
                <a:srgbClr val="FFFFFF"/>
              </a:highlight>
            </a:endParaRPr>
          </a:p>
          <a:p>
            <a:pPr indent="0" lvl="0" marL="0" rtl="0" algn="l">
              <a:spcBef>
                <a:spcPts val="1200"/>
              </a:spcBef>
              <a:spcAft>
                <a:spcPts val="0"/>
              </a:spcAft>
              <a:buNone/>
            </a:pPr>
            <a:r>
              <a:t/>
            </a:r>
            <a:endParaRPr sz="1500">
              <a:solidFill>
                <a:srgbClr val="333333"/>
              </a:solidFill>
              <a:highlight>
                <a:srgbClr val="FFFFFF"/>
              </a:highlight>
            </a:endParaRPr>
          </a:p>
          <a:p>
            <a:pPr indent="0" lvl="0" marL="0" rtl="0" algn="l">
              <a:spcBef>
                <a:spcPts val="1200"/>
              </a:spcBef>
              <a:spcAft>
                <a:spcPts val="1200"/>
              </a:spcAft>
              <a:buNone/>
            </a:pPr>
            <a:r>
              <a:t/>
            </a:r>
            <a:endParaRPr sz="1500">
              <a:solidFill>
                <a:srgbClr val="333333"/>
              </a:solidFill>
              <a:highlight>
                <a:srgbClr val="FFFFFF"/>
              </a:highlight>
            </a:endParaRPr>
          </a:p>
        </p:txBody>
      </p:sp>
      <p:sp>
        <p:nvSpPr>
          <p:cNvPr id="210" name="Google Shape;210;p31"/>
          <p:cNvSpPr/>
          <p:nvPr/>
        </p:nvSpPr>
        <p:spPr>
          <a:xfrm flipH="1" rot="10800000">
            <a:off x="0" y="0"/>
            <a:ext cx="508200" cy="508200"/>
          </a:xfrm>
          <a:prstGeom prst="rtTriangle">
            <a:avLst/>
          </a:prstGeom>
          <a:solidFill>
            <a:srgbClr val="1C4587"/>
          </a:solidFill>
          <a:ln cap="flat" cmpd="sng" w="9525">
            <a:solidFill>
              <a:srgbClr val="1C458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31"/>
          <p:cNvSpPr/>
          <p:nvPr/>
        </p:nvSpPr>
        <p:spPr>
          <a:xfrm flipH="1">
            <a:off x="8635800" y="4635300"/>
            <a:ext cx="508200" cy="508200"/>
          </a:xfrm>
          <a:prstGeom prst="rtTriangle">
            <a:avLst/>
          </a:prstGeom>
          <a:solidFill>
            <a:srgbClr val="FFD966"/>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12" name="Google Shape;212;p31"/>
          <p:cNvPicPr preferRelativeResize="0"/>
          <p:nvPr/>
        </p:nvPicPr>
        <p:blipFill>
          <a:blip r:embed="rId3">
            <a:alphaModFix/>
          </a:blip>
          <a:stretch>
            <a:fillRect/>
          </a:stretch>
        </p:blipFill>
        <p:spPr>
          <a:xfrm>
            <a:off x="1270675" y="1495700"/>
            <a:ext cx="6250874" cy="3288301"/>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1570"/>
              </a:spcBef>
              <a:spcAft>
                <a:spcPts val="0"/>
              </a:spcAft>
              <a:buNone/>
            </a:pPr>
            <a:r>
              <a:rPr lang="en-CA" sz="2500">
                <a:solidFill>
                  <a:srgbClr val="1C4587"/>
                </a:solidFill>
              </a:rPr>
              <a:t>4.1 Function calls</a:t>
            </a:r>
            <a:endParaRPr sz="3900">
              <a:solidFill>
                <a:srgbClr val="1C4587"/>
              </a:solidFill>
            </a:endParaRPr>
          </a:p>
        </p:txBody>
      </p:sp>
      <p:sp>
        <p:nvSpPr>
          <p:cNvPr id="63" name="Google Shape;63;p14"/>
          <p:cNvSpPr txBox="1"/>
          <p:nvPr>
            <p:ph idx="1" type="body"/>
          </p:nvPr>
        </p:nvSpPr>
        <p:spPr>
          <a:xfrm>
            <a:off x="311700" y="1152475"/>
            <a:ext cx="8520600" cy="3763200"/>
          </a:xfrm>
          <a:prstGeom prst="rect">
            <a:avLst/>
          </a:prstGeom>
        </p:spPr>
        <p:txBody>
          <a:bodyPr anchorCtr="0" anchor="t" bIns="91425" lIns="91425" spcFirstLastPara="1" rIns="91425" wrap="square" tIns="91425">
            <a:noAutofit/>
          </a:bodyPr>
          <a:lstStyle/>
          <a:p>
            <a:pPr indent="0" lvl="0" marL="0" marR="109854" rtl="0" algn="just">
              <a:lnSpc>
                <a:spcPct val="150000"/>
              </a:lnSpc>
              <a:spcBef>
                <a:spcPts val="5"/>
              </a:spcBef>
              <a:spcAft>
                <a:spcPts val="0"/>
              </a:spcAft>
              <a:buNone/>
            </a:pPr>
            <a:r>
              <a:rPr b="1" lang="en-CA" sz="1400">
                <a:solidFill>
                  <a:srgbClr val="231F20"/>
                </a:solidFill>
              </a:rPr>
              <a:t>Function </a:t>
            </a:r>
            <a:r>
              <a:rPr lang="en-CA" sz="1400">
                <a:solidFill>
                  <a:srgbClr val="231F20"/>
                </a:solidFill>
              </a:rPr>
              <a:t>is a named sequence of statements that performs a computation </a:t>
            </a:r>
            <a:endParaRPr sz="1400">
              <a:solidFill>
                <a:srgbClr val="231F20"/>
              </a:solidFill>
            </a:endParaRPr>
          </a:p>
          <a:p>
            <a:pPr indent="0" lvl="0" marL="0" marR="109854" rtl="0" algn="just">
              <a:lnSpc>
                <a:spcPct val="150000"/>
              </a:lnSpc>
              <a:spcBef>
                <a:spcPts val="5"/>
              </a:spcBef>
              <a:spcAft>
                <a:spcPts val="0"/>
              </a:spcAft>
              <a:buNone/>
            </a:pPr>
            <a:r>
              <a:rPr lang="en-CA" sz="1400">
                <a:solidFill>
                  <a:srgbClr val="231F20"/>
                </a:solidFill>
              </a:rPr>
              <a:t>When you define a function, you specify the name and the sequence of statements. Later, you can “call” the function by name. We have already seen one example of a </a:t>
            </a:r>
            <a:r>
              <a:rPr i="1" lang="en-CA" sz="1400">
                <a:solidFill>
                  <a:srgbClr val="231F20"/>
                </a:solidFill>
              </a:rPr>
              <a:t>function call</a:t>
            </a:r>
            <a:r>
              <a:rPr lang="en-CA" sz="1400">
                <a:solidFill>
                  <a:srgbClr val="231F20"/>
                </a:solidFill>
              </a:rPr>
              <a:t>:</a:t>
            </a:r>
            <a:endParaRPr sz="1400">
              <a:solidFill>
                <a:schemeClr val="dk1"/>
              </a:solidFill>
            </a:endParaRPr>
          </a:p>
          <a:p>
            <a:pPr indent="0" lvl="0" marL="0" rtl="0" algn="just">
              <a:lnSpc>
                <a:spcPct val="150000"/>
              </a:lnSpc>
              <a:spcBef>
                <a:spcPts val="25"/>
              </a:spcBef>
              <a:spcAft>
                <a:spcPts val="0"/>
              </a:spcAft>
              <a:buNone/>
            </a:pPr>
            <a:r>
              <a:t/>
            </a:r>
            <a:endParaRPr sz="1400">
              <a:solidFill>
                <a:schemeClr val="dk1"/>
              </a:solidFill>
            </a:endParaRPr>
          </a:p>
          <a:p>
            <a:pPr indent="0" lvl="0" marL="660400" rtl="0" algn="just">
              <a:lnSpc>
                <a:spcPct val="150000"/>
              </a:lnSpc>
              <a:spcBef>
                <a:spcPts val="30"/>
              </a:spcBef>
              <a:spcAft>
                <a:spcPts val="0"/>
              </a:spcAft>
              <a:buNone/>
            </a:pPr>
            <a:r>
              <a:t/>
            </a:r>
            <a:endParaRPr sz="1400">
              <a:solidFill>
                <a:schemeClr val="dk1"/>
              </a:solidFill>
            </a:endParaRPr>
          </a:p>
          <a:p>
            <a:pPr indent="0" lvl="0" marL="0" marR="112395" rtl="0" algn="just">
              <a:lnSpc>
                <a:spcPct val="150000"/>
              </a:lnSpc>
              <a:spcBef>
                <a:spcPts val="0"/>
              </a:spcBef>
              <a:spcAft>
                <a:spcPts val="0"/>
              </a:spcAft>
              <a:buNone/>
            </a:pPr>
            <a:r>
              <a:t/>
            </a:r>
            <a:endParaRPr sz="1400">
              <a:solidFill>
                <a:srgbClr val="231F20"/>
              </a:solidFill>
            </a:endParaRPr>
          </a:p>
          <a:p>
            <a:pPr indent="0" lvl="0" marL="0" marR="112395" rtl="0" algn="just">
              <a:lnSpc>
                <a:spcPct val="150000"/>
              </a:lnSpc>
              <a:spcBef>
                <a:spcPts val="0"/>
              </a:spcBef>
              <a:spcAft>
                <a:spcPts val="0"/>
              </a:spcAft>
              <a:buNone/>
            </a:pPr>
            <a:r>
              <a:rPr lang="en-CA" sz="1400">
                <a:solidFill>
                  <a:srgbClr val="231F20"/>
                </a:solidFill>
              </a:rPr>
              <a:t>The name of the function is </a:t>
            </a:r>
            <a:r>
              <a:rPr b="1" lang="en-CA" sz="1400">
                <a:solidFill>
                  <a:srgbClr val="231F20"/>
                </a:solidFill>
              </a:rPr>
              <a:t>type</a:t>
            </a:r>
            <a:r>
              <a:rPr lang="en-CA" sz="1400">
                <a:solidFill>
                  <a:srgbClr val="231F20"/>
                </a:solidFill>
              </a:rPr>
              <a:t>. The expression in parentheses is called the </a:t>
            </a:r>
            <a:r>
              <a:rPr b="1" lang="en-CA" sz="1400">
                <a:solidFill>
                  <a:srgbClr val="231F20"/>
                </a:solidFill>
              </a:rPr>
              <a:t>argument </a:t>
            </a:r>
            <a:r>
              <a:rPr lang="en-CA" sz="1400">
                <a:solidFill>
                  <a:srgbClr val="231F20"/>
                </a:solidFill>
              </a:rPr>
              <a:t>of the function. The argument is a value or variable that we are passing into the function as input to the function. The result, for the </a:t>
            </a:r>
            <a:r>
              <a:rPr b="1" lang="en-CA" sz="1400">
                <a:solidFill>
                  <a:srgbClr val="231F20"/>
                </a:solidFill>
              </a:rPr>
              <a:t>type</a:t>
            </a:r>
            <a:r>
              <a:rPr lang="en-CA" sz="1400">
                <a:solidFill>
                  <a:srgbClr val="231F20"/>
                </a:solidFill>
              </a:rPr>
              <a:t> function, is the type of the argument.</a:t>
            </a:r>
            <a:endParaRPr sz="1400">
              <a:solidFill>
                <a:schemeClr val="dk1"/>
              </a:solidFill>
            </a:endParaRPr>
          </a:p>
          <a:p>
            <a:pPr indent="0" lvl="0" marL="0" marR="87630" rtl="0" algn="just">
              <a:lnSpc>
                <a:spcPct val="150000"/>
              </a:lnSpc>
              <a:spcBef>
                <a:spcPts val="675"/>
              </a:spcBef>
              <a:spcAft>
                <a:spcPts val="0"/>
              </a:spcAft>
              <a:buClr>
                <a:schemeClr val="dk1"/>
              </a:buClr>
              <a:buSzPts val="1100"/>
              <a:buFont typeface="Arial"/>
              <a:buNone/>
            </a:pPr>
            <a:r>
              <a:rPr lang="en-CA" sz="1400">
                <a:solidFill>
                  <a:srgbClr val="231F20"/>
                </a:solidFill>
              </a:rPr>
              <a:t>It is common to say that a function “</a:t>
            </a:r>
            <a:r>
              <a:rPr b="1" lang="en-CA" sz="1400">
                <a:solidFill>
                  <a:srgbClr val="231F20"/>
                </a:solidFill>
              </a:rPr>
              <a:t>takes</a:t>
            </a:r>
            <a:r>
              <a:rPr lang="en-CA" sz="1400">
                <a:solidFill>
                  <a:srgbClr val="231F20"/>
                </a:solidFill>
              </a:rPr>
              <a:t>” an argument and “</a:t>
            </a:r>
            <a:r>
              <a:rPr b="1" lang="en-CA" sz="1400">
                <a:solidFill>
                  <a:srgbClr val="231F20"/>
                </a:solidFill>
              </a:rPr>
              <a:t>returns</a:t>
            </a:r>
            <a:r>
              <a:rPr lang="en-CA" sz="1400">
                <a:solidFill>
                  <a:srgbClr val="231F20"/>
                </a:solidFill>
              </a:rPr>
              <a:t>” a result. The result is called the </a:t>
            </a:r>
            <a:r>
              <a:rPr b="1" lang="en-CA" sz="1400">
                <a:solidFill>
                  <a:srgbClr val="231F20"/>
                </a:solidFill>
              </a:rPr>
              <a:t>return value</a:t>
            </a:r>
            <a:r>
              <a:rPr lang="en-CA" sz="1400">
                <a:solidFill>
                  <a:srgbClr val="231F20"/>
                </a:solidFill>
              </a:rPr>
              <a:t>.</a:t>
            </a:r>
            <a:endParaRPr sz="1400">
              <a:solidFill>
                <a:srgbClr val="231F20"/>
              </a:solidFill>
            </a:endParaRPr>
          </a:p>
          <a:p>
            <a:pPr indent="0" lvl="0" marL="1127760" rtl="0" algn="l">
              <a:lnSpc>
                <a:spcPct val="100000"/>
              </a:lnSpc>
              <a:spcBef>
                <a:spcPts val="5"/>
              </a:spcBef>
              <a:spcAft>
                <a:spcPts val="0"/>
              </a:spcAft>
              <a:buNone/>
            </a:pPr>
            <a:r>
              <a:t/>
            </a:r>
            <a:endParaRPr b="1">
              <a:solidFill>
                <a:srgbClr val="231F20"/>
              </a:solidFill>
              <a:latin typeface="DejaVu Serif"/>
              <a:ea typeface="DejaVu Serif"/>
              <a:cs typeface="DejaVu Serif"/>
              <a:sym typeface="DejaVu Serif"/>
            </a:endParaRPr>
          </a:p>
        </p:txBody>
      </p:sp>
      <p:cxnSp>
        <p:nvCxnSpPr>
          <p:cNvPr id="64" name="Google Shape;64;p14"/>
          <p:cNvCxnSpPr/>
          <p:nvPr/>
        </p:nvCxnSpPr>
        <p:spPr>
          <a:xfrm>
            <a:off x="410938" y="1019226"/>
            <a:ext cx="8246700" cy="18600"/>
          </a:xfrm>
          <a:prstGeom prst="straightConnector1">
            <a:avLst/>
          </a:prstGeom>
          <a:noFill/>
          <a:ln cap="flat" cmpd="sng" w="28575">
            <a:solidFill>
              <a:srgbClr val="CCCCCC"/>
            </a:solidFill>
            <a:prstDash val="solid"/>
            <a:round/>
            <a:headEnd len="med" w="med" type="none"/>
            <a:tailEnd len="med" w="med" type="none"/>
          </a:ln>
        </p:spPr>
      </p:cxnSp>
      <p:sp>
        <p:nvSpPr>
          <p:cNvPr id="65" name="Google Shape;65;p14"/>
          <p:cNvSpPr/>
          <p:nvPr/>
        </p:nvSpPr>
        <p:spPr>
          <a:xfrm flipH="1" rot="10800000">
            <a:off x="0" y="0"/>
            <a:ext cx="508200" cy="508200"/>
          </a:xfrm>
          <a:prstGeom prst="rtTriangle">
            <a:avLst/>
          </a:prstGeom>
          <a:solidFill>
            <a:srgbClr val="1C4587"/>
          </a:solidFill>
          <a:ln cap="flat" cmpd="sng" w="9525">
            <a:solidFill>
              <a:srgbClr val="1C458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14"/>
          <p:cNvSpPr/>
          <p:nvPr/>
        </p:nvSpPr>
        <p:spPr>
          <a:xfrm flipH="1">
            <a:off x="8635800" y="4635300"/>
            <a:ext cx="508200" cy="508200"/>
          </a:xfrm>
          <a:prstGeom prst="rtTriangle">
            <a:avLst/>
          </a:prstGeom>
          <a:solidFill>
            <a:srgbClr val="FFD966"/>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7" name="Google Shape;67;p14"/>
          <p:cNvPicPr preferRelativeResize="0"/>
          <p:nvPr/>
        </p:nvPicPr>
        <p:blipFill>
          <a:blip r:embed="rId3">
            <a:alphaModFix/>
          </a:blip>
          <a:stretch>
            <a:fillRect/>
          </a:stretch>
        </p:blipFill>
        <p:spPr>
          <a:xfrm>
            <a:off x="1123275" y="2315533"/>
            <a:ext cx="6822050" cy="713417"/>
          </a:xfrm>
          <a:prstGeom prst="rect">
            <a:avLst/>
          </a:prstGeom>
          <a:noFill/>
          <a:ln cap="flat" cmpd="sng" w="9525">
            <a:solidFill>
              <a:schemeClr val="dk1"/>
            </a:solidFill>
            <a:prstDash val="solid"/>
            <a:round/>
            <a:headEnd len="sm" w="sm" type="none"/>
            <a:tailEnd len="sm" w="sm" type="none"/>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2"/>
          <p:cNvSpPr txBox="1"/>
          <p:nvPr>
            <p:ph idx="1" type="body"/>
          </p:nvPr>
        </p:nvSpPr>
        <p:spPr>
          <a:xfrm>
            <a:off x="311700" y="290525"/>
            <a:ext cx="8520600" cy="4278300"/>
          </a:xfrm>
          <a:prstGeom prst="rect">
            <a:avLst/>
          </a:prstGeom>
        </p:spPr>
        <p:txBody>
          <a:bodyPr anchorCtr="0" anchor="t" bIns="91425" lIns="91425" spcFirstLastPara="1" rIns="91425" wrap="square" tIns="91425">
            <a:normAutofit/>
          </a:bodyPr>
          <a:lstStyle/>
          <a:p>
            <a:pPr indent="0" lvl="0" marL="0" rtl="0" algn="just">
              <a:lnSpc>
                <a:spcPct val="150000"/>
              </a:lnSpc>
              <a:spcBef>
                <a:spcPts val="0"/>
              </a:spcBef>
              <a:spcAft>
                <a:spcPts val="0"/>
              </a:spcAft>
              <a:buNone/>
            </a:pPr>
            <a:r>
              <a:rPr lang="en-CA" sz="1400">
                <a:solidFill>
                  <a:schemeClr val="dk1"/>
                </a:solidFill>
              </a:rPr>
              <a:t>Output: </a:t>
            </a:r>
            <a:endParaRPr sz="1400">
              <a:solidFill>
                <a:schemeClr val="dk1"/>
              </a:solidFill>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218" name="Google Shape;218;p32"/>
          <p:cNvPicPr preferRelativeResize="0"/>
          <p:nvPr/>
        </p:nvPicPr>
        <p:blipFill>
          <a:blip r:embed="rId3">
            <a:alphaModFix/>
          </a:blip>
          <a:stretch>
            <a:fillRect/>
          </a:stretch>
        </p:blipFill>
        <p:spPr>
          <a:xfrm>
            <a:off x="1129825" y="1120896"/>
            <a:ext cx="6779124" cy="2373680"/>
          </a:xfrm>
          <a:prstGeom prst="rect">
            <a:avLst/>
          </a:prstGeom>
          <a:noFill/>
          <a:ln cap="flat" cmpd="sng" w="9525">
            <a:solidFill>
              <a:schemeClr val="dk2"/>
            </a:solidFill>
            <a:prstDash val="solid"/>
            <a:round/>
            <a:headEnd len="sm" w="sm" type="none"/>
            <a:tailEnd len="sm" w="sm" type="none"/>
          </a:ln>
        </p:spPr>
      </p:pic>
      <p:sp>
        <p:nvSpPr>
          <p:cNvPr id="219" name="Google Shape;219;p32"/>
          <p:cNvSpPr/>
          <p:nvPr/>
        </p:nvSpPr>
        <p:spPr>
          <a:xfrm flipH="1" rot="10800000">
            <a:off x="0" y="0"/>
            <a:ext cx="508200" cy="508200"/>
          </a:xfrm>
          <a:prstGeom prst="rtTriangle">
            <a:avLst/>
          </a:prstGeom>
          <a:solidFill>
            <a:srgbClr val="1C4587"/>
          </a:solidFill>
          <a:ln cap="flat" cmpd="sng" w="9525">
            <a:solidFill>
              <a:srgbClr val="1C458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32"/>
          <p:cNvSpPr/>
          <p:nvPr/>
        </p:nvSpPr>
        <p:spPr>
          <a:xfrm flipH="1">
            <a:off x="8635800" y="4635300"/>
            <a:ext cx="508200" cy="508200"/>
          </a:xfrm>
          <a:prstGeom prst="rtTriangle">
            <a:avLst/>
          </a:prstGeom>
          <a:solidFill>
            <a:srgbClr val="FFD966"/>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3"/>
          <p:cNvSpPr txBox="1"/>
          <p:nvPr>
            <p:ph idx="1" type="body"/>
          </p:nvPr>
        </p:nvSpPr>
        <p:spPr>
          <a:xfrm>
            <a:off x="311700" y="451950"/>
            <a:ext cx="8520600" cy="4116900"/>
          </a:xfrm>
          <a:prstGeom prst="rect">
            <a:avLst/>
          </a:prstGeom>
        </p:spPr>
        <p:txBody>
          <a:bodyPr anchorCtr="0" anchor="t" bIns="91425" lIns="91425" spcFirstLastPara="1" rIns="91425" wrap="square" tIns="91425">
            <a:normAutofit/>
          </a:bodyPr>
          <a:lstStyle/>
          <a:p>
            <a:pPr indent="0" lvl="0" marL="0" rtl="0" algn="just">
              <a:lnSpc>
                <a:spcPct val="150000"/>
              </a:lnSpc>
              <a:spcBef>
                <a:spcPts val="0"/>
              </a:spcBef>
              <a:spcAft>
                <a:spcPts val="0"/>
              </a:spcAft>
              <a:buNone/>
            </a:pPr>
            <a:r>
              <a:rPr lang="en-CA" sz="1400">
                <a:solidFill>
                  <a:srgbClr val="333333"/>
                </a:solidFill>
                <a:highlight>
                  <a:srgbClr val="FFFFFF"/>
                </a:highlight>
              </a:rPr>
              <a:t>The same rules of composition that apply to built-in functions also apply to user-defined functions, so we can use any kind of expression as an argument fo</a:t>
            </a:r>
            <a:r>
              <a:rPr lang="en-CA" sz="1400">
                <a:solidFill>
                  <a:schemeClr val="dk1"/>
                </a:solidFill>
                <a:highlight>
                  <a:srgbClr val="FFFFFF"/>
                </a:highlight>
              </a:rPr>
              <a:t>r </a:t>
            </a:r>
            <a:r>
              <a:rPr b="1" lang="en-CA" sz="1400">
                <a:solidFill>
                  <a:schemeClr val="dk1"/>
                </a:solidFill>
                <a:highlight>
                  <a:schemeClr val="lt2"/>
                </a:highlight>
              </a:rPr>
              <a:t>print_twice</a:t>
            </a:r>
            <a:r>
              <a:rPr lang="en-CA" sz="1400">
                <a:solidFill>
                  <a:schemeClr val="dk1"/>
                </a:solidFill>
                <a:highlight>
                  <a:schemeClr val="lt1"/>
                </a:highlight>
              </a:rPr>
              <a:t>. </a:t>
            </a:r>
            <a:endParaRPr sz="1400">
              <a:solidFill>
                <a:schemeClr val="dk1"/>
              </a:solidFill>
              <a:highlight>
                <a:schemeClr val="lt1"/>
              </a:highlight>
            </a:endParaRPr>
          </a:p>
          <a:p>
            <a:pPr indent="0" lvl="0" marL="0" rtl="0" algn="l">
              <a:spcBef>
                <a:spcPts val="1200"/>
              </a:spcBef>
              <a:spcAft>
                <a:spcPts val="0"/>
              </a:spcAft>
              <a:buNone/>
            </a:pPr>
            <a:r>
              <a:t/>
            </a:r>
            <a:endParaRPr sz="1400">
              <a:solidFill>
                <a:schemeClr val="dk1"/>
              </a:solidFill>
              <a:highlight>
                <a:schemeClr val="lt1"/>
              </a:highlight>
            </a:endParaRPr>
          </a:p>
          <a:p>
            <a:pPr indent="0" lvl="0" marL="0" rtl="0" algn="l">
              <a:spcBef>
                <a:spcPts val="1200"/>
              </a:spcBef>
              <a:spcAft>
                <a:spcPts val="1200"/>
              </a:spcAft>
              <a:buNone/>
            </a:pPr>
            <a:r>
              <a:t/>
            </a:r>
            <a:endParaRPr sz="1400">
              <a:solidFill>
                <a:schemeClr val="dk1"/>
              </a:solidFill>
              <a:highlight>
                <a:schemeClr val="lt1"/>
              </a:highlight>
            </a:endParaRPr>
          </a:p>
        </p:txBody>
      </p:sp>
      <p:pic>
        <p:nvPicPr>
          <p:cNvPr id="226" name="Google Shape;226;p33"/>
          <p:cNvPicPr preferRelativeResize="0"/>
          <p:nvPr/>
        </p:nvPicPr>
        <p:blipFill>
          <a:blip r:embed="rId3">
            <a:alphaModFix/>
          </a:blip>
          <a:stretch>
            <a:fillRect/>
          </a:stretch>
        </p:blipFill>
        <p:spPr>
          <a:xfrm>
            <a:off x="914625" y="1506475"/>
            <a:ext cx="7188001" cy="3005700"/>
          </a:xfrm>
          <a:prstGeom prst="rect">
            <a:avLst/>
          </a:prstGeom>
          <a:noFill/>
          <a:ln cap="flat" cmpd="sng" w="9525">
            <a:solidFill>
              <a:schemeClr val="dk2"/>
            </a:solidFill>
            <a:prstDash val="solid"/>
            <a:round/>
            <a:headEnd len="sm" w="sm" type="none"/>
            <a:tailEnd len="sm" w="sm" type="none"/>
          </a:ln>
        </p:spPr>
      </p:pic>
      <p:sp>
        <p:nvSpPr>
          <p:cNvPr id="227" name="Google Shape;227;p33"/>
          <p:cNvSpPr/>
          <p:nvPr/>
        </p:nvSpPr>
        <p:spPr>
          <a:xfrm flipH="1" rot="10800000">
            <a:off x="0" y="0"/>
            <a:ext cx="508200" cy="508200"/>
          </a:xfrm>
          <a:prstGeom prst="rtTriangle">
            <a:avLst/>
          </a:prstGeom>
          <a:solidFill>
            <a:srgbClr val="1C4587"/>
          </a:solidFill>
          <a:ln cap="flat" cmpd="sng" w="9525">
            <a:solidFill>
              <a:srgbClr val="1C458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33"/>
          <p:cNvSpPr/>
          <p:nvPr/>
        </p:nvSpPr>
        <p:spPr>
          <a:xfrm flipH="1">
            <a:off x="8635800" y="4635300"/>
            <a:ext cx="508200" cy="508200"/>
          </a:xfrm>
          <a:prstGeom prst="rtTriangle">
            <a:avLst/>
          </a:prstGeom>
          <a:solidFill>
            <a:srgbClr val="FFD966"/>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4"/>
          <p:cNvSpPr txBox="1"/>
          <p:nvPr>
            <p:ph idx="1" type="body"/>
          </p:nvPr>
        </p:nvSpPr>
        <p:spPr>
          <a:xfrm>
            <a:off x="311700" y="508200"/>
            <a:ext cx="8520600" cy="4060800"/>
          </a:xfrm>
          <a:prstGeom prst="rect">
            <a:avLst/>
          </a:prstGeom>
        </p:spPr>
        <p:txBody>
          <a:bodyPr anchorCtr="0" anchor="t" bIns="91425" lIns="91425" spcFirstLastPara="1" rIns="91425" wrap="square" tIns="91425">
            <a:normAutofit/>
          </a:bodyPr>
          <a:lstStyle/>
          <a:p>
            <a:pPr indent="0" lvl="0" marL="0" rtl="0" algn="just">
              <a:lnSpc>
                <a:spcPct val="150000"/>
              </a:lnSpc>
              <a:spcBef>
                <a:spcPts val="0"/>
              </a:spcBef>
              <a:spcAft>
                <a:spcPts val="0"/>
              </a:spcAft>
              <a:buNone/>
            </a:pPr>
            <a:r>
              <a:rPr lang="en-CA" sz="1400">
                <a:solidFill>
                  <a:schemeClr val="dk1"/>
                </a:solidFill>
              </a:rPr>
              <a:t>Output: </a:t>
            </a:r>
            <a:endParaRPr sz="1400">
              <a:solidFill>
                <a:schemeClr val="dk1"/>
              </a:solidFill>
            </a:endParaRPr>
          </a:p>
          <a:p>
            <a:pPr indent="0" lvl="0" marL="0" rtl="0" algn="l">
              <a:spcBef>
                <a:spcPts val="1200"/>
              </a:spcBef>
              <a:spcAft>
                <a:spcPts val="0"/>
              </a:spcAft>
              <a:buNone/>
            </a:pPr>
            <a:r>
              <a:t/>
            </a:r>
            <a:endParaRPr sz="1600">
              <a:solidFill>
                <a:schemeClr val="dk1"/>
              </a:solidFill>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marR="0" rtl="0" algn="just">
              <a:lnSpc>
                <a:spcPct val="102916"/>
              </a:lnSpc>
              <a:spcBef>
                <a:spcPts val="1200"/>
              </a:spcBef>
              <a:spcAft>
                <a:spcPts val="0"/>
              </a:spcAft>
              <a:buNone/>
            </a:pPr>
            <a:r>
              <a:t/>
            </a:r>
            <a:endParaRPr/>
          </a:p>
          <a:p>
            <a:pPr indent="0" lvl="0" marL="0" marR="0" rtl="0" algn="just">
              <a:lnSpc>
                <a:spcPct val="102916"/>
              </a:lnSpc>
              <a:spcBef>
                <a:spcPts val="775"/>
              </a:spcBef>
              <a:spcAft>
                <a:spcPts val="0"/>
              </a:spcAft>
              <a:buNone/>
            </a:pPr>
            <a:r>
              <a:t/>
            </a:r>
            <a:endParaRPr/>
          </a:p>
          <a:p>
            <a:pPr indent="0" lvl="0" marL="0" marR="0" rtl="0" algn="just">
              <a:lnSpc>
                <a:spcPct val="150000"/>
              </a:lnSpc>
              <a:spcBef>
                <a:spcPts val="775"/>
              </a:spcBef>
              <a:spcAft>
                <a:spcPts val="0"/>
              </a:spcAft>
              <a:buClr>
                <a:schemeClr val="dk1"/>
              </a:buClr>
              <a:buSzPts val="1100"/>
              <a:buFont typeface="Arial"/>
              <a:buNone/>
            </a:pPr>
            <a:r>
              <a:rPr lang="en-CA" sz="1400">
                <a:solidFill>
                  <a:schemeClr val="dk1"/>
                </a:solidFill>
              </a:rPr>
              <a:t>The argument is always evaluated before the function is called, so in the examples above  the expressions 'Hello  '*4 and math.cos(math.pi) are only evaluated once.</a:t>
            </a:r>
            <a:endParaRPr sz="2200">
              <a:solidFill>
                <a:schemeClr val="dk1"/>
              </a:solidFill>
            </a:endParaRPr>
          </a:p>
        </p:txBody>
      </p:sp>
      <p:sp>
        <p:nvSpPr>
          <p:cNvPr id="234" name="Google Shape;234;p34"/>
          <p:cNvSpPr/>
          <p:nvPr/>
        </p:nvSpPr>
        <p:spPr>
          <a:xfrm flipH="1" rot="10800000">
            <a:off x="0" y="0"/>
            <a:ext cx="508200" cy="508200"/>
          </a:xfrm>
          <a:prstGeom prst="rtTriangle">
            <a:avLst/>
          </a:prstGeom>
          <a:solidFill>
            <a:srgbClr val="1C4587"/>
          </a:solidFill>
          <a:ln cap="flat" cmpd="sng" w="9525">
            <a:solidFill>
              <a:srgbClr val="1C458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34"/>
          <p:cNvSpPr/>
          <p:nvPr/>
        </p:nvSpPr>
        <p:spPr>
          <a:xfrm flipH="1">
            <a:off x="8635800" y="4635300"/>
            <a:ext cx="508200" cy="508200"/>
          </a:xfrm>
          <a:prstGeom prst="rtTriangle">
            <a:avLst/>
          </a:prstGeom>
          <a:solidFill>
            <a:srgbClr val="FFD966"/>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36" name="Google Shape;236;p34"/>
          <p:cNvPicPr preferRelativeResize="0"/>
          <p:nvPr/>
        </p:nvPicPr>
        <p:blipFill>
          <a:blip r:embed="rId3">
            <a:alphaModFix/>
          </a:blip>
          <a:stretch>
            <a:fillRect/>
          </a:stretch>
        </p:blipFill>
        <p:spPr>
          <a:xfrm>
            <a:off x="1065500" y="1420372"/>
            <a:ext cx="7012975" cy="1671325"/>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5"/>
          <p:cNvSpPr txBox="1"/>
          <p:nvPr>
            <p:ph idx="1" type="body"/>
          </p:nvPr>
        </p:nvSpPr>
        <p:spPr>
          <a:xfrm>
            <a:off x="311700" y="451950"/>
            <a:ext cx="8520600" cy="4116900"/>
          </a:xfrm>
          <a:prstGeom prst="rect">
            <a:avLst/>
          </a:prstGeom>
        </p:spPr>
        <p:txBody>
          <a:bodyPr anchorCtr="0" anchor="t" bIns="91425" lIns="91425" spcFirstLastPara="1" rIns="91425" wrap="square" tIns="91425">
            <a:normAutofit/>
          </a:bodyPr>
          <a:lstStyle/>
          <a:p>
            <a:pPr indent="0" lvl="0" marL="83820" rtl="0" algn="just">
              <a:lnSpc>
                <a:spcPct val="150000"/>
              </a:lnSpc>
              <a:spcBef>
                <a:spcPts val="720"/>
              </a:spcBef>
              <a:spcAft>
                <a:spcPts val="0"/>
              </a:spcAft>
              <a:buNone/>
            </a:pPr>
            <a:r>
              <a:rPr lang="en-CA" sz="1400">
                <a:solidFill>
                  <a:schemeClr val="dk1"/>
                </a:solidFill>
              </a:rPr>
              <a:t>Also, you can use a variable as an argument: </a:t>
            </a:r>
            <a:endParaRPr sz="1400">
              <a:solidFill>
                <a:schemeClr val="dk1"/>
              </a:solidFill>
            </a:endParaRPr>
          </a:p>
          <a:p>
            <a:pPr indent="0" lvl="0" marL="83820" rtl="0" algn="just">
              <a:lnSpc>
                <a:spcPct val="100000"/>
              </a:lnSpc>
              <a:spcBef>
                <a:spcPts val="720"/>
              </a:spcBef>
              <a:spcAft>
                <a:spcPts val="0"/>
              </a:spcAft>
              <a:buNone/>
            </a:pPr>
            <a:r>
              <a:t/>
            </a:r>
            <a:endParaRPr sz="1000">
              <a:solidFill>
                <a:srgbClr val="231F20"/>
              </a:solidFill>
              <a:latin typeface="DejaVu Serif"/>
              <a:ea typeface="DejaVu Serif"/>
              <a:cs typeface="DejaVu Serif"/>
              <a:sym typeface="DejaVu Serif"/>
            </a:endParaRPr>
          </a:p>
          <a:p>
            <a:pPr indent="0" lvl="0" marL="0" rtl="0" algn="just">
              <a:lnSpc>
                <a:spcPct val="100000"/>
              </a:lnSpc>
              <a:spcBef>
                <a:spcPts val="720"/>
              </a:spcBef>
              <a:spcAft>
                <a:spcPts val="0"/>
              </a:spcAft>
              <a:buClr>
                <a:schemeClr val="dk1"/>
              </a:buClr>
              <a:buSzPts val="1100"/>
              <a:buFont typeface="Arial"/>
              <a:buNone/>
            </a:pPr>
            <a:r>
              <a:t/>
            </a:r>
            <a:endParaRPr sz="1000">
              <a:solidFill>
                <a:schemeClr val="dk1"/>
              </a:solidFill>
              <a:latin typeface="DejaVu Serif"/>
              <a:ea typeface="DejaVu Serif"/>
              <a:cs typeface="DejaVu Serif"/>
              <a:sym typeface="DejaVu Serif"/>
            </a:endParaRPr>
          </a:p>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just">
              <a:lnSpc>
                <a:spcPct val="150000"/>
              </a:lnSpc>
              <a:spcBef>
                <a:spcPts val="1200"/>
              </a:spcBef>
              <a:spcAft>
                <a:spcPts val="1200"/>
              </a:spcAft>
              <a:buNone/>
            </a:pPr>
            <a:r>
              <a:rPr lang="en-CA" sz="1400">
                <a:solidFill>
                  <a:srgbClr val="333333"/>
                </a:solidFill>
                <a:highlight>
                  <a:srgbClr val="FFFFFF"/>
                </a:highlight>
              </a:rPr>
              <a:t>The name of the variable you pass as an argument</a:t>
            </a:r>
            <a:r>
              <a:rPr lang="en-CA" sz="1400">
                <a:solidFill>
                  <a:srgbClr val="333333"/>
                </a:solidFill>
                <a:highlight>
                  <a:schemeClr val="lt1"/>
                </a:highlight>
              </a:rPr>
              <a:t> </a:t>
            </a:r>
            <a:r>
              <a:rPr lang="en-CA" sz="1400">
                <a:solidFill>
                  <a:schemeClr val="dk1"/>
                </a:solidFill>
                <a:highlight>
                  <a:schemeClr val="lt1"/>
                </a:highlight>
              </a:rPr>
              <a:t>(</a:t>
            </a:r>
            <a:r>
              <a:rPr b="1" lang="en-CA" sz="1400">
                <a:solidFill>
                  <a:schemeClr val="dk1"/>
                </a:solidFill>
                <a:highlight>
                  <a:schemeClr val="lt2"/>
                </a:highlight>
              </a:rPr>
              <a:t>sentence</a:t>
            </a:r>
            <a:r>
              <a:rPr lang="en-CA" sz="1400">
                <a:solidFill>
                  <a:schemeClr val="dk1"/>
                </a:solidFill>
                <a:highlight>
                  <a:schemeClr val="lt1"/>
                </a:highlight>
              </a:rPr>
              <a:t>)</a:t>
            </a:r>
            <a:r>
              <a:rPr lang="en-CA" sz="1400">
                <a:solidFill>
                  <a:srgbClr val="333333"/>
                </a:solidFill>
                <a:highlight>
                  <a:schemeClr val="lt1"/>
                </a:highlight>
              </a:rPr>
              <a:t> </a:t>
            </a:r>
            <a:r>
              <a:rPr lang="en-CA" sz="1400">
                <a:solidFill>
                  <a:srgbClr val="333333"/>
                </a:solidFill>
                <a:highlight>
                  <a:srgbClr val="FFFFFF"/>
                </a:highlight>
              </a:rPr>
              <a:t>has nothing to do with the name of the parameter (</a:t>
            </a:r>
            <a:r>
              <a:rPr b="1" lang="en-CA" sz="1400">
                <a:solidFill>
                  <a:schemeClr val="dk1"/>
                </a:solidFill>
                <a:highlight>
                  <a:schemeClr val="lt2"/>
                </a:highlight>
              </a:rPr>
              <a:t>thing</a:t>
            </a:r>
            <a:r>
              <a:rPr lang="en-CA" sz="1400">
                <a:solidFill>
                  <a:srgbClr val="333333"/>
                </a:solidFill>
                <a:highlight>
                  <a:srgbClr val="FFFFFF"/>
                </a:highlight>
              </a:rPr>
              <a:t>). It doesn’t matter what the value was called back home (in the caller); here in </a:t>
            </a:r>
            <a:r>
              <a:rPr b="1" lang="en-CA" sz="1400">
                <a:solidFill>
                  <a:schemeClr val="dk1"/>
                </a:solidFill>
                <a:highlight>
                  <a:schemeClr val="lt2"/>
                </a:highlight>
              </a:rPr>
              <a:t>print_twice</a:t>
            </a:r>
            <a:r>
              <a:rPr lang="en-CA" sz="1400">
                <a:solidFill>
                  <a:srgbClr val="333333"/>
                </a:solidFill>
                <a:highlight>
                  <a:srgbClr val="FFFFFF"/>
                </a:highlight>
              </a:rPr>
              <a:t>, we call it </a:t>
            </a:r>
            <a:r>
              <a:rPr b="1" lang="en-CA" sz="1400">
                <a:solidFill>
                  <a:schemeClr val="dk1"/>
                </a:solidFill>
                <a:highlight>
                  <a:schemeClr val="lt2"/>
                </a:highlight>
              </a:rPr>
              <a:t>thing</a:t>
            </a:r>
            <a:r>
              <a:rPr lang="en-CA" sz="1400">
                <a:solidFill>
                  <a:srgbClr val="333333"/>
                </a:solidFill>
                <a:highlight>
                  <a:srgbClr val="FFFFFF"/>
                </a:highlight>
              </a:rPr>
              <a:t>.</a:t>
            </a:r>
            <a:endParaRPr sz="1400"/>
          </a:p>
        </p:txBody>
      </p:sp>
      <p:sp>
        <p:nvSpPr>
          <p:cNvPr id="242" name="Google Shape;242;p35"/>
          <p:cNvSpPr/>
          <p:nvPr/>
        </p:nvSpPr>
        <p:spPr>
          <a:xfrm flipH="1" rot="10800000">
            <a:off x="0" y="0"/>
            <a:ext cx="508200" cy="508200"/>
          </a:xfrm>
          <a:prstGeom prst="rtTriangle">
            <a:avLst/>
          </a:prstGeom>
          <a:solidFill>
            <a:srgbClr val="1C4587"/>
          </a:solidFill>
          <a:ln cap="flat" cmpd="sng" w="9525">
            <a:solidFill>
              <a:srgbClr val="1C458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35"/>
          <p:cNvSpPr/>
          <p:nvPr/>
        </p:nvSpPr>
        <p:spPr>
          <a:xfrm flipH="1">
            <a:off x="8635800" y="4635300"/>
            <a:ext cx="508200" cy="508200"/>
          </a:xfrm>
          <a:prstGeom prst="rtTriangle">
            <a:avLst/>
          </a:prstGeom>
          <a:solidFill>
            <a:srgbClr val="FFD966"/>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44" name="Google Shape;244;p35"/>
          <p:cNvPicPr preferRelativeResize="0"/>
          <p:nvPr/>
        </p:nvPicPr>
        <p:blipFill>
          <a:blip r:embed="rId3">
            <a:alphaModFix/>
          </a:blip>
          <a:stretch>
            <a:fillRect/>
          </a:stretch>
        </p:blipFill>
        <p:spPr>
          <a:xfrm>
            <a:off x="903900" y="1062250"/>
            <a:ext cx="6811349" cy="1747450"/>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3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CA" sz="2500">
                <a:solidFill>
                  <a:srgbClr val="1C4587"/>
                </a:solidFill>
              </a:rPr>
              <a:t>4.9 Fruitful functions and void functions </a:t>
            </a:r>
            <a:endParaRPr sz="2500">
              <a:solidFill>
                <a:srgbClr val="1C4587"/>
              </a:solidFill>
            </a:endParaRPr>
          </a:p>
        </p:txBody>
      </p:sp>
      <p:sp>
        <p:nvSpPr>
          <p:cNvPr id="250" name="Google Shape;250;p36"/>
          <p:cNvSpPr txBox="1"/>
          <p:nvPr>
            <p:ph idx="1" type="body"/>
          </p:nvPr>
        </p:nvSpPr>
        <p:spPr>
          <a:xfrm>
            <a:off x="311700" y="1152475"/>
            <a:ext cx="8520600" cy="3797400"/>
          </a:xfrm>
          <a:prstGeom prst="rect">
            <a:avLst/>
          </a:prstGeom>
        </p:spPr>
        <p:txBody>
          <a:bodyPr anchorCtr="0" anchor="t" bIns="91425" lIns="91425" spcFirstLastPara="1" rIns="91425" wrap="square" tIns="91425">
            <a:normAutofit/>
          </a:bodyPr>
          <a:lstStyle/>
          <a:p>
            <a:pPr indent="0" lvl="0" marL="0" marR="0" rtl="0" algn="just">
              <a:lnSpc>
                <a:spcPct val="150000"/>
              </a:lnSpc>
              <a:spcBef>
                <a:spcPts val="675"/>
              </a:spcBef>
              <a:spcAft>
                <a:spcPts val="0"/>
              </a:spcAft>
              <a:buNone/>
            </a:pPr>
            <a:r>
              <a:rPr lang="en-CA" sz="1400">
                <a:solidFill>
                  <a:schemeClr val="dk1"/>
                </a:solidFill>
                <a:highlight>
                  <a:srgbClr val="FFFFFF"/>
                </a:highlight>
              </a:rPr>
              <a:t>In almost every programming language there are two types of functions:</a:t>
            </a:r>
            <a:endParaRPr sz="1400">
              <a:solidFill>
                <a:schemeClr val="dk1"/>
              </a:solidFill>
              <a:highlight>
                <a:srgbClr val="FFFFFF"/>
              </a:highlight>
            </a:endParaRPr>
          </a:p>
          <a:p>
            <a:pPr indent="-317500" lvl="0" marL="457200" marR="0" rtl="0" algn="just">
              <a:lnSpc>
                <a:spcPct val="150000"/>
              </a:lnSpc>
              <a:spcBef>
                <a:spcPts val="675"/>
              </a:spcBef>
              <a:spcAft>
                <a:spcPts val="0"/>
              </a:spcAft>
              <a:buClr>
                <a:schemeClr val="dk1"/>
              </a:buClr>
              <a:buSzPts val="1400"/>
              <a:buChar char="●"/>
            </a:pPr>
            <a:r>
              <a:rPr lang="en-CA" sz="1400">
                <a:solidFill>
                  <a:schemeClr val="dk1"/>
                </a:solidFill>
                <a:highlight>
                  <a:srgbClr val="FFFFFF"/>
                </a:highlight>
              </a:rPr>
              <a:t>Fruitful Functions </a:t>
            </a:r>
            <a:endParaRPr sz="1400">
              <a:solidFill>
                <a:schemeClr val="dk1"/>
              </a:solidFill>
              <a:highlight>
                <a:srgbClr val="FFFFFF"/>
              </a:highlight>
            </a:endParaRPr>
          </a:p>
          <a:p>
            <a:pPr indent="-317500" lvl="0" marL="457200" marR="0" rtl="0" algn="just">
              <a:lnSpc>
                <a:spcPct val="150000"/>
              </a:lnSpc>
              <a:spcBef>
                <a:spcPts val="0"/>
              </a:spcBef>
              <a:spcAft>
                <a:spcPts val="0"/>
              </a:spcAft>
              <a:buClr>
                <a:schemeClr val="dk1"/>
              </a:buClr>
              <a:buSzPts val="1400"/>
              <a:buChar char="●"/>
            </a:pPr>
            <a:r>
              <a:rPr lang="en-CA" sz="1400">
                <a:solidFill>
                  <a:schemeClr val="dk1"/>
                </a:solidFill>
                <a:highlight>
                  <a:srgbClr val="FFFFFF"/>
                </a:highlight>
              </a:rPr>
              <a:t>Void Functions </a:t>
            </a:r>
            <a:endParaRPr b="1" sz="1400">
              <a:solidFill>
                <a:schemeClr val="dk1"/>
              </a:solidFill>
            </a:endParaRPr>
          </a:p>
          <a:p>
            <a:pPr indent="0" lvl="0" marL="0" marR="0" rtl="0" algn="just">
              <a:lnSpc>
                <a:spcPct val="150000"/>
              </a:lnSpc>
              <a:spcBef>
                <a:spcPts val="675"/>
              </a:spcBef>
              <a:spcAft>
                <a:spcPts val="0"/>
              </a:spcAft>
              <a:buNone/>
            </a:pPr>
            <a:r>
              <a:rPr b="1" lang="en-CA" sz="1400">
                <a:solidFill>
                  <a:schemeClr val="dk1"/>
                </a:solidFill>
              </a:rPr>
              <a:t>Fruitful Functions: </a:t>
            </a:r>
            <a:endParaRPr b="1" sz="1400">
              <a:solidFill>
                <a:schemeClr val="dk1"/>
              </a:solidFill>
            </a:endParaRPr>
          </a:p>
          <a:p>
            <a:pPr indent="-317500" lvl="0" marL="457200" marR="0" rtl="0" algn="just">
              <a:lnSpc>
                <a:spcPct val="150000"/>
              </a:lnSpc>
              <a:spcBef>
                <a:spcPts val="675"/>
              </a:spcBef>
              <a:spcAft>
                <a:spcPts val="0"/>
              </a:spcAft>
              <a:buClr>
                <a:schemeClr val="dk1"/>
              </a:buClr>
              <a:buSzPts val="1400"/>
              <a:buChar char="●"/>
            </a:pPr>
            <a:r>
              <a:rPr lang="en-CA" sz="1400">
                <a:solidFill>
                  <a:schemeClr val="dk1"/>
                </a:solidFill>
              </a:rPr>
              <a:t>Are the functions that return a value after their completion, </a:t>
            </a:r>
            <a:endParaRPr sz="1400">
              <a:solidFill>
                <a:schemeClr val="dk1"/>
              </a:solidFill>
            </a:endParaRPr>
          </a:p>
          <a:p>
            <a:pPr indent="-317500" lvl="0" marL="457200" marR="0" rtl="0" algn="just">
              <a:lnSpc>
                <a:spcPct val="150000"/>
              </a:lnSpc>
              <a:spcBef>
                <a:spcPts val="0"/>
              </a:spcBef>
              <a:spcAft>
                <a:spcPts val="0"/>
              </a:spcAft>
              <a:buClr>
                <a:schemeClr val="dk1"/>
              </a:buClr>
              <a:buSzPts val="1400"/>
              <a:buChar char="●"/>
            </a:pPr>
            <a:r>
              <a:rPr lang="en-CA" sz="1400">
                <a:solidFill>
                  <a:schemeClr val="dk1"/>
                </a:solidFill>
              </a:rPr>
              <a:t>Must always return a value to where it is called from,</a:t>
            </a:r>
            <a:endParaRPr sz="1400">
              <a:solidFill>
                <a:schemeClr val="dk1"/>
              </a:solidFill>
            </a:endParaRPr>
          </a:p>
          <a:p>
            <a:pPr indent="-317500" lvl="0" marL="457200" marR="0" rtl="0" algn="just">
              <a:lnSpc>
                <a:spcPct val="150000"/>
              </a:lnSpc>
              <a:spcBef>
                <a:spcPts val="0"/>
              </a:spcBef>
              <a:spcAft>
                <a:spcPts val="0"/>
              </a:spcAft>
              <a:buClr>
                <a:schemeClr val="dk1"/>
              </a:buClr>
              <a:buSzPts val="1400"/>
              <a:buChar char="●"/>
            </a:pPr>
            <a:r>
              <a:rPr lang="en-CA" sz="1400">
                <a:solidFill>
                  <a:schemeClr val="dk1"/>
                </a:solidFill>
              </a:rPr>
              <a:t>Can return any type of value may it be string, integer, boolean, etc.,</a:t>
            </a:r>
            <a:endParaRPr sz="1400">
              <a:solidFill>
                <a:schemeClr val="dk1"/>
              </a:solidFill>
            </a:endParaRPr>
          </a:p>
          <a:p>
            <a:pPr indent="-317500" lvl="0" marL="457200" marR="0" rtl="0" algn="just">
              <a:lnSpc>
                <a:spcPct val="150000"/>
              </a:lnSpc>
              <a:spcBef>
                <a:spcPts val="0"/>
              </a:spcBef>
              <a:spcAft>
                <a:spcPts val="0"/>
              </a:spcAft>
              <a:buClr>
                <a:schemeClr val="dk1"/>
              </a:buClr>
              <a:buSzPts val="1400"/>
              <a:buChar char="●"/>
            </a:pPr>
            <a:r>
              <a:rPr lang="en-CA" sz="1400">
                <a:solidFill>
                  <a:schemeClr val="dk1"/>
                </a:solidFill>
              </a:rPr>
              <a:t>A function can return the value of one variable but also the value to be returned can be an array or a vector,</a:t>
            </a:r>
            <a:endParaRPr sz="1400">
              <a:solidFill>
                <a:schemeClr val="dk1"/>
              </a:solidFill>
            </a:endParaRPr>
          </a:p>
          <a:p>
            <a:pPr indent="-317500" lvl="0" marL="457200" marR="0" rtl="0" algn="just">
              <a:lnSpc>
                <a:spcPct val="150000"/>
              </a:lnSpc>
              <a:spcBef>
                <a:spcPts val="0"/>
              </a:spcBef>
              <a:spcAft>
                <a:spcPts val="0"/>
              </a:spcAft>
              <a:buClr>
                <a:schemeClr val="dk1"/>
              </a:buClr>
              <a:buSzPts val="1400"/>
              <a:buChar char="●"/>
            </a:pPr>
            <a:r>
              <a:rPr lang="en-CA" sz="1400">
                <a:solidFill>
                  <a:schemeClr val="dk1"/>
                </a:solidFill>
              </a:rPr>
              <a:t>Can also return multiple values.</a:t>
            </a:r>
            <a:endParaRPr sz="1400">
              <a:solidFill>
                <a:schemeClr val="dk1"/>
              </a:solidFill>
            </a:endParaRPr>
          </a:p>
        </p:txBody>
      </p:sp>
      <p:sp>
        <p:nvSpPr>
          <p:cNvPr id="251" name="Google Shape;251;p36"/>
          <p:cNvSpPr/>
          <p:nvPr/>
        </p:nvSpPr>
        <p:spPr>
          <a:xfrm flipH="1" rot="10800000">
            <a:off x="0" y="0"/>
            <a:ext cx="508200" cy="508200"/>
          </a:xfrm>
          <a:prstGeom prst="rtTriangle">
            <a:avLst/>
          </a:prstGeom>
          <a:solidFill>
            <a:srgbClr val="1C4587"/>
          </a:solidFill>
          <a:ln cap="flat" cmpd="sng" w="9525">
            <a:solidFill>
              <a:srgbClr val="1C458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36"/>
          <p:cNvSpPr/>
          <p:nvPr/>
        </p:nvSpPr>
        <p:spPr>
          <a:xfrm flipH="1">
            <a:off x="8635800" y="4635300"/>
            <a:ext cx="508200" cy="508200"/>
          </a:xfrm>
          <a:prstGeom prst="rtTriangle">
            <a:avLst/>
          </a:prstGeom>
          <a:solidFill>
            <a:srgbClr val="FFD966"/>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53" name="Google Shape;253;p36"/>
          <p:cNvCxnSpPr/>
          <p:nvPr/>
        </p:nvCxnSpPr>
        <p:spPr>
          <a:xfrm>
            <a:off x="410938" y="1019226"/>
            <a:ext cx="8246700" cy="18600"/>
          </a:xfrm>
          <a:prstGeom prst="straightConnector1">
            <a:avLst/>
          </a:prstGeom>
          <a:noFill/>
          <a:ln cap="flat" cmpd="sng" w="28575">
            <a:solidFill>
              <a:srgbClr val="CCCCCC"/>
            </a:solidFill>
            <a:prstDash val="solid"/>
            <a:round/>
            <a:headEnd len="med" w="med" type="none"/>
            <a:tailEnd len="med" w="med" type="none"/>
          </a:ln>
        </p:spPr>
      </p:cxn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37"/>
          <p:cNvSpPr txBox="1"/>
          <p:nvPr>
            <p:ph idx="1" type="body"/>
          </p:nvPr>
        </p:nvSpPr>
        <p:spPr>
          <a:xfrm>
            <a:off x="311700" y="567088"/>
            <a:ext cx="8520600" cy="4001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CA" sz="1400">
                <a:solidFill>
                  <a:schemeClr val="dk1"/>
                </a:solidFill>
              </a:rPr>
              <a:t>Example of fruitful function: </a:t>
            </a:r>
            <a:endParaRPr sz="1400">
              <a:solidFill>
                <a:schemeClr val="dk1"/>
              </a:solidFill>
            </a:endParaRPr>
          </a:p>
          <a:p>
            <a:pPr indent="0" lvl="0" marL="0" rtl="0" algn="l">
              <a:spcBef>
                <a:spcPts val="1200"/>
              </a:spcBef>
              <a:spcAft>
                <a:spcPts val="0"/>
              </a:spcAft>
              <a:buNone/>
            </a:pPr>
            <a:r>
              <a:t/>
            </a:r>
            <a:endParaRPr sz="1600">
              <a:solidFill>
                <a:schemeClr val="dk1"/>
              </a:solidFill>
            </a:endParaRPr>
          </a:p>
          <a:p>
            <a:pPr indent="0" lvl="0" marL="0" rtl="0" algn="l">
              <a:spcBef>
                <a:spcPts val="1200"/>
              </a:spcBef>
              <a:spcAft>
                <a:spcPts val="1200"/>
              </a:spcAft>
              <a:buNone/>
            </a:pPr>
            <a:r>
              <a:t/>
            </a:r>
            <a:endParaRPr sz="1600">
              <a:solidFill>
                <a:schemeClr val="dk1"/>
              </a:solidFill>
            </a:endParaRPr>
          </a:p>
        </p:txBody>
      </p:sp>
      <p:sp>
        <p:nvSpPr>
          <p:cNvPr id="259" name="Google Shape;259;p37"/>
          <p:cNvSpPr/>
          <p:nvPr/>
        </p:nvSpPr>
        <p:spPr>
          <a:xfrm flipH="1" rot="10800000">
            <a:off x="0" y="0"/>
            <a:ext cx="508200" cy="508200"/>
          </a:xfrm>
          <a:prstGeom prst="rtTriangle">
            <a:avLst/>
          </a:prstGeom>
          <a:solidFill>
            <a:srgbClr val="1C4587"/>
          </a:solidFill>
          <a:ln cap="flat" cmpd="sng" w="9525">
            <a:solidFill>
              <a:srgbClr val="1C458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37"/>
          <p:cNvSpPr/>
          <p:nvPr/>
        </p:nvSpPr>
        <p:spPr>
          <a:xfrm flipH="1">
            <a:off x="8635800" y="4635300"/>
            <a:ext cx="508200" cy="508200"/>
          </a:xfrm>
          <a:prstGeom prst="rtTriangle">
            <a:avLst/>
          </a:prstGeom>
          <a:solidFill>
            <a:srgbClr val="FFD966"/>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61" name="Google Shape;261;p37"/>
          <p:cNvPicPr preferRelativeResize="0"/>
          <p:nvPr/>
        </p:nvPicPr>
        <p:blipFill>
          <a:blip r:embed="rId3">
            <a:alphaModFix/>
          </a:blip>
          <a:stretch>
            <a:fillRect/>
          </a:stretch>
        </p:blipFill>
        <p:spPr>
          <a:xfrm>
            <a:off x="1288150" y="1373500"/>
            <a:ext cx="6685349" cy="1768550"/>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38"/>
          <p:cNvSpPr txBox="1"/>
          <p:nvPr>
            <p:ph idx="1" type="body"/>
          </p:nvPr>
        </p:nvSpPr>
        <p:spPr>
          <a:xfrm>
            <a:off x="311700" y="508200"/>
            <a:ext cx="8520600" cy="4060800"/>
          </a:xfrm>
          <a:prstGeom prst="rect">
            <a:avLst/>
          </a:prstGeom>
        </p:spPr>
        <p:txBody>
          <a:bodyPr anchorCtr="0" anchor="t" bIns="91425" lIns="91425" spcFirstLastPara="1" rIns="91425" wrap="square" tIns="91425">
            <a:normAutofit/>
          </a:bodyPr>
          <a:lstStyle/>
          <a:p>
            <a:pPr indent="0" lvl="0" marL="0" rtl="0" algn="just">
              <a:lnSpc>
                <a:spcPct val="150000"/>
              </a:lnSpc>
              <a:spcBef>
                <a:spcPts val="0"/>
              </a:spcBef>
              <a:spcAft>
                <a:spcPts val="0"/>
              </a:spcAft>
              <a:buNone/>
            </a:pPr>
            <a:r>
              <a:rPr b="1" lang="en-CA" sz="1400">
                <a:solidFill>
                  <a:schemeClr val="dk1"/>
                </a:solidFill>
              </a:rPr>
              <a:t>Void Functions</a:t>
            </a:r>
            <a:endParaRPr b="1" sz="1400">
              <a:solidFill>
                <a:schemeClr val="dk1"/>
              </a:solidFill>
            </a:endParaRPr>
          </a:p>
          <a:p>
            <a:pPr indent="0" lvl="0" marL="0" rtl="0" algn="just">
              <a:lnSpc>
                <a:spcPct val="150000"/>
              </a:lnSpc>
              <a:spcBef>
                <a:spcPts val="0"/>
              </a:spcBef>
              <a:spcAft>
                <a:spcPts val="0"/>
              </a:spcAft>
              <a:buClr>
                <a:schemeClr val="dk1"/>
              </a:buClr>
              <a:buSzPts val="1100"/>
              <a:buFont typeface="Arial"/>
              <a:buNone/>
            </a:pPr>
            <a:r>
              <a:t/>
            </a:r>
            <a:endParaRPr b="1" sz="1400">
              <a:solidFill>
                <a:schemeClr val="dk1"/>
              </a:solidFill>
            </a:endParaRPr>
          </a:p>
          <a:p>
            <a:pPr indent="-317500" lvl="0" marL="457200" rtl="0" algn="just">
              <a:lnSpc>
                <a:spcPct val="150000"/>
              </a:lnSpc>
              <a:spcBef>
                <a:spcPts val="0"/>
              </a:spcBef>
              <a:spcAft>
                <a:spcPts val="0"/>
              </a:spcAft>
              <a:buClr>
                <a:schemeClr val="dk1"/>
              </a:buClr>
              <a:buSzPts val="1400"/>
              <a:buChar char="●"/>
            </a:pPr>
            <a:r>
              <a:rPr lang="en-CA" sz="1400">
                <a:solidFill>
                  <a:schemeClr val="dk1"/>
                </a:solidFill>
              </a:rPr>
              <a:t>Void functions do not return any value after their calculation is complete, </a:t>
            </a:r>
            <a:endParaRPr sz="1400">
              <a:solidFill>
                <a:schemeClr val="dk1"/>
              </a:solidFill>
            </a:endParaRPr>
          </a:p>
          <a:p>
            <a:pPr indent="-317500" lvl="0" marL="457200" rtl="0" algn="just">
              <a:lnSpc>
                <a:spcPct val="150000"/>
              </a:lnSpc>
              <a:spcBef>
                <a:spcPts val="0"/>
              </a:spcBef>
              <a:spcAft>
                <a:spcPts val="0"/>
              </a:spcAft>
              <a:buClr>
                <a:schemeClr val="dk1"/>
              </a:buClr>
              <a:buSzPts val="1400"/>
              <a:buChar char="●"/>
            </a:pPr>
            <a:r>
              <a:rPr lang="en-CA" sz="1400">
                <a:solidFill>
                  <a:schemeClr val="dk1"/>
                </a:solidFill>
              </a:rPr>
              <a:t>Are used when the calculations of the functions are not needed in the actual program,</a:t>
            </a:r>
            <a:endParaRPr sz="1400">
              <a:solidFill>
                <a:schemeClr val="dk1"/>
              </a:solidFill>
            </a:endParaRPr>
          </a:p>
          <a:p>
            <a:pPr indent="-317500" lvl="0" marL="457200" rtl="0" algn="just">
              <a:lnSpc>
                <a:spcPct val="150000"/>
              </a:lnSpc>
              <a:spcBef>
                <a:spcPts val="0"/>
              </a:spcBef>
              <a:spcAft>
                <a:spcPts val="0"/>
              </a:spcAft>
              <a:buClr>
                <a:schemeClr val="dk1"/>
              </a:buClr>
              <a:buSzPts val="1400"/>
              <a:buChar char="●"/>
            </a:pPr>
            <a:r>
              <a:rPr lang="en-CA" sz="1400">
                <a:solidFill>
                  <a:schemeClr val="dk1"/>
                </a:solidFill>
              </a:rPr>
              <a:t>Perform tasks that are crucial to successfully run the program but do not give a specific value to be used in the program.</a:t>
            </a:r>
            <a:endParaRPr sz="1400">
              <a:solidFill>
                <a:schemeClr val="dk1"/>
              </a:solidFill>
            </a:endParaRPr>
          </a:p>
          <a:p>
            <a:pPr indent="0" lvl="0" marL="0" rtl="0" algn="l">
              <a:spcBef>
                <a:spcPts val="800"/>
              </a:spcBef>
              <a:spcAft>
                <a:spcPts val="0"/>
              </a:spcAft>
              <a:buNone/>
            </a:pPr>
            <a:r>
              <a:t/>
            </a:r>
            <a:endParaRPr sz="1500">
              <a:solidFill>
                <a:srgbClr val="273239"/>
              </a:solidFill>
            </a:endParaRPr>
          </a:p>
          <a:p>
            <a:pPr indent="0" lvl="0" marL="0" rtl="0" algn="l">
              <a:spcBef>
                <a:spcPts val="800"/>
              </a:spcBef>
              <a:spcAft>
                <a:spcPts val="1200"/>
              </a:spcAft>
              <a:buNone/>
            </a:pPr>
            <a:r>
              <a:rPr lang="en-CA"/>
              <a:t>Example of void function. </a:t>
            </a:r>
            <a:endParaRPr/>
          </a:p>
        </p:txBody>
      </p:sp>
      <p:sp>
        <p:nvSpPr>
          <p:cNvPr id="267" name="Google Shape;267;p38"/>
          <p:cNvSpPr/>
          <p:nvPr/>
        </p:nvSpPr>
        <p:spPr>
          <a:xfrm flipH="1" rot="10800000">
            <a:off x="0" y="0"/>
            <a:ext cx="508200" cy="508200"/>
          </a:xfrm>
          <a:prstGeom prst="rtTriangle">
            <a:avLst/>
          </a:prstGeom>
          <a:solidFill>
            <a:srgbClr val="1C4587"/>
          </a:solidFill>
          <a:ln cap="flat" cmpd="sng" w="9525">
            <a:solidFill>
              <a:srgbClr val="1C458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38"/>
          <p:cNvSpPr/>
          <p:nvPr/>
        </p:nvSpPr>
        <p:spPr>
          <a:xfrm flipH="1">
            <a:off x="8635800" y="4635300"/>
            <a:ext cx="508200" cy="508200"/>
          </a:xfrm>
          <a:prstGeom prst="rtTriangle">
            <a:avLst/>
          </a:prstGeom>
          <a:solidFill>
            <a:srgbClr val="FFD966"/>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39"/>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CA" sz="2500">
                <a:solidFill>
                  <a:srgbClr val="1C4587"/>
                </a:solidFill>
              </a:rPr>
              <a:t>4.9  Why functions?</a:t>
            </a:r>
            <a:endParaRPr sz="2500">
              <a:solidFill>
                <a:srgbClr val="1C4587"/>
              </a:solidFill>
            </a:endParaRPr>
          </a:p>
        </p:txBody>
      </p:sp>
      <p:sp>
        <p:nvSpPr>
          <p:cNvPr id="274" name="Google Shape;274;p39"/>
          <p:cNvSpPr txBox="1"/>
          <p:nvPr>
            <p:ph idx="1" type="body"/>
          </p:nvPr>
        </p:nvSpPr>
        <p:spPr>
          <a:xfrm>
            <a:off x="311700" y="1152475"/>
            <a:ext cx="8520600" cy="3797400"/>
          </a:xfrm>
          <a:prstGeom prst="rect">
            <a:avLst/>
          </a:prstGeom>
        </p:spPr>
        <p:txBody>
          <a:bodyPr anchorCtr="0" anchor="t" bIns="91425" lIns="91425" spcFirstLastPara="1" rIns="91425" wrap="square" tIns="91425">
            <a:normAutofit fontScale="92500" lnSpcReduction="20000"/>
          </a:bodyPr>
          <a:lstStyle/>
          <a:p>
            <a:pPr indent="0" lvl="0" marL="0" rtl="0" algn="just">
              <a:lnSpc>
                <a:spcPct val="150000"/>
              </a:lnSpc>
              <a:spcBef>
                <a:spcPts val="0"/>
              </a:spcBef>
              <a:spcAft>
                <a:spcPts val="0"/>
              </a:spcAft>
              <a:buNone/>
            </a:pPr>
            <a:r>
              <a:rPr lang="en-CA" sz="1400">
                <a:solidFill>
                  <a:srgbClr val="222222"/>
                </a:solidFill>
                <a:highlight>
                  <a:srgbClr val="FFFFFF"/>
                </a:highlight>
              </a:rPr>
              <a:t>The reasons why we are creating functions: </a:t>
            </a:r>
            <a:endParaRPr sz="1400">
              <a:solidFill>
                <a:srgbClr val="231F20"/>
              </a:solidFill>
            </a:endParaRPr>
          </a:p>
          <a:p>
            <a:pPr indent="0" lvl="0" marL="457200" rtl="0" algn="just">
              <a:lnSpc>
                <a:spcPct val="150000"/>
              </a:lnSpc>
              <a:spcBef>
                <a:spcPts val="0"/>
              </a:spcBef>
              <a:spcAft>
                <a:spcPts val="0"/>
              </a:spcAft>
              <a:buNone/>
            </a:pPr>
            <a:r>
              <a:t/>
            </a:r>
            <a:endParaRPr b="1" sz="1400">
              <a:solidFill>
                <a:srgbClr val="333333"/>
              </a:solidFill>
            </a:endParaRPr>
          </a:p>
          <a:p>
            <a:pPr indent="-310832" lvl="0" marL="457200" rtl="0" algn="just">
              <a:lnSpc>
                <a:spcPct val="150000"/>
              </a:lnSpc>
              <a:spcBef>
                <a:spcPts val="0"/>
              </a:spcBef>
              <a:spcAft>
                <a:spcPts val="0"/>
              </a:spcAft>
              <a:buClr>
                <a:srgbClr val="333333"/>
              </a:buClr>
              <a:buSzPct val="100000"/>
              <a:buFont typeface="Lato"/>
              <a:buChar char="●"/>
            </a:pPr>
            <a:r>
              <a:rPr b="1" lang="en-CA" sz="1400">
                <a:solidFill>
                  <a:srgbClr val="333333"/>
                </a:solidFill>
              </a:rPr>
              <a:t>Testing and Debugging:</a:t>
            </a:r>
            <a:r>
              <a:rPr lang="en-CA" sz="1400">
                <a:solidFill>
                  <a:srgbClr val="333333"/>
                </a:solidFill>
              </a:rPr>
              <a:t> Creating functions in a long program can help you to test and debug the parts individually, one at a time and then assemble them into a working whole.</a:t>
            </a:r>
            <a:br>
              <a:rPr lang="en-CA" sz="1400">
                <a:solidFill>
                  <a:srgbClr val="333333"/>
                </a:solidFill>
              </a:rPr>
            </a:br>
            <a:endParaRPr sz="1400">
              <a:solidFill>
                <a:srgbClr val="333333"/>
              </a:solidFill>
            </a:endParaRPr>
          </a:p>
          <a:p>
            <a:pPr indent="-310832" lvl="0" marL="457200" rtl="0" algn="just">
              <a:lnSpc>
                <a:spcPct val="150000"/>
              </a:lnSpc>
              <a:spcBef>
                <a:spcPts val="0"/>
              </a:spcBef>
              <a:spcAft>
                <a:spcPts val="0"/>
              </a:spcAft>
              <a:buClr>
                <a:srgbClr val="333333"/>
              </a:buClr>
              <a:buSzPct val="100000"/>
              <a:buFont typeface="Lato"/>
              <a:buChar char="●"/>
            </a:pPr>
            <a:r>
              <a:rPr b="1" lang="en-CA" sz="1400">
                <a:solidFill>
                  <a:srgbClr val="333333"/>
                </a:solidFill>
              </a:rPr>
              <a:t>Code Reuse (within a program):</a:t>
            </a:r>
            <a:r>
              <a:rPr lang="en-CA" sz="1400">
                <a:solidFill>
                  <a:srgbClr val="333333"/>
                </a:solidFill>
              </a:rPr>
              <a:t> Functions can make a program smaller by eliminating repetitive code. Later, when you want to make a change you just only make it in one place. </a:t>
            </a:r>
            <a:br>
              <a:rPr lang="en-CA" sz="1400">
                <a:solidFill>
                  <a:srgbClr val="333333"/>
                </a:solidFill>
              </a:rPr>
            </a:br>
            <a:endParaRPr sz="1400">
              <a:solidFill>
                <a:srgbClr val="333333"/>
              </a:solidFill>
            </a:endParaRPr>
          </a:p>
          <a:p>
            <a:pPr indent="-310832" lvl="0" marL="457200" rtl="0" algn="just">
              <a:lnSpc>
                <a:spcPct val="150000"/>
              </a:lnSpc>
              <a:spcBef>
                <a:spcPts val="0"/>
              </a:spcBef>
              <a:spcAft>
                <a:spcPts val="0"/>
              </a:spcAft>
              <a:buClr>
                <a:srgbClr val="333333"/>
              </a:buClr>
              <a:buSzPct val="100000"/>
              <a:buFont typeface="Lato"/>
              <a:buChar char="●"/>
            </a:pPr>
            <a:r>
              <a:rPr b="1" lang="en-CA" sz="1400">
                <a:solidFill>
                  <a:srgbClr val="333333"/>
                </a:solidFill>
              </a:rPr>
              <a:t>Code Maintenance:</a:t>
            </a:r>
            <a:r>
              <a:rPr lang="en-CA" sz="1400">
                <a:solidFill>
                  <a:srgbClr val="333333"/>
                </a:solidFill>
              </a:rPr>
              <a:t> If you have to update, fix, or change code that is defined in a function, you only have to make changes in one place, and those changes will take effect everywhere the function is called.</a:t>
            </a:r>
            <a:br>
              <a:rPr lang="en-CA" sz="1400">
                <a:solidFill>
                  <a:srgbClr val="333333"/>
                </a:solidFill>
              </a:rPr>
            </a:br>
            <a:endParaRPr sz="1400">
              <a:solidFill>
                <a:srgbClr val="333333"/>
              </a:solidFill>
            </a:endParaRPr>
          </a:p>
          <a:p>
            <a:pPr indent="-310832" lvl="0" marL="457200" rtl="0" algn="just">
              <a:lnSpc>
                <a:spcPct val="150000"/>
              </a:lnSpc>
              <a:spcBef>
                <a:spcPts val="0"/>
              </a:spcBef>
              <a:spcAft>
                <a:spcPts val="0"/>
              </a:spcAft>
              <a:buClr>
                <a:srgbClr val="333333"/>
              </a:buClr>
              <a:buSzPct val="100000"/>
              <a:buFont typeface="Lato"/>
              <a:buChar char="●"/>
            </a:pPr>
            <a:r>
              <a:rPr b="1" lang="en-CA" sz="1400">
                <a:solidFill>
                  <a:srgbClr val="333333"/>
                </a:solidFill>
              </a:rPr>
              <a:t>Code Reuse (across programs):</a:t>
            </a:r>
            <a:r>
              <a:rPr lang="en-CA" sz="1400">
                <a:solidFill>
                  <a:srgbClr val="333333"/>
                </a:solidFill>
              </a:rPr>
              <a:t> Well-designed functions are often useful for many programs. You can reuse functions in other programs that you write and debug earlier.</a:t>
            </a:r>
            <a:endParaRPr sz="1400">
              <a:solidFill>
                <a:srgbClr val="333333"/>
              </a:solidFill>
            </a:endParaRPr>
          </a:p>
          <a:p>
            <a:pPr indent="0" lvl="0" marL="0" rtl="0" algn="l">
              <a:lnSpc>
                <a:spcPct val="100000"/>
              </a:lnSpc>
              <a:spcBef>
                <a:spcPts val="800"/>
              </a:spcBef>
              <a:spcAft>
                <a:spcPts val="0"/>
              </a:spcAft>
              <a:buClr>
                <a:schemeClr val="dk1"/>
              </a:buClr>
              <a:buSzPct val="78571"/>
              <a:buFont typeface="Arial"/>
              <a:buNone/>
            </a:pPr>
            <a:r>
              <a:t/>
            </a:r>
            <a:endParaRPr b="1" sz="1400">
              <a:solidFill>
                <a:srgbClr val="231F20"/>
              </a:solidFill>
              <a:latin typeface="DejaVu Serif"/>
              <a:ea typeface="DejaVu Serif"/>
              <a:cs typeface="DejaVu Serif"/>
              <a:sym typeface="DejaVu Serif"/>
            </a:endParaRPr>
          </a:p>
        </p:txBody>
      </p:sp>
      <p:sp>
        <p:nvSpPr>
          <p:cNvPr id="275" name="Google Shape;275;p39"/>
          <p:cNvSpPr/>
          <p:nvPr/>
        </p:nvSpPr>
        <p:spPr>
          <a:xfrm flipH="1" rot="10800000">
            <a:off x="0" y="0"/>
            <a:ext cx="508200" cy="508200"/>
          </a:xfrm>
          <a:prstGeom prst="rtTriangle">
            <a:avLst/>
          </a:prstGeom>
          <a:solidFill>
            <a:srgbClr val="1C4587"/>
          </a:solidFill>
          <a:ln cap="flat" cmpd="sng" w="9525">
            <a:solidFill>
              <a:srgbClr val="1C458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39"/>
          <p:cNvSpPr/>
          <p:nvPr/>
        </p:nvSpPr>
        <p:spPr>
          <a:xfrm flipH="1">
            <a:off x="8635800" y="4635300"/>
            <a:ext cx="508200" cy="508200"/>
          </a:xfrm>
          <a:prstGeom prst="rtTriangle">
            <a:avLst/>
          </a:prstGeom>
          <a:solidFill>
            <a:srgbClr val="FFD966"/>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77" name="Google Shape;277;p39"/>
          <p:cNvCxnSpPr/>
          <p:nvPr/>
        </p:nvCxnSpPr>
        <p:spPr>
          <a:xfrm>
            <a:off x="410938" y="1019226"/>
            <a:ext cx="8246700" cy="18600"/>
          </a:xfrm>
          <a:prstGeom prst="straightConnector1">
            <a:avLst/>
          </a:prstGeom>
          <a:noFill/>
          <a:ln cap="flat" cmpd="sng" w="28575">
            <a:solidFill>
              <a:srgbClr val="CCCCCC"/>
            </a:solidFill>
            <a:prstDash val="solid"/>
            <a:round/>
            <a:headEnd len="med" w="med" type="none"/>
            <a:tailEnd len="med" w="med" type="none"/>
          </a:ln>
        </p:spPr>
      </p:cxn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40"/>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5"/>
              </a:spcBef>
              <a:spcAft>
                <a:spcPts val="0"/>
              </a:spcAft>
              <a:buClr>
                <a:schemeClr val="dk1"/>
              </a:buClr>
              <a:buSzPts val="1100"/>
              <a:buFont typeface="Arial"/>
              <a:buNone/>
            </a:pPr>
            <a:r>
              <a:rPr lang="en-CA" sz="2500">
                <a:solidFill>
                  <a:srgbClr val="1C4587"/>
                </a:solidFill>
              </a:rPr>
              <a:t>4.10 Exercises</a:t>
            </a:r>
            <a:endParaRPr sz="3900">
              <a:solidFill>
                <a:srgbClr val="1C4587"/>
              </a:solidFill>
            </a:endParaRPr>
          </a:p>
        </p:txBody>
      </p:sp>
      <p:sp>
        <p:nvSpPr>
          <p:cNvPr id="283" name="Google Shape;283;p4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CA"/>
              <a:t>Exercise 1 </a:t>
            </a:r>
            <a:endParaRPr/>
          </a:p>
          <a:p>
            <a:pPr indent="0" lvl="0" marL="0" rtl="0" algn="just">
              <a:lnSpc>
                <a:spcPct val="150000"/>
              </a:lnSpc>
              <a:spcBef>
                <a:spcPts val="1200"/>
              </a:spcBef>
              <a:spcAft>
                <a:spcPts val="0"/>
              </a:spcAft>
              <a:buNone/>
            </a:pPr>
            <a:r>
              <a:rPr lang="en-CA" sz="1400">
                <a:solidFill>
                  <a:srgbClr val="222222"/>
                </a:solidFill>
                <a:highlight>
                  <a:srgbClr val="FFFFFF"/>
                </a:highlight>
              </a:rPr>
              <a:t>Design and implement a function with no input parameters. The function keeps receiving a number from input (user) and adds the numbers together. The application keeps doing it until the user enters 0. Then the application will stop and print the total sum and average of the numbers the user had entered.</a:t>
            </a:r>
            <a:endParaRPr sz="1400">
              <a:solidFill>
                <a:srgbClr val="222222"/>
              </a:solidFill>
              <a:highlight>
                <a:srgbClr val="FFFFFF"/>
              </a:highlight>
            </a:endParaRPr>
          </a:p>
          <a:p>
            <a:pPr indent="0" lvl="0" marL="0" rtl="0" algn="just">
              <a:lnSpc>
                <a:spcPct val="150000"/>
              </a:lnSpc>
              <a:spcBef>
                <a:spcPts val="0"/>
              </a:spcBef>
              <a:spcAft>
                <a:spcPts val="0"/>
              </a:spcAft>
              <a:buNone/>
            </a:pPr>
            <a:r>
              <a:t/>
            </a:r>
            <a:endParaRPr sz="1400">
              <a:solidFill>
                <a:srgbClr val="222222"/>
              </a:solidFill>
              <a:highlight>
                <a:srgbClr val="FFFFFF"/>
              </a:highlight>
            </a:endParaRPr>
          </a:p>
          <a:p>
            <a:pPr indent="0" lvl="0" marL="0" rtl="0" algn="l">
              <a:spcBef>
                <a:spcPts val="0"/>
              </a:spcBef>
              <a:spcAft>
                <a:spcPts val="0"/>
              </a:spcAft>
              <a:buNone/>
            </a:pPr>
            <a:r>
              <a:rPr lang="en-CA"/>
              <a:t>Exercise 2</a:t>
            </a:r>
            <a:endParaRPr/>
          </a:p>
          <a:p>
            <a:pPr indent="0" lvl="0" marL="0" rtl="0" algn="just">
              <a:lnSpc>
                <a:spcPct val="150000"/>
              </a:lnSpc>
              <a:spcBef>
                <a:spcPts val="1200"/>
              </a:spcBef>
              <a:spcAft>
                <a:spcPts val="0"/>
              </a:spcAft>
              <a:buNone/>
            </a:pPr>
            <a:r>
              <a:rPr lang="en-CA" sz="1400">
                <a:solidFill>
                  <a:srgbClr val="222222"/>
                </a:solidFill>
                <a:highlight>
                  <a:srgbClr val="FFFFFF"/>
                </a:highlight>
              </a:rPr>
              <a:t>Design and implement a function with an input parameter which is a positive number and prints and returns the sum of the number’s digits. For instance if the number is 123 the algorithm returns 6 which is the result of 1+2+3.</a:t>
            </a:r>
            <a:endParaRPr sz="2000"/>
          </a:p>
          <a:p>
            <a:pPr indent="0" lvl="0" marL="0" rtl="0" algn="l">
              <a:spcBef>
                <a:spcPts val="0"/>
              </a:spcBef>
              <a:spcAft>
                <a:spcPts val="1200"/>
              </a:spcAft>
              <a:buClr>
                <a:schemeClr val="dk1"/>
              </a:buClr>
              <a:buSzPts val="1100"/>
              <a:buFont typeface="Arial"/>
              <a:buNone/>
            </a:pPr>
            <a:r>
              <a:t/>
            </a:r>
            <a:endParaRPr/>
          </a:p>
        </p:txBody>
      </p:sp>
      <p:cxnSp>
        <p:nvCxnSpPr>
          <p:cNvPr id="284" name="Google Shape;284;p40"/>
          <p:cNvCxnSpPr/>
          <p:nvPr/>
        </p:nvCxnSpPr>
        <p:spPr>
          <a:xfrm>
            <a:off x="410938" y="1019226"/>
            <a:ext cx="8246700" cy="18600"/>
          </a:xfrm>
          <a:prstGeom prst="straightConnector1">
            <a:avLst/>
          </a:prstGeom>
          <a:noFill/>
          <a:ln cap="flat" cmpd="sng" w="28575">
            <a:solidFill>
              <a:srgbClr val="CCCCCC"/>
            </a:solidFill>
            <a:prstDash val="solid"/>
            <a:round/>
            <a:headEnd len="med" w="med" type="none"/>
            <a:tailEnd len="med" w="med" type="none"/>
          </a:ln>
        </p:spPr>
      </p:cxnSp>
      <p:sp>
        <p:nvSpPr>
          <p:cNvPr id="285" name="Google Shape;285;p40"/>
          <p:cNvSpPr/>
          <p:nvPr/>
        </p:nvSpPr>
        <p:spPr>
          <a:xfrm flipH="1" rot="10800000">
            <a:off x="0" y="0"/>
            <a:ext cx="508200" cy="508200"/>
          </a:xfrm>
          <a:prstGeom prst="rtTriangle">
            <a:avLst/>
          </a:prstGeom>
          <a:solidFill>
            <a:srgbClr val="1C4587"/>
          </a:solidFill>
          <a:ln cap="flat" cmpd="sng" w="9525">
            <a:solidFill>
              <a:srgbClr val="1C458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40"/>
          <p:cNvSpPr/>
          <p:nvPr/>
        </p:nvSpPr>
        <p:spPr>
          <a:xfrm flipH="1">
            <a:off x="8635800" y="4635300"/>
            <a:ext cx="508200" cy="508200"/>
          </a:xfrm>
          <a:prstGeom prst="rtTriangle">
            <a:avLst/>
          </a:prstGeom>
          <a:solidFill>
            <a:srgbClr val="FFD966"/>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41"/>
          <p:cNvSpPr txBox="1"/>
          <p:nvPr>
            <p:ph idx="1" type="body"/>
          </p:nvPr>
        </p:nvSpPr>
        <p:spPr>
          <a:xfrm>
            <a:off x="311700" y="462700"/>
            <a:ext cx="8520600" cy="41061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CA"/>
              <a:t>Exercise 3</a:t>
            </a:r>
            <a:endParaRPr/>
          </a:p>
          <a:p>
            <a:pPr indent="0" lvl="0" marL="0" rtl="0" algn="just">
              <a:lnSpc>
                <a:spcPct val="150000"/>
              </a:lnSpc>
              <a:spcBef>
                <a:spcPts val="1200"/>
              </a:spcBef>
              <a:spcAft>
                <a:spcPts val="0"/>
              </a:spcAft>
              <a:buNone/>
            </a:pPr>
            <a:r>
              <a:rPr lang="en-CA" sz="1400">
                <a:solidFill>
                  <a:srgbClr val="222222"/>
                </a:solidFill>
                <a:highlight>
                  <a:srgbClr val="FFFFFF"/>
                </a:highlight>
              </a:rPr>
              <a:t>Design and implement a function with one parameter which is an integer and finds the next prime number which is bigger than the given input parameter and returns it. Reuse (call) the function you have defined for Exercise 3.</a:t>
            </a:r>
            <a:endParaRPr/>
          </a:p>
          <a:p>
            <a:pPr indent="0" lvl="0" marL="0" rtl="0" algn="l">
              <a:spcBef>
                <a:spcPts val="0"/>
              </a:spcBef>
              <a:spcAft>
                <a:spcPts val="0"/>
              </a:spcAft>
              <a:buNone/>
            </a:pPr>
            <a:r>
              <a:t/>
            </a:r>
            <a:endParaRPr/>
          </a:p>
          <a:p>
            <a:pPr indent="0" lvl="0" marL="0" rtl="0" algn="l">
              <a:spcBef>
                <a:spcPts val="1200"/>
              </a:spcBef>
              <a:spcAft>
                <a:spcPts val="0"/>
              </a:spcAft>
              <a:buNone/>
            </a:pPr>
            <a:r>
              <a:rPr lang="en-CA"/>
              <a:t>Exercise 4</a:t>
            </a:r>
            <a:endParaRPr/>
          </a:p>
          <a:p>
            <a:pPr indent="0" lvl="0" marL="0" rtl="0" algn="just">
              <a:lnSpc>
                <a:spcPct val="180000"/>
              </a:lnSpc>
              <a:spcBef>
                <a:spcPts val="1200"/>
              </a:spcBef>
              <a:spcAft>
                <a:spcPts val="0"/>
              </a:spcAft>
              <a:buNone/>
            </a:pPr>
            <a:r>
              <a:rPr lang="en-CA" sz="1400">
                <a:solidFill>
                  <a:schemeClr val="dk1"/>
                </a:solidFill>
                <a:highlight>
                  <a:srgbClr val="FFFFFF"/>
                </a:highlight>
              </a:rPr>
              <a:t>Design and implement a function with two input parameters, A and B. The function then calculates the result of the floor division of A over B (A//B). You are not allowed to use the floor division operator. Look at here: </a:t>
            </a:r>
            <a:r>
              <a:rPr lang="en-CA" sz="1400" u="sng">
                <a:solidFill>
                  <a:schemeClr val="dk1"/>
                </a:solidFill>
                <a:highlight>
                  <a:srgbClr val="FFFFFF"/>
                </a:highlight>
                <a:hlinkClick r:id="rId3">
                  <a:extLst>
                    <a:ext uri="{A12FA001-AC4F-418D-AE19-62706E023703}">
                      <ahyp:hlinkClr val="tx"/>
                    </a:ext>
                  </a:extLst>
                </a:hlinkClick>
              </a:rPr>
              <a:t>https://simple.wikipedia.org/wiki/Division_(mathematics)</a:t>
            </a:r>
            <a:endParaRPr sz="1400" u="sng">
              <a:solidFill>
                <a:schemeClr val="dk1"/>
              </a:solidFill>
              <a:highlight>
                <a:srgbClr val="FFFFFF"/>
              </a:highlight>
            </a:endParaRPr>
          </a:p>
          <a:p>
            <a:pPr indent="0" lvl="0" marL="0" rtl="0" algn="just">
              <a:lnSpc>
                <a:spcPct val="180000"/>
              </a:lnSpc>
              <a:spcBef>
                <a:spcPts val="0"/>
              </a:spcBef>
              <a:spcAft>
                <a:spcPts val="0"/>
              </a:spcAft>
              <a:buNone/>
            </a:pPr>
            <a:r>
              <a:rPr lang="en-CA" sz="1400">
                <a:solidFill>
                  <a:schemeClr val="dk1"/>
                </a:solidFill>
                <a:highlight>
                  <a:srgbClr val="FFFFFF"/>
                </a:highlight>
              </a:rPr>
              <a:t>For instance the function for 20 and 6 will return 3.</a:t>
            </a:r>
            <a:endParaRPr sz="1400">
              <a:solidFill>
                <a:schemeClr val="dk1"/>
              </a:solidFill>
              <a:highlight>
                <a:srgbClr val="FFFFFF"/>
              </a:highlight>
            </a:endParaRPr>
          </a:p>
          <a:p>
            <a:pPr indent="0" lvl="0" marL="0" rtl="0" algn="l">
              <a:spcBef>
                <a:spcPts val="0"/>
              </a:spcBef>
              <a:spcAft>
                <a:spcPts val="1200"/>
              </a:spcAft>
              <a:buClr>
                <a:schemeClr val="dk1"/>
              </a:buClr>
              <a:buSzPts val="1100"/>
              <a:buFont typeface="Arial"/>
              <a:buNone/>
            </a:pPr>
            <a:r>
              <a:t/>
            </a:r>
            <a:endParaRPr/>
          </a:p>
        </p:txBody>
      </p:sp>
      <p:sp>
        <p:nvSpPr>
          <p:cNvPr id="292" name="Google Shape;292;p41"/>
          <p:cNvSpPr/>
          <p:nvPr/>
        </p:nvSpPr>
        <p:spPr>
          <a:xfrm flipH="1" rot="10800000">
            <a:off x="0" y="0"/>
            <a:ext cx="508200" cy="508200"/>
          </a:xfrm>
          <a:prstGeom prst="rtTriangle">
            <a:avLst/>
          </a:prstGeom>
          <a:solidFill>
            <a:srgbClr val="1C4587"/>
          </a:solidFill>
          <a:ln cap="flat" cmpd="sng" w="9525">
            <a:solidFill>
              <a:srgbClr val="1C458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41"/>
          <p:cNvSpPr/>
          <p:nvPr/>
        </p:nvSpPr>
        <p:spPr>
          <a:xfrm flipH="1">
            <a:off x="8635800" y="4635300"/>
            <a:ext cx="508200" cy="508200"/>
          </a:xfrm>
          <a:prstGeom prst="rtTriangle">
            <a:avLst/>
          </a:prstGeom>
          <a:solidFill>
            <a:srgbClr val="FFD966"/>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990"/>
              <a:buFont typeface="Arial"/>
              <a:buNone/>
            </a:pPr>
            <a:r>
              <a:rPr lang="en-CA" sz="2520">
                <a:solidFill>
                  <a:srgbClr val="1C4587"/>
                </a:solidFill>
              </a:rPr>
              <a:t>4.2 Built-in functions</a:t>
            </a:r>
            <a:endParaRPr sz="3420">
              <a:solidFill>
                <a:srgbClr val="1C4587"/>
              </a:solidFill>
            </a:endParaRPr>
          </a:p>
        </p:txBody>
      </p:sp>
      <p:sp>
        <p:nvSpPr>
          <p:cNvPr id="73" name="Google Shape;73;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lnSpc>
                <a:spcPct val="150000"/>
              </a:lnSpc>
              <a:spcBef>
                <a:spcPts val="0"/>
              </a:spcBef>
              <a:spcAft>
                <a:spcPts val="0"/>
              </a:spcAft>
              <a:buNone/>
            </a:pPr>
            <a:r>
              <a:rPr lang="en-CA" sz="1400">
                <a:solidFill>
                  <a:schemeClr val="dk1"/>
                </a:solidFill>
                <a:highlight>
                  <a:srgbClr val="FFFFFF"/>
                </a:highlight>
              </a:rPr>
              <a:t>Python provides a number of important </a:t>
            </a:r>
            <a:r>
              <a:rPr b="1" lang="en-CA" sz="1400">
                <a:solidFill>
                  <a:schemeClr val="dk1"/>
                </a:solidFill>
                <a:highlight>
                  <a:srgbClr val="FFFFFF"/>
                </a:highlight>
              </a:rPr>
              <a:t>built-in functions</a:t>
            </a:r>
            <a:r>
              <a:rPr lang="en-CA" sz="1400">
                <a:solidFill>
                  <a:schemeClr val="dk1"/>
                </a:solidFill>
                <a:highlight>
                  <a:srgbClr val="FFFFFF"/>
                </a:highlight>
              </a:rPr>
              <a:t> that we can use without needing to provide the function definition. </a:t>
            </a:r>
            <a:endParaRPr sz="1400">
              <a:solidFill>
                <a:schemeClr val="dk1"/>
              </a:solidFill>
              <a:highlight>
                <a:srgbClr val="FFFFFF"/>
              </a:highlight>
            </a:endParaRPr>
          </a:p>
          <a:p>
            <a:pPr indent="0" lvl="0" marL="0" rtl="0" algn="just">
              <a:lnSpc>
                <a:spcPct val="150000"/>
              </a:lnSpc>
              <a:spcBef>
                <a:spcPts val="0"/>
              </a:spcBef>
              <a:spcAft>
                <a:spcPts val="0"/>
              </a:spcAft>
              <a:buNone/>
            </a:pPr>
            <a:r>
              <a:rPr lang="en-CA" sz="1400">
                <a:solidFill>
                  <a:schemeClr val="dk1"/>
                </a:solidFill>
                <a:highlight>
                  <a:srgbClr val="FFFFFF"/>
                </a:highlight>
              </a:rPr>
              <a:t>Python creators wrote a set of functions to solve common problems and included them in Python for us to use. For example:</a:t>
            </a:r>
            <a:endParaRPr sz="1400">
              <a:solidFill>
                <a:schemeClr val="dk1"/>
              </a:solidFill>
              <a:highlight>
                <a:srgbClr val="FFFFFF"/>
              </a:highlight>
            </a:endParaRPr>
          </a:p>
          <a:p>
            <a:pPr indent="0" lvl="0" marL="0" rtl="0" algn="just">
              <a:lnSpc>
                <a:spcPct val="115000"/>
              </a:lnSpc>
              <a:spcBef>
                <a:spcPts val="0"/>
              </a:spcBef>
              <a:spcAft>
                <a:spcPts val="0"/>
              </a:spcAft>
              <a:buNone/>
            </a:pPr>
            <a:r>
              <a:t/>
            </a:r>
            <a:endParaRPr sz="1600">
              <a:solidFill>
                <a:srgbClr val="333333"/>
              </a:solidFill>
              <a:highlight>
                <a:srgbClr val="FFFFFF"/>
              </a:highlight>
            </a:endParaRPr>
          </a:p>
          <a:p>
            <a:pPr indent="0" lvl="0" marL="660400" rtl="0" algn="l">
              <a:lnSpc>
                <a:spcPct val="96250"/>
              </a:lnSpc>
              <a:spcBef>
                <a:spcPts val="0"/>
              </a:spcBef>
              <a:spcAft>
                <a:spcPts val="0"/>
              </a:spcAft>
              <a:buNone/>
            </a:pPr>
            <a:r>
              <a:t/>
            </a:r>
            <a:endParaRPr sz="1000">
              <a:solidFill>
                <a:srgbClr val="CC4125"/>
              </a:solidFill>
              <a:latin typeface="Verdana"/>
              <a:ea typeface="Verdana"/>
              <a:cs typeface="Verdana"/>
              <a:sym typeface="Verdana"/>
            </a:endParaRPr>
          </a:p>
          <a:p>
            <a:pPr indent="0" lvl="0" marL="0" rtl="0" algn="l">
              <a:lnSpc>
                <a:spcPct val="96250"/>
              </a:lnSpc>
              <a:spcBef>
                <a:spcPts val="0"/>
              </a:spcBef>
              <a:spcAft>
                <a:spcPts val="0"/>
              </a:spcAft>
              <a:buNone/>
            </a:pPr>
            <a:r>
              <a:t/>
            </a:r>
            <a:endParaRPr sz="1000">
              <a:solidFill>
                <a:srgbClr val="231F20"/>
              </a:solidFill>
              <a:latin typeface="Verdana"/>
              <a:ea typeface="Verdana"/>
              <a:cs typeface="Verdana"/>
              <a:sym typeface="Verdana"/>
            </a:endParaRPr>
          </a:p>
          <a:p>
            <a:pPr indent="0" lvl="0" marL="0" marR="108585" rtl="0" algn="just">
              <a:lnSpc>
                <a:spcPct val="102916"/>
              </a:lnSpc>
              <a:spcBef>
                <a:spcPts val="5"/>
              </a:spcBef>
              <a:spcAft>
                <a:spcPts val="0"/>
              </a:spcAft>
              <a:buClr>
                <a:schemeClr val="dk1"/>
              </a:buClr>
              <a:buSzPts val="1100"/>
              <a:buFont typeface="Arial"/>
              <a:buNone/>
            </a:pPr>
            <a:r>
              <a:t/>
            </a:r>
            <a:endParaRPr sz="1000">
              <a:solidFill>
                <a:srgbClr val="231F20"/>
              </a:solidFill>
              <a:latin typeface="DejaVu Serif"/>
              <a:ea typeface="DejaVu Serif"/>
              <a:cs typeface="DejaVu Serif"/>
              <a:sym typeface="DejaVu Serif"/>
            </a:endParaRPr>
          </a:p>
        </p:txBody>
      </p:sp>
      <p:cxnSp>
        <p:nvCxnSpPr>
          <p:cNvPr id="74" name="Google Shape;74;p15"/>
          <p:cNvCxnSpPr/>
          <p:nvPr/>
        </p:nvCxnSpPr>
        <p:spPr>
          <a:xfrm>
            <a:off x="410938" y="1019226"/>
            <a:ext cx="8246700" cy="18600"/>
          </a:xfrm>
          <a:prstGeom prst="straightConnector1">
            <a:avLst/>
          </a:prstGeom>
          <a:noFill/>
          <a:ln cap="flat" cmpd="sng" w="28575">
            <a:solidFill>
              <a:srgbClr val="CCCCCC"/>
            </a:solidFill>
            <a:prstDash val="solid"/>
            <a:round/>
            <a:headEnd len="med" w="med" type="none"/>
            <a:tailEnd len="med" w="med" type="none"/>
          </a:ln>
        </p:spPr>
      </p:cxnSp>
      <p:sp>
        <p:nvSpPr>
          <p:cNvPr id="75" name="Google Shape;75;p15"/>
          <p:cNvSpPr/>
          <p:nvPr/>
        </p:nvSpPr>
        <p:spPr>
          <a:xfrm flipH="1" rot="10800000">
            <a:off x="0" y="0"/>
            <a:ext cx="508200" cy="508200"/>
          </a:xfrm>
          <a:prstGeom prst="rtTriangle">
            <a:avLst/>
          </a:prstGeom>
          <a:solidFill>
            <a:srgbClr val="1C4587"/>
          </a:solidFill>
          <a:ln cap="flat" cmpd="sng" w="9525">
            <a:solidFill>
              <a:srgbClr val="1C458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5"/>
          <p:cNvSpPr/>
          <p:nvPr/>
        </p:nvSpPr>
        <p:spPr>
          <a:xfrm flipH="1">
            <a:off x="8635800" y="4635300"/>
            <a:ext cx="508200" cy="508200"/>
          </a:xfrm>
          <a:prstGeom prst="rtTriangle">
            <a:avLst/>
          </a:prstGeom>
          <a:solidFill>
            <a:srgbClr val="FFD966"/>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77" name="Google Shape;77;p15"/>
          <p:cNvPicPr preferRelativeResize="0"/>
          <p:nvPr/>
        </p:nvPicPr>
        <p:blipFill>
          <a:blip r:embed="rId3">
            <a:alphaModFix/>
          </a:blip>
          <a:stretch>
            <a:fillRect/>
          </a:stretch>
        </p:blipFill>
        <p:spPr>
          <a:xfrm>
            <a:off x="1050250" y="2571750"/>
            <a:ext cx="6729675" cy="2211400"/>
          </a:xfrm>
          <a:prstGeom prst="rect">
            <a:avLst/>
          </a:prstGeom>
          <a:noFill/>
          <a:ln cap="flat" cmpd="sng" w="9525">
            <a:solidFill>
              <a:schemeClr val="dk1"/>
            </a:solidFill>
            <a:prstDash val="solid"/>
            <a:round/>
            <a:headEnd len="sm" w="sm" type="none"/>
            <a:tailEnd len="sm" w="sm" type="none"/>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42"/>
          <p:cNvSpPr txBox="1"/>
          <p:nvPr>
            <p:ph idx="1" type="body"/>
          </p:nvPr>
        </p:nvSpPr>
        <p:spPr>
          <a:xfrm>
            <a:off x="311700" y="599300"/>
            <a:ext cx="8520600" cy="3969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CA"/>
              <a:t>Exercise 5</a:t>
            </a:r>
            <a:endParaRPr/>
          </a:p>
          <a:p>
            <a:pPr indent="0" lvl="0" marL="0" rtl="0" algn="just">
              <a:lnSpc>
                <a:spcPct val="150000"/>
              </a:lnSpc>
              <a:spcBef>
                <a:spcPts val="1200"/>
              </a:spcBef>
              <a:spcAft>
                <a:spcPts val="0"/>
              </a:spcAft>
              <a:buNone/>
            </a:pPr>
            <a:r>
              <a:rPr lang="en-CA" sz="1400">
                <a:solidFill>
                  <a:srgbClr val="222222"/>
                </a:solidFill>
                <a:latin typeface="Times New Roman"/>
                <a:ea typeface="Times New Roman"/>
                <a:cs typeface="Times New Roman"/>
                <a:sym typeface="Times New Roman"/>
              </a:rPr>
              <a:t>Design and implement a function with no input parameter which reads a number from input (like 123). Only non-decimal numbers are valid (floating points are not valid). The number entered by the user should not be divisible by 10 and if the user enters a number that is divisible by 10 (like 560), it is considered invalid and the application should keep asking until the user enters a valid input. Once the user enters a valid input, the program calculates the reverse of the input number (for 153, the reverse is 351) and prints the result and returns the results.</a:t>
            </a:r>
            <a:endParaRPr sz="1400">
              <a:solidFill>
                <a:srgbClr val="222222"/>
              </a:solidFill>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t/>
            </a:r>
            <a:endParaRPr sz="1400">
              <a:solidFill>
                <a:srgbClr val="222222"/>
              </a:solidFill>
              <a:latin typeface="Times New Roman"/>
              <a:ea typeface="Times New Roman"/>
              <a:cs typeface="Times New Roman"/>
              <a:sym typeface="Times New Roman"/>
            </a:endParaRPr>
          </a:p>
          <a:p>
            <a:pPr indent="0" lvl="0" marL="0" rtl="0" algn="l">
              <a:spcBef>
                <a:spcPts val="0"/>
              </a:spcBef>
              <a:spcAft>
                <a:spcPts val="0"/>
              </a:spcAft>
              <a:buNone/>
            </a:pPr>
            <a:r>
              <a:t/>
            </a:r>
            <a:endParaRPr/>
          </a:p>
          <a:p>
            <a:pPr indent="0" lvl="0" marL="0" rtl="0" algn="l">
              <a:spcBef>
                <a:spcPts val="1200"/>
              </a:spcBef>
              <a:spcAft>
                <a:spcPts val="1200"/>
              </a:spcAft>
              <a:buClr>
                <a:schemeClr val="dk1"/>
              </a:buClr>
              <a:buSzPts val="1100"/>
              <a:buFont typeface="Arial"/>
              <a:buNone/>
            </a:pPr>
            <a:r>
              <a:t/>
            </a:r>
            <a:endParaRPr/>
          </a:p>
        </p:txBody>
      </p:sp>
      <p:sp>
        <p:nvSpPr>
          <p:cNvPr id="299" name="Google Shape;299;p42"/>
          <p:cNvSpPr/>
          <p:nvPr/>
        </p:nvSpPr>
        <p:spPr>
          <a:xfrm flipH="1" rot="10800000">
            <a:off x="0" y="0"/>
            <a:ext cx="508200" cy="508200"/>
          </a:xfrm>
          <a:prstGeom prst="rtTriangle">
            <a:avLst/>
          </a:prstGeom>
          <a:solidFill>
            <a:srgbClr val="1C4587"/>
          </a:solidFill>
          <a:ln cap="flat" cmpd="sng" w="9525">
            <a:solidFill>
              <a:srgbClr val="1C458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42"/>
          <p:cNvSpPr/>
          <p:nvPr/>
        </p:nvSpPr>
        <p:spPr>
          <a:xfrm flipH="1">
            <a:off x="8635800" y="4635300"/>
            <a:ext cx="508200" cy="508200"/>
          </a:xfrm>
          <a:prstGeom prst="rtTriangle">
            <a:avLst/>
          </a:prstGeom>
          <a:solidFill>
            <a:srgbClr val="FFD966"/>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43"/>
          <p:cNvSpPr txBox="1"/>
          <p:nvPr>
            <p:ph idx="1" type="body"/>
          </p:nvPr>
        </p:nvSpPr>
        <p:spPr>
          <a:xfrm>
            <a:off x="311700" y="645625"/>
            <a:ext cx="8520600" cy="3923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CA"/>
              <a:t>Exercise 6</a:t>
            </a:r>
            <a:endParaRPr/>
          </a:p>
          <a:p>
            <a:pPr indent="0" lvl="0" marL="0" rtl="0" algn="just">
              <a:lnSpc>
                <a:spcPct val="150000"/>
              </a:lnSpc>
              <a:spcBef>
                <a:spcPts val="1200"/>
              </a:spcBef>
              <a:spcAft>
                <a:spcPts val="0"/>
              </a:spcAft>
              <a:buNone/>
            </a:pPr>
            <a:r>
              <a:rPr lang="en-CA" sz="1400">
                <a:solidFill>
                  <a:srgbClr val="222222"/>
                </a:solidFill>
                <a:highlight>
                  <a:srgbClr val="FFFFFF"/>
                </a:highlight>
                <a:latin typeface="Times New Roman"/>
                <a:ea typeface="Times New Roman"/>
                <a:cs typeface="Times New Roman"/>
                <a:sym typeface="Times New Roman"/>
              </a:rPr>
              <a:t>Write a function called printSubLists which receives two number A and B as its parameters:</a:t>
            </a:r>
            <a:endParaRPr sz="1400">
              <a:solidFill>
                <a:srgbClr val="222222"/>
              </a:solidFill>
              <a:highlight>
                <a:srgbClr val="FFFFFF"/>
              </a:highlight>
              <a:latin typeface="Times New Roman"/>
              <a:ea typeface="Times New Roman"/>
              <a:cs typeface="Times New Roman"/>
              <a:sym typeface="Times New Roman"/>
            </a:endParaRPr>
          </a:p>
          <a:p>
            <a:pPr indent="-317500" lvl="0" marL="457200" rtl="0" algn="just">
              <a:lnSpc>
                <a:spcPct val="150000"/>
              </a:lnSpc>
              <a:spcBef>
                <a:spcPts val="0"/>
              </a:spcBef>
              <a:spcAft>
                <a:spcPts val="0"/>
              </a:spcAft>
              <a:buClr>
                <a:srgbClr val="222222"/>
              </a:buClr>
              <a:buSzPts val="1400"/>
              <a:buFont typeface="Times New Roman"/>
              <a:buChar char="●"/>
            </a:pPr>
            <a:r>
              <a:rPr lang="en-CA" sz="1400">
                <a:solidFill>
                  <a:srgbClr val="222222"/>
                </a:solidFill>
                <a:highlight>
                  <a:srgbClr val="FFFFFF"/>
                </a:highlight>
                <a:latin typeface="Times New Roman"/>
                <a:ea typeface="Times New Roman"/>
                <a:cs typeface="Times New Roman"/>
                <a:sym typeface="Times New Roman"/>
              </a:rPr>
              <a:t>First prints all numbers between A and B (A and B not included), which are divisible to both 3 and 5. </a:t>
            </a:r>
            <a:endParaRPr sz="1400">
              <a:solidFill>
                <a:srgbClr val="222222"/>
              </a:solidFill>
              <a:highlight>
                <a:srgbClr val="FFFFFF"/>
              </a:highlight>
              <a:latin typeface="Times New Roman"/>
              <a:ea typeface="Times New Roman"/>
              <a:cs typeface="Times New Roman"/>
              <a:sym typeface="Times New Roman"/>
            </a:endParaRPr>
          </a:p>
          <a:p>
            <a:pPr indent="-317500" lvl="0" marL="457200" rtl="0" algn="just">
              <a:lnSpc>
                <a:spcPct val="150000"/>
              </a:lnSpc>
              <a:spcBef>
                <a:spcPts val="0"/>
              </a:spcBef>
              <a:spcAft>
                <a:spcPts val="0"/>
              </a:spcAft>
              <a:buClr>
                <a:srgbClr val="222222"/>
              </a:buClr>
              <a:buSzPts val="1400"/>
              <a:buFont typeface="Times New Roman"/>
              <a:buChar char="●"/>
            </a:pPr>
            <a:r>
              <a:rPr lang="en-CA" sz="1400">
                <a:solidFill>
                  <a:srgbClr val="222222"/>
                </a:solidFill>
                <a:highlight>
                  <a:srgbClr val="FFFFFF"/>
                </a:highlight>
                <a:latin typeface="Times New Roman"/>
                <a:ea typeface="Times New Roman"/>
                <a:cs typeface="Times New Roman"/>
                <a:sym typeface="Times New Roman"/>
              </a:rPr>
              <a:t>Then prints all numbers between A and B (A included by B not included), which are divisible by either 6 or 7.</a:t>
            </a:r>
            <a:endParaRPr sz="1400">
              <a:solidFill>
                <a:srgbClr val="222222"/>
              </a:solidFill>
              <a:highlight>
                <a:srgbClr val="FFFFFF"/>
              </a:highlight>
              <a:latin typeface="Times New Roman"/>
              <a:ea typeface="Times New Roman"/>
              <a:cs typeface="Times New Roman"/>
              <a:sym typeface="Times New Roman"/>
            </a:endParaRPr>
          </a:p>
          <a:p>
            <a:pPr indent="-317500" lvl="0" marL="457200" rtl="0" algn="just">
              <a:lnSpc>
                <a:spcPct val="150000"/>
              </a:lnSpc>
              <a:spcBef>
                <a:spcPts val="0"/>
              </a:spcBef>
              <a:spcAft>
                <a:spcPts val="0"/>
              </a:spcAft>
              <a:buClr>
                <a:srgbClr val="222222"/>
              </a:buClr>
              <a:buSzPts val="1400"/>
              <a:buFont typeface="Times New Roman"/>
              <a:buChar char="●"/>
            </a:pPr>
            <a:r>
              <a:rPr lang="en-CA" sz="1400">
                <a:solidFill>
                  <a:srgbClr val="222222"/>
                </a:solidFill>
                <a:highlight>
                  <a:srgbClr val="FFFFFF"/>
                </a:highlight>
                <a:latin typeface="Times New Roman"/>
                <a:ea typeface="Times New Roman"/>
                <a:cs typeface="Times New Roman"/>
                <a:sym typeface="Times New Roman"/>
              </a:rPr>
              <a:t>Finally prints all numbers between A and B (A and B both included), which are not divisible by 3.</a:t>
            </a:r>
            <a:endParaRPr sz="1400">
              <a:solidFill>
                <a:srgbClr val="222222"/>
              </a:solidFill>
              <a:highlight>
                <a:srgbClr val="FFFFFF"/>
              </a:highlight>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rPr lang="en-CA" sz="1400">
                <a:solidFill>
                  <a:srgbClr val="CC4125"/>
                </a:solidFill>
                <a:highlight>
                  <a:srgbClr val="FFFFFF"/>
                </a:highlight>
                <a:latin typeface="Times New Roman"/>
                <a:ea typeface="Times New Roman"/>
                <a:cs typeface="Times New Roman"/>
                <a:sym typeface="Times New Roman"/>
              </a:rPr>
              <a:t>Hint: Design a function for each sub problem and then call them inside the printSubLists function.</a:t>
            </a:r>
            <a:endParaRPr sz="1400">
              <a:solidFill>
                <a:srgbClr val="CC4125"/>
              </a:solidFill>
              <a:highlight>
                <a:srgbClr val="FFFFFF"/>
              </a:highlight>
              <a:latin typeface="Times New Roman"/>
              <a:ea typeface="Times New Roman"/>
              <a:cs typeface="Times New Roman"/>
              <a:sym typeface="Times New Roman"/>
            </a:endParaRPr>
          </a:p>
          <a:p>
            <a:pPr indent="0" lvl="0" marL="0" rtl="0" algn="l">
              <a:spcBef>
                <a:spcPts val="0"/>
              </a:spcBef>
              <a:spcAft>
                <a:spcPts val="1200"/>
              </a:spcAft>
              <a:buClr>
                <a:schemeClr val="dk1"/>
              </a:buClr>
              <a:buSzPts val="1100"/>
              <a:buFont typeface="Arial"/>
              <a:buNone/>
            </a:pPr>
            <a:r>
              <a:t/>
            </a:r>
            <a:endParaRPr/>
          </a:p>
        </p:txBody>
      </p:sp>
      <p:sp>
        <p:nvSpPr>
          <p:cNvPr id="306" name="Google Shape;306;p43"/>
          <p:cNvSpPr/>
          <p:nvPr/>
        </p:nvSpPr>
        <p:spPr>
          <a:xfrm flipH="1" rot="10800000">
            <a:off x="0" y="0"/>
            <a:ext cx="508200" cy="508200"/>
          </a:xfrm>
          <a:prstGeom prst="rtTriangle">
            <a:avLst/>
          </a:prstGeom>
          <a:solidFill>
            <a:srgbClr val="1C4587"/>
          </a:solidFill>
          <a:ln cap="flat" cmpd="sng" w="9525">
            <a:solidFill>
              <a:srgbClr val="1C458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43"/>
          <p:cNvSpPr/>
          <p:nvPr/>
        </p:nvSpPr>
        <p:spPr>
          <a:xfrm flipH="1">
            <a:off x="8635800" y="4635300"/>
            <a:ext cx="508200" cy="508200"/>
          </a:xfrm>
          <a:prstGeom prst="rtTriangle">
            <a:avLst/>
          </a:prstGeom>
          <a:solidFill>
            <a:srgbClr val="FFD966"/>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44"/>
          <p:cNvSpPr txBox="1"/>
          <p:nvPr>
            <p:ph idx="1" type="body"/>
          </p:nvPr>
        </p:nvSpPr>
        <p:spPr>
          <a:xfrm>
            <a:off x="311700" y="451950"/>
            <a:ext cx="8520600" cy="4116900"/>
          </a:xfrm>
          <a:prstGeom prst="rect">
            <a:avLst/>
          </a:prstGeom>
        </p:spPr>
        <p:txBody>
          <a:bodyPr anchorCtr="0" anchor="t" bIns="91425" lIns="91425" spcFirstLastPara="1" rIns="91425" wrap="square" tIns="91425">
            <a:normAutofit lnSpcReduction="10000"/>
          </a:bodyPr>
          <a:lstStyle/>
          <a:p>
            <a:pPr indent="0" lvl="0" marL="0" rtl="0" algn="l">
              <a:lnSpc>
                <a:spcPct val="120000"/>
              </a:lnSpc>
              <a:spcBef>
                <a:spcPts val="0"/>
              </a:spcBef>
              <a:spcAft>
                <a:spcPts val="0"/>
              </a:spcAft>
              <a:buNone/>
            </a:pPr>
            <a:r>
              <a:t/>
            </a:r>
            <a:endParaRPr sz="1200">
              <a:solidFill>
                <a:srgbClr val="222222"/>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rPr lang="en-CA"/>
              <a:t>Exercise 7</a:t>
            </a:r>
            <a:endParaRPr sz="1200">
              <a:solidFill>
                <a:srgbClr val="222222"/>
              </a:solidFill>
              <a:highlight>
                <a:srgbClr val="FFFFFF"/>
              </a:highlight>
            </a:endParaRPr>
          </a:p>
          <a:p>
            <a:pPr indent="0" lvl="0" marL="0" rtl="0" algn="just">
              <a:lnSpc>
                <a:spcPct val="150000"/>
              </a:lnSpc>
              <a:spcBef>
                <a:spcPts val="1200"/>
              </a:spcBef>
              <a:spcAft>
                <a:spcPts val="0"/>
              </a:spcAft>
              <a:buClr>
                <a:schemeClr val="dk1"/>
              </a:buClr>
              <a:buSzPts val="1100"/>
              <a:buFont typeface="Arial"/>
              <a:buNone/>
            </a:pPr>
            <a:r>
              <a:rPr lang="en-CA" sz="1400">
                <a:solidFill>
                  <a:srgbClr val="222222"/>
                </a:solidFill>
                <a:highlight>
                  <a:srgbClr val="FFFFFF"/>
                </a:highlight>
              </a:rPr>
              <a:t>Write a function with a parameter which is a positive number in base 10 (any positive, non-decimal number, like 452), and convert it to binary and print the results. (Please research yourself on how to convert a number in base 10 to a binary number). The function does not return anything.</a:t>
            </a:r>
            <a:endParaRPr sz="1400">
              <a:solidFill>
                <a:srgbClr val="222222"/>
              </a:solidFill>
              <a:highlight>
                <a:srgbClr val="FFFFFF"/>
              </a:highlight>
            </a:endParaRPr>
          </a:p>
          <a:p>
            <a:pPr indent="0" lvl="0" marL="0" rtl="0" algn="l">
              <a:lnSpc>
                <a:spcPct val="120000"/>
              </a:lnSpc>
              <a:spcBef>
                <a:spcPts val="1200"/>
              </a:spcBef>
              <a:spcAft>
                <a:spcPts val="0"/>
              </a:spcAft>
              <a:buClr>
                <a:schemeClr val="dk1"/>
              </a:buClr>
              <a:buSzPts val="1100"/>
              <a:buFont typeface="Arial"/>
              <a:buNone/>
            </a:pPr>
            <a:r>
              <a:t/>
            </a:r>
            <a:endParaRPr sz="1200">
              <a:solidFill>
                <a:srgbClr val="222222"/>
              </a:solidFill>
              <a:highlight>
                <a:srgbClr val="FFFFFF"/>
              </a:highlight>
            </a:endParaRPr>
          </a:p>
          <a:p>
            <a:pPr indent="0" lvl="0" marL="0" rtl="0" algn="l">
              <a:spcBef>
                <a:spcPts val="0"/>
              </a:spcBef>
              <a:spcAft>
                <a:spcPts val="0"/>
              </a:spcAft>
              <a:buClr>
                <a:schemeClr val="dk1"/>
              </a:buClr>
              <a:buSzPts val="1100"/>
              <a:buFont typeface="Arial"/>
              <a:buNone/>
            </a:pPr>
            <a:r>
              <a:rPr lang="en-CA"/>
              <a:t>Exercise 8</a:t>
            </a:r>
            <a:endParaRPr sz="1100">
              <a:solidFill>
                <a:schemeClr val="dk1"/>
              </a:solidFill>
            </a:endParaRPr>
          </a:p>
          <a:p>
            <a:pPr indent="0" lvl="0" marL="0" rtl="0" algn="just">
              <a:lnSpc>
                <a:spcPct val="150000"/>
              </a:lnSpc>
              <a:spcBef>
                <a:spcPts val="1200"/>
              </a:spcBef>
              <a:spcAft>
                <a:spcPts val="0"/>
              </a:spcAft>
              <a:buNone/>
            </a:pPr>
            <a:r>
              <a:rPr lang="en-CA" sz="1400">
                <a:solidFill>
                  <a:srgbClr val="222222"/>
                </a:solidFill>
              </a:rPr>
              <a:t>Write a function with no input parameter which keeps asking the user to enter positive numbers until the user enters an invalid input. (An invalid input is an input which includes at least one alphabet, like 123d4). The program should print the Max and Min of the numbers the user had entered as well as the distance between the Max and Min. (Remember to calculate the absolute distance). The function does not return anything.</a:t>
            </a:r>
            <a:endParaRPr sz="1400"/>
          </a:p>
        </p:txBody>
      </p:sp>
      <p:sp>
        <p:nvSpPr>
          <p:cNvPr id="313" name="Google Shape;313;p44"/>
          <p:cNvSpPr/>
          <p:nvPr/>
        </p:nvSpPr>
        <p:spPr>
          <a:xfrm flipH="1" rot="10800000">
            <a:off x="0" y="0"/>
            <a:ext cx="508200" cy="508200"/>
          </a:xfrm>
          <a:prstGeom prst="rtTriangle">
            <a:avLst/>
          </a:prstGeom>
          <a:solidFill>
            <a:srgbClr val="1C4587"/>
          </a:solidFill>
          <a:ln cap="flat" cmpd="sng" w="9525">
            <a:solidFill>
              <a:srgbClr val="1C458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44"/>
          <p:cNvSpPr/>
          <p:nvPr/>
        </p:nvSpPr>
        <p:spPr>
          <a:xfrm flipH="1">
            <a:off x="8635800" y="4635300"/>
            <a:ext cx="508200" cy="508200"/>
          </a:xfrm>
          <a:prstGeom prst="rtTriangle">
            <a:avLst/>
          </a:prstGeom>
          <a:solidFill>
            <a:srgbClr val="FFD966"/>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45"/>
          <p:cNvSpPr txBox="1"/>
          <p:nvPr>
            <p:ph idx="1" type="body"/>
          </p:nvPr>
        </p:nvSpPr>
        <p:spPr>
          <a:xfrm>
            <a:off x="311700" y="508200"/>
            <a:ext cx="8520600" cy="4060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CA"/>
              <a:t>Exercise 9</a:t>
            </a:r>
            <a:endParaRPr/>
          </a:p>
          <a:p>
            <a:pPr indent="0" lvl="0" marL="0" rtl="0" algn="just">
              <a:lnSpc>
                <a:spcPct val="150000"/>
              </a:lnSpc>
              <a:spcBef>
                <a:spcPts val="1200"/>
              </a:spcBef>
              <a:spcAft>
                <a:spcPts val="0"/>
              </a:spcAft>
              <a:buNone/>
            </a:pPr>
            <a:r>
              <a:rPr lang="en-CA" sz="1400">
                <a:solidFill>
                  <a:srgbClr val="222222"/>
                </a:solidFill>
                <a:highlight>
                  <a:srgbClr val="FFFFFF"/>
                </a:highlight>
              </a:rPr>
              <a:t>Write a function with a parameter called A (which is between 1 and 10) and print the multiplication table for 1 to A.</a:t>
            </a:r>
            <a:endParaRPr sz="1400">
              <a:solidFill>
                <a:srgbClr val="222222"/>
              </a:solidFill>
              <a:highlight>
                <a:srgbClr val="FFFFFF"/>
              </a:highlight>
            </a:endParaRPr>
          </a:p>
          <a:p>
            <a:pPr indent="0" lvl="0" marL="0" rtl="0" algn="just">
              <a:lnSpc>
                <a:spcPct val="150000"/>
              </a:lnSpc>
              <a:spcBef>
                <a:spcPts val="0"/>
              </a:spcBef>
              <a:spcAft>
                <a:spcPts val="0"/>
              </a:spcAft>
              <a:buNone/>
            </a:pPr>
            <a:r>
              <a:t/>
            </a:r>
            <a:endParaRPr sz="1400">
              <a:solidFill>
                <a:schemeClr val="dk1"/>
              </a:solidFill>
              <a:highlight>
                <a:srgbClr val="FFFFFF"/>
              </a:highlight>
            </a:endParaRPr>
          </a:p>
          <a:p>
            <a:pPr indent="0" lvl="0" marL="0" rtl="0" algn="just">
              <a:lnSpc>
                <a:spcPct val="150000"/>
              </a:lnSpc>
              <a:spcBef>
                <a:spcPts val="0"/>
              </a:spcBef>
              <a:spcAft>
                <a:spcPts val="0"/>
              </a:spcAft>
              <a:buNone/>
            </a:pPr>
            <a:r>
              <a:rPr lang="en-CA" sz="1400">
                <a:solidFill>
                  <a:srgbClr val="38761D"/>
                </a:solidFill>
                <a:highlight>
                  <a:srgbClr val="FFFFFF"/>
                </a:highlight>
              </a:rPr>
              <a:t>Note: Do not need to draw the horizontal and vertical lines. </a:t>
            </a:r>
            <a:endParaRPr sz="1400">
              <a:solidFill>
                <a:srgbClr val="38761D"/>
              </a:solidFill>
              <a:highlight>
                <a:srgbClr val="FFFFFF"/>
              </a:highlight>
            </a:endParaRPr>
          </a:p>
          <a:p>
            <a:pPr indent="0" lvl="0" marL="0" rtl="0" algn="just">
              <a:lnSpc>
                <a:spcPct val="150000"/>
              </a:lnSpc>
              <a:spcBef>
                <a:spcPts val="0"/>
              </a:spcBef>
              <a:spcAft>
                <a:spcPts val="0"/>
              </a:spcAft>
              <a:buNone/>
            </a:pPr>
            <a:r>
              <a:rPr lang="en-CA" sz="1400">
                <a:solidFill>
                  <a:srgbClr val="222222"/>
                </a:solidFill>
                <a:highlight>
                  <a:srgbClr val="FFFFFF"/>
                </a:highlight>
              </a:rPr>
              <a:t>Example for A = 10</a:t>
            </a:r>
            <a:endParaRPr sz="1400">
              <a:solidFill>
                <a:srgbClr val="222222"/>
              </a:solidFill>
              <a:highlight>
                <a:srgbClr val="FFFFFF"/>
              </a:highlight>
            </a:endParaRPr>
          </a:p>
          <a:p>
            <a:pPr indent="0" lvl="0" marL="0" rtl="0" algn="l">
              <a:spcBef>
                <a:spcPts val="0"/>
              </a:spcBef>
              <a:spcAft>
                <a:spcPts val="1200"/>
              </a:spcAft>
              <a:buClr>
                <a:schemeClr val="dk1"/>
              </a:buClr>
              <a:buSzPts val="1100"/>
              <a:buFont typeface="Arial"/>
              <a:buNone/>
            </a:pPr>
            <a:r>
              <a:t/>
            </a:r>
            <a:endParaRPr/>
          </a:p>
        </p:txBody>
      </p:sp>
      <p:sp>
        <p:nvSpPr>
          <p:cNvPr id="320" name="Google Shape;320;p45"/>
          <p:cNvSpPr/>
          <p:nvPr/>
        </p:nvSpPr>
        <p:spPr>
          <a:xfrm flipH="1">
            <a:off x="8635800" y="4635300"/>
            <a:ext cx="508200" cy="508200"/>
          </a:xfrm>
          <a:prstGeom prst="rtTriangle">
            <a:avLst/>
          </a:prstGeom>
          <a:solidFill>
            <a:srgbClr val="FFD966"/>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45"/>
          <p:cNvSpPr/>
          <p:nvPr/>
        </p:nvSpPr>
        <p:spPr>
          <a:xfrm flipH="1" rot="10800000">
            <a:off x="0" y="0"/>
            <a:ext cx="508200" cy="508200"/>
          </a:xfrm>
          <a:prstGeom prst="rtTriangle">
            <a:avLst/>
          </a:prstGeom>
          <a:solidFill>
            <a:srgbClr val="1C4587"/>
          </a:solidFill>
          <a:ln cap="flat" cmpd="sng" w="9525">
            <a:solidFill>
              <a:srgbClr val="1C458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22" name="Google Shape;322;p45"/>
          <p:cNvPicPr preferRelativeResize="0"/>
          <p:nvPr/>
        </p:nvPicPr>
        <p:blipFill>
          <a:blip r:embed="rId3">
            <a:alphaModFix/>
          </a:blip>
          <a:stretch>
            <a:fillRect/>
          </a:stretch>
        </p:blipFill>
        <p:spPr>
          <a:xfrm>
            <a:off x="5509350" y="1667725"/>
            <a:ext cx="3322950" cy="323905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46"/>
          <p:cNvSpPr txBox="1"/>
          <p:nvPr>
            <p:ph idx="1" type="body"/>
          </p:nvPr>
        </p:nvSpPr>
        <p:spPr>
          <a:xfrm>
            <a:off x="311700" y="508200"/>
            <a:ext cx="8520600" cy="4452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CA"/>
              <a:t>Exercise 10</a:t>
            </a:r>
            <a:endParaRPr sz="1200">
              <a:solidFill>
                <a:srgbClr val="222222"/>
              </a:solidFill>
              <a:highlight>
                <a:srgbClr val="FFFFFF"/>
              </a:highlight>
              <a:latin typeface="Times New Roman"/>
              <a:ea typeface="Times New Roman"/>
              <a:cs typeface="Times New Roman"/>
              <a:sym typeface="Times New Roman"/>
            </a:endParaRPr>
          </a:p>
          <a:p>
            <a:pPr indent="0" lvl="0" marL="0" rtl="0" algn="just">
              <a:lnSpc>
                <a:spcPct val="150000"/>
              </a:lnSpc>
              <a:spcBef>
                <a:spcPts val="1200"/>
              </a:spcBef>
              <a:spcAft>
                <a:spcPts val="0"/>
              </a:spcAft>
              <a:buClr>
                <a:schemeClr val="dk1"/>
              </a:buClr>
              <a:buSzPts val="1100"/>
              <a:buFont typeface="Arial"/>
              <a:buNone/>
            </a:pPr>
            <a:r>
              <a:rPr lang="en-CA" sz="1400">
                <a:solidFill>
                  <a:srgbClr val="222222"/>
                </a:solidFill>
                <a:highlight>
                  <a:srgbClr val="FFFFFF"/>
                </a:highlight>
                <a:latin typeface="Times New Roman"/>
                <a:ea typeface="Times New Roman"/>
                <a:cs typeface="Times New Roman"/>
                <a:sym typeface="Times New Roman"/>
              </a:rPr>
              <a:t>Write a function with one input parameter which is a string and does the following:</a:t>
            </a:r>
            <a:endParaRPr sz="1400">
              <a:solidFill>
                <a:srgbClr val="222222"/>
              </a:solidFill>
              <a:highlight>
                <a:srgbClr val="FFFFFF"/>
              </a:highlight>
              <a:latin typeface="Times New Roman"/>
              <a:ea typeface="Times New Roman"/>
              <a:cs typeface="Times New Roman"/>
              <a:sym typeface="Times New Roman"/>
            </a:endParaRPr>
          </a:p>
          <a:p>
            <a:pPr indent="0" lvl="0" marL="0" rtl="0" algn="just">
              <a:lnSpc>
                <a:spcPct val="150000"/>
              </a:lnSpc>
              <a:spcBef>
                <a:spcPts val="1200"/>
              </a:spcBef>
              <a:spcAft>
                <a:spcPts val="0"/>
              </a:spcAft>
              <a:buNone/>
            </a:pPr>
            <a:r>
              <a:rPr lang="en-CA" sz="1400">
                <a:solidFill>
                  <a:schemeClr val="dk1"/>
                </a:solidFill>
                <a:latin typeface="Times New Roman"/>
                <a:ea typeface="Times New Roman"/>
                <a:cs typeface="Times New Roman"/>
                <a:sym typeface="Times New Roman"/>
              </a:rPr>
              <a:t>Checks whether the input string and its reverse is the same (like BaBa), if yes it returns 1 and if false, it returns 0. It considers case-sensitivity which means (Baba and BaBa are not the same).</a:t>
            </a:r>
            <a:endParaRPr sz="1400">
              <a:solidFill>
                <a:schemeClr val="dk1"/>
              </a:solidFill>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a:p>
        </p:txBody>
      </p:sp>
      <p:sp>
        <p:nvSpPr>
          <p:cNvPr id="328" name="Google Shape;328;p46"/>
          <p:cNvSpPr/>
          <p:nvPr/>
        </p:nvSpPr>
        <p:spPr>
          <a:xfrm flipH="1" rot="10800000">
            <a:off x="0" y="0"/>
            <a:ext cx="508200" cy="508200"/>
          </a:xfrm>
          <a:prstGeom prst="rtTriangle">
            <a:avLst/>
          </a:prstGeom>
          <a:solidFill>
            <a:srgbClr val="1C4587"/>
          </a:solidFill>
          <a:ln cap="flat" cmpd="sng" w="9525">
            <a:solidFill>
              <a:srgbClr val="1C458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46"/>
          <p:cNvSpPr/>
          <p:nvPr/>
        </p:nvSpPr>
        <p:spPr>
          <a:xfrm flipH="1">
            <a:off x="8635800" y="4635300"/>
            <a:ext cx="508200" cy="508200"/>
          </a:xfrm>
          <a:prstGeom prst="rtTriangle">
            <a:avLst/>
          </a:prstGeom>
          <a:solidFill>
            <a:srgbClr val="FFD966"/>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47"/>
          <p:cNvSpPr txBox="1"/>
          <p:nvPr>
            <p:ph idx="1" type="body"/>
          </p:nvPr>
        </p:nvSpPr>
        <p:spPr>
          <a:xfrm>
            <a:off x="311700" y="527275"/>
            <a:ext cx="8520600" cy="44442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Clr>
                <a:schemeClr val="dk1"/>
              </a:buClr>
              <a:buSzPts val="1100"/>
              <a:buFont typeface="Arial"/>
              <a:buNone/>
            </a:pPr>
            <a:r>
              <a:rPr lang="en-CA"/>
              <a:t>Exercise 11</a:t>
            </a:r>
            <a:endParaRPr/>
          </a:p>
          <a:p>
            <a:pPr indent="0" lvl="0" marL="0" rtl="0" algn="just">
              <a:lnSpc>
                <a:spcPct val="150000"/>
              </a:lnSpc>
              <a:spcBef>
                <a:spcPts val="1200"/>
              </a:spcBef>
              <a:spcAft>
                <a:spcPts val="0"/>
              </a:spcAft>
              <a:buClr>
                <a:schemeClr val="dk1"/>
              </a:buClr>
              <a:buSzPts val="1100"/>
              <a:buFont typeface="Arial"/>
              <a:buNone/>
            </a:pPr>
            <a:r>
              <a:rPr lang="en-CA" sz="1400">
                <a:solidFill>
                  <a:schemeClr val="dk1"/>
                </a:solidFill>
                <a:highlight>
                  <a:srgbClr val="FFFFFF"/>
                </a:highlight>
              </a:rPr>
              <a:t>Write A function with an input parameter which is a string arithmetic statement which contains only alphabet variables and binary operations including +, -, *, / and % and checks whether the statement is a valid arithmetic statement or not. If the statement is valid, the function returns true, otherwise returns false.</a:t>
            </a:r>
            <a:endParaRPr sz="1400">
              <a:solidFill>
                <a:schemeClr val="dk1"/>
              </a:solidFill>
              <a:highlight>
                <a:srgbClr val="FFFFFF"/>
              </a:highlight>
            </a:endParaRPr>
          </a:p>
          <a:p>
            <a:pPr indent="0" lvl="0" marL="0" rtl="0" algn="just">
              <a:lnSpc>
                <a:spcPct val="150000"/>
              </a:lnSpc>
              <a:spcBef>
                <a:spcPts val="0"/>
              </a:spcBef>
              <a:spcAft>
                <a:spcPts val="0"/>
              </a:spcAft>
              <a:buClr>
                <a:schemeClr val="dk1"/>
              </a:buClr>
              <a:buSzPts val="1100"/>
              <a:buFont typeface="Arial"/>
              <a:buNone/>
            </a:pPr>
            <a:r>
              <a:t/>
            </a:r>
            <a:endParaRPr sz="1400">
              <a:solidFill>
                <a:schemeClr val="dk1"/>
              </a:solidFill>
              <a:highlight>
                <a:srgbClr val="FFFFFF"/>
              </a:highlight>
            </a:endParaRPr>
          </a:p>
          <a:p>
            <a:pPr indent="-317500" lvl="0" marL="457200" rtl="0" algn="just">
              <a:lnSpc>
                <a:spcPct val="150000"/>
              </a:lnSpc>
              <a:spcBef>
                <a:spcPts val="0"/>
              </a:spcBef>
              <a:spcAft>
                <a:spcPts val="0"/>
              </a:spcAft>
              <a:buClr>
                <a:schemeClr val="dk1"/>
              </a:buClr>
              <a:buSzPts val="1400"/>
              <a:buChar char="●"/>
            </a:pPr>
            <a:r>
              <a:rPr lang="en-CA" sz="1400">
                <a:solidFill>
                  <a:schemeClr val="dk1"/>
                </a:solidFill>
                <a:highlight>
                  <a:srgbClr val="FFFFFF"/>
                </a:highlight>
              </a:rPr>
              <a:t>The statement might contain parenthesis as well. For instance:</a:t>
            </a:r>
            <a:endParaRPr sz="1400">
              <a:solidFill>
                <a:schemeClr val="dk1"/>
              </a:solidFill>
              <a:highlight>
                <a:srgbClr val="FFFFFF"/>
              </a:highlight>
            </a:endParaRPr>
          </a:p>
          <a:p>
            <a:pPr indent="-317500" lvl="0" marL="914400" rtl="0" algn="just">
              <a:lnSpc>
                <a:spcPct val="150000"/>
              </a:lnSpc>
              <a:spcBef>
                <a:spcPts val="0"/>
              </a:spcBef>
              <a:spcAft>
                <a:spcPts val="0"/>
              </a:spcAft>
              <a:buClr>
                <a:schemeClr val="dk1"/>
              </a:buClr>
              <a:buSzPts val="1400"/>
              <a:buChar char="-"/>
            </a:pPr>
            <a:r>
              <a:rPr lang="en-CA" sz="1400">
                <a:solidFill>
                  <a:schemeClr val="dk1"/>
                </a:solidFill>
              </a:rPr>
              <a:t>a+b*a+c/c%y</a:t>
            </a:r>
            <a:endParaRPr sz="1400">
              <a:solidFill>
                <a:schemeClr val="dk1"/>
              </a:solidFill>
            </a:endParaRPr>
          </a:p>
          <a:p>
            <a:pPr indent="-317500" lvl="0" marL="914400" rtl="0" algn="just">
              <a:lnSpc>
                <a:spcPct val="150000"/>
              </a:lnSpc>
              <a:spcBef>
                <a:spcPts val="0"/>
              </a:spcBef>
              <a:spcAft>
                <a:spcPts val="0"/>
              </a:spcAft>
              <a:buClr>
                <a:schemeClr val="dk1"/>
              </a:buClr>
              <a:buSzPts val="1400"/>
              <a:buChar char="-"/>
            </a:pPr>
            <a:r>
              <a:rPr lang="en-CA" sz="1400">
                <a:solidFill>
                  <a:schemeClr val="dk1"/>
                </a:solidFill>
              </a:rPr>
              <a:t>(a+b)*(a/d-(a/b))</a:t>
            </a:r>
            <a:endParaRPr sz="1400">
              <a:solidFill>
                <a:schemeClr val="dk1"/>
              </a:solidFill>
            </a:endParaRPr>
          </a:p>
          <a:p>
            <a:pPr indent="0" lvl="0" marL="0" rtl="0" algn="just">
              <a:lnSpc>
                <a:spcPct val="150000"/>
              </a:lnSpc>
              <a:spcBef>
                <a:spcPts val="0"/>
              </a:spcBef>
              <a:spcAft>
                <a:spcPts val="0"/>
              </a:spcAft>
              <a:buClr>
                <a:schemeClr val="dk1"/>
              </a:buClr>
              <a:buSzPts val="1100"/>
              <a:buFont typeface="Arial"/>
              <a:buNone/>
            </a:pPr>
            <a:r>
              <a:t/>
            </a:r>
            <a:endParaRPr sz="1400">
              <a:solidFill>
                <a:schemeClr val="dk1"/>
              </a:solidFill>
              <a:highlight>
                <a:srgbClr val="FFFFFF"/>
              </a:highlight>
            </a:endParaRPr>
          </a:p>
          <a:p>
            <a:pPr indent="-317500" lvl="0" marL="457200" rtl="0" algn="just">
              <a:lnSpc>
                <a:spcPct val="150000"/>
              </a:lnSpc>
              <a:spcBef>
                <a:spcPts val="0"/>
              </a:spcBef>
              <a:spcAft>
                <a:spcPts val="0"/>
              </a:spcAft>
              <a:buClr>
                <a:schemeClr val="dk1"/>
              </a:buClr>
              <a:buSzPts val="1400"/>
              <a:buChar char="●"/>
            </a:pPr>
            <a:r>
              <a:rPr lang="en-CA" sz="1400">
                <a:solidFill>
                  <a:schemeClr val="dk1"/>
                </a:solidFill>
                <a:highlight>
                  <a:srgbClr val="FFFFFF"/>
                </a:highlight>
              </a:rPr>
              <a:t>You can make this assumption that the variable names contain only one alphabet (like a, b, c) and cannot have more than one alphabet (like ab, temp, sum, …)</a:t>
            </a:r>
            <a:endParaRPr sz="1400">
              <a:solidFill>
                <a:schemeClr val="dk1"/>
              </a:solidFill>
              <a:highlight>
                <a:srgbClr val="FFFFFF"/>
              </a:highlight>
            </a:endParaRPr>
          </a:p>
          <a:p>
            <a:pPr indent="0" lvl="0" marL="457200" rtl="0" algn="just">
              <a:lnSpc>
                <a:spcPct val="150000"/>
              </a:lnSpc>
              <a:spcBef>
                <a:spcPts val="0"/>
              </a:spcBef>
              <a:spcAft>
                <a:spcPts val="0"/>
              </a:spcAft>
              <a:buNone/>
            </a:pPr>
            <a:r>
              <a:t/>
            </a:r>
            <a:endParaRPr sz="1400">
              <a:solidFill>
                <a:schemeClr val="dk1"/>
              </a:solidFill>
            </a:endParaRPr>
          </a:p>
          <a:p>
            <a:pPr indent="0" lvl="0" marL="0" rtl="0" algn="l">
              <a:spcBef>
                <a:spcPts val="0"/>
              </a:spcBef>
              <a:spcAft>
                <a:spcPts val="1200"/>
              </a:spcAft>
              <a:buNone/>
            </a:pPr>
            <a:r>
              <a:t/>
            </a:r>
            <a:endParaRPr/>
          </a:p>
        </p:txBody>
      </p:sp>
      <p:sp>
        <p:nvSpPr>
          <p:cNvPr id="335" name="Google Shape;335;p47"/>
          <p:cNvSpPr/>
          <p:nvPr/>
        </p:nvSpPr>
        <p:spPr>
          <a:xfrm flipH="1" rot="10800000">
            <a:off x="0" y="0"/>
            <a:ext cx="508200" cy="508200"/>
          </a:xfrm>
          <a:prstGeom prst="rtTriangle">
            <a:avLst/>
          </a:prstGeom>
          <a:solidFill>
            <a:srgbClr val="1C4587"/>
          </a:solidFill>
          <a:ln cap="flat" cmpd="sng" w="9525">
            <a:solidFill>
              <a:srgbClr val="1C458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47"/>
          <p:cNvSpPr/>
          <p:nvPr/>
        </p:nvSpPr>
        <p:spPr>
          <a:xfrm flipH="1">
            <a:off x="8635800" y="4635300"/>
            <a:ext cx="508200" cy="508200"/>
          </a:xfrm>
          <a:prstGeom prst="rtTriangle">
            <a:avLst/>
          </a:prstGeom>
          <a:solidFill>
            <a:srgbClr val="FFD966"/>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6"/>
          <p:cNvSpPr txBox="1"/>
          <p:nvPr>
            <p:ph idx="1" type="body"/>
          </p:nvPr>
        </p:nvSpPr>
        <p:spPr>
          <a:xfrm>
            <a:off x="311700" y="508200"/>
            <a:ext cx="8520600" cy="4060800"/>
          </a:xfrm>
          <a:prstGeom prst="rect">
            <a:avLst/>
          </a:prstGeom>
        </p:spPr>
        <p:txBody>
          <a:bodyPr anchorCtr="0" anchor="t" bIns="91425" lIns="91425" spcFirstLastPara="1" rIns="91425" wrap="square" tIns="91425">
            <a:normAutofit lnSpcReduction="20000"/>
          </a:bodyPr>
          <a:lstStyle/>
          <a:p>
            <a:pPr indent="0" lvl="0" marL="0" rtl="0" algn="just">
              <a:lnSpc>
                <a:spcPct val="150000"/>
              </a:lnSpc>
              <a:spcBef>
                <a:spcPts val="0"/>
              </a:spcBef>
              <a:spcAft>
                <a:spcPts val="0"/>
              </a:spcAft>
              <a:buNone/>
            </a:pPr>
            <a:r>
              <a:rPr lang="en-CA" sz="1400">
                <a:solidFill>
                  <a:schemeClr val="dk1"/>
                </a:solidFill>
                <a:highlight>
                  <a:schemeClr val="lt1"/>
                </a:highlight>
              </a:rPr>
              <a:t>For example, now we can describe built-in function print(): “The </a:t>
            </a:r>
            <a:r>
              <a:rPr b="1" lang="en-CA" sz="1400">
                <a:solidFill>
                  <a:schemeClr val="dk1"/>
                </a:solidFill>
                <a:highlight>
                  <a:schemeClr val="lt1"/>
                </a:highlight>
              </a:rPr>
              <a:t>print()</a:t>
            </a:r>
            <a:r>
              <a:rPr lang="en-CA" sz="1400">
                <a:solidFill>
                  <a:schemeClr val="dk1"/>
                </a:solidFill>
                <a:highlight>
                  <a:schemeClr val="lt1"/>
                </a:highlight>
              </a:rPr>
              <a:t> function prints its arguments on the screen, separating them with spaces if there are multiple arguments.” </a:t>
            </a:r>
            <a:r>
              <a:rPr lang="en-CA" sz="1400">
                <a:solidFill>
                  <a:schemeClr val="dk1"/>
                </a:solidFill>
                <a:highlight>
                  <a:srgbClr val="FFFFFF"/>
                </a:highlight>
              </a:rPr>
              <a:t>We now have the word </a:t>
            </a:r>
            <a:r>
              <a:rPr b="1" lang="en-CA" sz="1400">
                <a:solidFill>
                  <a:schemeClr val="dk1"/>
                </a:solidFill>
              </a:rPr>
              <a:t>arguments</a:t>
            </a:r>
            <a:r>
              <a:rPr lang="en-CA" sz="1400">
                <a:solidFill>
                  <a:schemeClr val="dk1"/>
                </a:solidFill>
                <a:highlight>
                  <a:srgbClr val="FFFFFF"/>
                </a:highlight>
              </a:rPr>
              <a:t> to describe the values we’ve been passing into the </a:t>
            </a:r>
            <a:r>
              <a:rPr b="1" lang="en-CA" sz="1400">
                <a:solidFill>
                  <a:schemeClr val="dk1"/>
                </a:solidFill>
                <a:highlight>
                  <a:srgbClr val="FFFFFF"/>
                </a:highlight>
              </a:rPr>
              <a:t>print() </a:t>
            </a:r>
            <a:r>
              <a:rPr lang="en-CA" sz="1400">
                <a:solidFill>
                  <a:schemeClr val="dk1"/>
                </a:solidFill>
                <a:highlight>
                  <a:srgbClr val="FFFFFF"/>
                </a:highlight>
              </a:rPr>
              <a:t>function.</a:t>
            </a:r>
            <a:endParaRPr sz="1400">
              <a:solidFill>
                <a:schemeClr val="dk1"/>
              </a:solidFill>
              <a:highlight>
                <a:srgbClr val="FFFFFF"/>
              </a:highlight>
            </a:endParaRPr>
          </a:p>
          <a:p>
            <a:pPr indent="0" lvl="0" marL="0" rtl="0" algn="just">
              <a:lnSpc>
                <a:spcPct val="150000"/>
              </a:lnSpc>
              <a:spcBef>
                <a:spcPts val="1200"/>
              </a:spcBef>
              <a:spcAft>
                <a:spcPts val="0"/>
              </a:spcAft>
              <a:buNone/>
            </a:pPr>
            <a:r>
              <a:rPr lang="en-CA" sz="1400">
                <a:solidFill>
                  <a:schemeClr val="dk1"/>
                </a:solidFill>
                <a:highlight>
                  <a:srgbClr val="FFFFFF"/>
                </a:highlight>
              </a:rPr>
              <a:t>Another example, where we can describe a familiar function in terms of its </a:t>
            </a:r>
            <a:r>
              <a:rPr i="1" lang="en-CA" sz="1400">
                <a:solidFill>
                  <a:schemeClr val="dk1"/>
                </a:solidFill>
              </a:rPr>
              <a:t>return value</a:t>
            </a:r>
            <a:r>
              <a:rPr lang="en-CA" sz="1400">
                <a:solidFill>
                  <a:schemeClr val="dk1"/>
                </a:solidFill>
                <a:highlight>
                  <a:srgbClr val="FFFFFF"/>
                </a:highlight>
              </a:rPr>
              <a:t> and </a:t>
            </a:r>
            <a:r>
              <a:rPr i="1" lang="en-CA" sz="1400">
                <a:solidFill>
                  <a:schemeClr val="dk1"/>
                </a:solidFill>
              </a:rPr>
              <a:t>argument</a:t>
            </a:r>
            <a:r>
              <a:rPr lang="en-CA" sz="1400">
                <a:solidFill>
                  <a:schemeClr val="dk1"/>
                </a:solidFill>
                <a:highlight>
                  <a:srgbClr val="FFFFFF"/>
                </a:highlight>
              </a:rPr>
              <a:t>: “The len() function returns the number of items in its argument.”</a:t>
            </a:r>
            <a:endParaRPr sz="1400">
              <a:solidFill>
                <a:schemeClr val="dk1"/>
              </a:solidFill>
              <a:highlight>
                <a:srgbClr val="FFFFFF"/>
              </a:highlight>
            </a:endParaRPr>
          </a:p>
          <a:p>
            <a:pPr indent="0" lvl="0" marL="0" rtl="0" algn="just">
              <a:lnSpc>
                <a:spcPct val="150000"/>
              </a:lnSpc>
              <a:spcBef>
                <a:spcPts val="1200"/>
              </a:spcBef>
              <a:spcAft>
                <a:spcPts val="0"/>
              </a:spcAft>
              <a:buNone/>
            </a:pPr>
            <a:r>
              <a:t/>
            </a:r>
            <a:endParaRPr sz="1400">
              <a:solidFill>
                <a:schemeClr val="dk1"/>
              </a:solidFill>
              <a:highlight>
                <a:srgbClr val="D9EDF7"/>
              </a:highlight>
            </a:endParaRPr>
          </a:p>
          <a:p>
            <a:pPr indent="0" lvl="0" marL="0" rtl="0" algn="just">
              <a:lnSpc>
                <a:spcPct val="150000"/>
              </a:lnSpc>
              <a:spcBef>
                <a:spcPts val="400"/>
              </a:spcBef>
              <a:spcAft>
                <a:spcPts val="0"/>
              </a:spcAft>
              <a:buClr>
                <a:schemeClr val="dk1"/>
              </a:buClr>
              <a:buSzPts val="1100"/>
              <a:buFont typeface="Arial"/>
              <a:buNone/>
            </a:pPr>
            <a:r>
              <a:rPr lang="en-CA" sz="1400">
                <a:solidFill>
                  <a:schemeClr val="dk1"/>
                </a:solidFill>
                <a:highlight>
                  <a:schemeClr val="lt1"/>
                </a:highlight>
              </a:rPr>
              <a:t>It is important to remember to treat the names of built-in functions as reserved words (i.e., avoid using “max” as a variable name).</a:t>
            </a:r>
            <a:endParaRPr sz="1400">
              <a:solidFill>
                <a:schemeClr val="dk1"/>
              </a:solidFill>
              <a:highlight>
                <a:schemeClr val="lt1"/>
              </a:highlight>
            </a:endParaRPr>
          </a:p>
          <a:p>
            <a:pPr indent="0" lvl="0" marL="0" rtl="0" algn="just">
              <a:lnSpc>
                <a:spcPct val="150000"/>
              </a:lnSpc>
              <a:spcBef>
                <a:spcPts val="400"/>
              </a:spcBef>
              <a:spcAft>
                <a:spcPts val="0"/>
              </a:spcAft>
              <a:buNone/>
            </a:pPr>
            <a:r>
              <a:rPr lang="en-CA" sz="1400">
                <a:solidFill>
                  <a:schemeClr val="dk1"/>
                </a:solidFill>
                <a:highlight>
                  <a:schemeClr val="lt1"/>
                </a:highlight>
              </a:rPr>
              <a:t>Technically, Python will allow you to “override” their built-in definitions, but this will likely lead to confusion.</a:t>
            </a:r>
            <a:endParaRPr sz="1400">
              <a:solidFill>
                <a:schemeClr val="dk1"/>
              </a:solidFill>
              <a:highlight>
                <a:schemeClr val="lt1"/>
              </a:highlight>
            </a:endParaRPr>
          </a:p>
          <a:p>
            <a:pPr indent="0" lvl="0" marL="0" rtl="0" algn="just">
              <a:spcBef>
                <a:spcPts val="400"/>
              </a:spcBef>
              <a:spcAft>
                <a:spcPts val="0"/>
              </a:spcAft>
              <a:buNone/>
            </a:pPr>
            <a:r>
              <a:t/>
            </a:r>
            <a:endParaRPr>
              <a:solidFill>
                <a:schemeClr val="dk1"/>
              </a:solidFill>
              <a:highlight>
                <a:schemeClr val="lt1"/>
              </a:highlight>
            </a:endParaRPr>
          </a:p>
          <a:p>
            <a:pPr indent="0" lvl="0" marL="0" rtl="0" algn="just">
              <a:spcBef>
                <a:spcPts val="0"/>
              </a:spcBef>
              <a:spcAft>
                <a:spcPts val="1200"/>
              </a:spcAft>
              <a:buNone/>
            </a:pPr>
            <a:r>
              <a:t/>
            </a:r>
            <a:endParaRPr sz="1700">
              <a:solidFill>
                <a:schemeClr val="dk1"/>
              </a:solidFill>
              <a:highlight>
                <a:schemeClr val="lt1"/>
              </a:highlight>
            </a:endParaRPr>
          </a:p>
        </p:txBody>
      </p:sp>
      <p:sp>
        <p:nvSpPr>
          <p:cNvPr id="83" name="Google Shape;83;p16"/>
          <p:cNvSpPr/>
          <p:nvPr/>
        </p:nvSpPr>
        <p:spPr>
          <a:xfrm flipH="1" rot="10800000">
            <a:off x="0" y="0"/>
            <a:ext cx="508200" cy="508200"/>
          </a:xfrm>
          <a:prstGeom prst="rtTriangle">
            <a:avLst/>
          </a:prstGeom>
          <a:solidFill>
            <a:srgbClr val="1C4587"/>
          </a:solidFill>
          <a:ln cap="flat" cmpd="sng" w="9525">
            <a:solidFill>
              <a:srgbClr val="1C458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6"/>
          <p:cNvSpPr/>
          <p:nvPr/>
        </p:nvSpPr>
        <p:spPr>
          <a:xfrm flipH="1">
            <a:off x="8635800" y="4635300"/>
            <a:ext cx="508200" cy="508200"/>
          </a:xfrm>
          <a:prstGeom prst="rtTriangle">
            <a:avLst/>
          </a:prstGeom>
          <a:solidFill>
            <a:srgbClr val="FFD966"/>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7"/>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50"/>
              </a:spcBef>
              <a:spcAft>
                <a:spcPts val="0"/>
              </a:spcAft>
              <a:buNone/>
            </a:pPr>
            <a:r>
              <a:rPr lang="en-CA" sz="2500">
                <a:solidFill>
                  <a:srgbClr val="1C4587"/>
                </a:solidFill>
              </a:rPr>
              <a:t>4.3 Type conversion functions</a:t>
            </a:r>
            <a:endParaRPr sz="3900">
              <a:solidFill>
                <a:srgbClr val="1C4587"/>
              </a:solidFill>
            </a:endParaRPr>
          </a:p>
        </p:txBody>
      </p:sp>
      <p:sp>
        <p:nvSpPr>
          <p:cNvPr id="90" name="Google Shape;90;p17"/>
          <p:cNvSpPr txBox="1"/>
          <p:nvPr>
            <p:ph idx="1" type="body"/>
          </p:nvPr>
        </p:nvSpPr>
        <p:spPr>
          <a:xfrm>
            <a:off x="311700" y="1152475"/>
            <a:ext cx="8520600" cy="3800100"/>
          </a:xfrm>
          <a:prstGeom prst="rect">
            <a:avLst/>
          </a:prstGeom>
        </p:spPr>
        <p:txBody>
          <a:bodyPr anchorCtr="0" anchor="t" bIns="91425" lIns="91425" spcFirstLastPara="1" rIns="91425" wrap="square" tIns="91425">
            <a:normAutofit/>
          </a:bodyPr>
          <a:lstStyle/>
          <a:p>
            <a:pPr indent="0" lvl="0" marL="88265" marR="0" rtl="0" algn="just">
              <a:lnSpc>
                <a:spcPct val="150000"/>
              </a:lnSpc>
              <a:spcBef>
                <a:spcPts val="0"/>
              </a:spcBef>
              <a:spcAft>
                <a:spcPts val="0"/>
              </a:spcAft>
              <a:buClr>
                <a:schemeClr val="dk1"/>
              </a:buClr>
              <a:buSzPts val="1100"/>
              <a:buFont typeface="Arial"/>
              <a:buNone/>
            </a:pPr>
            <a:r>
              <a:rPr lang="en-CA" sz="1400">
                <a:solidFill>
                  <a:schemeClr val="dk1"/>
                </a:solidFill>
              </a:rPr>
              <a:t>Python also provides built-in functions that convert values from one type to another. The </a:t>
            </a:r>
            <a:r>
              <a:rPr b="1" lang="en-CA" sz="1400">
                <a:solidFill>
                  <a:schemeClr val="dk1"/>
                </a:solidFill>
              </a:rPr>
              <a:t>int </a:t>
            </a:r>
            <a:r>
              <a:rPr lang="en-CA" sz="1400">
                <a:solidFill>
                  <a:schemeClr val="dk1"/>
                </a:solidFill>
              </a:rPr>
              <a:t>function takes any value and converts it to an integer, if it can, or complains otherwise:</a:t>
            </a:r>
            <a:endParaRPr sz="1400">
              <a:solidFill>
                <a:schemeClr val="dk1"/>
              </a:solidFill>
            </a:endParaRPr>
          </a:p>
          <a:p>
            <a:pPr indent="0" lvl="0" marL="0" rtl="0" algn="just">
              <a:lnSpc>
                <a:spcPct val="150000"/>
              </a:lnSpc>
              <a:spcBef>
                <a:spcPts val="45"/>
              </a:spcBef>
              <a:spcAft>
                <a:spcPts val="0"/>
              </a:spcAft>
              <a:buClr>
                <a:schemeClr val="dk1"/>
              </a:buClr>
              <a:buSzPts val="1100"/>
              <a:buFont typeface="Arial"/>
              <a:buNone/>
            </a:pPr>
            <a:r>
              <a:t/>
            </a:r>
            <a:endParaRPr sz="1400">
              <a:solidFill>
                <a:schemeClr val="dk1"/>
              </a:solidFill>
            </a:endParaRPr>
          </a:p>
          <a:p>
            <a:pPr indent="0" lvl="0" marL="88900" rtl="0" algn="just">
              <a:lnSpc>
                <a:spcPct val="150000"/>
              </a:lnSpc>
              <a:spcBef>
                <a:spcPts val="30"/>
              </a:spcBef>
              <a:spcAft>
                <a:spcPts val="0"/>
              </a:spcAft>
              <a:buClr>
                <a:schemeClr val="dk1"/>
              </a:buClr>
              <a:buSzPts val="1100"/>
              <a:buFont typeface="Arial"/>
              <a:buNone/>
            </a:pPr>
            <a:r>
              <a:t/>
            </a:r>
            <a:endParaRPr sz="1400">
              <a:solidFill>
                <a:schemeClr val="dk1"/>
              </a:solidFill>
            </a:endParaRPr>
          </a:p>
          <a:p>
            <a:pPr indent="0" lvl="0" marL="0" rtl="0" algn="just">
              <a:lnSpc>
                <a:spcPct val="150000"/>
              </a:lnSpc>
              <a:spcBef>
                <a:spcPts val="30"/>
              </a:spcBef>
              <a:spcAft>
                <a:spcPts val="0"/>
              </a:spcAft>
              <a:buClr>
                <a:schemeClr val="dk1"/>
              </a:buClr>
              <a:buSzPts val="1100"/>
              <a:buFont typeface="Arial"/>
              <a:buNone/>
            </a:pPr>
            <a:r>
              <a:t/>
            </a:r>
            <a:endParaRPr sz="1400">
              <a:solidFill>
                <a:schemeClr val="dk1"/>
              </a:solidFill>
            </a:endParaRPr>
          </a:p>
          <a:p>
            <a:pPr indent="0" lvl="0" marL="88265" marR="0" rtl="0" algn="just">
              <a:lnSpc>
                <a:spcPct val="150000"/>
              </a:lnSpc>
              <a:spcBef>
                <a:spcPts val="0"/>
              </a:spcBef>
              <a:spcAft>
                <a:spcPts val="0"/>
              </a:spcAft>
              <a:buClr>
                <a:schemeClr val="dk1"/>
              </a:buClr>
              <a:buSzPts val="1100"/>
              <a:buFont typeface="Arial"/>
              <a:buNone/>
            </a:pPr>
            <a:r>
              <a:t/>
            </a:r>
            <a:endParaRPr sz="1400">
              <a:solidFill>
                <a:schemeClr val="dk1"/>
              </a:solidFill>
            </a:endParaRPr>
          </a:p>
          <a:p>
            <a:pPr indent="0" lvl="0" marL="88265" marR="0" rtl="0" algn="just">
              <a:lnSpc>
                <a:spcPct val="150000"/>
              </a:lnSpc>
              <a:spcBef>
                <a:spcPts val="0"/>
              </a:spcBef>
              <a:spcAft>
                <a:spcPts val="0"/>
              </a:spcAft>
              <a:buClr>
                <a:schemeClr val="dk1"/>
              </a:buClr>
              <a:buSzPts val="1100"/>
              <a:buFont typeface="Arial"/>
              <a:buNone/>
            </a:pPr>
            <a:r>
              <a:t/>
            </a:r>
            <a:endParaRPr sz="1400">
              <a:solidFill>
                <a:schemeClr val="dk1"/>
              </a:solidFill>
            </a:endParaRPr>
          </a:p>
          <a:p>
            <a:pPr indent="0" lvl="0" marL="0" marR="0" rtl="0" algn="just">
              <a:lnSpc>
                <a:spcPct val="150000"/>
              </a:lnSpc>
              <a:spcBef>
                <a:spcPts val="0"/>
              </a:spcBef>
              <a:spcAft>
                <a:spcPts val="0"/>
              </a:spcAft>
              <a:buClr>
                <a:schemeClr val="dk1"/>
              </a:buClr>
              <a:buSzPts val="1100"/>
              <a:buFont typeface="Arial"/>
              <a:buNone/>
            </a:pPr>
            <a:r>
              <a:rPr b="1" lang="en-CA" sz="1400">
                <a:solidFill>
                  <a:schemeClr val="dk1"/>
                </a:solidFill>
              </a:rPr>
              <a:t>int</a:t>
            </a:r>
            <a:r>
              <a:rPr lang="en-CA" sz="1400">
                <a:solidFill>
                  <a:schemeClr val="dk1"/>
                </a:solidFill>
              </a:rPr>
              <a:t> can convert floating-point values to integers, but it doesn’t round off; it chops off the fraction part:</a:t>
            </a:r>
            <a:endParaRPr sz="1400">
              <a:solidFill>
                <a:schemeClr val="dk1"/>
              </a:solidFill>
            </a:endParaRPr>
          </a:p>
          <a:p>
            <a:pPr indent="0" lvl="0" marL="0" rtl="0" algn="just">
              <a:lnSpc>
                <a:spcPct val="115000"/>
              </a:lnSpc>
              <a:spcBef>
                <a:spcPts val="50"/>
              </a:spcBef>
              <a:spcAft>
                <a:spcPts val="0"/>
              </a:spcAft>
              <a:buClr>
                <a:schemeClr val="dk1"/>
              </a:buClr>
              <a:buSzPts val="1100"/>
              <a:buFont typeface="Arial"/>
              <a:buNone/>
            </a:pPr>
            <a:r>
              <a:t/>
            </a:r>
            <a:endParaRPr sz="1500">
              <a:solidFill>
                <a:schemeClr val="dk1"/>
              </a:solidFill>
            </a:endParaRPr>
          </a:p>
          <a:p>
            <a:pPr indent="0" lvl="0" marL="88900" rtl="0" algn="just">
              <a:lnSpc>
                <a:spcPct val="115000"/>
              </a:lnSpc>
              <a:spcBef>
                <a:spcPts val="30"/>
              </a:spcBef>
              <a:spcAft>
                <a:spcPts val="0"/>
              </a:spcAft>
              <a:buClr>
                <a:schemeClr val="dk1"/>
              </a:buClr>
              <a:buSzPts val="1100"/>
              <a:buFont typeface="Arial"/>
              <a:buNone/>
            </a:pPr>
            <a:r>
              <a:t/>
            </a:r>
            <a:endParaRPr/>
          </a:p>
        </p:txBody>
      </p:sp>
      <p:sp>
        <p:nvSpPr>
          <p:cNvPr id="91" name="Google Shape;91;p17"/>
          <p:cNvSpPr/>
          <p:nvPr/>
        </p:nvSpPr>
        <p:spPr>
          <a:xfrm flipH="1" rot="10800000">
            <a:off x="0" y="0"/>
            <a:ext cx="508200" cy="508200"/>
          </a:xfrm>
          <a:prstGeom prst="rtTriangle">
            <a:avLst/>
          </a:prstGeom>
          <a:solidFill>
            <a:srgbClr val="1C4587"/>
          </a:solidFill>
          <a:ln cap="flat" cmpd="sng" w="9525">
            <a:solidFill>
              <a:srgbClr val="1C458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7"/>
          <p:cNvSpPr/>
          <p:nvPr/>
        </p:nvSpPr>
        <p:spPr>
          <a:xfrm flipH="1">
            <a:off x="8635800" y="4635300"/>
            <a:ext cx="508200" cy="508200"/>
          </a:xfrm>
          <a:prstGeom prst="rtTriangle">
            <a:avLst/>
          </a:prstGeom>
          <a:solidFill>
            <a:srgbClr val="FFD966"/>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3" name="Google Shape;93;p17"/>
          <p:cNvCxnSpPr/>
          <p:nvPr/>
        </p:nvCxnSpPr>
        <p:spPr>
          <a:xfrm>
            <a:off x="410938" y="1019226"/>
            <a:ext cx="8246700" cy="18600"/>
          </a:xfrm>
          <a:prstGeom prst="straightConnector1">
            <a:avLst/>
          </a:prstGeom>
          <a:noFill/>
          <a:ln cap="flat" cmpd="sng" w="28575">
            <a:solidFill>
              <a:srgbClr val="CCCCCC"/>
            </a:solidFill>
            <a:prstDash val="solid"/>
            <a:round/>
            <a:headEnd len="med" w="med" type="none"/>
            <a:tailEnd len="med" w="med" type="none"/>
          </a:ln>
        </p:spPr>
      </p:cxnSp>
      <p:pic>
        <p:nvPicPr>
          <p:cNvPr id="94" name="Google Shape;94;p17"/>
          <p:cNvPicPr preferRelativeResize="0"/>
          <p:nvPr/>
        </p:nvPicPr>
        <p:blipFill>
          <a:blip r:embed="rId3">
            <a:alphaModFix/>
          </a:blip>
          <a:stretch>
            <a:fillRect/>
          </a:stretch>
        </p:blipFill>
        <p:spPr>
          <a:xfrm>
            <a:off x="869150" y="1863350"/>
            <a:ext cx="7330275" cy="1422138"/>
          </a:xfrm>
          <a:prstGeom prst="rect">
            <a:avLst/>
          </a:prstGeom>
          <a:noFill/>
          <a:ln cap="flat" cmpd="sng" w="9525">
            <a:solidFill>
              <a:schemeClr val="dk1"/>
            </a:solidFill>
            <a:prstDash val="solid"/>
            <a:round/>
            <a:headEnd len="sm" w="sm" type="none"/>
            <a:tailEnd len="sm" w="sm" type="none"/>
          </a:ln>
        </p:spPr>
      </p:pic>
      <p:pic>
        <p:nvPicPr>
          <p:cNvPr id="95" name="Google Shape;95;p17"/>
          <p:cNvPicPr preferRelativeResize="0"/>
          <p:nvPr/>
        </p:nvPicPr>
        <p:blipFill>
          <a:blip r:embed="rId4">
            <a:alphaModFix/>
          </a:blip>
          <a:stretch>
            <a:fillRect/>
          </a:stretch>
        </p:blipFill>
        <p:spPr>
          <a:xfrm>
            <a:off x="869150" y="3760700"/>
            <a:ext cx="7330276" cy="1191875"/>
          </a:xfrm>
          <a:prstGeom prst="rect">
            <a:avLst/>
          </a:prstGeom>
          <a:noFill/>
          <a:ln cap="flat" cmpd="sng" w="9525">
            <a:solidFill>
              <a:schemeClr val="dk1"/>
            </a:solidFill>
            <a:prstDash val="solid"/>
            <a:round/>
            <a:headEnd len="sm" w="sm" type="none"/>
            <a:tailEnd len="sm" w="sm" type="none"/>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8"/>
          <p:cNvSpPr txBox="1"/>
          <p:nvPr>
            <p:ph idx="1" type="body"/>
          </p:nvPr>
        </p:nvSpPr>
        <p:spPr>
          <a:xfrm>
            <a:off x="311700" y="471225"/>
            <a:ext cx="8520600" cy="4097700"/>
          </a:xfrm>
          <a:prstGeom prst="rect">
            <a:avLst/>
          </a:prstGeom>
        </p:spPr>
        <p:txBody>
          <a:bodyPr anchorCtr="0" anchor="t" bIns="91425" lIns="91425" spcFirstLastPara="1" rIns="91425" wrap="square" tIns="91425">
            <a:normAutofit/>
          </a:bodyPr>
          <a:lstStyle/>
          <a:p>
            <a:pPr indent="0" lvl="0" marL="88900" rtl="0" algn="just">
              <a:lnSpc>
                <a:spcPct val="100000"/>
              </a:lnSpc>
              <a:spcBef>
                <a:spcPts val="0"/>
              </a:spcBef>
              <a:spcAft>
                <a:spcPts val="0"/>
              </a:spcAft>
              <a:buClr>
                <a:schemeClr val="dk1"/>
              </a:buClr>
              <a:buSzPts val="1100"/>
              <a:buFont typeface="Arial"/>
              <a:buNone/>
            </a:pPr>
            <a:r>
              <a:rPr b="1" lang="en-CA" sz="1400">
                <a:solidFill>
                  <a:schemeClr val="dk1"/>
                </a:solidFill>
              </a:rPr>
              <a:t>float</a:t>
            </a:r>
            <a:r>
              <a:rPr lang="en-CA" sz="1400">
                <a:solidFill>
                  <a:schemeClr val="dk1"/>
                </a:solidFill>
              </a:rPr>
              <a:t> converts integers and strings to floating-point numbers:</a:t>
            </a:r>
            <a:endParaRPr sz="1400">
              <a:solidFill>
                <a:schemeClr val="dk1"/>
              </a:solidFill>
            </a:endParaRPr>
          </a:p>
          <a:p>
            <a:pPr indent="0" lvl="0" marL="0" rtl="0" algn="l">
              <a:lnSpc>
                <a:spcPct val="100000"/>
              </a:lnSpc>
              <a:spcBef>
                <a:spcPts val="30"/>
              </a:spcBef>
              <a:spcAft>
                <a:spcPts val="0"/>
              </a:spcAft>
              <a:buClr>
                <a:schemeClr val="dk1"/>
              </a:buClr>
              <a:buSzPts val="1100"/>
              <a:buFont typeface="Arial"/>
              <a:buNone/>
            </a:pPr>
            <a:r>
              <a:t/>
            </a:r>
            <a:endParaRPr sz="1400">
              <a:solidFill>
                <a:schemeClr val="dk1"/>
              </a:solidFill>
            </a:endParaRPr>
          </a:p>
          <a:p>
            <a:pPr indent="0" lvl="0" marL="88900" marR="3568700" rtl="0" algn="l">
              <a:lnSpc>
                <a:spcPct val="102916"/>
              </a:lnSpc>
              <a:spcBef>
                <a:spcPts val="0"/>
              </a:spcBef>
              <a:spcAft>
                <a:spcPts val="0"/>
              </a:spcAft>
              <a:buNone/>
            </a:pPr>
            <a:r>
              <a:t/>
            </a:r>
            <a:endParaRPr sz="1400">
              <a:solidFill>
                <a:schemeClr val="dk1"/>
              </a:solidFill>
            </a:endParaRPr>
          </a:p>
          <a:p>
            <a:pPr indent="0" lvl="0" marL="88900" marR="3568700" rtl="0" algn="l">
              <a:lnSpc>
                <a:spcPct val="102916"/>
              </a:lnSpc>
              <a:spcBef>
                <a:spcPts val="0"/>
              </a:spcBef>
              <a:spcAft>
                <a:spcPts val="0"/>
              </a:spcAft>
              <a:buNone/>
            </a:pPr>
            <a:r>
              <a:t/>
            </a:r>
            <a:endParaRPr sz="1400">
              <a:solidFill>
                <a:schemeClr val="dk1"/>
              </a:solidFill>
            </a:endParaRPr>
          </a:p>
          <a:p>
            <a:pPr indent="0" lvl="0" marL="88900" marR="3568700" rtl="0" algn="l">
              <a:lnSpc>
                <a:spcPct val="102916"/>
              </a:lnSpc>
              <a:spcBef>
                <a:spcPts val="0"/>
              </a:spcBef>
              <a:spcAft>
                <a:spcPts val="0"/>
              </a:spcAft>
              <a:buNone/>
            </a:pPr>
            <a:r>
              <a:t/>
            </a:r>
            <a:endParaRPr sz="1400">
              <a:solidFill>
                <a:schemeClr val="dk1"/>
              </a:solidFill>
            </a:endParaRPr>
          </a:p>
          <a:p>
            <a:pPr indent="0" lvl="0" marL="88900" marR="3568700" rtl="0" algn="l">
              <a:lnSpc>
                <a:spcPct val="102916"/>
              </a:lnSpc>
              <a:spcBef>
                <a:spcPts val="0"/>
              </a:spcBef>
              <a:spcAft>
                <a:spcPts val="0"/>
              </a:spcAft>
              <a:buNone/>
            </a:pPr>
            <a:r>
              <a:t/>
            </a:r>
            <a:endParaRPr sz="1400">
              <a:solidFill>
                <a:schemeClr val="dk1"/>
              </a:solidFill>
            </a:endParaRPr>
          </a:p>
          <a:p>
            <a:pPr indent="0" lvl="0" marL="88900" marR="3568700" rtl="0" algn="l">
              <a:lnSpc>
                <a:spcPct val="102916"/>
              </a:lnSpc>
              <a:spcBef>
                <a:spcPts val="0"/>
              </a:spcBef>
              <a:spcAft>
                <a:spcPts val="0"/>
              </a:spcAft>
              <a:buNone/>
            </a:pPr>
            <a:r>
              <a:t/>
            </a:r>
            <a:endParaRPr sz="1400">
              <a:solidFill>
                <a:schemeClr val="dk1"/>
              </a:solidFill>
            </a:endParaRPr>
          </a:p>
          <a:p>
            <a:pPr indent="0" lvl="0" marL="88900" marR="3568700" rtl="0" algn="l">
              <a:lnSpc>
                <a:spcPct val="102916"/>
              </a:lnSpc>
              <a:spcBef>
                <a:spcPts val="0"/>
              </a:spcBef>
              <a:spcAft>
                <a:spcPts val="0"/>
              </a:spcAft>
              <a:buNone/>
            </a:pPr>
            <a:r>
              <a:t/>
            </a:r>
            <a:endParaRPr sz="1400">
              <a:solidFill>
                <a:schemeClr val="dk1"/>
              </a:solidFill>
            </a:endParaRPr>
          </a:p>
          <a:p>
            <a:pPr indent="0" lvl="0" marL="88900" marR="3568700" rtl="0" algn="l">
              <a:lnSpc>
                <a:spcPct val="102916"/>
              </a:lnSpc>
              <a:spcBef>
                <a:spcPts val="0"/>
              </a:spcBef>
              <a:spcAft>
                <a:spcPts val="0"/>
              </a:spcAft>
              <a:buNone/>
            </a:pPr>
            <a:r>
              <a:t/>
            </a:r>
            <a:endParaRPr sz="1400">
              <a:solidFill>
                <a:schemeClr val="dk1"/>
              </a:solidFill>
            </a:endParaRPr>
          </a:p>
          <a:p>
            <a:pPr indent="0" lvl="0" marL="0" rtl="0" algn="l">
              <a:lnSpc>
                <a:spcPct val="100000"/>
              </a:lnSpc>
              <a:spcBef>
                <a:spcPts val="45"/>
              </a:spcBef>
              <a:spcAft>
                <a:spcPts val="0"/>
              </a:spcAft>
              <a:buClr>
                <a:schemeClr val="dk1"/>
              </a:buClr>
              <a:buSzPts val="1100"/>
              <a:buFont typeface="Arial"/>
              <a:buNone/>
            </a:pPr>
            <a:r>
              <a:t/>
            </a:r>
            <a:endParaRPr sz="1400">
              <a:solidFill>
                <a:schemeClr val="dk1"/>
              </a:solidFill>
            </a:endParaRPr>
          </a:p>
          <a:p>
            <a:pPr indent="0" lvl="0" marL="88900" rtl="0" algn="just">
              <a:lnSpc>
                <a:spcPct val="100000"/>
              </a:lnSpc>
              <a:spcBef>
                <a:spcPts val="0"/>
              </a:spcBef>
              <a:spcAft>
                <a:spcPts val="0"/>
              </a:spcAft>
              <a:buClr>
                <a:schemeClr val="dk1"/>
              </a:buClr>
              <a:buSzPts val="1100"/>
              <a:buFont typeface="Arial"/>
              <a:buNone/>
            </a:pPr>
            <a:r>
              <a:rPr b="1" lang="en-CA" sz="1400">
                <a:solidFill>
                  <a:schemeClr val="dk1"/>
                </a:solidFill>
              </a:rPr>
              <a:t> str </a:t>
            </a:r>
            <a:r>
              <a:rPr lang="en-CA" sz="1400">
                <a:solidFill>
                  <a:schemeClr val="dk1"/>
                </a:solidFill>
              </a:rPr>
              <a:t>converts its argument to a string:</a:t>
            </a:r>
            <a:endParaRPr sz="1400">
              <a:solidFill>
                <a:schemeClr val="dk1"/>
              </a:solidFill>
            </a:endParaRPr>
          </a:p>
          <a:p>
            <a:pPr indent="0" lvl="0" marL="0" rtl="0" algn="l">
              <a:lnSpc>
                <a:spcPct val="100000"/>
              </a:lnSpc>
              <a:spcBef>
                <a:spcPts val="30"/>
              </a:spcBef>
              <a:spcAft>
                <a:spcPts val="0"/>
              </a:spcAft>
              <a:buClr>
                <a:schemeClr val="dk1"/>
              </a:buClr>
              <a:buSzPts val="1100"/>
              <a:buFont typeface="Arial"/>
              <a:buNone/>
            </a:pPr>
            <a:r>
              <a:t/>
            </a:r>
            <a:endParaRPr sz="1100">
              <a:solidFill>
                <a:schemeClr val="dk1"/>
              </a:solidFill>
              <a:latin typeface="DejaVu Serif"/>
              <a:ea typeface="DejaVu Serif"/>
              <a:cs typeface="DejaVu Serif"/>
              <a:sym typeface="DejaVu Serif"/>
            </a:endParaRPr>
          </a:p>
          <a:p>
            <a:pPr indent="0" lvl="0" marL="88900" rtl="0" algn="l">
              <a:lnSpc>
                <a:spcPct val="94583"/>
              </a:lnSpc>
              <a:spcBef>
                <a:spcPts val="0"/>
              </a:spcBef>
              <a:spcAft>
                <a:spcPts val="0"/>
              </a:spcAft>
              <a:buClr>
                <a:schemeClr val="dk1"/>
              </a:buClr>
              <a:buSzPts val="1100"/>
              <a:buFont typeface="Arial"/>
              <a:buNone/>
            </a:pPr>
            <a:r>
              <a:t/>
            </a:r>
            <a:endParaRPr/>
          </a:p>
        </p:txBody>
      </p:sp>
      <p:pic>
        <p:nvPicPr>
          <p:cNvPr id="101" name="Google Shape;101;p18"/>
          <p:cNvPicPr preferRelativeResize="0"/>
          <p:nvPr/>
        </p:nvPicPr>
        <p:blipFill>
          <a:blip r:embed="rId3">
            <a:alphaModFix/>
          </a:blip>
          <a:stretch>
            <a:fillRect/>
          </a:stretch>
        </p:blipFill>
        <p:spPr>
          <a:xfrm>
            <a:off x="726400" y="1071800"/>
            <a:ext cx="7691201" cy="1201175"/>
          </a:xfrm>
          <a:prstGeom prst="rect">
            <a:avLst/>
          </a:prstGeom>
          <a:noFill/>
          <a:ln cap="flat" cmpd="sng" w="9525">
            <a:solidFill>
              <a:schemeClr val="dk2"/>
            </a:solidFill>
            <a:prstDash val="solid"/>
            <a:round/>
            <a:headEnd len="sm" w="sm" type="none"/>
            <a:tailEnd len="sm" w="sm" type="none"/>
          </a:ln>
        </p:spPr>
      </p:pic>
      <p:pic>
        <p:nvPicPr>
          <p:cNvPr id="102" name="Google Shape;102;p18"/>
          <p:cNvPicPr preferRelativeResize="0"/>
          <p:nvPr/>
        </p:nvPicPr>
        <p:blipFill>
          <a:blip r:embed="rId4">
            <a:alphaModFix/>
          </a:blip>
          <a:stretch>
            <a:fillRect/>
          </a:stretch>
        </p:blipFill>
        <p:spPr>
          <a:xfrm>
            <a:off x="726400" y="3091100"/>
            <a:ext cx="7691201" cy="1307075"/>
          </a:xfrm>
          <a:prstGeom prst="rect">
            <a:avLst/>
          </a:prstGeom>
          <a:noFill/>
          <a:ln cap="flat" cmpd="sng" w="9525">
            <a:solidFill>
              <a:schemeClr val="dk2"/>
            </a:solidFill>
            <a:prstDash val="solid"/>
            <a:round/>
            <a:headEnd len="sm" w="sm" type="none"/>
            <a:tailEnd len="sm" w="sm" type="none"/>
          </a:ln>
        </p:spPr>
      </p:pic>
      <p:sp>
        <p:nvSpPr>
          <p:cNvPr id="103" name="Google Shape;103;p18"/>
          <p:cNvSpPr/>
          <p:nvPr/>
        </p:nvSpPr>
        <p:spPr>
          <a:xfrm flipH="1" rot="10800000">
            <a:off x="0" y="0"/>
            <a:ext cx="508200" cy="508200"/>
          </a:xfrm>
          <a:prstGeom prst="rtTriangle">
            <a:avLst/>
          </a:prstGeom>
          <a:solidFill>
            <a:srgbClr val="1C4587"/>
          </a:solidFill>
          <a:ln cap="flat" cmpd="sng" w="9525">
            <a:solidFill>
              <a:srgbClr val="1C458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8"/>
          <p:cNvSpPr/>
          <p:nvPr/>
        </p:nvSpPr>
        <p:spPr>
          <a:xfrm flipH="1">
            <a:off x="8635800" y="4635300"/>
            <a:ext cx="508200" cy="508200"/>
          </a:xfrm>
          <a:prstGeom prst="rtTriangle">
            <a:avLst/>
          </a:prstGeom>
          <a:solidFill>
            <a:srgbClr val="FFD966"/>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9"/>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CA" sz="2500">
                <a:solidFill>
                  <a:srgbClr val="1C4587"/>
                </a:solidFill>
              </a:rPr>
              <a:t>4.4 Math functions</a:t>
            </a:r>
            <a:endParaRPr sz="3900">
              <a:solidFill>
                <a:srgbClr val="1C4587"/>
              </a:solidFill>
            </a:endParaRPr>
          </a:p>
        </p:txBody>
      </p:sp>
      <p:sp>
        <p:nvSpPr>
          <p:cNvPr id="110" name="Google Shape;110;p19"/>
          <p:cNvSpPr txBox="1"/>
          <p:nvPr>
            <p:ph idx="1" type="body"/>
          </p:nvPr>
        </p:nvSpPr>
        <p:spPr>
          <a:xfrm>
            <a:off x="311700" y="1152475"/>
            <a:ext cx="8520600" cy="3732300"/>
          </a:xfrm>
          <a:prstGeom prst="rect">
            <a:avLst/>
          </a:prstGeom>
        </p:spPr>
        <p:txBody>
          <a:bodyPr anchorCtr="0" anchor="t" bIns="91425" lIns="91425" spcFirstLastPara="1" rIns="91425" wrap="square" tIns="91425">
            <a:normAutofit/>
          </a:bodyPr>
          <a:lstStyle/>
          <a:p>
            <a:pPr indent="0" lvl="0" marL="0" marR="0" rtl="0" algn="just">
              <a:lnSpc>
                <a:spcPct val="150000"/>
              </a:lnSpc>
              <a:spcBef>
                <a:spcPts val="5"/>
              </a:spcBef>
              <a:spcAft>
                <a:spcPts val="0"/>
              </a:spcAft>
              <a:buNone/>
            </a:pPr>
            <a:r>
              <a:rPr lang="en-CA" sz="1400">
                <a:solidFill>
                  <a:schemeClr val="dk1"/>
                </a:solidFill>
                <a:highlight>
                  <a:srgbClr val="FFFFFF"/>
                </a:highlight>
              </a:rPr>
              <a:t>Python has a built-in module that you can use for mathematical tasks. You have to import the module if you want to use it. </a:t>
            </a:r>
            <a:endParaRPr sz="1400">
              <a:solidFill>
                <a:schemeClr val="dk1"/>
              </a:solidFill>
              <a:highlight>
                <a:srgbClr val="FFFFFF"/>
              </a:highlight>
            </a:endParaRPr>
          </a:p>
          <a:p>
            <a:pPr indent="0" lvl="0" marL="0" marR="0" rtl="0" algn="just">
              <a:lnSpc>
                <a:spcPct val="150000"/>
              </a:lnSpc>
              <a:spcBef>
                <a:spcPts val="5"/>
              </a:spcBef>
              <a:spcAft>
                <a:spcPts val="0"/>
              </a:spcAft>
              <a:buNone/>
            </a:pPr>
            <a:r>
              <a:t/>
            </a:r>
            <a:endParaRPr sz="1400">
              <a:solidFill>
                <a:schemeClr val="dk1"/>
              </a:solidFill>
              <a:highlight>
                <a:srgbClr val="FFFFFF"/>
              </a:highlight>
            </a:endParaRPr>
          </a:p>
          <a:p>
            <a:pPr indent="0" lvl="0" marL="0" marR="0" rtl="0" algn="just">
              <a:lnSpc>
                <a:spcPct val="150000"/>
              </a:lnSpc>
              <a:spcBef>
                <a:spcPts val="5"/>
              </a:spcBef>
              <a:spcAft>
                <a:spcPts val="0"/>
              </a:spcAft>
              <a:buNone/>
            </a:pPr>
            <a:r>
              <a:rPr lang="en-CA" sz="1400">
                <a:solidFill>
                  <a:schemeClr val="dk1"/>
                </a:solidFill>
                <a:highlight>
                  <a:srgbClr val="FFFFFF"/>
                </a:highlight>
              </a:rPr>
              <a:t>Examples of the math methods: </a:t>
            </a:r>
            <a:endParaRPr sz="1400">
              <a:solidFill>
                <a:schemeClr val="dk1"/>
              </a:solidFill>
              <a:highlight>
                <a:srgbClr val="FFFFFF"/>
              </a:highlight>
            </a:endParaRPr>
          </a:p>
          <a:p>
            <a:pPr indent="0" lvl="0" marL="0" marR="0" rtl="0" algn="just">
              <a:lnSpc>
                <a:spcPct val="102916"/>
              </a:lnSpc>
              <a:spcBef>
                <a:spcPts val="5"/>
              </a:spcBef>
              <a:spcAft>
                <a:spcPts val="0"/>
              </a:spcAft>
              <a:buNone/>
            </a:pPr>
            <a:r>
              <a:t/>
            </a:r>
            <a:endParaRPr sz="1150">
              <a:solidFill>
                <a:schemeClr val="dk1"/>
              </a:solidFill>
              <a:highlight>
                <a:srgbClr val="FFFFFF"/>
              </a:highlight>
              <a:latin typeface="Verdana"/>
              <a:ea typeface="Verdana"/>
              <a:cs typeface="Verdana"/>
              <a:sym typeface="Verdana"/>
            </a:endParaRPr>
          </a:p>
          <a:p>
            <a:pPr indent="0" lvl="0" marL="0" marR="0" rtl="0" algn="just">
              <a:lnSpc>
                <a:spcPct val="102916"/>
              </a:lnSpc>
              <a:spcBef>
                <a:spcPts val="5"/>
              </a:spcBef>
              <a:spcAft>
                <a:spcPts val="0"/>
              </a:spcAft>
              <a:buNone/>
            </a:pPr>
            <a:r>
              <a:t/>
            </a:r>
            <a:endParaRPr sz="1150">
              <a:solidFill>
                <a:schemeClr val="dk1"/>
              </a:solidFill>
              <a:highlight>
                <a:srgbClr val="FFFFFF"/>
              </a:highlight>
              <a:latin typeface="Verdana"/>
              <a:ea typeface="Verdana"/>
              <a:cs typeface="Verdana"/>
              <a:sym typeface="Verdana"/>
            </a:endParaRPr>
          </a:p>
          <a:p>
            <a:pPr indent="0" lvl="0" marL="0" marR="0" rtl="0" algn="just">
              <a:lnSpc>
                <a:spcPct val="102916"/>
              </a:lnSpc>
              <a:spcBef>
                <a:spcPts val="5"/>
              </a:spcBef>
              <a:spcAft>
                <a:spcPts val="0"/>
              </a:spcAft>
              <a:buNone/>
            </a:pPr>
            <a:r>
              <a:t/>
            </a:r>
            <a:endParaRPr sz="1150">
              <a:solidFill>
                <a:schemeClr val="dk1"/>
              </a:solidFill>
              <a:highlight>
                <a:srgbClr val="FFFFFF"/>
              </a:highlight>
              <a:latin typeface="Verdana"/>
              <a:ea typeface="Verdana"/>
              <a:cs typeface="Verdana"/>
              <a:sym typeface="Verdana"/>
            </a:endParaRPr>
          </a:p>
          <a:p>
            <a:pPr indent="0" lvl="0" marL="0" marR="0" rtl="0" algn="just">
              <a:lnSpc>
                <a:spcPct val="102916"/>
              </a:lnSpc>
              <a:spcBef>
                <a:spcPts val="5"/>
              </a:spcBef>
              <a:spcAft>
                <a:spcPts val="0"/>
              </a:spcAft>
              <a:buClr>
                <a:schemeClr val="dk1"/>
              </a:buClr>
              <a:buSzPts val="1100"/>
              <a:buFont typeface="Arial"/>
              <a:buNone/>
            </a:pPr>
            <a:r>
              <a:t/>
            </a:r>
            <a:endParaRPr sz="1150">
              <a:solidFill>
                <a:schemeClr val="dk1"/>
              </a:solidFill>
              <a:highlight>
                <a:srgbClr val="FFFFFF"/>
              </a:highlight>
              <a:latin typeface="Verdana"/>
              <a:ea typeface="Verdana"/>
              <a:cs typeface="Verdana"/>
              <a:sym typeface="Verdana"/>
            </a:endParaRPr>
          </a:p>
        </p:txBody>
      </p:sp>
      <p:pic>
        <p:nvPicPr>
          <p:cNvPr id="111" name="Google Shape;111;p19"/>
          <p:cNvPicPr preferRelativeResize="0"/>
          <p:nvPr/>
        </p:nvPicPr>
        <p:blipFill>
          <a:blip r:embed="rId3">
            <a:alphaModFix/>
          </a:blip>
          <a:stretch>
            <a:fillRect/>
          </a:stretch>
        </p:blipFill>
        <p:spPr>
          <a:xfrm>
            <a:off x="1260450" y="2571750"/>
            <a:ext cx="6358700" cy="2132775"/>
          </a:xfrm>
          <a:prstGeom prst="rect">
            <a:avLst/>
          </a:prstGeom>
          <a:noFill/>
          <a:ln>
            <a:noFill/>
          </a:ln>
        </p:spPr>
      </p:pic>
      <p:sp>
        <p:nvSpPr>
          <p:cNvPr id="112" name="Google Shape;112;p19"/>
          <p:cNvSpPr/>
          <p:nvPr/>
        </p:nvSpPr>
        <p:spPr>
          <a:xfrm flipH="1" rot="10800000">
            <a:off x="0" y="0"/>
            <a:ext cx="508200" cy="508200"/>
          </a:xfrm>
          <a:prstGeom prst="rtTriangle">
            <a:avLst/>
          </a:prstGeom>
          <a:solidFill>
            <a:srgbClr val="1C4587"/>
          </a:solidFill>
          <a:ln cap="flat" cmpd="sng" w="9525">
            <a:solidFill>
              <a:srgbClr val="1C458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9"/>
          <p:cNvSpPr/>
          <p:nvPr/>
        </p:nvSpPr>
        <p:spPr>
          <a:xfrm flipH="1">
            <a:off x="8635800" y="4635300"/>
            <a:ext cx="508200" cy="508200"/>
          </a:xfrm>
          <a:prstGeom prst="rtTriangle">
            <a:avLst/>
          </a:prstGeom>
          <a:solidFill>
            <a:srgbClr val="FFD966"/>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4" name="Google Shape;114;p19"/>
          <p:cNvCxnSpPr/>
          <p:nvPr/>
        </p:nvCxnSpPr>
        <p:spPr>
          <a:xfrm>
            <a:off x="410938" y="1019226"/>
            <a:ext cx="8246700" cy="18600"/>
          </a:xfrm>
          <a:prstGeom prst="straightConnector1">
            <a:avLst/>
          </a:prstGeom>
          <a:noFill/>
          <a:ln cap="flat" cmpd="sng" w="28575">
            <a:solidFill>
              <a:srgbClr val="CCCCCC"/>
            </a:solidFill>
            <a:prstDash val="solid"/>
            <a:round/>
            <a:headEnd len="med" w="med" type="none"/>
            <a:tailEnd len="med" w="med" type="non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0"/>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5"/>
              </a:spcBef>
              <a:spcAft>
                <a:spcPts val="0"/>
              </a:spcAft>
              <a:buNone/>
            </a:pPr>
            <a:r>
              <a:rPr lang="en-CA" sz="2500">
                <a:solidFill>
                  <a:srgbClr val="1C4587"/>
                </a:solidFill>
              </a:rPr>
              <a:t>4.5 Random numbers</a:t>
            </a:r>
            <a:endParaRPr sz="2500">
              <a:solidFill>
                <a:srgbClr val="1C4587"/>
              </a:solidFill>
            </a:endParaRPr>
          </a:p>
        </p:txBody>
      </p:sp>
      <p:sp>
        <p:nvSpPr>
          <p:cNvPr id="120" name="Google Shape;120;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lnSpc>
                <a:spcPct val="150000"/>
              </a:lnSpc>
              <a:spcBef>
                <a:spcPts val="0"/>
              </a:spcBef>
              <a:spcAft>
                <a:spcPts val="0"/>
              </a:spcAft>
              <a:buClr>
                <a:schemeClr val="dk1"/>
              </a:buClr>
              <a:buSzPts val="1100"/>
              <a:buFont typeface="Arial"/>
              <a:buNone/>
            </a:pPr>
            <a:r>
              <a:rPr lang="en-CA" sz="1400">
                <a:solidFill>
                  <a:schemeClr val="dk1"/>
                </a:solidFill>
              </a:rPr>
              <a:t>Given the same inputs, most computer programs generate the same outputs every time, so they are said to be </a:t>
            </a:r>
            <a:r>
              <a:rPr b="1" lang="en-CA" sz="1400">
                <a:solidFill>
                  <a:schemeClr val="dk1"/>
                </a:solidFill>
              </a:rPr>
              <a:t>deterministic</a:t>
            </a:r>
            <a:r>
              <a:rPr lang="en-CA" sz="1400">
                <a:solidFill>
                  <a:schemeClr val="dk1"/>
                </a:solidFill>
              </a:rPr>
              <a:t>. Determinism is usually a good thing, since we expect the same calculation to yield the same result. For some applications, though, we want the computer to be unpredictable. Games are an obvious example, but there are more.</a:t>
            </a:r>
            <a:endParaRPr sz="1400">
              <a:solidFill>
                <a:schemeClr val="dk1"/>
              </a:solidFill>
            </a:endParaRPr>
          </a:p>
          <a:p>
            <a:pPr indent="0" lvl="0" marL="0" rtl="0" algn="just">
              <a:lnSpc>
                <a:spcPct val="150000"/>
              </a:lnSpc>
              <a:spcBef>
                <a:spcPts val="800"/>
              </a:spcBef>
              <a:spcAft>
                <a:spcPts val="0"/>
              </a:spcAft>
              <a:buClr>
                <a:schemeClr val="dk1"/>
              </a:buClr>
              <a:buSzPts val="1100"/>
              <a:buFont typeface="Arial"/>
              <a:buNone/>
            </a:pPr>
            <a:r>
              <a:rPr lang="en-CA" sz="1400">
                <a:solidFill>
                  <a:schemeClr val="dk1"/>
                </a:solidFill>
              </a:rPr>
              <a:t>Making a program truly nondeterministic turns out to be not so easy, but there are ways to make it at least seem nondeterministic. One of them is to use </a:t>
            </a:r>
            <a:r>
              <a:rPr b="1" lang="en-CA" sz="1400">
                <a:solidFill>
                  <a:schemeClr val="dk1"/>
                </a:solidFill>
              </a:rPr>
              <a:t>algorithms</a:t>
            </a:r>
            <a:r>
              <a:rPr lang="en-CA" sz="1400">
                <a:solidFill>
                  <a:schemeClr val="dk1"/>
                </a:solidFill>
              </a:rPr>
              <a:t> that generate </a:t>
            </a:r>
            <a:r>
              <a:rPr b="1" lang="en-CA" sz="1400">
                <a:solidFill>
                  <a:schemeClr val="dk1"/>
                </a:solidFill>
              </a:rPr>
              <a:t>pseudorandom</a:t>
            </a:r>
            <a:r>
              <a:rPr lang="en-CA" sz="1400">
                <a:solidFill>
                  <a:schemeClr val="dk1"/>
                </a:solidFill>
              </a:rPr>
              <a:t> numbers. Pseudorandom numbers are not truly random because they are generated by a deterministic computation, but just by looking at the numbers it is all but impossible to distinguish them from random.</a:t>
            </a:r>
            <a:endParaRPr sz="1400">
              <a:solidFill>
                <a:schemeClr val="dk1"/>
              </a:solidFill>
            </a:endParaRPr>
          </a:p>
          <a:p>
            <a:pPr indent="0" lvl="0" marL="0" rtl="0" algn="l">
              <a:lnSpc>
                <a:spcPct val="100000"/>
              </a:lnSpc>
              <a:spcBef>
                <a:spcPts val="800"/>
              </a:spcBef>
              <a:spcAft>
                <a:spcPts val="0"/>
              </a:spcAft>
              <a:buNone/>
            </a:pPr>
            <a:r>
              <a:t/>
            </a:r>
            <a:endParaRPr/>
          </a:p>
        </p:txBody>
      </p:sp>
      <p:cxnSp>
        <p:nvCxnSpPr>
          <p:cNvPr id="121" name="Google Shape;121;p20"/>
          <p:cNvCxnSpPr/>
          <p:nvPr/>
        </p:nvCxnSpPr>
        <p:spPr>
          <a:xfrm>
            <a:off x="410938" y="1019226"/>
            <a:ext cx="8246700" cy="18600"/>
          </a:xfrm>
          <a:prstGeom prst="straightConnector1">
            <a:avLst/>
          </a:prstGeom>
          <a:noFill/>
          <a:ln cap="flat" cmpd="sng" w="28575">
            <a:solidFill>
              <a:srgbClr val="CCCCCC"/>
            </a:solidFill>
            <a:prstDash val="solid"/>
            <a:round/>
            <a:headEnd len="med" w="med" type="none"/>
            <a:tailEnd len="med" w="med" type="none"/>
          </a:ln>
        </p:spPr>
      </p:cxnSp>
      <p:sp>
        <p:nvSpPr>
          <p:cNvPr id="122" name="Google Shape;122;p20"/>
          <p:cNvSpPr/>
          <p:nvPr/>
        </p:nvSpPr>
        <p:spPr>
          <a:xfrm flipH="1" rot="10800000">
            <a:off x="0" y="0"/>
            <a:ext cx="508200" cy="508200"/>
          </a:xfrm>
          <a:prstGeom prst="rtTriangle">
            <a:avLst/>
          </a:prstGeom>
          <a:solidFill>
            <a:srgbClr val="1C4587"/>
          </a:solidFill>
          <a:ln cap="flat" cmpd="sng" w="9525">
            <a:solidFill>
              <a:srgbClr val="1C458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20"/>
          <p:cNvSpPr/>
          <p:nvPr/>
        </p:nvSpPr>
        <p:spPr>
          <a:xfrm flipH="1">
            <a:off x="8635800" y="4635300"/>
            <a:ext cx="508200" cy="508200"/>
          </a:xfrm>
          <a:prstGeom prst="rtTriangle">
            <a:avLst/>
          </a:prstGeom>
          <a:solidFill>
            <a:srgbClr val="FFD966"/>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1"/>
          <p:cNvSpPr txBox="1"/>
          <p:nvPr>
            <p:ph idx="1" type="body"/>
          </p:nvPr>
        </p:nvSpPr>
        <p:spPr>
          <a:xfrm>
            <a:off x="311700" y="508200"/>
            <a:ext cx="8520600" cy="4364400"/>
          </a:xfrm>
          <a:prstGeom prst="rect">
            <a:avLst/>
          </a:prstGeom>
        </p:spPr>
        <p:txBody>
          <a:bodyPr anchorCtr="0" anchor="t" bIns="91425" lIns="91425" spcFirstLastPara="1" rIns="91425" wrap="square" tIns="91425">
            <a:normAutofit lnSpcReduction="10000"/>
          </a:bodyPr>
          <a:lstStyle/>
          <a:p>
            <a:pPr indent="0" lvl="0" marL="0" rtl="0" algn="just">
              <a:lnSpc>
                <a:spcPct val="150000"/>
              </a:lnSpc>
              <a:spcBef>
                <a:spcPts val="0"/>
              </a:spcBef>
              <a:spcAft>
                <a:spcPts val="0"/>
              </a:spcAft>
              <a:buClr>
                <a:schemeClr val="dk1"/>
              </a:buClr>
              <a:buSzPts val="1100"/>
              <a:buFont typeface="Arial"/>
              <a:buNone/>
            </a:pPr>
            <a:r>
              <a:rPr lang="en-CA" sz="1400">
                <a:solidFill>
                  <a:schemeClr val="dk1"/>
                </a:solidFill>
                <a:highlight>
                  <a:srgbClr val="FFFFFF"/>
                </a:highlight>
              </a:rPr>
              <a:t>The </a:t>
            </a:r>
            <a:r>
              <a:rPr b="1" lang="en-CA" sz="1400">
                <a:solidFill>
                  <a:schemeClr val="dk1"/>
                </a:solidFill>
                <a:highlight>
                  <a:srgbClr val="FFFFFF"/>
                </a:highlight>
              </a:rPr>
              <a:t>random module</a:t>
            </a:r>
            <a:r>
              <a:rPr lang="en-CA" sz="1400">
                <a:solidFill>
                  <a:schemeClr val="dk1"/>
                </a:solidFill>
                <a:highlight>
                  <a:srgbClr val="FFFFFF"/>
                </a:highlight>
              </a:rPr>
              <a:t> provides functions that generate pseudorandom numbers (which we will simply call “random” from here on). If you want to use that module you just have to write import random at the top of your code.</a:t>
            </a:r>
            <a:endParaRPr sz="1400">
              <a:solidFill>
                <a:schemeClr val="dk1"/>
              </a:solidFill>
              <a:highlight>
                <a:srgbClr val="FFFFFF"/>
              </a:highlight>
            </a:endParaRPr>
          </a:p>
          <a:p>
            <a:pPr indent="0" lvl="0" marL="0" rtl="0" algn="just">
              <a:lnSpc>
                <a:spcPct val="150000"/>
              </a:lnSpc>
              <a:spcBef>
                <a:spcPts val="1200"/>
              </a:spcBef>
              <a:spcAft>
                <a:spcPts val="0"/>
              </a:spcAft>
              <a:buNone/>
            </a:pPr>
            <a:r>
              <a:rPr lang="en-CA" sz="1400">
                <a:solidFill>
                  <a:schemeClr val="dk1"/>
                </a:solidFill>
                <a:highlight>
                  <a:srgbClr val="FFFFFF"/>
                </a:highlight>
              </a:rPr>
              <a:t>The function </a:t>
            </a:r>
            <a:r>
              <a:rPr b="1" lang="en-CA" sz="1400">
                <a:solidFill>
                  <a:schemeClr val="dk1"/>
                </a:solidFill>
                <a:highlight>
                  <a:srgbClr val="FFFFFF"/>
                </a:highlight>
              </a:rPr>
              <a:t>random ()</a:t>
            </a:r>
            <a:r>
              <a:rPr lang="en-CA" sz="1400">
                <a:solidFill>
                  <a:schemeClr val="dk1"/>
                </a:solidFill>
                <a:highlight>
                  <a:srgbClr val="FFFFFF"/>
                </a:highlight>
              </a:rPr>
              <a:t> returns a random float between 0.0 and 1.0 (including 0.0 but not 1.0). Each time you call </a:t>
            </a:r>
            <a:r>
              <a:rPr b="1" lang="en-CA" sz="1400">
                <a:solidFill>
                  <a:schemeClr val="dk1"/>
                </a:solidFill>
                <a:highlight>
                  <a:srgbClr val="FFFFFF"/>
                </a:highlight>
              </a:rPr>
              <a:t>random ()</a:t>
            </a:r>
            <a:r>
              <a:rPr lang="en-CA" sz="1400">
                <a:solidFill>
                  <a:schemeClr val="dk1"/>
                </a:solidFill>
                <a:highlight>
                  <a:srgbClr val="FFFFFF"/>
                </a:highlight>
              </a:rPr>
              <a:t>, you get the next number in a long series. To see a sample, run this loop:</a:t>
            </a:r>
            <a:endParaRPr sz="1400">
              <a:solidFill>
                <a:schemeClr val="dk1"/>
              </a:solidFill>
              <a:highlight>
                <a:srgbClr val="FFFFFF"/>
              </a:highlight>
            </a:endParaRPr>
          </a:p>
          <a:p>
            <a:pPr indent="0" lvl="0" marL="0" rtl="0" algn="just">
              <a:lnSpc>
                <a:spcPct val="150000"/>
              </a:lnSpc>
              <a:spcBef>
                <a:spcPts val="1200"/>
              </a:spcBef>
              <a:spcAft>
                <a:spcPts val="0"/>
              </a:spcAft>
              <a:buNone/>
            </a:pPr>
            <a:r>
              <a:t/>
            </a:r>
            <a:endParaRPr sz="1400">
              <a:solidFill>
                <a:schemeClr val="dk1"/>
              </a:solidFill>
              <a:highlight>
                <a:srgbClr val="FFFFFF"/>
              </a:highlight>
            </a:endParaRPr>
          </a:p>
          <a:p>
            <a:pPr indent="0" lvl="0" marL="0" rtl="0" algn="just">
              <a:lnSpc>
                <a:spcPct val="150000"/>
              </a:lnSpc>
              <a:spcBef>
                <a:spcPts val="1200"/>
              </a:spcBef>
              <a:spcAft>
                <a:spcPts val="0"/>
              </a:spcAft>
              <a:buNone/>
            </a:pPr>
            <a:r>
              <a:t/>
            </a:r>
            <a:endParaRPr sz="1400">
              <a:solidFill>
                <a:schemeClr val="dk1"/>
              </a:solidFill>
              <a:highlight>
                <a:srgbClr val="FFFFFF"/>
              </a:highlight>
            </a:endParaRPr>
          </a:p>
          <a:p>
            <a:pPr indent="0" lvl="0" marL="0" rtl="0" algn="just">
              <a:lnSpc>
                <a:spcPct val="150000"/>
              </a:lnSpc>
              <a:spcBef>
                <a:spcPts val="1200"/>
              </a:spcBef>
              <a:spcAft>
                <a:spcPts val="0"/>
              </a:spcAft>
              <a:buNone/>
            </a:pPr>
            <a:r>
              <a:t/>
            </a:r>
            <a:endParaRPr sz="1400">
              <a:solidFill>
                <a:schemeClr val="dk1"/>
              </a:solidFill>
              <a:highlight>
                <a:srgbClr val="FFFFFF"/>
              </a:highlight>
            </a:endParaRPr>
          </a:p>
          <a:p>
            <a:pPr indent="0" lvl="0" marL="0" rtl="0" algn="just">
              <a:lnSpc>
                <a:spcPct val="150000"/>
              </a:lnSpc>
              <a:spcBef>
                <a:spcPts val="1200"/>
              </a:spcBef>
              <a:spcAft>
                <a:spcPts val="0"/>
              </a:spcAft>
              <a:buNone/>
            </a:pPr>
            <a:r>
              <a:t/>
            </a:r>
            <a:endParaRPr sz="1400">
              <a:solidFill>
                <a:schemeClr val="dk1"/>
              </a:solidFill>
              <a:highlight>
                <a:srgbClr val="FFFFFF"/>
              </a:highlight>
            </a:endParaRPr>
          </a:p>
          <a:p>
            <a:pPr indent="0" lvl="0" marL="0" rtl="0" algn="just">
              <a:lnSpc>
                <a:spcPct val="150000"/>
              </a:lnSpc>
              <a:spcBef>
                <a:spcPts val="1200"/>
              </a:spcBef>
              <a:spcAft>
                <a:spcPts val="1200"/>
              </a:spcAft>
              <a:buNone/>
            </a:pPr>
            <a:r>
              <a:rPr lang="en-CA" sz="1400">
                <a:solidFill>
                  <a:schemeClr val="dk1"/>
                </a:solidFill>
                <a:highlight>
                  <a:srgbClr val="FFFFFF"/>
                </a:highlight>
              </a:rPr>
              <a:t>The program that we see above, produces the following list of 10 random numbers between 0.0 and up to but not including 1.0. Every time you run it, it produces a different set of numbers.</a:t>
            </a:r>
            <a:endParaRPr sz="1400">
              <a:solidFill>
                <a:schemeClr val="dk1"/>
              </a:solidFill>
              <a:highlight>
                <a:srgbClr val="FFFFFF"/>
              </a:highlight>
            </a:endParaRPr>
          </a:p>
        </p:txBody>
      </p:sp>
      <p:pic>
        <p:nvPicPr>
          <p:cNvPr id="129" name="Google Shape;129;p21"/>
          <p:cNvPicPr preferRelativeResize="0"/>
          <p:nvPr/>
        </p:nvPicPr>
        <p:blipFill>
          <a:blip r:embed="rId3">
            <a:alphaModFix/>
          </a:blip>
          <a:stretch>
            <a:fillRect/>
          </a:stretch>
        </p:blipFill>
        <p:spPr>
          <a:xfrm>
            <a:off x="880850" y="2393125"/>
            <a:ext cx="7253276" cy="1348350"/>
          </a:xfrm>
          <a:prstGeom prst="rect">
            <a:avLst/>
          </a:prstGeom>
          <a:noFill/>
          <a:ln cap="flat" cmpd="sng" w="9525">
            <a:solidFill>
              <a:schemeClr val="dk1"/>
            </a:solidFill>
            <a:prstDash val="solid"/>
            <a:round/>
            <a:headEnd len="sm" w="sm" type="none"/>
            <a:tailEnd len="sm" w="sm" type="none"/>
          </a:ln>
        </p:spPr>
      </p:pic>
      <p:sp>
        <p:nvSpPr>
          <p:cNvPr id="130" name="Google Shape;130;p21"/>
          <p:cNvSpPr/>
          <p:nvPr/>
        </p:nvSpPr>
        <p:spPr>
          <a:xfrm flipH="1" rot="10800000">
            <a:off x="0" y="0"/>
            <a:ext cx="508200" cy="508200"/>
          </a:xfrm>
          <a:prstGeom prst="rtTriangle">
            <a:avLst/>
          </a:prstGeom>
          <a:solidFill>
            <a:srgbClr val="1C4587"/>
          </a:solidFill>
          <a:ln cap="flat" cmpd="sng" w="9525">
            <a:solidFill>
              <a:srgbClr val="1C458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21"/>
          <p:cNvSpPr/>
          <p:nvPr/>
        </p:nvSpPr>
        <p:spPr>
          <a:xfrm flipH="1">
            <a:off x="8635800" y="4635300"/>
            <a:ext cx="508200" cy="508200"/>
          </a:xfrm>
          <a:prstGeom prst="rtTriangle">
            <a:avLst/>
          </a:prstGeom>
          <a:solidFill>
            <a:srgbClr val="FFD966"/>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