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14d237620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14d23762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14d2376200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14d2376200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14d2376200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14d2376200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14d2376200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14d2376200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14d2376200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14d2376200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14d2376200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14d2376200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14d237620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14d237620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14d237620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14d237620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14d237620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14d237620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14d237620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14d237620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14d237620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14d237620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14d2376200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14d237620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14d2376200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14d237620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14d2376200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14d2376200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CA" sz="5250">
                <a:solidFill>
                  <a:srgbClr val="1C4587"/>
                </a:solidFill>
              </a:rPr>
              <a:t>Chapter 5</a:t>
            </a:r>
            <a:r>
              <a:rPr lang="en-CA" sz="5250">
                <a:solidFill>
                  <a:srgbClr val="231F20"/>
                </a:solidFill>
              </a:rPr>
              <a:t> </a:t>
            </a:r>
            <a:endParaRPr sz="80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CA" sz="2850">
                <a:solidFill>
                  <a:srgbClr val="4070A1"/>
                </a:solidFill>
              </a:rPr>
              <a:t>ITERATION </a:t>
            </a:r>
            <a:endParaRPr sz="3200">
              <a:solidFill>
                <a:srgbClr val="4070A1"/>
              </a:solidFill>
            </a:endParaRPr>
          </a:p>
        </p:txBody>
      </p:sp>
      <p:cxnSp>
        <p:nvCxnSpPr>
          <p:cNvPr id="56" name="Google Shape;56;p13"/>
          <p:cNvCxnSpPr/>
          <p:nvPr/>
        </p:nvCxnSpPr>
        <p:spPr>
          <a:xfrm flipH="1" rot="10800000">
            <a:off x="380138" y="2715001"/>
            <a:ext cx="5319300" cy="1500"/>
          </a:xfrm>
          <a:prstGeom prst="straightConnector1">
            <a:avLst/>
          </a:prstGeom>
          <a:noFill/>
          <a:ln cap="flat" cmpd="sng" w="19050">
            <a:solidFill>
              <a:srgbClr val="FFD966"/>
            </a:solidFill>
            <a:prstDash val="solid"/>
            <a:round/>
            <a:headEnd len="med" w="med" type="none"/>
            <a:tailEnd len="med" w="med" type="none"/>
          </a:ln>
        </p:spPr>
      </p:cxnSp>
      <p:pic>
        <p:nvPicPr>
          <p:cNvPr id="57" name="Google Shape;57;p13"/>
          <p:cNvPicPr preferRelativeResize="0"/>
          <p:nvPr/>
        </p:nvPicPr>
        <p:blipFill>
          <a:blip r:embed="rId3">
            <a:alphaModFix/>
          </a:blip>
          <a:stretch>
            <a:fillRect/>
          </a:stretch>
        </p:blipFill>
        <p:spPr>
          <a:xfrm>
            <a:off x="5120775" y="2066013"/>
            <a:ext cx="578675" cy="5313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311700" y="4342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rgbClr val="000000"/>
              </a:buClr>
              <a:buSzPts val="1100"/>
              <a:buFont typeface="Arial"/>
              <a:buNone/>
            </a:pPr>
            <a:r>
              <a:rPr lang="en-CA" sz="2500">
                <a:solidFill>
                  <a:srgbClr val="1C4587"/>
                </a:solidFill>
              </a:rPr>
              <a:t>5.6  Loop patterns</a:t>
            </a:r>
            <a:endParaRPr sz="3900">
              <a:solidFill>
                <a:srgbClr val="1C4587"/>
              </a:solidFill>
            </a:endParaRPr>
          </a:p>
        </p:txBody>
      </p:sp>
      <p:sp>
        <p:nvSpPr>
          <p:cNvPr id="136" name="Google Shape;13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marR="0" rtl="0" algn="just">
              <a:lnSpc>
                <a:spcPct val="150000"/>
              </a:lnSpc>
              <a:spcBef>
                <a:spcPts val="5"/>
              </a:spcBef>
              <a:spcAft>
                <a:spcPts val="0"/>
              </a:spcAft>
              <a:buClr>
                <a:schemeClr val="dk1"/>
              </a:buClr>
              <a:buSzPts val="1100"/>
              <a:buFont typeface="Arial"/>
              <a:buNone/>
            </a:pPr>
            <a:r>
              <a:rPr lang="en-CA" sz="1400">
                <a:solidFill>
                  <a:srgbClr val="231F20"/>
                </a:solidFill>
              </a:rPr>
              <a:t>We often use a </a:t>
            </a:r>
            <a:r>
              <a:rPr b="1" lang="en-CA" sz="1400">
                <a:solidFill>
                  <a:srgbClr val="231F20"/>
                </a:solidFill>
              </a:rPr>
              <a:t>for</a:t>
            </a:r>
            <a:r>
              <a:rPr lang="en-CA" sz="1400">
                <a:solidFill>
                  <a:srgbClr val="231F20"/>
                </a:solidFill>
              </a:rPr>
              <a:t> or </a:t>
            </a:r>
            <a:r>
              <a:rPr b="1" lang="en-CA" sz="1400">
                <a:solidFill>
                  <a:srgbClr val="231F20"/>
                </a:solidFill>
              </a:rPr>
              <a:t>while</a:t>
            </a:r>
            <a:r>
              <a:rPr lang="en-CA" sz="1400">
                <a:solidFill>
                  <a:srgbClr val="231F20"/>
                </a:solidFill>
              </a:rPr>
              <a:t> loop to go through a list of items </a:t>
            </a:r>
            <a:r>
              <a:rPr lang="en-CA" sz="1400">
                <a:solidFill>
                  <a:srgbClr val="333333"/>
                </a:solidFill>
                <a:highlight>
                  <a:srgbClr val="FFFFFF"/>
                </a:highlight>
              </a:rPr>
              <a:t>or the contents of a file looking to compute something from that data. </a:t>
            </a:r>
            <a:endParaRPr sz="1400">
              <a:solidFill>
                <a:schemeClr val="dk1"/>
              </a:solidFill>
            </a:endParaRPr>
          </a:p>
          <a:p>
            <a:pPr indent="0" lvl="0" marL="0" rtl="0" algn="just">
              <a:lnSpc>
                <a:spcPct val="150000"/>
              </a:lnSpc>
              <a:spcBef>
                <a:spcPts val="635"/>
              </a:spcBef>
              <a:spcAft>
                <a:spcPts val="0"/>
              </a:spcAft>
              <a:buClr>
                <a:schemeClr val="dk1"/>
              </a:buClr>
              <a:buSzPts val="1100"/>
              <a:buFont typeface="Arial"/>
              <a:buNone/>
            </a:pPr>
            <a:r>
              <a:t/>
            </a:r>
            <a:endParaRPr sz="1400">
              <a:solidFill>
                <a:srgbClr val="231F20"/>
              </a:solidFill>
            </a:endParaRPr>
          </a:p>
          <a:p>
            <a:pPr indent="0" lvl="0" marL="0" rtl="0" algn="just">
              <a:lnSpc>
                <a:spcPct val="150000"/>
              </a:lnSpc>
              <a:spcBef>
                <a:spcPts val="635"/>
              </a:spcBef>
              <a:spcAft>
                <a:spcPts val="0"/>
              </a:spcAft>
              <a:buClr>
                <a:schemeClr val="dk1"/>
              </a:buClr>
              <a:buSzPts val="1100"/>
              <a:buFont typeface="Arial"/>
              <a:buNone/>
            </a:pPr>
            <a:r>
              <a:rPr lang="en-CA" sz="1400">
                <a:solidFill>
                  <a:srgbClr val="231F20"/>
                </a:solidFill>
              </a:rPr>
              <a:t>These loops are generally constructed by:</a:t>
            </a:r>
            <a:endParaRPr sz="1400">
              <a:solidFill>
                <a:schemeClr val="dk1"/>
              </a:solidFill>
            </a:endParaRPr>
          </a:p>
          <a:p>
            <a:pPr indent="0" lvl="0" marL="0" rtl="0" algn="just">
              <a:lnSpc>
                <a:spcPct val="150000"/>
              </a:lnSpc>
              <a:spcBef>
                <a:spcPts val="55"/>
              </a:spcBef>
              <a:spcAft>
                <a:spcPts val="0"/>
              </a:spcAft>
              <a:buClr>
                <a:schemeClr val="dk1"/>
              </a:buClr>
              <a:buSzPts val="1100"/>
              <a:buFont typeface="Arial"/>
              <a:buNone/>
            </a:pPr>
            <a:r>
              <a:t/>
            </a:r>
            <a:endParaRPr sz="1400">
              <a:solidFill>
                <a:schemeClr val="dk1"/>
              </a:solidFill>
            </a:endParaRPr>
          </a:p>
          <a:p>
            <a:pPr indent="-317500" lvl="0" marL="457200" rtl="0" algn="just">
              <a:lnSpc>
                <a:spcPct val="150000"/>
              </a:lnSpc>
              <a:spcBef>
                <a:spcPts val="0"/>
              </a:spcBef>
              <a:spcAft>
                <a:spcPts val="0"/>
              </a:spcAft>
              <a:buClr>
                <a:srgbClr val="231F20"/>
              </a:buClr>
              <a:buSzPts val="1400"/>
              <a:buChar char="●"/>
            </a:pPr>
            <a:r>
              <a:rPr lang="en-CA" sz="1400">
                <a:solidFill>
                  <a:srgbClr val="231F20"/>
                </a:solidFill>
              </a:rPr>
              <a:t>Initializing one or more variables before the loop starts.</a:t>
            </a:r>
            <a:endParaRPr sz="1400">
              <a:solidFill>
                <a:schemeClr val="dk1"/>
              </a:solidFill>
            </a:endParaRPr>
          </a:p>
          <a:p>
            <a:pPr indent="-317500" lvl="0" marL="457200" marR="66040" rtl="0" algn="just">
              <a:lnSpc>
                <a:spcPct val="150000"/>
              </a:lnSpc>
              <a:spcBef>
                <a:spcPts val="0"/>
              </a:spcBef>
              <a:spcAft>
                <a:spcPts val="0"/>
              </a:spcAft>
              <a:buClr>
                <a:srgbClr val="231F20"/>
              </a:buClr>
              <a:buSzPts val="1400"/>
              <a:buChar char="●"/>
            </a:pPr>
            <a:r>
              <a:rPr lang="en-CA" sz="1400">
                <a:solidFill>
                  <a:srgbClr val="231F20"/>
                </a:solidFill>
              </a:rPr>
              <a:t>Performing some computation on each item in the loop body, possibly changing the variables in the body of the loop.</a:t>
            </a:r>
            <a:endParaRPr sz="1400">
              <a:solidFill>
                <a:schemeClr val="dk1"/>
              </a:solidFill>
            </a:endParaRPr>
          </a:p>
          <a:p>
            <a:pPr indent="-317500" lvl="0" marL="457200" rtl="0" algn="just">
              <a:lnSpc>
                <a:spcPct val="150000"/>
              </a:lnSpc>
              <a:spcBef>
                <a:spcPts val="0"/>
              </a:spcBef>
              <a:spcAft>
                <a:spcPts val="0"/>
              </a:spcAft>
              <a:buClr>
                <a:srgbClr val="231F20"/>
              </a:buClr>
              <a:buSzPts val="1400"/>
              <a:buChar char="●"/>
            </a:pPr>
            <a:r>
              <a:rPr lang="en-CA" sz="1400">
                <a:solidFill>
                  <a:srgbClr val="231F20"/>
                </a:solidFill>
              </a:rPr>
              <a:t>Looking at the resulting variables when the loop completes.</a:t>
            </a:r>
            <a:endParaRPr sz="1400"/>
          </a:p>
        </p:txBody>
      </p:sp>
      <p:sp>
        <p:nvSpPr>
          <p:cNvPr id="137" name="Google Shape;137;p22"/>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2"/>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9" name="Google Shape;139;p22"/>
          <p:cNvCxnSpPr/>
          <p:nvPr/>
        </p:nvCxnSpPr>
        <p:spPr>
          <a:xfrm>
            <a:off x="410938" y="1019226"/>
            <a:ext cx="8246700" cy="18600"/>
          </a:xfrm>
          <a:prstGeom prst="straightConnector1">
            <a:avLst/>
          </a:prstGeom>
          <a:noFill/>
          <a:ln cap="flat" cmpd="sng" w="28575">
            <a:solidFill>
              <a:srgbClr val="CCCCCC"/>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5"/>
              </a:spcBef>
              <a:spcAft>
                <a:spcPts val="0"/>
              </a:spcAft>
              <a:buClr>
                <a:schemeClr val="dk1"/>
              </a:buClr>
              <a:buSzPts val="1100"/>
              <a:buFont typeface="Arial"/>
              <a:buNone/>
            </a:pPr>
            <a:r>
              <a:rPr lang="en-CA" sz="2500">
                <a:solidFill>
                  <a:srgbClr val="1C4587"/>
                </a:solidFill>
              </a:rPr>
              <a:t>5.7  Counting and summing loops</a:t>
            </a:r>
            <a:endParaRPr sz="2500">
              <a:solidFill>
                <a:srgbClr val="1C4587"/>
              </a:solidFill>
            </a:endParaRPr>
          </a:p>
        </p:txBody>
      </p:sp>
      <p:sp>
        <p:nvSpPr>
          <p:cNvPr id="145" name="Google Shape;145;p23"/>
          <p:cNvSpPr txBox="1"/>
          <p:nvPr>
            <p:ph idx="1" type="body"/>
          </p:nvPr>
        </p:nvSpPr>
        <p:spPr>
          <a:xfrm>
            <a:off x="311700" y="1152475"/>
            <a:ext cx="8520600" cy="36036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CA" sz="1400">
                <a:solidFill>
                  <a:srgbClr val="231F20"/>
                </a:solidFill>
              </a:rPr>
              <a:t>For example, we would write the</a:t>
            </a:r>
            <a:r>
              <a:rPr lang="en-CA" sz="1400">
                <a:solidFill>
                  <a:schemeClr val="dk1"/>
                </a:solidFill>
              </a:rPr>
              <a:t> </a:t>
            </a:r>
            <a:r>
              <a:rPr b="1" lang="en-CA" sz="1400">
                <a:solidFill>
                  <a:srgbClr val="231F20"/>
                </a:solidFill>
              </a:rPr>
              <a:t>for</a:t>
            </a:r>
            <a:r>
              <a:rPr lang="en-CA" sz="1400">
                <a:solidFill>
                  <a:srgbClr val="231F20"/>
                </a:solidFill>
              </a:rPr>
              <a:t> loop to count the number of items in a list:</a:t>
            </a:r>
            <a:endParaRPr sz="1400">
              <a:solidFill>
                <a:srgbClr val="231F20"/>
              </a:solidFill>
            </a:endParaRPr>
          </a:p>
          <a:p>
            <a:pPr indent="0" lvl="0" marL="0" rtl="0" algn="just">
              <a:lnSpc>
                <a:spcPct val="150000"/>
              </a:lnSpc>
              <a:spcBef>
                <a:spcPts val="1200"/>
              </a:spcBef>
              <a:spcAft>
                <a:spcPts val="0"/>
              </a:spcAft>
              <a:buNone/>
            </a:pPr>
            <a:r>
              <a:t/>
            </a:r>
            <a:endParaRPr sz="1400">
              <a:solidFill>
                <a:srgbClr val="231F20"/>
              </a:solidFill>
            </a:endParaRPr>
          </a:p>
          <a:p>
            <a:pPr indent="0" lvl="0" marL="0" rtl="0" algn="just">
              <a:lnSpc>
                <a:spcPct val="150000"/>
              </a:lnSpc>
              <a:spcBef>
                <a:spcPts val="1200"/>
              </a:spcBef>
              <a:spcAft>
                <a:spcPts val="0"/>
              </a:spcAft>
              <a:buNone/>
            </a:pPr>
            <a:r>
              <a:t/>
            </a:r>
            <a:endParaRPr sz="1400">
              <a:solidFill>
                <a:srgbClr val="231F20"/>
              </a:solidFill>
            </a:endParaRPr>
          </a:p>
          <a:p>
            <a:pPr indent="0" lvl="0" marL="0" rtl="0" algn="just">
              <a:lnSpc>
                <a:spcPct val="150000"/>
              </a:lnSpc>
              <a:spcBef>
                <a:spcPts val="1200"/>
              </a:spcBef>
              <a:spcAft>
                <a:spcPts val="0"/>
              </a:spcAft>
              <a:buNone/>
            </a:pPr>
            <a:r>
              <a:t/>
            </a:r>
            <a:endParaRPr sz="1400">
              <a:solidFill>
                <a:srgbClr val="231F20"/>
              </a:solidFill>
            </a:endParaRPr>
          </a:p>
          <a:p>
            <a:pPr indent="0" lvl="0" marL="0" marR="0" rtl="0" algn="just">
              <a:lnSpc>
                <a:spcPct val="150000"/>
              </a:lnSpc>
              <a:spcBef>
                <a:spcPts val="1200"/>
              </a:spcBef>
              <a:spcAft>
                <a:spcPts val="0"/>
              </a:spcAft>
              <a:buNone/>
            </a:pPr>
            <a:r>
              <a:t/>
            </a:r>
            <a:endParaRPr sz="1400">
              <a:solidFill>
                <a:srgbClr val="231F20"/>
              </a:solidFill>
            </a:endParaRPr>
          </a:p>
          <a:p>
            <a:pPr indent="0" lvl="0" marL="0" marR="0" rtl="0" algn="just">
              <a:lnSpc>
                <a:spcPct val="150000"/>
              </a:lnSpc>
              <a:spcBef>
                <a:spcPts val="330"/>
              </a:spcBef>
              <a:spcAft>
                <a:spcPts val="0"/>
              </a:spcAft>
              <a:buClr>
                <a:schemeClr val="dk1"/>
              </a:buClr>
              <a:buSzPts val="1100"/>
              <a:buFont typeface="Arial"/>
              <a:buNone/>
            </a:pPr>
            <a:r>
              <a:rPr lang="en-CA" sz="1400">
                <a:solidFill>
                  <a:srgbClr val="231F20"/>
                </a:solidFill>
              </a:rPr>
              <a:t>We set the variable count to zero before the loop starts, next  we write a for loop to run through the list of numbers. </a:t>
            </a:r>
            <a:endParaRPr sz="1400">
              <a:solidFill>
                <a:srgbClr val="231F20"/>
              </a:solidFill>
            </a:endParaRPr>
          </a:p>
          <a:p>
            <a:pPr indent="0" lvl="0" marL="0" marR="0" rtl="0" algn="just">
              <a:lnSpc>
                <a:spcPct val="150000"/>
              </a:lnSpc>
              <a:spcBef>
                <a:spcPts val="330"/>
              </a:spcBef>
              <a:spcAft>
                <a:spcPts val="0"/>
              </a:spcAft>
              <a:buClr>
                <a:schemeClr val="dk1"/>
              </a:buClr>
              <a:buSzPts val="1100"/>
              <a:buFont typeface="Arial"/>
              <a:buNone/>
            </a:pPr>
            <a:r>
              <a:rPr lang="en-CA" sz="1400">
                <a:solidFill>
                  <a:srgbClr val="231F20"/>
                </a:solidFill>
              </a:rPr>
              <a:t>Our </a:t>
            </a:r>
            <a:r>
              <a:rPr i="1" lang="en-CA" sz="1400">
                <a:solidFill>
                  <a:srgbClr val="231F20"/>
                </a:solidFill>
              </a:rPr>
              <a:t>iteration </a:t>
            </a:r>
            <a:r>
              <a:rPr lang="en-CA" sz="1400">
                <a:solidFill>
                  <a:srgbClr val="231F20"/>
                </a:solidFill>
              </a:rPr>
              <a:t>variable is named itervar and while we do not use itervar in the loop, it does control the loop and cause the loop body to be executed once for each of the values in the list.</a:t>
            </a:r>
            <a:endParaRPr sz="1400">
              <a:solidFill>
                <a:srgbClr val="231F20"/>
              </a:solidFill>
            </a:endParaRPr>
          </a:p>
        </p:txBody>
      </p:sp>
      <p:sp>
        <p:nvSpPr>
          <p:cNvPr id="146" name="Google Shape;146;p23"/>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3"/>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8" name="Google Shape;148;p23"/>
          <p:cNvCxnSpPr/>
          <p:nvPr/>
        </p:nvCxnSpPr>
        <p:spPr>
          <a:xfrm>
            <a:off x="410938" y="1019226"/>
            <a:ext cx="8246700" cy="18600"/>
          </a:xfrm>
          <a:prstGeom prst="straightConnector1">
            <a:avLst/>
          </a:prstGeom>
          <a:noFill/>
          <a:ln cap="flat" cmpd="sng" w="28575">
            <a:solidFill>
              <a:srgbClr val="CCCCCC"/>
            </a:solidFill>
            <a:prstDash val="solid"/>
            <a:round/>
            <a:headEnd len="med" w="med" type="none"/>
            <a:tailEnd len="med" w="med" type="none"/>
          </a:ln>
        </p:spPr>
      </p:cxnSp>
      <p:pic>
        <p:nvPicPr>
          <p:cNvPr id="149" name="Google Shape;149;p23"/>
          <p:cNvPicPr preferRelativeResize="0"/>
          <p:nvPr/>
        </p:nvPicPr>
        <p:blipFill>
          <a:blip r:embed="rId3">
            <a:alphaModFix/>
          </a:blip>
          <a:stretch>
            <a:fillRect/>
          </a:stretch>
        </p:blipFill>
        <p:spPr>
          <a:xfrm>
            <a:off x="792475" y="1859275"/>
            <a:ext cx="7010401" cy="13076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marR="0" rtl="0" algn="just">
              <a:lnSpc>
                <a:spcPct val="200000"/>
              </a:lnSpc>
              <a:spcBef>
                <a:spcPts val="625"/>
              </a:spcBef>
              <a:spcAft>
                <a:spcPts val="0"/>
              </a:spcAft>
              <a:buClr>
                <a:schemeClr val="dk1"/>
              </a:buClr>
              <a:buSzPts val="1100"/>
              <a:buFont typeface="Arial"/>
              <a:buNone/>
            </a:pPr>
            <a:r>
              <a:rPr lang="en-CA" sz="1400">
                <a:solidFill>
                  <a:schemeClr val="dk1"/>
                </a:solidFill>
              </a:rPr>
              <a:t>In the body of the loop, we add 1 to the current value of count for each of the values in the list. While the loop is executing, the value of count is the number of values we have seen “so far”.</a:t>
            </a:r>
            <a:endParaRPr sz="1400">
              <a:solidFill>
                <a:schemeClr val="dk1"/>
              </a:solidFill>
            </a:endParaRPr>
          </a:p>
          <a:p>
            <a:pPr indent="0" lvl="0" marL="0" marR="0" rtl="0" algn="just">
              <a:lnSpc>
                <a:spcPct val="200000"/>
              </a:lnSpc>
              <a:spcBef>
                <a:spcPts val="595"/>
              </a:spcBef>
              <a:spcAft>
                <a:spcPts val="0"/>
              </a:spcAft>
              <a:buNone/>
            </a:pPr>
            <a:r>
              <a:rPr lang="en-CA" sz="1400">
                <a:solidFill>
                  <a:schemeClr val="dk1"/>
                </a:solidFill>
              </a:rPr>
              <a:t>Once the loop completes, the value of count is the total number of items. The total number “falls in our lap” at the end of the loop. We construct the loop so that we have what we want when the loop finishes.</a:t>
            </a:r>
            <a:endParaRPr sz="1400">
              <a:solidFill>
                <a:schemeClr val="dk1"/>
              </a:solidFill>
            </a:endParaRPr>
          </a:p>
          <a:p>
            <a:pPr indent="0" lvl="0" marL="0" marR="0" rtl="0" algn="just">
              <a:lnSpc>
                <a:spcPct val="150000"/>
              </a:lnSpc>
              <a:spcBef>
                <a:spcPts val="595"/>
              </a:spcBef>
              <a:spcAft>
                <a:spcPts val="0"/>
              </a:spcAft>
              <a:buClr>
                <a:schemeClr val="dk1"/>
              </a:buClr>
              <a:buSzPts val="1100"/>
              <a:buFont typeface="Arial"/>
              <a:buNone/>
            </a:pPr>
            <a:r>
              <a:t/>
            </a:r>
            <a:endParaRPr sz="1400">
              <a:solidFill>
                <a:srgbClr val="1C4587"/>
              </a:solidFill>
            </a:endParaRPr>
          </a:p>
        </p:txBody>
      </p:sp>
      <p:sp>
        <p:nvSpPr>
          <p:cNvPr id="155" name="Google Shape;155;p24"/>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4"/>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840"/>
              </a:spcBef>
              <a:spcAft>
                <a:spcPts val="0"/>
              </a:spcAft>
              <a:buClr>
                <a:schemeClr val="dk1"/>
              </a:buClr>
              <a:buSzPts val="1100"/>
              <a:buFont typeface="Arial"/>
              <a:buNone/>
            </a:pPr>
            <a:r>
              <a:rPr lang="en-CA" sz="2500">
                <a:solidFill>
                  <a:srgbClr val="1C4587"/>
                </a:solidFill>
              </a:rPr>
              <a:t>5.8  Maximum and minimum loops</a:t>
            </a:r>
            <a:endParaRPr sz="2500">
              <a:solidFill>
                <a:srgbClr val="1C4587"/>
              </a:solidFill>
            </a:endParaRPr>
          </a:p>
        </p:txBody>
      </p:sp>
      <p:sp>
        <p:nvSpPr>
          <p:cNvPr id="162" name="Google Shape;16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CA" sz="1400">
                <a:solidFill>
                  <a:schemeClr val="dk1"/>
                </a:solidFill>
                <a:highlight>
                  <a:srgbClr val="FFFFFF"/>
                </a:highlight>
              </a:rPr>
              <a:t>Another common use of loops is to find a value in a sequence with a particular property. For example, we may need to find the largest or smallest number in a sequence.</a:t>
            </a:r>
            <a:endParaRPr sz="1400">
              <a:solidFill>
                <a:schemeClr val="dk1"/>
              </a:solidFill>
            </a:endParaRPr>
          </a:p>
          <a:p>
            <a:pPr indent="0" lvl="0" marL="0" rtl="0" algn="just">
              <a:lnSpc>
                <a:spcPct val="150000"/>
              </a:lnSpc>
              <a:spcBef>
                <a:spcPts val="1200"/>
              </a:spcBef>
              <a:spcAft>
                <a:spcPts val="0"/>
              </a:spcAft>
              <a:buNone/>
            </a:pPr>
            <a:r>
              <a:t/>
            </a:r>
            <a:endParaRPr sz="1400">
              <a:solidFill>
                <a:schemeClr val="dk1"/>
              </a:solidFill>
            </a:endParaRPr>
          </a:p>
          <a:p>
            <a:pPr indent="0" lvl="0" marL="0" rtl="0" algn="just">
              <a:lnSpc>
                <a:spcPct val="150000"/>
              </a:lnSpc>
              <a:spcBef>
                <a:spcPts val="1200"/>
              </a:spcBef>
              <a:spcAft>
                <a:spcPts val="0"/>
              </a:spcAft>
              <a:buNone/>
            </a:pPr>
            <a:r>
              <a:t/>
            </a:r>
            <a:endParaRPr sz="1400">
              <a:solidFill>
                <a:schemeClr val="dk1"/>
              </a:solidFill>
            </a:endParaRPr>
          </a:p>
          <a:p>
            <a:pPr indent="0" lvl="0" marL="0" rtl="0" algn="just">
              <a:lnSpc>
                <a:spcPct val="150000"/>
              </a:lnSpc>
              <a:spcBef>
                <a:spcPts val="1200"/>
              </a:spcBef>
              <a:spcAft>
                <a:spcPts val="0"/>
              </a:spcAft>
              <a:buClr>
                <a:schemeClr val="dk1"/>
              </a:buClr>
              <a:buSzPts val="1100"/>
              <a:buFont typeface="Arial"/>
              <a:buNone/>
            </a:pPr>
            <a:r>
              <a:t/>
            </a:r>
            <a:endParaRPr sz="1400">
              <a:solidFill>
                <a:schemeClr val="dk1"/>
              </a:solidFill>
            </a:endParaRPr>
          </a:p>
          <a:p>
            <a:pPr indent="0" lvl="0" marL="0" rtl="0" algn="just">
              <a:lnSpc>
                <a:spcPct val="150000"/>
              </a:lnSpc>
              <a:spcBef>
                <a:spcPts val="0"/>
              </a:spcBef>
              <a:spcAft>
                <a:spcPts val="0"/>
              </a:spcAft>
              <a:buClr>
                <a:schemeClr val="dk1"/>
              </a:buClr>
              <a:buSzPts val="1100"/>
              <a:buFont typeface="Arial"/>
              <a:buNone/>
            </a:pPr>
            <a:r>
              <a:rPr lang="en-CA" sz="1400">
                <a:solidFill>
                  <a:schemeClr val="dk1"/>
                </a:solidFill>
              </a:rPr>
              <a:t>The output is as follows:</a:t>
            </a:r>
            <a:endParaRPr sz="1400">
              <a:solidFill>
                <a:schemeClr val="dk1"/>
              </a:solidFill>
            </a:endParaRPr>
          </a:p>
        </p:txBody>
      </p:sp>
      <p:sp>
        <p:nvSpPr>
          <p:cNvPr id="163" name="Google Shape;163;p25"/>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5"/>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5" name="Google Shape;165;p25"/>
          <p:cNvCxnSpPr/>
          <p:nvPr/>
        </p:nvCxnSpPr>
        <p:spPr>
          <a:xfrm>
            <a:off x="410938" y="1019226"/>
            <a:ext cx="8246700" cy="18600"/>
          </a:xfrm>
          <a:prstGeom prst="straightConnector1">
            <a:avLst/>
          </a:prstGeom>
          <a:noFill/>
          <a:ln cap="flat" cmpd="sng" w="28575">
            <a:solidFill>
              <a:srgbClr val="CCCCCC"/>
            </a:solidFill>
            <a:prstDash val="solid"/>
            <a:round/>
            <a:headEnd len="med" w="med" type="none"/>
            <a:tailEnd len="med" w="med" type="none"/>
          </a:ln>
        </p:spPr>
      </p:cxnSp>
      <p:pic>
        <p:nvPicPr>
          <p:cNvPr id="166" name="Google Shape;166;p25"/>
          <p:cNvPicPr preferRelativeResize="0"/>
          <p:nvPr/>
        </p:nvPicPr>
        <p:blipFill>
          <a:blip r:embed="rId3">
            <a:alphaModFix/>
          </a:blip>
          <a:stretch>
            <a:fillRect/>
          </a:stretch>
        </p:blipFill>
        <p:spPr>
          <a:xfrm>
            <a:off x="1833574" y="1894412"/>
            <a:ext cx="5133600" cy="1354675"/>
          </a:xfrm>
          <a:prstGeom prst="rect">
            <a:avLst/>
          </a:prstGeom>
          <a:noFill/>
          <a:ln cap="flat" cmpd="sng" w="9525">
            <a:solidFill>
              <a:schemeClr val="dk2"/>
            </a:solidFill>
            <a:prstDash val="solid"/>
            <a:round/>
            <a:headEnd len="sm" w="sm" type="none"/>
            <a:tailEnd len="sm" w="sm" type="none"/>
          </a:ln>
        </p:spPr>
      </p:pic>
      <p:pic>
        <p:nvPicPr>
          <p:cNvPr id="167" name="Google Shape;167;p25"/>
          <p:cNvPicPr preferRelativeResize="0"/>
          <p:nvPr/>
        </p:nvPicPr>
        <p:blipFill>
          <a:blip r:embed="rId4">
            <a:alphaModFix/>
          </a:blip>
          <a:stretch>
            <a:fillRect/>
          </a:stretch>
        </p:blipFill>
        <p:spPr>
          <a:xfrm>
            <a:off x="1833575" y="3639425"/>
            <a:ext cx="5133600" cy="13103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idx="1" type="body"/>
          </p:nvPr>
        </p:nvSpPr>
        <p:spPr>
          <a:xfrm>
            <a:off x="311700" y="508200"/>
            <a:ext cx="8520600" cy="4127100"/>
          </a:xfrm>
          <a:prstGeom prst="rect">
            <a:avLst/>
          </a:prstGeom>
        </p:spPr>
        <p:txBody>
          <a:bodyPr anchorCtr="0" anchor="t" bIns="91425" lIns="91425" spcFirstLastPara="1" rIns="91425" wrap="square" tIns="91425">
            <a:normAutofit lnSpcReduction="10000"/>
          </a:bodyPr>
          <a:lstStyle/>
          <a:p>
            <a:pPr indent="0" lvl="0" marL="0" rtl="0" algn="just">
              <a:lnSpc>
                <a:spcPct val="150000"/>
              </a:lnSpc>
              <a:spcBef>
                <a:spcPts val="0"/>
              </a:spcBef>
              <a:spcAft>
                <a:spcPts val="0"/>
              </a:spcAft>
              <a:buClr>
                <a:schemeClr val="dk1"/>
              </a:buClr>
              <a:buSzPts val="1100"/>
              <a:buFont typeface="Arial"/>
              <a:buNone/>
            </a:pPr>
            <a:r>
              <a:rPr lang="en-CA" sz="1400">
                <a:solidFill>
                  <a:schemeClr val="dk1"/>
                </a:solidFill>
                <a:highlight>
                  <a:schemeClr val="lt1"/>
                </a:highlight>
              </a:rPr>
              <a:t>The variable </a:t>
            </a:r>
            <a:r>
              <a:rPr b="1" lang="en-CA" sz="1400">
                <a:solidFill>
                  <a:schemeClr val="dk1"/>
                </a:solidFill>
                <a:highlight>
                  <a:schemeClr val="lt1"/>
                </a:highlight>
              </a:rPr>
              <a:t>largest</a:t>
            </a:r>
            <a:r>
              <a:rPr lang="en-CA" sz="1400">
                <a:solidFill>
                  <a:schemeClr val="dk1"/>
                </a:solidFill>
                <a:highlight>
                  <a:schemeClr val="lt1"/>
                </a:highlight>
              </a:rPr>
              <a:t> is best thought of as the “largest value we have seen so far.” Before the loop, we set </a:t>
            </a:r>
            <a:r>
              <a:rPr b="1" lang="en-CA" sz="1400">
                <a:solidFill>
                  <a:schemeClr val="dk1"/>
                </a:solidFill>
                <a:highlight>
                  <a:schemeClr val="lt1"/>
                </a:highlight>
              </a:rPr>
              <a:t>largest</a:t>
            </a:r>
            <a:r>
              <a:rPr lang="en-CA" sz="1400">
                <a:solidFill>
                  <a:schemeClr val="dk1"/>
                </a:solidFill>
                <a:highlight>
                  <a:schemeClr val="lt1"/>
                </a:highlight>
              </a:rPr>
              <a:t> to the constant </a:t>
            </a:r>
            <a:r>
              <a:rPr b="1" lang="en-CA" sz="1400">
                <a:solidFill>
                  <a:schemeClr val="dk1"/>
                </a:solidFill>
                <a:highlight>
                  <a:schemeClr val="lt1"/>
                </a:highlight>
              </a:rPr>
              <a:t>None</a:t>
            </a:r>
            <a:r>
              <a:rPr lang="en-CA" sz="1400">
                <a:solidFill>
                  <a:schemeClr val="dk1"/>
                </a:solidFill>
                <a:highlight>
                  <a:schemeClr val="lt1"/>
                </a:highlight>
              </a:rPr>
              <a:t>. </a:t>
            </a:r>
            <a:r>
              <a:rPr b="1" lang="en-CA" sz="1400">
                <a:solidFill>
                  <a:schemeClr val="dk1"/>
                </a:solidFill>
                <a:highlight>
                  <a:schemeClr val="lt1"/>
                </a:highlight>
              </a:rPr>
              <a:t>None</a:t>
            </a:r>
            <a:r>
              <a:rPr lang="en-CA" sz="1400">
                <a:solidFill>
                  <a:schemeClr val="dk1"/>
                </a:solidFill>
                <a:highlight>
                  <a:schemeClr val="lt1"/>
                </a:highlight>
              </a:rPr>
              <a:t> is a special constant value which we can store in a variable to mark the variable as “empty.”</a:t>
            </a:r>
            <a:endParaRPr sz="1400">
              <a:solidFill>
                <a:schemeClr val="dk1"/>
              </a:solidFill>
              <a:highlight>
                <a:schemeClr val="lt1"/>
              </a:highlight>
            </a:endParaRPr>
          </a:p>
          <a:p>
            <a:pPr indent="0" lvl="0" marL="0" rtl="0" algn="just">
              <a:lnSpc>
                <a:spcPct val="150000"/>
              </a:lnSpc>
              <a:spcBef>
                <a:spcPts val="800"/>
              </a:spcBef>
              <a:spcAft>
                <a:spcPts val="0"/>
              </a:spcAft>
              <a:buClr>
                <a:schemeClr val="dk1"/>
              </a:buClr>
              <a:buSzPts val="1100"/>
              <a:buFont typeface="Arial"/>
              <a:buNone/>
            </a:pPr>
            <a:r>
              <a:rPr lang="en-CA" sz="1400">
                <a:solidFill>
                  <a:schemeClr val="dk1"/>
                </a:solidFill>
                <a:highlight>
                  <a:schemeClr val="lt1"/>
                </a:highlight>
              </a:rPr>
              <a:t>Before the loop starts, the largest value we have seen so far is </a:t>
            </a:r>
            <a:r>
              <a:rPr b="1" lang="en-CA" sz="1400">
                <a:solidFill>
                  <a:schemeClr val="dk1"/>
                </a:solidFill>
                <a:highlight>
                  <a:schemeClr val="lt1"/>
                </a:highlight>
              </a:rPr>
              <a:t>None</a:t>
            </a:r>
            <a:r>
              <a:rPr lang="en-CA" sz="1400">
                <a:solidFill>
                  <a:schemeClr val="dk1"/>
                </a:solidFill>
                <a:highlight>
                  <a:schemeClr val="lt1"/>
                </a:highlight>
              </a:rPr>
              <a:t> since we have not yet seen any values. While the loop is executing, if </a:t>
            </a:r>
            <a:r>
              <a:rPr b="1" lang="en-CA" sz="1400">
                <a:solidFill>
                  <a:schemeClr val="dk1"/>
                </a:solidFill>
                <a:highlight>
                  <a:schemeClr val="lt1"/>
                </a:highlight>
              </a:rPr>
              <a:t>largest</a:t>
            </a:r>
            <a:r>
              <a:rPr lang="en-CA" sz="1400">
                <a:solidFill>
                  <a:schemeClr val="dk1"/>
                </a:solidFill>
                <a:highlight>
                  <a:schemeClr val="lt1"/>
                </a:highlight>
              </a:rPr>
              <a:t> is </a:t>
            </a:r>
            <a:r>
              <a:rPr b="1" lang="en-CA" sz="1400">
                <a:solidFill>
                  <a:schemeClr val="dk1"/>
                </a:solidFill>
                <a:highlight>
                  <a:schemeClr val="lt1"/>
                </a:highlight>
              </a:rPr>
              <a:t>None</a:t>
            </a:r>
            <a:r>
              <a:rPr lang="en-CA" sz="1400">
                <a:solidFill>
                  <a:schemeClr val="dk1"/>
                </a:solidFill>
                <a:highlight>
                  <a:schemeClr val="lt1"/>
                </a:highlight>
              </a:rPr>
              <a:t> then we take the first value we see as the largest so far. You can see in the first iteration when the value of </a:t>
            </a:r>
            <a:r>
              <a:rPr b="1" lang="en-CA" sz="1400">
                <a:solidFill>
                  <a:schemeClr val="dk1"/>
                </a:solidFill>
                <a:highlight>
                  <a:schemeClr val="lt1"/>
                </a:highlight>
              </a:rPr>
              <a:t>itervar</a:t>
            </a:r>
            <a:r>
              <a:rPr lang="en-CA" sz="1400">
                <a:solidFill>
                  <a:schemeClr val="dk1"/>
                </a:solidFill>
                <a:highlight>
                  <a:schemeClr val="lt1"/>
                </a:highlight>
              </a:rPr>
              <a:t> is 3, since </a:t>
            </a:r>
            <a:r>
              <a:rPr b="1" lang="en-CA" sz="1400">
                <a:solidFill>
                  <a:schemeClr val="dk1"/>
                </a:solidFill>
                <a:highlight>
                  <a:schemeClr val="lt1"/>
                </a:highlight>
              </a:rPr>
              <a:t>largest</a:t>
            </a:r>
            <a:r>
              <a:rPr lang="en-CA" sz="1400">
                <a:solidFill>
                  <a:schemeClr val="dk1"/>
                </a:solidFill>
                <a:highlight>
                  <a:schemeClr val="lt1"/>
                </a:highlight>
              </a:rPr>
              <a:t> is </a:t>
            </a:r>
            <a:r>
              <a:rPr b="1" lang="en-CA" sz="1400">
                <a:solidFill>
                  <a:schemeClr val="dk1"/>
                </a:solidFill>
                <a:highlight>
                  <a:schemeClr val="lt1"/>
                </a:highlight>
              </a:rPr>
              <a:t>None</a:t>
            </a:r>
            <a:r>
              <a:rPr lang="en-CA" sz="1400">
                <a:solidFill>
                  <a:schemeClr val="dk1"/>
                </a:solidFill>
                <a:highlight>
                  <a:schemeClr val="lt1"/>
                </a:highlight>
              </a:rPr>
              <a:t>, the condition of the if statement evaluates to </a:t>
            </a:r>
            <a:r>
              <a:rPr b="1" lang="en-CA" sz="1400">
                <a:solidFill>
                  <a:schemeClr val="dk1"/>
                </a:solidFill>
                <a:highlight>
                  <a:schemeClr val="lt1"/>
                </a:highlight>
              </a:rPr>
              <a:t>True</a:t>
            </a:r>
            <a:r>
              <a:rPr lang="en-CA" sz="1400">
                <a:solidFill>
                  <a:schemeClr val="dk1"/>
                </a:solidFill>
                <a:highlight>
                  <a:schemeClr val="lt1"/>
                </a:highlight>
              </a:rPr>
              <a:t>, and we immediately set </a:t>
            </a:r>
            <a:r>
              <a:rPr b="1" lang="en-CA" sz="1400">
                <a:solidFill>
                  <a:schemeClr val="dk1"/>
                </a:solidFill>
                <a:highlight>
                  <a:schemeClr val="lt1"/>
                </a:highlight>
              </a:rPr>
              <a:t>largest</a:t>
            </a:r>
            <a:r>
              <a:rPr lang="en-CA" sz="1400">
                <a:solidFill>
                  <a:schemeClr val="dk1"/>
                </a:solidFill>
                <a:highlight>
                  <a:schemeClr val="lt1"/>
                </a:highlight>
              </a:rPr>
              <a:t> to be 3.</a:t>
            </a:r>
            <a:endParaRPr sz="1400">
              <a:solidFill>
                <a:schemeClr val="dk1"/>
              </a:solidFill>
              <a:highlight>
                <a:schemeClr val="lt1"/>
              </a:highlight>
            </a:endParaRPr>
          </a:p>
          <a:p>
            <a:pPr indent="0" lvl="0" marL="0" rtl="0" algn="just">
              <a:lnSpc>
                <a:spcPct val="150000"/>
              </a:lnSpc>
              <a:spcBef>
                <a:spcPts val="800"/>
              </a:spcBef>
              <a:spcAft>
                <a:spcPts val="0"/>
              </a:spcAft>
              <a:buClr>
                <a:schemeClr val="dk1"/>
              </a:buClr>
              <a:buSzPts val="1100"/>
              <a:buFont typeface="Arial"/>
              <a:buNone/>
            </a:pPr>
            <a:r>
              <a:rPr lang="en-CA" sz="1400">
                <a:solidFill>
                  <a:schemeClr val="dk1"/>
                </a:solidFill>
                <a:highlight>
                  <a:schemeClr val="lt1"/>
                </a:highlight>
              </a:rPr>
              <a:t>After the first iteration, </a:t>
            </a:r>
            <a:r>
              <a:rPr b="1" lang="en-CA" sz="1400">
                <a:solidFill>
                  <a:schemeClr val="dk1"/>
                </a:solidFill>
                <a:highlight>
                  <a:schemeClr val="lt1"/>
                </a:highlight>
              </a:rPr>
              <a:t>largest</a:t>
            </a:r>
            <a:r>
              <a:rPr lang="en-CA" sz="1400">
                <a:solidFill>
                  <a:schemeClr val="dk1"/>
                </a:solidFill>
                <a:highlight>
                  <a:schemeClr val="lt1"/>
                </a:highlight>
              </a:rPr>
              <a:t> is no longer </a:t>
            </a:r>
            <a:r>
              <a:rPr b="1" lang="en-CA" sz="1400">
                <a:solidFill>
                  <a:schemeClr val="dk1"/>
                </a:solidFill>
                <a:highlight>
                  <a:schemeClr val="lt1"/>
                </a:highlight>
              </a:rPr>
              <a:t>None</a:t>
            </a:r>
            <a:r>
              <a:rPr lang="en-CA" sz="1400">
                <a:solidFill>
                  <a:schemeClr val="dk1"/>
                </a:solidFill>
                <a:highlight>
                  <a:schemeClr val="lt1"/>
                </a:highlight>
              </a:rPr>
              <a:t>, so the second part of the compound logical expression that checks </a:t>
            </a:r>
            <a:r>
              <a:rPr b="1" lang="en-CA" sz="1400">
                <a:solidFill>
                  <a:schemeClr val="dk1"/>
                </a:solidFill>
                <a:highlight>
                  <a:schemeClr val="lt1"/>
                </a:highlight>
              </a:rPr>
              <a:t>itervar &gt; largest</a:t>
            </a:r>
            <a:r>
              <a:rPr lang="en-CA" sz="1400">
                <a:solidFill>
                  <a:schemeClr val="dk1"/>
                </a:solidFill>
                <a:highlight>
                  <a:schemeClr val="lt1"/>
                </a:highlight>
              </a:rPr>
              <a:t> evaluates to </a:t>
            </a:r>
            <a:r>
              <a:rPr b="1" lang="en-CA" sz="1400">
                <a:solidFill>
                  <a:schemeClr val="dk1"/>
                </a:solidFill>
                <a:highlight>
                  <a:schemeClr val="lt1"/>
                </a:highlight>
              </a:rPr>
              <a:t>True</a:t>
            </a:r>
            <a:r>
              <a:rPr lang="en-CA" sz="1400">
                <a:solidFill>
                  <a:schemeClr val="dk1"/>
                </a:solidFill>
                <a:highlight>
                  <a:schemeClr val="lt1"/>
                </a:highlight>
              </a:rPr>
              <a:t> only when we see a value that is larger than the “largest so far.” When we see a new “even larger” value we take that new value for </a:t>
            </a:r>
            <a:r>
              <a:rPr b="1" lang="en-CA" sz="1400">
                <a:solidFill>
                  <a:schemeClr val="dk1"/>
                </a:solidFill>
                <a:highlight>
                  <a:schemeClr val="lt1"/>
                </a:highlight>
              </a:rPr>
              <a:t>largest</a:t>
            </a:r>
            <a:r>
              <a:rPr lang="en-CA" sz="1400">
                <a:solidFill>
                  <a:schemeClr val="dk1"/>
                </a:solidFill>
                <a:highlight>
                  <a:schemeClr val="lt1"/>
                </a:highlight>
              </a:rPr>
              <a:t>. You can see in the program output that </a:t>
            </a:r>
            <a:r>
              <a:rPr b="1" lang="en-CA" sz="1400">
                <a:solidFill>
                  <a:schemeClr val="dk1"/>
                </a:solidFill>
                <a:highlight>
                  <a:schemeClr val="lt1"/>
                </a:highlight>
              </a:rPr>
              <a:t>largest</a:t>
            </a:r>
            <a:r>
              <a:rPr lang="en-CA" sz="1400">
                <a:solidFill>
                  <a:schemeClr val="dk1"/>
                </a:solidFill>
                <a:highlight>
                  <a:schemeClr val="lt1"/>
                </a:highlight>
              </a:rPr>
              <a:t> progresses from 3 to 41 to 74.</a:t>
            </a:r>
            <a:endParaRPr sz="1400">
              <a:solidFill>
                <a:schemeClr val="dk1"/>
              </a:solidFill>
              <a:highlight>
                <a:schemeClr val="lt1"/>
              </a:highlight>
            </a:endParaRPr>
          </a:p>
          <a:p>
            <a:pPr indent="0" lvl="0" marL="0" rtl="0" algn="l">
              <a:spcBef>
                <a:spcPts val="800"/>
              </a:spcBef>
              <a:spcAft>
                <a:spcPts val="1200"/>
              </a:spcAft>
              <a:buNone/>
            </a:pPr>
            <a:r>
              <a:t/>
            </a:r>
            <a:endParaRPr/>
          </a:p>
        </p:txBody>
      </p:sp>
      <p:sp>
        <p:nvSpPr>
          <p:cNvPr id="173" name="Google Shape;173;p26"/>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6"/>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CA" sz="2500">
                <a:solidFill>
                  <a:srgbClr val="1C4587"/>
                </a:solidFill>
              </a:rPr>
              <a:t>5.1  Updating variables</a:t>
            </a:r>
            <a:endParaRPr sz="2500">
              <a:solidFill>
                <a:srgbClr val="1C4587"/>
              </a:solidFill>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just">
              <a:lnSpc>
                <a:spcPct val="150000"/>
              </a:lnSpc>
              <a:spcBef>
                <a:spcPts val="0"/>
              </a:spcBef>
              <a:spcAft>
                <a:spcPts val="0"/>
              </a:spcAft>
              <a:buNone/>
            </a:pPr>
            <a:r>
              <a:rPr lang="en-CA" sz="1400">
                <a:solidFill>
                  <a:srgbClr val="333333"/>
                </a:solidFill>
                <a:highlight>
                  <a:srgbClr val="FFFFFF"/>
                </a:highlight>
              </a:rPr>
              <a:t>A common pattern in assignment statements is an assignment statement that updates a variable, where the new value of the variable depends on the old value of the variable.</a:t>
            </a:r>
            <a:endParaRPr sz="1400">
              <a:solidFill>
                <a:srgbClr val="333333"/>
              </a:solidFill>
              <a:highlight>
                <a:srgbClr val="FFFFFF"/>
              </a:highlight>
            </a:endParaRPr>
          </a:p>
          <a:p>
            <a:pPr indent="0" lvl="0" marL="0" marR="0" rtl="0" algn="just">
              <a:lnSpc>
                <a:spcPct val="150000"/>
              </a:lnSpc>
              <a:spcBef>
                <a:spcPts val="0"/>
              </a:spcBef>
              <a:spcAft>
                <a:spcPts val="0"/>
              </a:spcAft>
              <a:buNone/>
            </a:pPr>
            <a:r>
              <a:t/>
            </a:r>
            <a:endParaRPr sz="1400">
              <a:solidFill>
                <a:srgbClr val="333333"/>
              </a:solidFill>
              <a:highlight>
                <a:srgbClr val="FFFFFF"/>
              </a:highlight>
            </a:endParaRPr>
          </a:p>
          <a:p>
            <a:pPr indent="0" lvl="0" marL="0" marR="0" rtl="0" algn="just">
              <a:lnSpc>
                <a:spcPct val="150000"/>
              </a:lnSpc>
              <a:spcBef>
                <a:spcPts val="0"/>
              </a:spcBef>
              <a:spcAft>
                <a:spcPts val="0"/>
              </a:spcAft>
              <a:buNone/>
            </a:pPr>
            <a:r>
              <a:t/>
            </a:r>
            <a:endParaRPr sz="1400">
              <a:solidFill>
                <a:srgbClr val="333333"/>
              </a:solidFill>
              <a:highlight>
                <a:srgbClr val="FFFFFF"/>
              </a:highlight>
            </a:endParaRPr>
          </a:p>
          <a:p>
            <a:pPr indent="0" lvl="0" marL="0" marR="101600" rtl="0" algn="just">
              <a:lnSpc>
                <a:spcPct val="150000"/>
              </a:lnSpc>
              <a:spcBef>
                <a:spcPts val="0"/>
              </a:spcBef>
              <a:spcAft>
                <a:spcPts val="0"/>
              </a:spcAft>
              <a:buNone/>
            </a:pPr>
            <a:r>
              <a:t/>
            </a:r>
            <a:endParaRPr sz="1400">
              <a:solidFill>
                <a:srgbClr val="333333"/>
              </a:solidFill>
              <a:highlight>
                <a:srgbClr val="FFFFFF"/>
              </a:highlight>
            </a:endParaRPr>
          </a:p>
          <a:p>
            <a:pPr indent="0" lvl="0" marL="0" marR="101600" rtl="0" algn="just">
              <a:lnSpc>
                <a:spcPct val="150000"/>
              </a:lnSpc>
              <a:spcBef>
                <a:spcPts val="0"/>
              </a:spcBef>
              <a:spcAft>
                <a:spcPts val="0"/>
              </a:spcAft>
              <a:buNone/>
            </a:pPr>
            <a:r>
              <a:t/>
            </a:r>
            <a:endParaRPr sz="1400">
              <a:solidFill>
                <a:srgbClr val="333333"/>
              </a:solidFill>
              <a:highlight>
                <a:srgbClr val="FFFFFF"/>
              </a:highlight>
            </a:endParaRPr>
          </a:p>
          <a:p>
            <a:pPr indent="0" lvl="0" marL="0" marR="101600" rtl="0" algn="just">
              <a:lnSpc>
                <a:spcPct val="150000"/>
              </a:lnSpc>
              <a:spcBef>
                <a:spcPts val="0"/>
              </a:spcBef>
              <a:spcAft>
                <a:spcPts val="0"/>
              </a:spcAft>
              <a:buNone/>
            </a:pPr>
            <a:r>
              <a:rPr lang="en-CA" sz="1400">
                <a:solidFill>
                  <a:srgbClr val="333333"/>
                </a:solidFill>
                <a:highlight>
                  <a:srgbClr val="FFFFFF"/>
                </a:highlight>
              </a:rPr>
              <a:t>The  computer will </a:t>
            </a:r>
            <a:r>
              <a:rPr i="1" lang="en-CA" sz="1400">
                <a:solidFill>
                  <a:srgbClr val="333333"/>
                </a:solidFill>
              </a:rPr>
              <a:t>first</a:t>
            </a:r>
            <a:r>
              <a:rPr lang="en-CA" sz="1400">
                <a:solidFill>
                  <a:srgbClr val="333333"/>
                </a:solidFill>
                <a:highlight>
                  <a:srgbClr val="FFFFFF"/>
                </a:highlight>
              </a:rPr>
              <a:t> evaluate the expression on the right,  </a:t>
            </a:r>
            <a:r>
              <a:rPr lang="en-CA" sz="1400">
                <a:solidFill>
                  <a:srgbClr val="262626"/>
                </a:solidFill>
                <a:highlight>
                  <a:schemeClr val="lt1"/>
                </a:highlight>
              </a:rPr>
              <a:t>x + 1 </a:t>
            </a:r>
            <a:r>
              <a:rPr lang="en-CA" sz="1400">
                <a:solidFill>
                  <a:srgbClr val="333333"/>
                </a:solidFill>
                <a:highlight>
                  <a:srgbClr val="FFFFFF"/>
                </a:highlight>
              </a:rPr>
              <a:t>, and </a:t>
            </a:r>
            <a:r>
              <a:rPr i="1" lang="en-CA" sz="1400">
                <a:solidFill>
                  <a:srgbClr val="333333"/>
                </a:solidFill>
              </a:rPr>
              <a:t>then </a:t>
            </a:r>
            <a:r>
              <a:rPr lang="en-CA" sz="1400">
                <a:solidFill>
                  <a:srgbClr val="333333"/>
                </a:solidFill>
                <a:highlight>
                  <a:srgbClr val="FFFFFF"/>
                </a:highlight>
              </a:rPr>
              <a:t>assign that value to x. So the statement means “get the current value of </a:t>
            </a:r>
            <a:r>
              <a:rPr lang="en-CA" sz="1400">
                <a:solidFill>
                  <a:schemeClr val="dk1"/>
                </a:solidFill>
                <a:highlight>
                  <a:schemeClr val="lt1"/>
                </a:highlight>
              </a:rPr>
              <a:t>x</a:t>
            </a:r>
            <a:r>
              <a:rPr lang="en-CA" sz="1400">
                <a:solidFill>
                  <a:srgbClr val="333333"/>
                </a:solidFill>
                <a:highlight>
                  <a:srgbClr val="FFFFFF"/>
                </a:highlight>
              </a:rPr>
              <a:t>, add 1 to it, and then update </a:t>
            </a:r>
            <a:r>
              <a:rPr lang="en-CA" sz="1400">
                <a:solidFill>
                  <a:schemeClr val="dk1"/>
                </a:solidFill>
                <a:highlight>
                  <a:schemeClr val="lt1"/>
                </a:highlight>
              </a:rPr>
              <a:t>x</a:t>
            </a:r>
            <a:r>
              <a:rPr lang="en-CA" sz="1400">
                <a:solidFill>
                  <a:schemeClr val="dk1"/>
                </a:solidFill>
                <a:highlight>
                  <a:srgbClr val="FFFFFF"/>
                </a:highlight>
              </a:rPr>
              <a:t> </a:t>
            </a:r>
            <a:r>
              <a:rPr lang="en-CA" sz="1400">
                <a:solidFill>
                  <a:srgbClr val="333333"/>
                </a:solidFill>
                <a:highlight>
                  <a:srgbClr val="FFFFFF"/>
                </a:highlight>
              </a:rPr>
              <a:t>with the new value.”</a:t>
            </a:r>
            <a:endParaRPr sz="1400">
              <a:solidFill>
                <a:srgbClr val="333333"/>
              </a:solidFill>
              <a:highlight>
                <a:srgbClr val="FFFFFF"/>
              </a:highlight>
            </a:endParaRPr>
          </a:p>
          <a:p>
            <a:pPr indent="0" lvl="0" marL="0" marR="101600" rtl="0" algn="l">
              <a:lnSpc>
                <a:spcPct val="142857"/>
              </a:lnSpc>
              <a:spcBef>
                <a:spcPts val="0"/>
              </a:spcBef>
              <a:spcAft>
                <a:spcPts val="0"/>
              </a:spcAft>
              <a:buNone/>
            </a:pPr>
            <a:r>
              <a:t/>
            </a:r>
            <a:endParaRPr>
              <a:solidFill>
                <a:srgbClr val="333333"/>
              </a:solidFill>
              <a:highlight>
                <a:srgbClr val="FFFFFF"/>
              </a:highlight>
            </a:endParaRPr>
          </a:p>
          <a:p>
            <a:pPr indent="0" lvl="0" marL="0" marR="101600" rtl="0" algn="l">
              <a:lnSpc>
                <a:spcPct val="142857"/>
              </a:lnSpc>
              <a:spcBef>
                <a:spcPts val="0"/>
              </a:spcBef>
              <a:spcAft>
                <a:spcPts val="0"/>
              </a:spcAft>
              <a:buNone/>
            </a:pPr>
            <a:r>
              <a:t/>
            </a:r>
            <a:endParaRPr sz="1200">
              <a:solidFill>
                <a:srgbClr val="333333"/>
              </a:solidFill>
              <a:highlight>
                <a:srgbClr val="FFFFFF"/>
              </a:highlight>
            </a:endParaRPr>
          </a:p>
        </p:txBody>
      </p:sp>
      <p:sp>
        <p:nvSpPr>
          <p:cNvPr id="64" name="Google Shape;64;p14"/>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6" name="Google Shape;66;p14"/>
          <p:cNvPicPr preferRelativeResize="0"/>
          <p:nvPr/>
        </p:nvPicPr>
        <p:blipFill>
          <a:blip r:embed="rId3">
            <a:alphaModFix/>
          </a:blip>
          <a:stretch>
            <a:fillRect/>
          </a:stretch>
        </p:blipFill>
        <p:spPr>
          <a:xfrm>
            <a:off x="666450" y="2219724"/>
            <a:ext cx="7360851" cy="447575"/>
          </a:xfrm>
          <a:prstGeom prst="rect">
            <a:avLst/>
          </a:prstGeom>
          <a:noFill/>
          <a:ln cap="flat" cmpd="sng" w="9525">
            <a:solidFill>
              <a:schemeClr val="dk2"/>
            </a:solidFill>
            <a:prstDash val="solid"/>
            <a:round/>
            <a:headEnd len="sm" w="sm" type="none"/>
            <a:tailEnd len="sm" w="sm" type="none"/>
          </a:ln>
        </p:spPr>
      </p:pic>
      <p:cxnSp>
        <p:nvCxnSpPr>
          <p:cNvPr id="67" name="Google Shape;67;p14"/>
          <p:cNvCxnSpPr/>
          <p:nvPr/>
        </p:nvCxnSpPr>
        <p:spPr>
          <a:xfrm>
            <a:off x="410938" y="1019226"/>
            <a:ext cx="8246700" cy="18600"/>
          </a:xfrm>
          <a:prstGeom prst="straightConnector1">
            <a:avLst/>
          </a:prstGeom>
          <a:noFill/>
          <a:ln cap="flat" cmpd="sng" w="28575">
            <a:solidFill>
              <a:srgbClr val="CCCCCC"/>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idx="1" type="body"/>
          </p:nvPr>
        </p:nvSpPr>
        <p:spPr>
          <a:xfrm>
            <a:off x="311700" y="688675"/>
            <a:ext cx="8520600" cy="3880200"/>
          </a:xfrm>
          <a:prstGeom prst="rect">
            <a:avLst/>
          </a:prstGeom>
        </p:spPr>
        <p:txBody>
          <a:bodyPr anchorCtr="0" anchor="t" bIns="91425" lIns="91425" spcFirstLastPara="1" rIns="91425" wrap="square" tIns="91425">
            <a:normAutofit/>
          </a:bodyPr>
          <a:lstStyle/>
          <a:p>
            <a:pPr indent="0" lvl="0" marL="0" marR="101600" rtl="0" algn="just">
              <a:lnSpc>
                <a:spcPct val="150000"/>
              </a:lnSpc>
              <a:spcBef>
                <a:spcPts val="0"/>
              </a:spcBef>
              <a:spcAft>
                <a:spcPts val="0"/>
              </a:spcAft>
              <a:buClr>
                <a:schemeClr val="dk1"/>
              </a:buClr>
              <a:buSzPts val="1100"/>
              <a:buFont typeface="Arial"/>
              <a:buNone/>
            </a:pPr>
            <a:r>
              <a:rPr lang="en-CA" sz="1400">
                <a:solidFill>
                  <a:schemeClr val="dk1"/>
                </a:solidFill>
                <a:highlight>
                  <a:srgbClr val="FFFFFF"/>
                </a:highlight>
              </a:rPr>
              <a:t>If x doesn’t exist yet and has no value this </a:t>
            </a:r>
            <a:r>
              <a:rPr lang="en-CA" sz="1400">
                <a:solidFill>
                  <a:schemeClr val="dk1"/>
                </a:solidFill>
                <a:highlight>
                  <a:srgbClr val="FFFFFF"/>
                </a:highlight>
              </a:rPr>
              <a:t>statement</a:t>
            </a:r>
            <a:r>
              <a:rPr lang="en-CA" sz="1400">
                <a:solidFill>
                  <a:schemeClr val="dk1"/>
                </a:solidFill>
                <a:highlight>
                  <a:srgbClr val="FFFFFF"/>
                </a:highlight>
              </a:rPr>
              <a:t> will give you an error. Python will evaluate the right side and be unable to proceed.</a:t>
            </a:r>
            <a:endParaRPr sz="1400">
              <a:solidFill>
                <a:schemeClr val="dk1"/>
              </a:solidFill>
              <a:highlight>
                <a:srgbClr val="FFFFFF"/>
              </a:highlight>
            </a:endParaRPr>
          </a:p>
          <a:p>
            <a:pPr indent="0" lvl="0" marL="0" marR="101600" rtl="0" algn="just">
              <a:lnSpc>
                <a:spcPct val="150000"/>
              </a:lnSpc>
              <a:spcBef>
                <a:spcPts val="0"/>
              </a:spcBef>
              <a:spcAft>
                <a:spcPts val="0"/>
              </a:spcAft>
              <a:buClr>
                <a:schemeClr val="dk1"/>
              </a:buClr>
              <a:buSzPts val="1100"/>
              <a:buFont typeface="Arial"/>
              <a:buNone/>
            </a:pPr>
            <a:r>
              <a:rPr lang="en-CA" sz="1400">
                <a:solidFill>
                  <a:schemeClr val="dk1"/>
                </a:solidFill>
                <a:highlight>
                  <a:srgbClr val="FFFFFF"/>
                </a:highlight>
              </a:rPr>
              <a:t>To update variable you have to first initialize it, and then you can update a variable usually with a simple assignment:</a:t>
            </a:r>
            <a:endParaRPr sz="1400">
              <a:solidFill>
                <a:schemeClr val="dk1"/>
              </a:solidFill>
              <a:highlight>
                <a:srgbClr val="FFFFFF"/>
              </a:highlight>
            </a:endParaRPr>
          </a:p>
          <a:p>
            <a:pPr indent="0" lvl="0" marL="0" marR="101600" rtl="0" algn="just">
              <a:lnSpc>
                <a:spcPct val="150000"/>
              </a:lnSpc>
              <a:spcBef>
                <a:spcPts val="0"/>
              </a:spcBef>
              <a:spcAft>
                <a:spcPts val="0"/>
              </a:spcAft>
              <a:buClr>
                <a:schemeClr val="dk1"/>
              </a:buClr>
              <a:buSzPts val="1100"/>
              <a:buFont typeface="Arial"/>
              <a:buNone/>
            </a:pPr>
            <a:r>
              <a:t/>
            </a:r>
            <a:endParaRPr sz="1400">
              <a:solidFill>
                <a:schemeClr val="dk1"/>
              </a:solidFill>
              <a:highlight>
                <a:srgbClr val="FFFFFF"/>
              </a:highlight>
            </a:endParaRPr>
          </a:p>
          <a:p>
            <a:pPr indent="0" lvl="0" marL="0" marR="101600" rtl="0" algn="just">
              <a:lnSpc>
                <a:spcPct val="150000"/>
              </a:lnSpc>
              <a:spcBef>
                <a:spcPts val="0"/>
              </a:spcBef>
              <a:spcAft>
                <a:spcPts val="0"/>
              </a:spcAft>
              <a:buNone/>
            </a:pPr>
            <a:r>
              <a:t/>
            </a:r>
            <a:endParaRPr sz="1400">
              <a:solidFill>
                <a:schemeClr val="dk1"/>
              </a:solidFill>
              <a:highlight>
                <a:srgbClr val="FFFFFF"/>
              </a:highlight>
            </a:endParaRPr>
          </a:p>
          <a:p>
            <a:pPr indent="0" lvl="0" marL="0" rtl="0" algn="just">
              <a:lnSpc>
                <a:spcPct val="150000"/>
              </a:lnSpc>
              <a:spcBef>
                <a:spcPts val="0"/>
              </a:spcBef>
              <a:spcAft>
                <a:spcPts val="0"/>
              </a:spcAft>
              <a:buNone/>
            </a:pPr>
            <a:r>
              <a:t/>
            </a:r>
            <a:endParaRPr sz="1400">
              <a:solidFill>
                <a:schemeClr val="dk1"/>
              </a:solidFill>
              <a:highlight>
                <a:schemeClr val="lt1"/>
              </a:highlight>
            </a:endParaRPr>
          </a:p>
          <a:p>
            <a:pPr indent="0" lvl="0" marL="0" rtl="0" algn="just">
              <a:lnSpc>
                <a:spcPct val="150000"/>
              </a:lnSpc>
              <a:spcBef>
                <a:spcPts val="1200"/>
              </a:spcBef>
              <a:spcAft>
                <a:spcPts val="0"/>
              </a:spcAft>
              <a:buNone/>
            </a:pPr>
            <a:r>
              <a:t/>
            </a:r>
            <a:endParaRPr sz="1400">
              <a:solidFill>
                <a:schemeClr val="dk1"/>
              </a:solidFill>
              <a:highlight>
                <a:schemeClr val="lt1"/>
              </a:highlight>
            </a:endParaRPr>
          </a:p>
          <a:p>
            <a:pPr indent="0" lvl="0" marL="0" rtl="0" algn="just">
              <a:lnSpc>
                <a:spcPct val="150000"/>
              </a:lnSpc>
              <a:spcBef>
                <a:spcPts val="1200"/>
              </a:spcBef>
              <a:spcAft>
                <a:spcPts val="0"/>
              </a:spcAft>
              <a:buNone/>
            </a:pPr>
            <a:r>
              <a:t/>
            </a:r>
            <a:endParaRPr sz="1400">
              <a:solidFill>
                <a:schemeClr val="dk1"/>
              </a:solidFill>
              <a:highlight>
                <a:schemeClr val="lt1"/>
              </a:highlight>
            </a:endParaRPr>
          </a:p>
          <a:p>
            <a:pPr indent="0" lvl="0" marL="0" rtl="0" algn="just">
              <a:lnSpc>
                <a:spcPct val="150000"/>
              </a:lnSpc>
              <a:spcBef>
                <a:spcPts val="1200"/>
              </a:spcBef>
              <a:spcAft>
                <a:spcPts val="1200"/>
              </a:spcAft>
              <a:buNone/>
            </a:pPr>
            <a:r>
              <a:rPr lang="en-CA" sz="1400">
                <a:solidFill>
                  <a:schemeClr val="dk1"/>
                </a:solidFill>
                <a:highlight>
                  <a:schemeClr val="lt1"/>
                </a:highlight>
              </a:rPr>
              <a:t>Updating a variable by adding 1 is called an </a:t>
            </a:r>
            <a:r>
              <a:rPr b="1" lang="en-CA" sz="1400">
                <a:solidFill>
                  <a:schemeClr val="dk1"/>
                </a:solidFill>
                <a:highlight>
                  <a:schemeClr val="lt1"/>
                </a:highlight>
              </a:rPr>
              <a:t>increment</a:t>
            </a:r>
            <a:r>
              <a:rPr lang="en-CA" sz="1400">
                <a:solidFill>
                  <a:schemeClr val="dk1"/>
                </a:solidFill>
                <a:highlight>
                  <a:schemeClr val="lt1"/>
                </a:highlight>
              </a:rPr>
              <a:t>, and subtracting 1 is called a </a:t>
            </a:r>
            <a:r>
              <a:rPr b="1" lang="en-CA" sz="1400">
                <a:solidFill>
                  <a:schemeClr val="dk1"/>
                </a:solidFill>
                <a:highlight>
                  <a:schemeClr val="lt1"/>
                </a:highlight>
              </a:rPr>
              <a:t>decrement</a:t>
            </a:r>
            <a:r>
              <a:rPr lang="en-CA" sz="1400">
                <a:solidFill>
                  <a:schemeClr val="dk1"/>
                </a:solidFill>
                <a:highlight>
                  <a:schemeClr val="lt1"/>
                </a:highlight>
              </a:rPr>
              <a:t>.</a:t>
            </a:r>
            <a:endParaRPr sz="1400">
              <a:solidFill>
                <a:schemeClr val="dk1"/>
              </a:solidFill>
              <a:highlight>
                <a:srgbClr val="FFFFFF"/>
              </a:highlight>
            </a:endParaRPr>
          </a:p>
        </p:txBody>
      </p:sp>
      <p:pic>
        <p:nvPicPr>
          <p:cNvPr id="73" name="Google Shape;73;p15"/>
          <p:cNvPicPr preferRelativeResize="0"/>
          <p:nvPr/>
        </p:nvPicPr>
        <p:blipFill>
          <a:blip r:embed="rId3">
            <a:alphaModFix/>
          </a:blip>
          <a:stretch>
            <a:fillRect/>
          </a:stretch>
        </p:blipFill>
        <p:spPr>
          <a:xfrm>
            <a:off x="1246975" y="2407600"/>
            <a:ext cx="6554351" cy="1185975"/>
          </a:xfrm>
          <a:prstGeom prst="rect">
            <a:avLst/>
          </a:prstGeom>
          <a:noFill/>
          <a:ln cap="flat" cmpd="sng" w="9525">
            <a:solidFill>
              <a:schemeClr val="dk2"/>
            </a:solidFill>
            <a:prstDash val="solid"/>
            <a:round/>
            <a:headEnd len="sm" w="sm" type="none"/>
            <a:tailEnd len="sm" w="sm" type="none"/>
          </a:ln>
        </p:spPr>
      </p:pic>
      <p:sp>
        <p:nvSpPr>
          <p:cNvPr id="74" name="Google Shape;74;p15"/>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CA" sz="2500">
                <a:solidFill>
                  <a:srgbClr val="1C4587"/>
                </a:solidFill>
              </a:rPr>
              <a:t>5.2  The </a:t>
            </a:r>
            <a:r>
              <a:rPr b="1" lang="en-CA" sz="2500">
                <a:solidFill>
                  <a:srgbClr val="1C4587"/>
                </a:solidFill>
              </a:rPr>
              <a:t>while</a:t>
            </a:r>
            <a:r>
              <a:rPr lang="en-CA" sz="2500">
                <a:solidFill>
                  <a:srgbClr val="1C4587"/>
                </a:solidFill>
              </a:rPr>
              <a:t> statement</a:t>
            </a:r>
            <a:endParaRPr sz="2500">
              <a:solidFill>
                <a:srgbClr val="1C4587"/>
              </a:solidFill>
            </a:endParaRPr>
          </a:p>
        </p:txBody>
      </p:sp>
      <p:sp>
        <p:nvSpPr>
          <p:cNvPr id="81" name="Google Shape;81;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CA" sz="1400">
                <a:solidFill>
                  <a:schemeClr val="dk1"/>
                </a:solidFill>
              </a:rPr>
              <a:t>While loop is a control structure.  </a:t>
            </a:r>
            <a:endParaRPr sz="1400">
              <a:solidFill>
                <a:schemeClr val="dk1"/>
              </a:solidFill>
            </a:endParaRPr>
          </a:p>
          <a:p>
            <a:pPr indent="0" lvl="0" marL="0" rtl="0" algn="just">
              <a:lnSpc>
                <a:spcPct val="150000"/>
              </a:lnSpc>
              <a:spcBef>
                <a:spcPts val="1200"/>
              </a:spcBef>
              <a:spcAft>
                <a:spcPts val="0"/>
              </a:spcAft>
              <a:buNone/>
            </a:pPr>
            <a:r>
              <a:rPr lang="en-CA" sz="1400">
                <a:solidFill>
                  <a:schemeClr val="dk1"/>
                </a:solidFill>
                <a:highlight>
                  <a:srgbClr val="FFFFFF"/>
                </a:highlight>
              </a:rPr>
              <a:t>The while loop can repeatedly execute a sequence of instructions, but instead of repeating a set number of times based on a sequence of values, the while loop repeats </a:t>
            </a:r>
            <a:r>
              <a:rPr b="1" lang="en-CA" sz="1400">
                <a:solidFill>
                  <a:schemeClr val="dk1"/>
                </a:solidFill>
              </a:rPr>
              <a:t>as long as some condition is True</a:t>
            </a:r>
            <a:r>
              <a:rPr lang="en-CA" sz="1400">
                <a:solidFill>
                  <a:schemeClr val="dk1"/>
                </a:solidFill>
                <a:highlight>
                  <a:srgbClr val="FFFFFF"/>
                </a:highlight>
              </a:rPr>
              <a:t>.</a:t>
            </a:r>
            <a:endParaRPr sz="1400">
              <a:solidFill>
                <a:schemeClr val="dk1"/>
              </a:solidFill>
              <a:highlight>
                <a:srgbClr val="FFFFFF"/>
              </a:highlight>
            </a:endParaRPr>
          </a:p>
          <a:p>
            <a:pPr indent="0" lvl="0" marL="0" rtl="0" algn="just">
              <a:lnSpc>
                <a:spcPct val="150000"/>
              </a:lnSpc>
              <a:spcBef>
                <a:spcPts val="1200"/>
              </a:spcBef>
              <a:spcAft>
                <a:spcPts val="0"/>
              </a:spcAft>
              <a:buNone/>
            </a:pPr>
            <a:r>
              <a:rPr lang="en-CA" sz="1400">
                <a:solidFill>
                  <a:schemeClr val="dk1"/>
                </a:solidFill>
                <a:highlight>
                  <a:srgbClr val="FFFFFF"/>
                </a:highlight>
              </a:rPr>
              <a:t>Example: </a:t>
            </a:r>
            <a:endParaRPr sz="1400">
              <a:solidFill>
                <a:schemeClr val="dk1"/>
              </a:solidFill>
              <a:highlight>
                <a:srgbClr val="FFFFFF"/>
              </a:highlight>
            </a:endParaRPr>
          </a:p>
          <a:p>
            <a:pPr indent="0" lvl="0" marL="0" rtl="0" algn="just">
              <a:spcBef>
                <a:spcPts val="1200"/>
              </a:spcBef>
              <a:spcAft>
                <a:spcPts val="0"/>
              </a:spcAft>
              <a:buNone/>
            </a:pPr>
            <a:r>
              <a:t/>
            </a:r>
            <a:endParaRPr sz="1400">
              <a:solidFill>
                <a:srgbClr val="333333"/>
              </a:solidFill>
              <a:highlight>
                <a:srgbClr val="FFFFFF"/>
              </a:highlight>
            </a:endParaRPr>
          </a:p>
          <a:p>
            <a:pPr indent="0" lvl="0" marL="0" rtl="0" algn="just">
              <a:spcBef>
                <a:spcPts val="1200"/>
              </a:spcBef>
              <a:spcAft>
                <a:spcPts val="1200"/>
              </a:spcAft>
              <a:buNone/>
            </a:pPr>
            <a:r>
              <a:t/>
            </a:r>
            <a:endParaRPr sz="1400">
              <a:solidFill>
                <a:srgbClr val="333333"/>
              </a:solidFill>
              <a:highlight>
                <a:srgbClr val="FFFFFF"/>
              </a:highlight>
            </a:endParaRPr>
          </a:p>
        </p:txBody>
      </p:sp>
      <p:sp>
        <p:nvSpPr>
          <p:cNvPr id="82" name="Google Shape;82;p16"/>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4" name="Google Shape;84;p16"/>
          <p:cNvPicPr preferRelativeResize="0"/>
          <p:nvPr/>
        </p:nvPicPr>
        <p:blipFill>
          <a:blip r:embed="rId3">
            <a:alphaModFix/>
          </a:blip>
          <a:stretch>
            <a:fillRect/>
          </a:stretch>
        </p:blipFill>
        <p:spPr>
          <a:xfrm>
            <a:off x="934825" y="3301000"/>
            <a:ext cx="6995624" cy="1334300"/>
          </a:xfrm>
          <a:prstGeom prst="rect">
            <a:avLst/>
          </a:prstGeom>
          <a:noFill/>
          <a:ln cap="flat" cmpd="sng" w="9525">
            <a:solidFill>
              <a:schemeClr val="dk2"/>
            </a:solidFill>
            <a:prstDash val="solid"/>
            <a:round/>
            <a:headEnd len="sm" w="sm" type="none"/>
            <a:tailEnd len="sm" w="sm" type="none"/>
          </a:ln>
        </p:spPr>
      </p:pic>
      <p:cxnSp>
        <p:nvCxnSpPr>
          <p:cNvPr id="85" name="Google Shape;85;p16"/>
          <p:cNvCxnSpPr/>
          <p:nvPr/>
        </p:nvCxnSpPr>
        <p:spPr>
          <a:xfrm>
            <a:off x="410938" y="1019226"/>
            <a:ext cx="8246700" cy="18600"/>
          </a:xfrm>
          <a:prstGeom prst="straightConnector1">
            <a:avLst/>
          </a:prstGeom>
          <a:noFill/>
          <a:ln cap="flat" cmpd="sng" w="28575">
            <a:solidFill>
              <a:srgbClr val="CCCCCC"/>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idx="1" type="body"/>
          </p:nvPr>
        </p:nvSpPr>
        <p:spPr>
          <a:xfrm>
            <a:off x="311700" y="365850"/>
            <a:ext cx="8520600" cy="420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sz="1500">
                <a:solidFill>
                  <a:srgbClr val="333333"/>
                </a:solidFill>
                <a:highlight>
                  <a:srgbClr val="FFFFFF"/>
                </a:highlight>
              </a:rPr>
              <a:t>Flowchart  of execution for a </a:t>
            </a:r>
            <a:r>
              <a:rPr b="1" lang="en-CA" sz="1500">
                <a:solidFill>
                  <a:srgbClr val="333333"/>
                </a:solidFill>
                <a:highlight>
                  <a:srgbClr val="FFFFFF"/>
                </a:highlight>
              </a:rPr>
              <a:t>while </a:t>
            </a:r>
            <a:r>
              <a:rPr lang="en-CA" sz="1500">
                <a:solidFill>
                  <a:srgbClr val="333333"/>
                </a:solidFill>
                <a:highlight>
                  <a:srgbClr val="FFFFFF"/>
                </a:highlight>
              </a:rPr>
              <a:t>statement:</a:t>
            </a:r>
            <a:endParaRPr sz="1500">
              <a:solidFill>
                <a:srgbClr val="333333"/>
              </a:solidFill>
              <a:highlight>
                <a:srgbClr val="FFFFFF"/>
              </a:highlight>
            </a:endParaRPr>
          </a:p>
          <a:p>
            <a:pPr indent="0" lvl="0" marL="0" rtl="0" algn="l">
              <a:spcBef>
                <a:spcPts val="1200"/>
              </a:spcBef>
              <a:spcAft>
                <a:spcPts val="0"/>
              </a:spcAft>
              <a:buNone/>
            </a:pPr>
            <a:r>
              <a:t/>
            </a:r>
            <a:endParaRPr sz="1200">
              <a:solidFill>
                <a:srgbClr val="333333"/>
              </a:solidFill>
              <a:highlight>
                <a:srgbClr val="FFFFFF"/>
              </a:highlight>
              <a:latin typeface="Lato"/>
              <a:ea typeface="Lato"/>
              <a:cs typeface="Lato"/>
              <a:sym typeface="Lato"/>
            </a:endParaRPr>
          </a:p>
          <a:p>
            <a:pPr indent="0" lvl="0" marL="0" rtl="0" algn="l">
              <a:spcBef>
                <a:spcPts val="1200"/>
              </a:spcBef>
              <a:spcAft>
                <a:spcPts val="0"/>
              </a:spcAft>
              <a:buNone/>
            </a:pPr>
            <a:r>
              <a:t/>
            </a:r>
            <a:endParaRPr sz="1200">
              <a:solidFill>
                <a:srgbClr val="333333"/>
              </a:solidFill>
              <a:highlight>
                <a:srgbClr val="FFFFFF"/>
              </a:highlight>
              <a:latin typeface="Lato"/>
              <a:ea typeface="Lato"/>
              <a:cs typeface="Lato"/>
              <a:sym typeface="Lato"/>
            </a:endParaRPr>
          </a:p>
          <a:p>
            <a:pPr indent="0" lvl="0" marL="0" rtl="0" algn="l">
              <a:spcBef>
                <a:spcPts val="1200"/>
              </a:spcBef>
              <a:spcAft>
                <a:spcPts val="1200"/>
              </a:spcAft>
              <a:buNone/>
            </a:pPr>
            <a:r>
              <a:t/>
            </a:r>
            <a:endParaRPr sz="1200">
              <a:solidFill>
                <a:srgbClr val="333333"/>
              </a:solidFill>
              <a:highlight>
                <a:srgbClr val="FFFFFF"/>
              </a:highlight>
              <a:latin typeface="Lato"/>
              <a:ea typeface="Lato"/>
              <a:cs typeface="Lato"/>
              <a:sym typeface="Lato"/>
            </a:endParaRPr>
          </a:p>
        </p:txBody>
      </p:sp>
      <p:pic>
        <p:nvPicPr>
          <p:cNvPr id="91" name="Google Shape;91;p17"/>
          <p:cNvPicPr preferRelativeResize="0"/>
          <p:nvPr/>
        </p:nvPicPr>
        <p:blipFill>
          <a:blip r:embed="rId3">
            <a:alphaModFix/>
          </a:blip>
          <a:stretch>
            <a:fillRect/>
          </a:stretch>
        </p:blipFill>
        <p:spPr>
          <a:xfrm>
            <a:off x="1700150" y="1183625"/>
            <a:ext cx="5401750" cy="3118100"/>
          </a:xfrm>
          <a:prstGeom prst="rect">
            <a:avLst/>
          </a:prstGeom>
          <a:noFill/>
          <a:ln>
            <a:noFill/>
          </a:ln>
        </p:spPr>
      </p:pic>
      <p:sp>
        <p:nvSpPr>
          <p:cNvPr id="92" name="Google Shape;92;p17"/>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7"/>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7"/>
          <p:cNvSpPr txBox="1"/>
          <p:nvPr/>
        </p:nvSpPr>
        <p:spPr>
          <a:xfrm>
            <a:off x="548775" y="4734600"/>
            <a:ext cx="7596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1100">
                <a:solidFill>
                  <a:srgbClr val="333333"/>
                </a:solidFill>
                <a:highlight>
                  <a:srgbClr val="FFFFFF"/>
                </a:highlight>
              </a:rPr>
              <a:t>Figure 1: Flowchart illustrating the execution of a while loop.</a:t>
            </a:r>
            <a:endParaRPr sz="1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idx="1" type="body"/>
          </p:nvPr>
        </p:nvSpPr>
        <p:spPr>
          <a:xfrm>
            <a:off x="311700" y="441175"/>
            <a:ext cx="8520600" cy="4127700"/>
          </a:xfrm>
          <a:prstGeom prst="rect">
            <a:avLst/>
          </a:prstGeom>
        </p:spPr>
        <p:txBody>
          <a:bodyPr anchorCtr="0" anchor="t" bIns="91425" lIns="91425" spcFirstLastPara="1" rIns="91425" wrap="square" tIns="91425">
            <a:normAutofit lnSpcReduction="10000"/>
          </a:bodyPr>
          <a:lstStyle/>
          <a:p>
            <a:pPr indent="0" lvl="0" marL="0" rtl="0" algn="just">
              <a:lnSpc>
                <a:spcPct val="100000"/>
              </a:lnSpc>
              <a:spcBef>
                <a:spcPts val="530"/>
              </a:spcBef>
              <a:spcAft>
                <a:spcPts val="0"/>
              </a:spcAft>
              <a:buNone/>
            </a:pPr>
            <a:r>
              <a:t/>
            </a:r>
            <a:endParaRPr sz="1400">
              <a:solidFill>
                <a:srgbClr val="231F20"/>
              </a:solidFill>
            </a:endParaRPr>
          </a:p>
          <a:p>
            <a:pPr indent="0" lvl="0" marL="0" rtl="0" algn="just">
              <a:lnSpc>
                <a:spcPct val="150000"/>
              </a:lnSpc>
              <a:spcBef>
                <a:spcPts val="530"/>
              </a:spcBef>
              <a:spcAft>
                <a:spcPts val="0"/>
              </a:spcAft>
              <a:buNone/>
            </a:pPr>
            <a:r>
              <a:rPr lang="en-CA" sz="1400">
                <a:solidFill>
                  <a:srgbClr val="231F20"/>
                </a:solidFill>
              </a:rPr>
              <a:t>Step by step how the flow of execution for a while statement works:</a:t>
            </a:r>
            <a:endParaRPr sz="1400">
              <a:solidFill>
                <a:schemeClr val="dk1"/>
              </a:solidFill>
            </a:endParaRPr>
          </a:p>
          <a:p>
            <a:pPr indent="0" lvl="0" marL="0" rtl="0" algn="just">
              <a:lnSpc>
                <a:spcPct val="150000"/>
              </a:lnSpc>
              <a:spcBef>
                <a:spcPts val="50"/>
              </a:spcBef>
              <a:spcAft>
                <a:spcPts val="0"/>
              </a:spcAft>
              <a:buClr>
                <a:schemeClr val="dk1"/>
              </a:buClr>
              <a:buSzPts val="1100"/>
              <a:buFont typeface="Arial"/>
              <a:buNone/>
            </a:pPr>
            <a:r>
              <a:t/>
            </a:r>
            <a:endParaRPr sz="1400">
              <a:solidFill>
                <a:schemeClr val="dk1"/>
              </a:solidFill>
            </a:endParaRPr>
          </a:p>
          <a:p>
            <a:pPr indent="-251459" lvl="0" marL="392430" rtl="0" algn="just">
              <a:lnSpc>
                <a:spcPct val="150000"/>
              </a:lnSpc>
              <a:spcBef>
                <a:spcPts val="0"/>
              </a:spcBef>
              <a:spcAft>
                <a:spcPts val="0"/>
              </a:spcAft>
              <a:buClr>
                <a:schemeClr val="dk1"/>
              </a:buClr>
              <a:buSzPts val="1400"/>
              <a:buFont typeface="Arial"/>
              <a:buAutoNum type="arabicPeriod"/>
            </a:pPr>
            <a:r>
              <a:rPr lang="en-CA" sz="1400">
                <a:solidFill>
                  <a:srgbClr val="231F20"/>
                </a:solidFill>
              </a:rPr>
              <a:t>Evaluate the condition, and checking if condition is  True or False.</a:t>
            </a:r>
            <a:endParaRPr sz="1400">
              <a:solidFill>
                <a:schemeClr val="dk1"/>
              </a:solidFill>
            </a:endParaRPr>
          </a:p>
          <a:p>
            <a:pPr indent="-250825" lvl="0" marL="392430" marR="655320" rtl="0" algn="just">
              <a:lnSpc>
                <a:spcPct val="150000"/>
              </a:lnSpc>
              <a:spcBef>
                <a:spcPts val="715"/>
              </a:spcBef>
              <a:spcAft>
                <a:spcPts val="0"/>
              </a:spcAft>
              <a:buClr>
                <a:schemeClr val="dk1"/>
              </a:buClr>
              <a:buSzPts val="1400"/>
              <a:buFont typeface="Arial"/>
              <a:buAutoNum type="arabicPeriod"/>
            </a:pPr>
            <a:r>
              <a:rPr lang="en-CA" sz="1400">
                <a:solidFill>
                  <a:srgbClr val="231F20"/>
                </a:solidFill>
              </a:rPr>
              <a:t>If the condition is False, exit the while loop and continue execution at the next statement.</a:t>
            </a:r>
            <a:endParaRPr sz="1400">
              <a:solidFill>
                <a:schemeClr val="dk1"/>
              </a:solidFill>
            </a:endParaRPr>
          </a:p>
          <a:p>
            <a:pPr indent="-251459" lvl="0" marL="392430" rtl="0" algn="just">
              <a:lnSpc>
                <a:spcPct val="150000"/>
              </a:lnSpc>
              <a:spcBef>
                <a:spcPts val="670"/>
              </a:spcBef>
              <a:spcAft>
                <a:spcPts val="0"/>
              </a:spcAft>
              <a:buClr>
                <a:schemeClr val="dk1"/>
              </a:buClr>
              <a:buSzPts val="1400"/>
              <a:buFont typeface="Arial"/>
              <a:buAutoNum type="arabicPeriod"/>
            </a:pPr>
            <a:r>
              <a:rPr lang="en-CA" sz="1400">
                <a:solidFill>
                  <a:srgbClr val="231F20"/>
                </a:solidFill>
              </a:rPr>
              <a:t>If the condition is True, execute the body and then return to step 1.</a:t>
            </a:r>
            <a:endParaRPr sz="1400">
              <a:solidFill>
                <a:srgbClr val="231F20"/>
              </a:solidFill>
            </a:endParaRPr>
          </a:p>
          <a:p>
            <a:pPr indent="0" lvl="0" marL="0" rtl="0" algn="just">
              <a:lnSpc>
                <a:spcPct val="150000"/>
              </a:lnSpc>
              <a:spcBef>
                <a:spcPts val="670"/>
              </a:spcBef>
              <a:spcAft>
                <a:spcPts val="0"/>
              </a:spcAft>
              <a:buNone/>
            </a:pPr>
            <a:r>
              <a:t/>
            </a:r>
            <a:endParaRPr sz="1400">
              <a:solidFill>
                <a:srgbClr val="231F20"/>
              </a:solidFill>
            </a:endParaRPr>
          </a:p>
          <a:p>
            <a:pPr indent="0" lvl="0" marL="0" rtl="0" algn="just">
              <a:lnSpc>
                <a:spcPct val="150000"/>
              </a:lnSpc>
              <a:spcBef>
                <a:spcPts val="670"/>
              </a:spcBef>
              <a:spcAft>
                <a:spcPts val="0"/>
              </a:spcAft>
              <a:buNone/>
            </a:pPr>
            <a:r>
              <a:t/>
            </a:r>
            <a:endParaRPr sz="1400">
              <a:solidFill>
                <a:srgbClr val="231F20"/>
              </a:solidFill>
            </a:endParaRPr>
          </a:p>
          <a:p>
            <a:pPr indent="0" lvl="0" marL="0" rtl="0" algn="just">
              <a:lnSpc>
                <a:spcPct val="150000"/>
              </a:lnSpc>
              <a:spcBef>
                <a:spcPts val="1200"/>
              </a:spcBef>
              <a:spcAft>
                <a:spcPts val="0"/>
              </a:spcAft>
              <a:buClr>
                <a:schemeClr val="dk1"/>
              </a:buClr>
              <a:buSzPts val="1100"/>
              <a:buFont typeface="Arial"/>
              <a:buNone/>
            </a:pPr>
            <a:r>
              <a:rPr lang="en-CA" sz="1400">
                <a:solidFill>
                  <a:srgbClr val="231F20"/>
                </a:solidFill>
              </a:rPr>
              <a:t>This type of flow is called a</a:t>
            </a:r>
            <a:r>
              <a:rPr b="1" lang="en-CA" sz="1400">
                <a:solidFill>
                  <a:srgbClr val="231F20"/>
                </a:solidFill>
              </a:rPr>
              <a:t> loop</a:t>
            </a:r>
            <a:r>
              <a:rPr i="1" lang="en-CA" sz="1400">
                <a:solidFill>
                  <a:srgbClr val="231F20"/>
                </a:solidFill>
              </a:rPr>
              <a:t> </a:t>
            </a:r>
            <a:r>
              <a:rPr lang="en-CA" sz="1400">
                <a:solidFill>
                  <a:srgbClr val="231F20"/>
                </a:solidFill>
              </a:rPr>
              <a:t>because the third step loops back around to the top. </a:t>
            </a:r>
            <a:endParaRPr sz="1400">
              <a:solidFill>
                <a:srgbClr val="231F20"/>
              </a:solidFill>
            </a:endParaRPr>
          </a:p>
          <a:p>
            <a:pPr indent="0" lvl="0" marL="0" rtl="0" algn="just">
              <a:lnSpc>
                <a:spcPct val="150000"/>
              </a:lnSpc>
              <a:spcBef>
                <a:spcPts val="1200"/>
              </a:spcBef>
              <a:spcAft>
                <a:spcPts val="0"/>
              </a:spcAft>
              <a:buClr>
                <a:schemeClr val="dk1"/>
              </a:buClr>
              <a:buSzPts val="1100"/>
              <a:buFont typeface="Arial"/>
              <a:buNone/>
            </a:pPr>
            <a:r>
              <a:rPr lang="en-CA" sz="1400">
                <a:solidFill>
                  <a:srgbClr val="222222"/>
                </a:solidFill>
              </a:rPr>
              <a:t>Repetitive execution of the same block of code over and over is referred to as </a:t>
            </a:r>
            <a:r>
              <a:rPr b="1" lang="en-CA" sz="1400">
                <a:solidFill>
                  <a:srgbClr val="222222"/>
                </a:solidFill>
              </a:rPr>
              <a:t>iteration.</a:t>
            </a:r>
            <a:endParaRPr b="1" sz="1400">
              <a:solidFill>
                <a:srgbClr val="222222"/>
              </a:solidFill>
            </a:endParaRPr>
          </a:p>
          <a:p>
            <a:pPr indent="0" lvl="0" marL="0" rtl="0" algn="l">
              <a:lnSpc>
                <a:spcPct val="100000"/>
              </a:lnSpc>
              <a:spcBef>
                <a:spcPts val="1200"/>
              </a:spcBef>
              <a:spcAft>
                <a:spcPts val="0"/>
              </a:spcAft>
              <a:buNone/>
            </a:pPr>
            <a:r>
              <a:t/>
            </a:r>
            <a:endParaRPr sz="1300">
              <a:solidFill>
                <a:srgbClr val="231F20"/>
              </a:solidFill>
            </a:endParaRPr>
          </a:p>
        </p:txBody>
      </p:sp>
      <p:sp>
        <p:nvSpPr>
          <p:cNvPr id="100" name="Google Shape;100;p18"/>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8"/>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sz="2500">
                <a:solidFill>
                  <a:srgbClr val="1C4587"/>
                </a:solidFill>
              </a:rPr>
              <a:t>5.3  Infinite loops</a:t>
            </a:r>
            <a:endParaRPr sz="3900">
              <a:solidFill>
                <a:srgbClr val="1C4587"/>
              </a:solidFill>
            </a:endParaRPr>
          </a:p>
        </p:txBody>
      </p:sp>
      <p:sp>
        <p:nvSpPr>
          <p:cNvPr id="107" name="Google Shape;10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marR="0" rtl="0" algn="just">
              <a:lnSpc>
                <a:spcPct val="150000"/>
              </a:lnSpc>
              <a:spcBef>
                <a:spcPts val="20"/>
              </a:spcBef>
              <a:spcAft>
                <a:spcPts val="0"/>
              </a:spcAft>
              <a:buNone/>
            </a:pPr>
            <a:r>
              <a:rPr lang="en-CA" sz="1400">
                <a:solidFill>
                  <a:srgbClr val="231F20"/>
                </a:solidFill>
              </a:rPr>
              <a:t>An Infinite Loop in Python is a continuous repetitive conditional loop that gets executed until an external factor interferes in the execution flow, like insufficient CPU memory, a failed feature/ error code that stopped the execution, or a new feature in the other legacy systems that needs code integration.</a:t>
            </a:r>
            <a:endParaRPr sz="1400">
              <a:solidFill>
                <a:srgbClr val="231F20"/>
              </a:solidFill>
            </a:endParaRPr>
          </a:p>
          <a:p>
            <a:pPr indent="0" lvl="0" marL="0" marR="0" rtl="0" algn="just">
              <a:lnSpc>
                <a:spcPct val="150000"/>
              </a:lnSpc>
              <a:spcBef>
                <a:spcPts val="20"/>
              </a:spcBef>
              <a:spcAft>
                <a:spcPts val="0"/>
              </a:spcAft>
              <a:buNone/>
            </a:pPr>
            <a:r>
              <a:t/>
            </a:r>
            <a:endParaRPr sz="1400">
              <a:solidFill>
                <a:schemeClr val="dk1"/>
              </a:solidFill>
              <a:highlight>
                <a:schemeClr val="lt1"/>
              </a:highlight>
            </a:endParaRPr>
          </a:p>
          <a:p>
            <a:pPr indent="0" lvl="0" marL="0" marR="0" rtl="0" algn="just">
              <a:lnSpc>
                <a:spcPct val="150000"/>
              </a:lnSpc>
              <a:spcBef>
                <a:spcPts val="20"/>
              </a:spcBef>
              <a:spcAft>
                <a:spcPts val="0"/>
              </a:spcAft>
              <a:buNone/>
            </a:pPr>
            <a:r>
              <a:rPr lang="en-CA" sz="1400">
                <a:solidFill>
                  <a:schemeClr val="dk1"/>
                </a:solidFill>
                <a:highlight>
                  <a:schemeClr val="lt1"/>
                </a:highlight>
              </a:rPr>
              <a:t>In most programming environments, you will be able to stop a program if it gets stuck in an infinite loop. In some cases, like running your code in an </a:t>
            </a:r>
            <a:r>
              <a:rPr i="1" lang="en-CA" sz="1400">
                <a:solidFill>
                  <a:schemeClr val="dk1"/>
                </a:solidFill>
                <a:highlight>
                  <a:schemeClr val="lt1"/>
                </a:highlight>
              </a:rPr>
              <a:t>integrated development environment</a:t>
            </a:r>
            <a:r>
              <a:rPr lang="en-CA" sz="1400">
                <a:solidFill>
                  <a:schemeClr val="dk1"/>
                </a:solidFill>
                <a:highlight>
                  <a:schemeClr val="lt1"/>
                </a:highlight>
              </a:rPr>
              <a:t>, there will be a “stop” button of some sort. </a:t>
            </a:r>
            <a:endParaRPr sz="1400">
              <a:solidFill>
                <a:schemeClr val="dk1"/>
              </a:solidFill>
              <a:highlight>
                <a:schemeClr val="lt1"/>
              </a:highlight>
            </a:endParaRPr>
          </a:p>
          <a:p>
            <a:pPr indent="0" lvl="0" marL="0" marR="0" rtl="0" algn="just">
              <a:lnSpc>
                <a:spcPct val="150000"/>
              </a:lnSpc>
              <a:spcBef>
                <a:spcPts val="20"/>
              </a:spcBef>
              <a:spcAft>
                <a:spcPts val="0"/>
              </a:spcAft>
              <a:buNone/>
            </a:pPr>
            <a:r>
              <a:rPr lang="en-CA" sz="1400">
                <a:solidFill>
                  <a:schemeClr val="dk1"/>
                </a:solidFill>
                <a:highlight>
                  <a:schemeClr val="lt1"/>
                </a:highlight>
              </a:rPr>
              <a:t>Or if you are running your program on the command line, pressing Ctrl and C together (often written as </a:t>
            </a:r>
            <a:r>
              <a:rPr b="1" lang="en-CA" sz="1400">
                <a:solidFill>
                  <a:schemeClr val="dk1"/>
                </a:solidFill>
                <a:highlight>
                  <a:schemeClr val="lt1"/>
                </a:highlight>
              </a:rPr>
              <a:t>Ctrl</a:t>
            </a:r>
            <a:r>
              <a:rPr lang="en-CA" sz="1400">
                <a:solidFill>
                  <a:schemeClr val="dk1"/>
                </a:solidFill>
                <a:highlight>
                  <a:schemeClr val="lt1"/>
                </a:highlight>
              </a:rPr>
              <a:t>+</a:t>
            </a:r>
            <a:r>
              <a:rPr b="1" lang="en-CA" sz="1400">
                <a:solidFill>
                  <a:schemeClr val="dk1"/>
                </a:solidFill>
                <a:highlight>
                  <a:schemeClr val="lt1"/>
                </a:highlight>
              </a:rPr>
              <a:t>C</a:t>
            </a:r>
            <a:r>
              <a:rPr lang="en-CA" sz="1400">
                <a:solidFill>
                  <a:schemeClr val="dk1"/>
                </a:solidFill>
                <a:highlight>
                  <a:schemeClr val="lt1"/>
                </a:highlight>
              </a:rPr>
              <a:t>) can ends its execution.</a:t>
            </a:r>
            <a:endParaRPr sz="1400">
              <a:solidFill>
                <a:schemeClr val="dk1"/>
              </a:solidFill>
              <a:highlight>
                <a:schemeClr val="lt1"/>
              </a:highlight>
            </a:endParaRPr>
          </a:p>
          <a:p>
            <a:pPr indent="0" lvl="0" marL="0" marR="0" rtl="0" algn="just">
              <a:lnSpc>
                <a:spcPct val="102916"/>
              </a:lnSpc>
              <a:spcBef>
                <a:spcPts val="20"/>
              </a:spcBef>
              <a:spcAft>
                <a:spcPts val="0"/>
              </a:spcAft>
              <a:buClr>
                <a:schemeClr val="dk1"/>
              </a:buClr>
              <a:buSzPts val="1100"/>
              <a:buFont typeface="Arial"/>
              <a:buNone/>
            </a:pPr>
            <a:r>
              <a:t/>
            </a:r>
            <a:endParaRPr>
              <a:solidFill>
                <a:srgbClr val="231F20"/>
              </a:solidFill>
              <a:latin typeface="DejaVu Serif"/>
              <a:ea typeface="DejaVu Serif"/>
              <a:cs typeface="DejaVu Serif"/>
              <a:sym typeface="DejaVu Serif"/>
            </a:endParaRPr>
          </a:p>
        </p:txBody>
      </p:sp>
      <p:sp>
        <p:nvSpPr>
          <p:cNvPr id="108" name="Google Shape;108;p19"/>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9"/>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0" name="Google Shape;110;p19"/>
          <p:cNvCxnSpPr/>
          <p:nvPr/>
        </p:nvCxnSpPr>
        <p:spPr>
          <a:xfrm>
            <a:off x="410938" y="1019226"/>
            <a:ext cx="8246700" cy="18600"/>
          </a:xfrm>
          <a:prstGeom prst="straightConnector1">
            <a:avLst/>
          </a:prstGeom>
          <a:noFill/>
          <a:ln cap="flat" cmpd="sng" w="28575">
            <a:solidFill>
              <a:srgbClr val="CCCCCC"/>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sz="2500">
                <a:solidFill>
                  <a:srgbClr val="1C4587"/>
                </a:solidFill>
              </a:rPr>
              <a:t>5.4  Finishing iterations with </a:t>
            </a:r>
            <a:r>
              <a:rPr b="1" lang="en-CA" sz="2500">
                <a:solidFill>
                  <a:srgbClr val="1C4587"/>
                </a:solidFill>
              </a:rPr>
              <a:t>continue</a:t>
            </a:r>
            <a:endParaRPr b="1" sz="3900">
              <a:solidFill>
                <a:srgbClr val="1C4587"/>
              </a:solidFill>
            </a:endParaRPr>
          </a:p>
        </p:txBody>
      </p:sp>
      <p:sp>
        <p:nvSpPr>
          <p:cNvPr id="116" name="Google Shape;11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marR="156638" rtl="0" algn="just">
              <a:lnSpc>
                <a:spcPct val="150000"/>
              </a:lnSpc>
              <a:spcBef>
                <a:spcPts val="0"/>
              </a:spcBef>
              <a:spcAft>
                <a:spcPts val="0"/>
              </a:spcAft>
              <a:buNone/>
            </a:pPr>
            <a:r>
              <a:rPr lang="en-CA" sz="1400">
                <a:solidFill>
                  <a:schemeClr val="dk1"/>
                </a:solidFill>
                <a:highlight>
                  <a:srgbClr val="FFFFFF"/>
                </a:highlight>
              </a:rPr>
              <a:t>With the </a:t>
            </a:r>
            <a:r>
              <a:rPr lang="en-CA" sz="1400">
                <a:solidFill>
                  <a:schemeClr val="dk1"/>
                </a:solidFill>
              </a:rPr>
              <a:t>continue</a:t>
            </a:r>
            <a:r>
              <a:rPr lang="en-CA" sz="1400">
                <a:solidFill>
                  <a:schemeClr val="dk1"/>
                </a:solidFill>
                <a:highlight>
                  <a:srgbClr val="FFFFFF"/>
                </a:highlight>
              </a:rPr>
              <a:t> statement we can stop the current iteration, and </a:t>
            </a:r>
            <a:r>
              <a:rPr b="1" lang="en-CA" sz="1400">
                <a:solidFill>
                  <a:schemeClr val="dk1"/>
                </a:solidFill>
                <a:highlight>
                  <a:srgbClr val="FFFFFF"/>
                </a:highlight>
              </a:rPr>
              <a:t>continue</a:t>
            </a:r>
            <a:r>
              <a:rPr lang="en-CA" sz="1400">
                <a:solidFill>
                  <a:schemeClr val="dk1"/>
                </a:solidFill>
                <a:highlight>
                  <a:srgbClr val="FFFFFF"/>
                </a:highlight>
              </a:rPr>
              <a:t> with the next:</a:t>
            </a:r>
            <a:endParaRPr sz="1400">
              <a:solidFill>
                <a:schemeClr val="dk1"/>
              </a:solidFill>
              <a:highlight>
                <a:srgbClr val="FFFFFF"/>
              </a:highlight>
            </a:endParaRPr>
          </a:p>
          <a:p>
            <a:pPr indent="0" lvl="0" marL="0" marR="156638" rtl="0" algn="l">
              <a:spcBef>
                <a:spcPts val="800"/>
              </a:spcBef>
              <a:spcAft>
                <a:spcPts val="0"/>
              </a:spcAft>
              <a:buNone/>
            </a:pPr>
            <a:r>
              <a:t/>
            </a:r>
            <a:endParaRPr sz="1400">
              <a:solidFill>
                <a:schemeClr val="dk1"/>
              </a:solidFill>
              <a:highlight>
                <a:srgbClr val="FFFFFF"/>
              </a:highlight>
            </a:endParaRPr>
          </a:p>
          <a:p>
            <a:pPr indent="0" lvl="0" marL="0" marR="156638" rtl="0" algn="l">
              <a:spcBef>
                <a:spcPts val="800"/>
              </a:spcBef>
              <a:spcAft>
                <a:spcPts val="0"/>
              </a:spcAft>
              <a:buNone/>
            </a:pPr>
            <a:r>
              <a:t/>
            </a:r>
            <a:endParaRPr sz="1650">
              <a:solidFill>
                <a:schemeClr val="dk1"/>
              </a:solidFill>
            </a:endParaRPr>
          </a:p>
          <a:p>
            <a:pPr indent="0" lvl="0" marL="0" marR="156638" rtl="0" algn="l">
              <a:spcBef>
                <a:spcPts val="800"/>
              </a:spcBef>
              <a:spcAft>
                <a:spcPts val="0"/>
              </a:spcAft>
              <a:buNone/>
            </a:pPr>
            <a:r>
              <a:t/>
            </a:r>
            <a:endParaRPr sz="1650">
              <a:solidFill>
                <a:schemeClr val="dk1"/>
              </a:solidFill>
            </a:endParaRPr>
          </a:p>
          <a:p>
            <a:pPr indent="0" lvl="0" marL="0" marR="156638" rtl="0" algn="l">
              <a:spcBef>
                <a:spcPts val="800"/>
              </a:spcBef>
              <a:spcAft>
                <a:spcPts val="0"/>
              </a:spcAft>
              <a:buClr>
                <a:schemeClr val="dk1"/>
              </a:buClr>
              <a:buSzPts val="1100"/>
              <a:buFont typeface="Arial"/>
              <a:buNone/>
            </a:pPr>
            <a:r>
              <a:t/>
            </a:r>
            <a:endParaRPr sz="1650">
              <a:solidFill>
                <a:schemeClr val="dk1"/>
              </a:solidFill>
            </a:endParaRPr>
          </a:p>
          <a:p>
            <a:pPr indent="0" lvl="0" marL="0" marR="0" rtl="0" algn="l">
              <a:lnSpc>
                <a:spcPct val="100000"/>
              </a:lnSpc>
              <a:spcBef>
                <a:spcPts val="800"/>
              </a:spcBef>
              <a:spcAft>
                <a:spcPts val="0"/>
              </a:spcAft>
              <a:buNone/>
            </a:pPr>
            <a:r>
              <a:t/>
            </a:r>
            <a:endParaRPr/>
          </a:p>
        </p:txBody>
      </p:sp>
      <p:sp>
        <p:nvSpPr>
          <p:cNvPr id="117" name="Google Shape;117;p20"/>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0"/>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9" name="Google Shape;119;p20"/>
          <p:cNvPicPr preferRelativeResize="0"/>
          <p:nvPr/>
        </p:nvPicPr>
        <p:blipFill>
          <a:blip r:embed="rId3">
            <a:alphaModFix/>
          </a:blip>
          <a:stretch>
            <a:fillRect/>
          </a:stretch>
        </p:blipFill>
        <p:spPr>
          <a:xfrm>
            <a:off x="946900" y="1979925"/>
            <a:ext cx="6779099" cy="2225575"/>
          </a:xfrm>
          <a:prstGeom prst="rect">
            <a:avLst/>
          </a:prstGeom>
          <a:noFill/>
          <a:ln cap="flat" cmpd="sng" w="9525">
            <a:solidFill>
              <a:schemeClr val="dk2"/>
            </a:solidFill>
            <a:prstDash val="solid"/>
            <a:round/>
            <a:headEnd len="sm" w="sm" type="none"/>
            <a:tailEnd len="sm" w="sm" type="none"/>
          </a:ln>
        </p:spPr>
      </p:pic>
      <p:cxnSp>
        <p:nvCxnSpPr>
          <p:cNvPr id="120" name="Google Shape;120;p20"/>
          <p:cNvCxnSpPr/>
          <p:nvPr/>
        </p:nvCxnSpPr>
        <p:spPr>
          <a:xfrm>
            <a:off x="410938" y="1019226"/>
            <a:ext cx="8246700" cy="18600"/>
          </a:xfrm>
          <a:prstGeom prst="straightConnector1">
            <a:avLst/>
          </a:prstGeom>
          <a:noFill/>
          <a:ln cap="flat" cmpd="sng" w="28575">
            <a:solidFill>
              <a:srgbClr val="CCCCCC"/>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sz="2500">
                <a:solidFill>
                  <a:srgbClr val="1C4587"/>
                </a:solidFill>
              </a:rPr>
              <a:t>5.5  Definite loops using </a:t>
            </a:r>
            <a:r>
              <a:rPr b="1" lang="en-CA" sz="2500">
                <a:solidFill>
                  <a:srgbClr val="1C4587"/>
                </a:solidFill>
              </a:rPr>
              <a:t>for</a:t>
            </a:r>
            <a:endParaRPr b="1" sz="3900">
              <a:solidFill>
                <a:srgbClr val="1C4587"/>
              </a:solidFill>
            </a:endParaRPr>
          </a:p>
        </p:txBody>
      </p:sp>
      <p:sp>
        <p:nvSpPr>
          <p:cNvPr id="126" name="Google Shape;126;p21"/>
          <p:cNvSpPr txBox="1"/>
          <p:nvPr>
            <p:ph idx="1" type="body"/>
          </p:nvPr>
        </p:nvSpPr>
        <p:spPr>
          <a:xfrm>
            <a:off x="311700" y="1137075"/>
            <a:ext cx="8520600" cy="3416400"/>
          </a:xfrm>
          <a:prstGeom prst="rect">
            <a:avLst/>
          </a:prstGeom>
        </p:spPr>
        <p:txBody>
          <a:bodyPr anchorCtr="0" anchor="t" bIns="91425" lIns="91425" spcFirstLastPara="1" rIns="91425" wrap="square" tIns="91425">
            <a:normAutofit/>
          </a:bodyPr>
          <a:lstStyle/>
          <a:p>
            <a:pPr indent="0" lvl="0" marL="0" rtl="0" algn="just">
              <a:lnSpc>
                <a:spcPct val="150000"/>
              </a:lnSpc>
              <a:spcBef>
                <a:spcPts val="1400"/>
              </a:spcBef>
              <a:spcAft>
                <a:spcPts val="0"/>
              </a:spcAft>
              <a:buClr>
                <a:schemeClr val="dk1"/>
              </a:buClr>
              <a:buSzPts val="1100"/>
              <a:buFont typeface="Arial"/>
              <a:buNone/>
            </a:pPr>
            <a:r>
              <a:rPr lang="en-CA" sz="1400">
                <a:solidFill>
                  <a:schemeClr val="dk1"/>
                </a:solidFill>
              </a:rPr>
              <a:t>A </a:t>
            </a:r>
            <a:r>
              <a:rPr b="1" lang="en-CA" sz="1400">
                <a:solidFill>
                  <a:schemeClr val="dk1"/>
                </a:solidFill>
              </a:rPr>
              <a:t>for loop</a:t>
            </a:r>
            <a:r>
              <a:rPr lang="en-CA" sz="1400">
                <a:solidFill>
                  <a:schemeClr val="dk1"/>
                </a:solidFill>
              </a:rPr>
              <a:t> is used for iterating over a sequence (that is either a list, a tuple, a dictionary, a set, or a string). This is less like the </a:t>
            </a:r>
            <a:r>
              <a:rPr b="1" lang="en-CA" sz="1400">
                <a:solidFill>
                  <a:schemeClr val="dk1"/>
                </a:solidFill>
              </a:rPr>
              <a:t>for</a:t>
            </a:r>
            <a:r>
              <a:rPr lang="en-CA" sz="1400">
                <a:solidFill>
                  <a:schemeClr val="dk1"/>
                </a:solidFill>
              </a:rPr>
              <a:t> keyword in other programming languages, and works more like an iterator method as found in other object - oriented programming languages. With the </a:t>
            </a:r>
            <a:r>
              <a:rPr b="1" lang="en-CA" sz="1400">
                <a:solidFill>
                  <a:schemeClr val="dk1"/>
                </a:solidFill>
              </a:rPr>
              <a:t>for loop</a:t>
            </a:r>
            <a:r>
              <a:rPr lang="en-CA" sz="1400">
                <a:solidFill>
                  <a:schemeClr val="dk1"/>
                </a:solidFill>
              </a:rPr>
              <a:t> we can execute a set of statements, once for each item in a list, tuple, set etc.</a:t>
            </a:r>
            <a:endParaRPr sz="1400">
              <a:solidFill>
                <a:schemeClr val="dk1"/>
              </a:solidFill>
            </a:endParaRPr>
          </a:p>
          <a:p>
            <a:pPr indent="0" lvl="0" marL="0" rtl="0" algn="just">
              <a:lnSpc>
                <a:spcPct val="150000"/>
              </a:lnSpc>
              <a:spcBef>
                <a:spcPts val="1400"/>
              </a:spcBef>
              <a:spcAft>
                <a:spcPts val="0"/>
              </a:spcAft>
              <a:buNone/>
            </a:pPr>
            <a:r>
              <a:rPr lang="en-CA" sz="1400">
                <a:solidFill>
                  <a:schemeClr val="dk1"/>
                </a:solidFill>
                <a:highlight>
                  <a:schemeClr val="lt1"/>
                </a:highlight>
              </a:rPr>
              <a:t>When we have a list of things to loop through, we can construct a </a:t>
            </a:r>
            <a:r>
              <a:rPr b="1" lang="en-CA" sz="1400">
                <a:solidFill>
                  <a:schemeClr val="dk1"/>
                </a:solidFill>
                <a:highlight>
                  <a:schemeClr val="lt1"/>
                </a:highlight>
              </a:rPr>
              <a:t>for loop</a:t>
            </a:r>
            <a:r>
              <a:rPr lang="en-CA" sz="1400">
                <a:solidFill>
                  <a:schemeClr val="dk1"/>
                </a:solidFill>
                <a:highlight>
                  <a:schemeClr val="lt1"/>
                </a:highlight>
              </a:rPr>
              <a:t> using a </a:t>
            </a:r>
            <a:r>
              <a:rPr b="1" lang="en-CA" sz="1400">
                <a:solidFill>
                  <a:schemeClr val="dk1"/>
                </a:solidFill>
                <a:highlight>
                  <a:schemeClr val="lt1"/>
                </a:highlight>
              </a:rPr>
              <a:t>for</a:t>
            </a:r>
            <a:r>
              <a:rPr lang="en-CA" sz="1400">
                <a:solidFill>
                  <a:schemeClr val="dk1"/>
                </a:solidFill>
                <a:highlight>
                  <a:schemeClr val="lt1"/>
                </a:highlight>
              </a:rPr>
              <a:t> statement. A for loop starts with a </a:t>
            </a:r>
            <a:r>
              <a:rPr b="1" lang="en-CA" sz="1400">
                <a:solidFill>
                  <a:schemeClr val="dk1"/>
                </a:solidFill>
                <a:highlight>
                  <a:schemeClr val="lt1"/>
                </a:highlight>
              </a:rPr>
              <a:t>for</a:t>
            </a:r>
            <a:r>
              <a:rPr lang="en-CA" sz="1400">
                <a:solidFill>
                  <a:schemeClr val="dk1"/>
                </a:solidFill>
                <a:highlight>
                  <a:schemeClr val="lt1"/>
                </a:highlight>
              </a:rPr>
              <a:t> statement and includes one or more indented lines below it that make up the </a:t>
            </a:r>
            <a:r>
              <a:rPr b="1" lang="en-CA" sz="1400">
                <a:solidFill>
                  <a:schemeClr val="dk1"/>
                </a:solidFill>
                <a:highlight>
                  <a:schemeClr val="lt1"/>
                </a:highlight>
              </a:rPr>
              <a:t>loop body</a:t>
            </a:r>
            <a:r>
              <a:rPr lang="en-CA" sz="1400">
                <a:solidFill>
                  <a:schemeClr val="dk1"/>
                </a:solidFill>
                <a:highlight>
                  <a:schemeClr val="lt1"/>
                </a:highlight>
              </a:rPr>
              <a:t>. For example:</a:t>
            </a:r>
            <a:endParaRPr sz="1400">
              <a:solidFill>
                <a:schemeClr val="dk1"/>
              </a:solidFill>
              <a:highlight>
                <a:schemeClr val="lt1"/>
              </a:highlight>
            </a:endParaRPr>
          </a:p>
          <a:p>
            <a:pPr indent="0" lvl="0" marL="0" rtl="0" algn="just">
              <a:lnSpc>
                <a:spcPct val="115000"/>
              </a:lnSpc>
              <a:spcBef>
                <a:spcPts val="1400"/>
              </a:spcBef>
              <a:spcAft>
                <a:spcPts val="1400"/>
              </a:spcAft>
              <a:buNone/>
            </a:pPr>
            <a:r>
              <a:t/>
            </a:r>
            <a:endParaRPr sz="1400">
              <a:solidFill>
                <a:schemeClr val="dk1"/>
              </a:solidFill>
              <a:highlight>
                <a:schemeClr val="lt1"/>
              </a:highlight>
            </a:endParaRPr>
          </a:p>
        </p:txBody>
      </p:sp>
      <p:sp>
        <p:nvSpPr>
          <p:cNvPr id="127" name="Google Shape;127;p21"/>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1"/>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9" name="Google Shape;129;p21"/>
          <p:cNvCxnSpPr/>
          <p:nvPr/>
        </p:nvCxnSpPr>
        <p:spPr>
          <a:xfrm>
            <a:off x="410938" y="1019226"/>
            <a:ext cx="8246700" cy="18600"/>
          </a:xfrm>
          <a:prstGeom prst="straightConnector1">
            <a:avLst/>
          </a:prstGeom>
          <a:noFill/>
          <a:ln cap="flat" cmpd="sng" w="28575">
            <a:solidFill>
              <a:srgbClr val="CCCCCC"/>
            </a:solidFill>
            <a:prstDash val="solid"/>
            <a:round/>
            <a:headEnd len="med" w="med" type="none"/>
            <a:tailEnd len="med" w="med" type="none"/>
          </a:ln>
        </p:spPr>
      </p:cxnSp>
      <p:pic>
        <p:nvPicPr>
          <p:cNvPr id="130" name="Google Shape;130;p21"/>
          <p:cNvPicPr preferRelativeResize="0"/>
          <p:nvPr/>
        </p:nvPicPr>
        <p:blipFill>
          <a:blip r:embed="rId3">
            <a:alphaModFix/>
          </a:blip>
          <a:stretch>
            <a:fillRect/>
          </a:stretch>
        </p:blipFill>
        <p:spPr>
          <a:xfrm>
            <a:off x="1606056" y="3733875"/>
            <a:ext cx="5856481" cy="10455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