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ato"/>
      <p:regular r:id="rId29"/>
      <p:bold r:id="rId30"/>
      <p:italic r:id="rId31"/>
      <p:boldItalic r:id="rId32"/>
    </p:embeddedFon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515b0c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515b0c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515b0c6b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515b0c6b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515b0c6b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515b0c6b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515b0c6b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515b0c6b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515b0c6b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515b0c6b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515b0c6b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515b0c6b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515b0c6b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515b0c6b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515b0c6b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515b0c6b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515b0c6b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515b0c6b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515b0c6b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515b0c6b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515b0c6b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515b0c6b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515b0c6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515b0c6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515b0c6b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515b0c6b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515b0c6b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515b0c6b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515b0c6b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515b0c6b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515b0c6b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515b0c6b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15b0c6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15b0c6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515b0c6b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515b0c6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515b0c6b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515b0c6b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515b0c6b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515b0c6b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515b0c6b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515b0c6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515b0c6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515b0c6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515b0c6b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515b0c6b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python.org/3/library/stdtypes.html#string-methods" TargetMode="Externa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rPr>
              <a:t>Chapter 6</a:t>
            </a:r>
            <a:endParaRPr>
              <a:solidFill>
                <a:srgbClr val="1C4587"/>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4070A1"/>
                </a:solidFill>
              </a:rPr>
              <a:t>STRINGS</a:t>
            </a:r>
            <a:endParaRPr>
              <a:solidFill>
                <a:srgbClr val="4070A1"/>
              </a:solidFill>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1500"/>
              </a:spcBef>
              <a:spcAft>
                <a:spcPts val="0"/>
              </a:spcAft>
              <a:buNone/>
            </a:pPr>
            <a:r>
              <a:rPr lang="en-CA" sz="2500">
                <a:solidFill>
                  <a:srgbClr val="1C4587"/>
                </a:solidFill>
              </a:rPr>
              <a:t>6.7  The</a:t>
            </a:r>
            <a:r>
              <a:rPr lang="en-CA" sz="2500">
                <a:solidFill>
                  <a:srgbClr val="231F20"/>
                </a:solidFill>
              </a:rPr>
              <a:t> </a:t>
            </a:r>
            <a:r>
              <a:rPr b="1" lang="en-CA" sz="2500">
                <a:solidFill>
                  <a:srgbClr val="231F20"/>
                </a:solidFill>
              </a:rPr>
              <a:t>in</a:t>
            </a:r>
            <a:r>
              <a:rPr lang="en-CA" sz="2500">
                <a:solidFill>
                  <a:srgbClr val="231F20"/>
                </a:solidFill>
              </a:rPr>
              <a:t> </a:t>
            </a:r>
            <a:r>
              <a:rPr lang="en-CA" sz="2500">
                <a:solidFill>
                  <a:srgbClr val="1C4587"/>
                </a:solidFill>
              </a:rPr>
              <a:t>operator</a:t>
            </a:r>
            <a:endParaRPr sz="3900">
              <a:solidFill>
                <a:srgbClr val="1C4587"/>
              </a:solidFill>
            </a:endParaRPr>
          </a:p>
        </p:txBody>
      </p:sp>
      <p:sp>
        <p:nvSpPr>
          <p:cNvPr id="139" name="Google Shape;13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Clr>
                <a:schemeClr val="dk1"/>
              </a:buClr>
              <a:buSzPts val="1100"/>
              <a:buFont typeface="Arial"/>
              <a:buNone/>
            </a:pPr>
            <a:r>
              <a:rPr lang="en-CA" sz="1600">
                <a:solidFill>
                  <a:srgbClr val="231F20"/>
                </a:solidFill>
              </a:rPr>
              <a:t>The word </a:t>
            </a:r>
            <a:r>
              <a:rPr b="1" lang="en-CA" sz="1600">
                <a:solidFill>
                  <a:srgbClr val="231F20"/>
                </a:solidFill>
              </a:rPr>
              <a:t>in</a:t>
            </a:r>
            <a:r>
              <a:rPr lang="en-CA" sz="1600">
                <a:solidFill>
                  <a:srgbClr val="231F20"/>
                </a:solidFill>
              </a:rPr>
              <a:t> is a boolean operator that takes two strings and returns True if the first appears as a substring in the second:</a:t>
            </a:r>
            <a:endParaRPr sz="1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DejaVu Serif"/>
              <a:ea typeface="DejaVu Serif"/>
              <a:cs typeface="DejaVu Serif"/>
              <a:sym typeface="DejaVu Serif"/>
            </a:endParaRPr>
          </a:p>
          <a:p>
            <a:pPr indent="0" lvl="0" marL="0" marR="0" rtl="0" algn="l">
              <a:lnSpc>
                <a:spcPct val="100000"/>
              </a:lnSpc>
              <a:spcBef>
                <a:spcPts val="30"/>
              </a:spcBef>
              <a:spcAft>
                <a:spcPts val="0"/>
              </a:spcAft>
              <a:buClr>
                <a:schemeClr val="dk1"/>
              </a:buClr>
              <a:buSzPts val="1100"/>
              <a:buFont typeface="Arial"/>
              <a:buNone/>
            </a:pPr>
            <a:r>
              <a:t/>
            </a:r>
            <a:endParaRPr sz="2600"/>
          </a:p>
          <a:p>
            <a:pPr indent="0" lvl="0" marL="0" marR="0" rtl="0" algn="l">
              <a:lnSpc>
                <a:spcPct val="100000"/>
              </a:lnSpc>
              <a:spcBef>
                <a:spcPts val="30"/>
              </a:spcBef>
              <a:spcAft>
                <a:spcPts val="0"/>
              </a:spcAft>
              <a:buClr>
                <a:schemeClr val="dk1"/>
              </a:buClr>
              <a:buSzPts val="1100"/>
              <a:buFont typeface="Arial"/>
              <a:buNone/>
            </a:pPr>
            <a:r>
              <a:t/>
            </a:r>
            <a:endParaRPr sz="2600"/>
          </a:p>
          <a:p>
            <a:pPr indent="0" lvl="0" marL="0" marR="0" rtl="0" algn="l">
              <a:lnSpc>
                <a:spcPct val="100000"/>
              </a:lnSpc>
              <a:spcBef>
                <a:spcPts val="30"/>
              </a:spcBef>
              <a:spcAft>
                <a:spcPts val="0"/>
              </a:spcAft>
              <a:buClr>
                <a:schemeClr val="dk1"/>
              </a:buClr>
              <a:buSzPts val="1100"/>
              <a:buFont typeface="Arial"/>
              <a:buNone/>
            </a:pPr>
            <a:r>
              <a:t/>
            </a:r>
            <a:endParaRPr sz="2600"/>
          </a:p>
          <a:p>
            <a:pPr indent="0" lvl="0" marL="0" marR="0" rtl="0" algn="l">
              <a:lnSpc>
                <a:spcPct val="100000"/>
              </a:lnSpc>
              <a:spcBef>
                <a:spcPts val="30"/>
              </a:spcBef>
              <a:spcAft>
                <a:spcPts val="0"/>
              </a:spcAft>
              <a:buClr>
                <a:schemeClr val="dk1"/>
              </a:buClr>
              <a:buSzPts val="1100"/>
              <a:buFont typeface="Arial"/>
              <a:buNone/>
            </a:pPr>
            <a:r>
              <a:t/>
            </a:r>
            <a:endParaRPr sz="1400"/>
          </a:p>
        </p:txBody>
      </p:sp>
      <p:sp>
        <p:nvSpPr>
          <p:cNvPr id="140" name="Google Shape;140;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2"/>
          <p:cNvPicPr preferRelativeResize="0"/>
          <p:nvPr/>
        </p:nvPicPr>
        <p:blipFill>
          <a:blip r:embed="rId3">
            <a:alphaModFix/>
          </a:blip>
          <a:stretch>
            <a:fillRect/>
          </a:stretch>
        </p:blipFill>
        <p:spPr>
          <a:xfrm>
            <a:off x="1073325" y="2162200"/>
            <a:ext cx="6737576" cy="1121575"/>
          </a:xfrm>
          <a:prstGeom prst="rect">
            <a:avLst/>
          </a:prstGeom>
          <a:noFill/>
          <a:ln cap="flat" cmpd="sng" w="9525">
            <a:solidFill>
              <a:schemeClr val="dk2"/>
            </a:solidFill>
            <a:prstDash val="solid"/>
            <a:round/>
            <a:headEnd len="sm" w="sm" type="none"/>
            <a:tailEnd len="sm" w="sm" type="none"/>
          </a:ln>
        </p:spPr>
      </p:pic>
      <p:cxnSp>
        <p:nvCxnSpPr>
          <p:cNvPr id="143" name="Google Shape;143;p22"/>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311700" y="637625"/>
            <a:ext cx="8520600" cy="393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CA" sz="1500">
                <a:solidFill>
                  <a:srgbClr val="222222"/>
                </a:solidFill>
                <a:highlight>
                  <a:srgbClr val="FFFFFF"/>
                </a:highlight>
              </a:rPr>
              <a:t>The</a:t>
            </a:r>
            <a:r>
              <a:rPr b="1" lang="en-CA" sz="1500">
                <a:solidFill>
                  <a:srgbClr val="222222"/>
                </a:solidFill>
                <a:highlight>
                  <a:srgbClr val="FFFFFF"/>
                </a:highlight>
              </a:rPr>
              <a:t> in</a:t>
            </a:r>
            <a:r>
              <a:rPr lang="en-CA" sz="1500">
                <a:solidFill>
                  <a:srgbClr val="222222"/>
                </a:solidFill>
                <a:highlight>
                  <a:srgbClr val="FFFFFF"/>
                </a:highlight>
              </a:rPr>
              <a:t> operator is commonly used in conditionals, example below:</a:t>
            </a:r>
            <a:endParaRPr sz="1500">
              <a:solidFill>
                <a:srgbClr val="222222"/>
              </a:solidFill>
              <a:highlight>
                <a:srgbClr val="FFFFFF"/>
              </a:highlight>
            </a:endParaRPr>
          </a:p>
          <a:p>
            <a:pPr indent="0" lvl="0" marL="0" rtl="0" algn="l">
              <a:spcBef>
                <a:spcPts val="1200"/>
              </a:spcBef>
              <a:spcAft>
                <a:spcPts val="0"/>
              </a:spcAft>
              <a:buNone/>
            </a:pPr>
            <a:r>
              <a:t/>
            </a:r>
            <a:endParaRPr sz="1500">
              <a:solidFill>
                <a:srgbClr val="222222"/>
              </a:solidFill>
              <a:highlight>
                <a:srgbClr val="FFFFFF"/>
              </a:highlight>
            </a:endParaRPr>
          </a:p>
          <a:p>
            <a:pPr indent="0" lvl="0" marL="0" rtl="0" algn="l">
              <a:spcBef>
                <a:spcPts val="1200"/>
              </a:spcBef>
              <a:spcAft>
                <a:spcPts val="0"/>
              </a:spcAft>
              <a:buNone/>
            </a:pPr>
            <a:r>
              <a:t/>
            </a:r>
            <a:endParaRPr sz="1500">
              <a:solidFill>
                <a:srgbClr val="222222"/>
              </a:solidFill>
              <a:highlight>
                <a:srgbClr val="FFFFFF"/>
              </a:highlight>
            </a:endParaRPr>
          </a:p>
          <a:p>
            <a:pPr indent="0" lvl="0" marL="0" rtl="0" algn="l">
              <a:spcBef>
                <a:spcPts val="1200"/>
              </a:spcBef>
              <a:spcAft>
                <a:spcPts val="0"/>
              </a:spcAft>
              <a:buNone/>
            </a:pPr>
            <a:r>
              <a:t/>
            </a:r>
            <a:endParaRPr sz="1500">
              <a:solidFill>
                <a:srgbClr val="222222"/>
              </a:solidFill>
              <a:highlight>
                <a:srgbClr val="FFFFFF"/>
              </a:highlight>
            </a:endParaRPr>
          </a:p>
          <a:p>
            <a:pPr indent="0" lvl="0" marL="0" rtl="0" algn="l">
              <a:spcBef>
                <a:spcPts val="1200"/>
              </a:spcBef>
              <a:spcAft>
                <a:spcPts val="0"/>
              </a:spcAft>
              <a:buNone/>
            </a:pPr>
            <a:r>
              <a:t/>
            </a:r>
            <a:endParaRPr sz="1500">
              <a:solidFill>
                <a:srgbClr val="222222"/>
              </a:solidFill>
              <a:highlight>
                <a:srgbClr val="FFFFFF"/>
              </a:highlight>
            </a:endParaRPr>
          </a:p>
          <a:p>
            <a:pPr indent="0" lvl="0" marL="0" rtl="0" algn="l">
              <a:spcBef>
                <a:spcPts val="1200"/>
              </a:spcBef>
              <a:spcAft>
                <a:spcPts val="0"/>
              </a:spcAft>
              <a:buNone/>
            </a:pPr>
            <a:r>
              <a:t/>
            </a:r>
            <a:endParaRPr sz="1500">
              <a:solidFill>
                <a:srgbClr val="222222"/>
              </a:solidFill>
              <a:highlight>
                <a:srgbClr val="FFFFFF"/>
              </a:highlight>
            </a:endParaRPr>
          </a:p>
          <a:p>
            <a:pPr indent="0" lvl="0" marL="0" rtl="0" algn="l">
              <a:spcBef>
                <a:spcPts val="1200"/>
              </a:spcBef>
              <a:spcAft>
                <a:spcPts val="0"/>
              </a:spcAft>
              <a:buNone/>
            </a:pPr>
            <a:r>
              <a:rPr lang="en-CA" sz="1500">
                <a:solidFill>
                  <a:srgbClr val="222222"/>
                </a:solidFill>
                <a:highlight>
                  <a:srgbClr val="FFFFFF"/>
                </a:highlight>
              </a:rPr>
              <a:t>Output:  </a:t>
            </a:r>
            <a:endParaRPr sz="1500">
              <a:solidFill>
                <a:srgbClr val="222222"/>
              </a:solidFill>
              <a:highlight>
                <a:srgbClr val="FFFFFF"/>
              </a:highlight>
            </a:endParaRPr>
          </a:p>
          <a:p>
            <a:pPr indent="0" lvl="0" marL="0" rtl="0" algn="l">
              <a:spcBef>
                <a:spcPts val="1200"/>
              </a:spcBef>
              <a:spcAft>
                <a:spcPts val="0"/>
              </a:spcAft>
              <a:buNone/>
            </a:pPr>
            <a:r>
              <a:t/>
            </a:r>
            <a:endParaRPr sz="1100">
              <a:solidFill>
                <a:srgbClr val="222222"/>
              </a:solidFill>
              <a:highlight>
                <a:srgbClr val="FFFFFF"/>
              </a:highlight>
            </a:endParaRPr>
          </a:p>
          <a:p>
            <a:pPr indent="0" lvl="0" marL="0" rtl="0" algn="l">
              <a:spcBef>
                <a:spcPts val="1200"/>
              </a:spcBef>
              <a:spcAft>
                <a:spcPts val="0"/>
              </a:spcAft>
              <a:buNone/>
            </a:pPr>
            <a:r>
              <a:t/>
            </a:r>
            <a:endParaRPr sz="1100">
              <a:solidFill>
                <a:srgbClr val="222222"/>
              </a:solidFill>
              <a:highlight>
                <a:srgbClr val="FFFFFF"/>
              </a:highlight>
            </a:endParaRPr>
          </a:p>
          <a:p>
            <a:pPr indent="0" lvl="0" marL="0" rtl="0" algn="l">
              <a:spcBef>
                <a:spcPts val="1200"/>
              </a:spcBef>
              <a:spcAft>
                <a:spcPts val="1200"/>
              </a:spcAft>
              <a:buNone/>
            </a:pPr>
            <a:r>
              <a:t/>
            </a:r>
            <a:endParaRPr sz="1100">
              <a:solidFill>
                <a:srgbClr val="222222"/>
              </a:solidFill>
              <a:highlight>
                <a:srgbClr val="FFFFFF"/>
              </a:highlight>
            </a:endParaRPr>
          </a:p>
        </p:txBody>
      </p:sp>
      <p:sp>
        <p:nvSpPr>
          <p:cNvPr id="149" name="Google Shape;149;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3"/>
          <p:cNvPicPr preferRelativeResize="0"/>
          <p:nvPr/>
        </p:nvPicPr>
        <p:blipFill>
          <a:blip r:embed="rId3">
            <a:alphaModFix/>
          </a:blip>
          <a:stretch>
            <a:fillRect/>
          </a:stretch>
        </p:blipFill>
        <p:spPr>
          <a:xfrm>
            <a:off x="1477150" y="1381525"/>
            <a:ext cx="5642974" cy="1531075"/>
          </a:xfrm>
          <a:prstGeom prst="rect">
            <a:avLst/>
          </a:prstGeom>
          <a:noFill/>
          <a:ln cap="flat" cmpd="sng" w="9525">
            <a:solidFill>
              <a:schemeClr val="dk2"/>
            </a:solidFill>
            <a:prstDash val="solid"/>
            <a:round/>
            <a:headEnd len="sm" w="sm" type="none"/>
            <a:tailEnd len="sm" w="sm" type="none"/>
          </a:ln>
        </p:spPr>
      </p:pic>
      <p:pic>
        <p:nvPicPr>
          <p:cNvPr id="152" name="Google Shape;152;p23"/>
          <p:cNvPicPr preferRelativeResize="0"/>
          <p:nvPr/>
        </p:nvPicPr>
        <p:blipFill>
          <a:blip r:embed="rId4">
            <a:alphaModFix/>
          </a:blip>
          <a:stretch>
            <a:fillRect/>
          </a:stretch>
        </p:blipFill>
        <p:spPr>
          <a:xfrm>
            <a:off x="1477150" y="3591950"/>
            <a:ext cx="5642976" cy="1158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1500"/>
              </a:spcBef>
              <a:spcAft>
                <a:spcPts val="0"/>
              </a:spcAft>
              <a:buNone/>
            </a:pPr>
            <a:r>
              <a:rPr lang="en-CA" sz="2500">
                <a:solidFill>
                  <a:srgbClr val="1C4587"/>
                </a:solidFill>
              </a:rPr>
              <a:t>6.8  String comparison</a:t>
            </a:r>
            <a:endParaRPr sz="3900">
              <a:solidFill>
                <a:srgbClr val="1C4587"/>
              </a:solidFill>
            </a:endParaRPr>
          </a:p>
        </p:txBody>
      </p:sp>
      <p:sp>
        <p:nvSpPr>
          <p:cNvPr id="158" name="Google Shape;158;p24"/>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CA" sz="1400">
                <a:solidFill>
                  <a:srgbClr val="333333"/>
                </a:solidFill>
                <a:highlight>
                  <a:srgbClr val="FFFFFF"/>
                </a:highlight>
              </a:rPr>
              <a:t>If you want to see if two strings are equal you have to use comparison operators: </a:t>
            </a:r>
            <a:endParaRPr sz="14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rPr lang="en-CA" sz="1400">
                <a:solidFill>
                  <a:srgbClr val="333333"/>
                </a:solidFill>
                <a:highlight>
                  <a:srgbClr val="FFFFFF"/>
                </a:highlight>
              </a:rPr>
              <a:t>Other comparison operations are useful for putting words in alphabetical order:</a:t>
            </a:r>
            <a:endParaRPr sz="14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p:txBody>
      </p:sp>
      <p:pic>
        <p:nvPicPr>
          <p:cNvPr id="159" name="Google Shape;159;p24"/>
          <p:cNvPicPr preferRelativeResize="0"/>
          <p:nvPr/>
        </p:nvPicPr>
        <p:blipFill>
          <a:blip r:embed="rId3">
            <a:alphaModFix/>
          </a:blip>
          <a:stretch>
            <a:fillRect/>
          </a:stretch>
        </p:blipFill>
        <p:spPr>
          <a:xfrm>
            <a:off x="1137100" y="1515325"/>
            <a:ext cx="6694076" cy="992650"/>
          </a:xfrm>
          <a:prstGeom prst="rect">
            <a:avLst/>
          </a:prstGeom>
          <a:noFill/>
          <a:ln cap="flat" cmpd="sng" w="9525">
            <a:solidFill>
              <a:schemeClr val="dk2"/>
            </a:solidFill>
            <a:prstDash val="solid"/>
            <a:round/>
            <a:headEnd len="sm" w="sm" type="none"/>
            <a:tailEnd len="sm" w="sm" type="none"/>
          </a:ln>
        </p:spPr>
      </p:pic>
      <p:sp>
        <p:nvSpPr>
          <p:cNvPr id="160" name="Google Shape;160;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4"/>
          <p:cNvPicPr preferRelativeResize="0"/>
          <p:nvPr/>
        </p:nvPicPr>
        <p:blipFill>
          <a:blip r:embed="rId4">
            <a:alphaModFix/>
          </a:blip>
          <a:stretch>
            <a:fillRect/>
          </a:stretch>
        </p:blipFill>
        <p:spPr>
          <a:xfrm>
            <a:off x="1137100" y="3209400"/>
            <a:ext cx="6694076" cy="1647200"/>
          </a:xfrm>
          <a:prstGeom prst="rect">
            <a:avLst/>
          </a:prstGeom>
          <a:noFill/>
          <a:ln cap="flat" cmpd="sng" w="9525">
            <a:solidFill>
              <a:schemeClr val="dk2"/>
            </a:solidFill>
            <a:prstDash val="solid"/>
            <a:round/>
            <a:headEnd len="sm" w="sm" type="none"/>
            <a:tailEnd len="sm" w="sm" type="none"/>
          </a:ln>
        </p:spPr>
      </p:pic>
      <p:cxnSp>
        <p:nvCxnSpPr>
          <p:cNvPr id="163" name="Google Shape;163;p2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311700" y="797025"/>
            <a:ext cx="8520600" cy="37719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CA" sz="1500">
                <a:solidFill>
                  <a:schemeClr val="dk1"/>
                </a:solidFill>
              </a:rPr>
              <a:t>Python does not handle uppercase and lowercase letters.  All the uppercase letters come before all the lowercase letters, so if you enter “Coconut” for example, </a:t>
            </a:r>
            <a:r>
              <a:rPr lang="en-CA" sz="1500">
                <a:solidFill>
                  <a:schemeClr val="dk1"/>
                </a:solidFill>
                <a:highlight>
                  <a:srgbClr val="FFFFFF"/>
                </a:highlight>
              </a:rPr>
              <a:t>the output you will get: </a:t>
            </a:r>
            <a:endParaRPr sz="2100">
              <a:solidFill>
                <a:schemeClr val="dk1"/>
              </a:solidFill>
            </a:endParaRPr>
          </a:p>
          <a:p>
            <a:pPr indent="0" lvl="0" marL="0" rtl="0" algn="just">
              <a:lnSpc>
                <a:spcPct val="150000"/>
              </a:lnSpc>
              <a:spcBef>
                <a:spcPts val="800"/>
              </a:spcBef>
              <a:spcAft>
                <a:spcPts val="0"/>
              </a:spcAft>
              <a:buClr>
                <a:schemeClr val="dk1"/>
              </a:buClr>
              <a:buSzPts val="1100"/>
              <a:buFont typeface="Arial"/>
              <a:buNone/>
            </a:pPr>
            <a:r>
              <a:t/>
            </a:r>
            <a:endParaRPr sz="1700">
              <a:solidFill>
                <a:srgbClr val="333333"/>
              </a:solidFill>
            </a:endParaRPr>
          </a:p>
          <a:p>
            <a:pPr indent="0" lvl="0" marL="0" rtl="0" algn="just">
              <a:lnSpc>
                <a:spcPct val="150000"/>
              </a:lnSpc>
              <a:spcBef>
                <a:spcPts val="800"/>
              </a:spcBef>
              <a:spcAft>
                <a:spcPts val="0"/>
              </a:spcAft>
              <a:buNone/>
            </a:pPr>
            <a:r>
              <a:t/>
            </a:r>
            <a:endParaRPr sz="1600">
              <a:solidFill>
                <a:srgbClr val="333333"/>
              </a:solidFill>
              <a:highlight>
                <a:srgbClr val="F5F5F5"/>
              </a:highlight>
            </a:endParaRPr>
          </a:p>
          <a:p>
            <a:pPr indent="0" lvl="0" marL="101600" marR="101600" rtl="0" algn="just">
              <a:lnSpc>
                <a:spcPct val="150000"/>
              </a:lnSpc>
              <a:spcBef>
                <a:spcPts val="1200"/>
              </a:spcBef>
              <a:spcAft>
                <a:spcPts val="0"/>
              </a:spcAft>
              <a:buClr>
                <a:schemeClr val="dk1"/>
              </a:buClr>
              <a:buSzPts val="1100"/>
              <a:buFont typeface="Arial"/>
              <a:buNone/>
            </a:pPr>
            <a:r>
              <a:t/>
            </a:r>
            <a:endParaRPr sz="1600">
              <a:solidFill>
                <a:srgbClr val="333333"/>
              </a:solidFill>
              <a:highlight>
                <a:srgbClr val="F5F5F5"/>
              </a:highlight>
            </a:endParaRPr>
          </a:p>
          <a:p>
            <a:pPr indent="0" lvl="0" marL="0" rtl="0" algn="just">
              <a:lnSpc>
                <a:spcPct val="150000"/>
              </a:lnSpc>
              <a:spcBef>
                <a:spcPts val="1200"/>
              </a:spcBef>
              <a:spcAft>
                <a:spcPts val="0"/>
              </a:spcAft>
              <a:buClr>
                <a:schemeClr val="dk1"/>
              </a:buClr>
              <a:buSzPts val="1100"/>
              <a:buFont typeface="Arial"/>
              <a:buNone/>
            </a:pPr>
            <a:r>
              <a:rPr lang="en-CA" sz="1500">
                <a:solidFill>
                  <a:schemeClr val="dk1"/>
                </a:solidFill>
              </a:rPr>
              <a:t>A common way to address this problem is to convert strings to a standard format, such as all lowercase, before performing the comparison. This topic will be presented in the next section. </a:t>
            </a:r>
            <a:endParaRPr sz="2100">
              <a:solidFill>
                <a:schemeClr val="dk1"/>
              </a:solidFill>
            </a:endParaRPr>
          </a:p>
          <a:p>
            <a:pPr indent="0" lvl="0" marL="0" rtl="0" algn="l">
              <a:spcBef>
                <a:spcPts val="800"/>
              </a:spcBef>
              <a:spcAft>
                <a:spcPts val="1200"/>
              </a:spcAft>
              <a:buNone/>
            </a:pPr>
            <a:r>
              <a:t/>
            </a:r>
            <a:endParaRPr/>
          </a:p>
        </p:txBody>
      </p:sp>
      <p:sp>
        <p:nvSpPr>
          <p:cNvPr id="169" name="Google Shape;169;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5"/>
          <p:cNvPicPr preferRelativeResize="0"/>
          <p:nvPr/>
        </p:nvPicPr>
        <p:blipFill>
          <a:blip r:embed="rId3">
            <a:alphaModFix/>
          </a:blip>
          <a:stretch>
            <a:fillRect/>
          </a:stretch>
        </p:blipFill>
        <p:spPr>
          <a:xfrm>
            <a:off x="945800" y="2150100"/>
            <a:ext cx="7226424" cy="3332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1500"/>
              </a:spcBef>
              <a:spcAft>
                <a:spcPts val="0"/>
              </a:spcAft>
              <a:buNone/>
            </a:pPr>
            <a:r>
              <a:rPr lang="en-CA" sz="2500">
                <a:solidFill>
                  <a:srgbClr val="1C4587"/>
                </a:solidFill>
              </a:rPr>
              <a:t>6.9 String methods</a:t>
            </a:r>
            <a:endParaRPr sz="2500">
              <a:solidFill>
                <a:srgbClr val="1C4587"/>
              </a:solidFill>
            </a:endParaRPr>
          </a:p>
        </p:txBody>
      </p:sp>
      <p:sp>
        <p:nvSpPr>
          <p:cNvPr id="177" name="Google Shape;17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FFFFF"/>
                </a:highlight>
              </a:rPr>
              <a:t>Strings in Python can do a lot more than just hold a sequence of characters. Strings are an example of Python </a:t>
            </a:r>
            <a:r>
              <a:rPr b="1" lang="en-CA" sz="1400">
                <a:solidFill>
                  <a:schemeClr val="dk1"/>
                </a:solidFill>
              </a:rPr>
              <a:t>objects</a:t>
            </a:r>
            <a:r>
              <a:rPr lang="en-CA" sz="1400">
                <a:solidFill>
                  <a:schemeClr val="dk1"/>
                </a:solidFill>
                <a:highlight>
                  <a:srgbClr val="FFFFFF"/>
                </a:highlight>
              </a:rPr>
              <a:t>.</a:t>
            </a:r>
            <a:endParaRPr sz="1400">
              <a:solidFill>
                <a:schemeClr val="dk1"/>
              </a:solidFill>
            </a:endParaRPr>
          </a:p>
          <a:p>
            <a:pPr indent="0" lvl="0" marL="0" marR="0" rtl="0" algn="just">
              <a:lnSpc>
                <a:spcPct val="150000"/>
              </a:lnSpc>
              <a:spcBef>
                <a:spcPts val="1200"/>
              </a:spcBef>
              <a:spcAft>
                <a:spcPts val="0"/>
              </a:spcAft>
              <a:buNone/>
            </a:pPr>
            <a:r>
              <a:rPr lang="en-CA" sz="1400">
                <a:solidFill>
                  <a:schemeClr val="dk1"/>
                </a:solidFill>
              </a:rPr>
              <a:t>An object contains both </a:t>
            </a:r>
            <a:r>
              <a:rPr b="1" lang="en-CA" sz="1400">
                <a:solidFill>
                  <a:schemeClr val="dk1"/>
                </a:solidFill>
              </a:rPr>
              <a:t>data </a:t>
            </a:r>
            <a:r>
              <a:rPr lang="en-CA" sz="1400">
                <a:solidFill>
                  <a:schemeClr val="dk1"/>
                </a:solidFill>
              </a:rPr>
              <a:t>(the actual string itself) and </a:t>
            </a:r>
            <a:r>
              <a:rPr b="1" lang="en-CA" sz="1400">
                <a:solidFill>
                  <a:schemeClr val="dk1"/>
                </a:solidFill>
              </a:rPr>
              <a:t>methods</a:t>
            </a:r>
            <a:r>
              <a:rPr lang="en-CA" sz="1400">
                <a:solidFill>
                  <a:schemeClr val="dk1"/>
                </a:solidFill>
              </a:rPr>
              <a:t>, which are effectively functions that are built into the object and are available to any </a:t>
            </a:r>
            <a:r>
              <a:rPr b="1" lang="en-CA" sz="1400">
                <a:solidFill>
                  <a:schemeClr val="dk1"/>
                </a:solidFill>
              </a:rPr>
              <a:t>instance</a:t>
            </a:r>
            <a:r>
              <a:rPr i="1" lang="en-CA" sz="1400">
                <a:solidFill>
                  <a:schemeClr val="dk1"/>
                </a:solidFill>
              </a:rPr>
              <a:t> </a:t>
            </a:r>
            <a:r>
              <a:rPr lang="en-CA" sz="1400">
                <a:solidFill>
                  <a:schemeClr val="dk1"/>
                </a:solidFill>
              </a:rPr>
              <a:t>of the object.</a:t>
            </a:r>
            <a:endParaRPr sz="1400">
              <a:solidFill>
                <a:schemeClr val="dk1"/>
              </a:solidFill>
            </a:endParaRPr>
          </a:p>
          <a:p>
            <a:pPr indent="0" lvl="0" marL="0" marR="0" rtl="0" algn="just">
              <a:lnSpc>
                <a:spcPct val="150000"/>
              </a:lnSpc>
              <a:spcBef>
                <a:spcPts val="0"/>
              </a:spcBef>
              <a:spcAft>
                <a:spcPts val="0"/>
              </a:spcAft>
              <a:buNone/>
            </a:pPr>
            <a:r>
              <a:t/>
            </a:r>
            <a:endParaRPr sz="1400">
              <a:solidFill>
                <a:schemeClr val="dk1"/>
              </a:solidFill>
              <a:highlight>
                <a:schemeClr val="lt1"/>
              </a:highlight>
            </a:endParaRPr>
          </a:p>
          <a:p>
            <a:pPr indent="0" lvl="0" marL="0" marR="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Python has a function called </a:t>
            </a:r>
            <a:r>
              <a:rPr b="1" lang="en-CA" sz="1400">
                <a:solidFill>
                  <a:schemeClr val="dk1"/>
                </a:solidFill>
                <a:highlight>
                  <a:schemeClr val="lt1"/>
                </a:highlight>
              </a:rPr>
              <a:t>dir()</a:t>
            </a:r>
            <a:r>
              <a:rPr lang="en-CA" sz="1400">
                <a:solidFill>
                  <a:schemeClr val="dk1"/>
                </a:solidFill>
                <a:highlight>
                  <a:schemeClr val="lt1"/>
                </a:highlight>
              </a:rPr>
              <a:t> which lists the methods available in an object. The </a:t>
            </a:r>
            <a:r>
              <a:rPr b="1" lang="en-CA" sz="1400">
                <a:solidFill>
                  <a:schemeClr val="dk1"/>
                </a:solidFill>
                <a:highlight>
                  <a:schemeClr val="lt1"/>
                </a:highlight>
              </a:rPr>
              <a:t>type()</a:t>
            </a:r>
            <a:r>
              <a:rPr lang="en-CA" sz="1400">
                <a:solidFill>
                  <a:schemeClr val="dk1"/>
                </a:solidFill>
                <a:highlight>
                  <a:schemeClr val="lt1"/>
                </a:highlight>
              </a:rPr>
              <a:t> function shows the type of an object and the </a:t>
            </a:r>
            <a:r>
              <a:rPr b="1" lang="en-CA" sz="1400">
                <a:solidFill>
                  <a:schemeClr val="dk1"/>
                </a:solidFill>
                <a:highlight>
                  <a:schemeClr val="lt1"/>
                </a:highlight>
              </a:rPr>
              <a:t>dir()</a:t>
            </a:r>
            <a:r>
              <a:rPr lang="en-CA" sz="1400">
                <a:solidFill>
                  <a:schemeClr val="dk1"/>
                </a:solidFill>
                <a:highlight>
                  <a:schemeClr val="lt1"/>
                </a:highlight>
              </a:rPr>
              <a:t> function shows the available methods.</a:t>
            </a:r>
            <a:endParaRPr sz="1400">
              <a:solidFill>
                <a:schemeClr val="dk1"/>
              </a:solidFill>
              <a:highlight>
                <a:schemeClr val="lt1"/>
              </a:highlight>
            </a:endParaRPr>
          </a:p>
          <a:p>
            <a:pPr indent="0" lvl="0" marL="0" rtl="0" algn="l">
              <a:spcBef>
                <a:spcPts val="0"/>
              </a:spcBef>
              <a:spcAft>
                <a:spcPts val="1200"/>
              </a:spcAft>
              <a:buNone/>
            </a:pPr>
            <a:r>
              <a:t/>
            </a:r>
            <a:endParaRPr sz="1200">
              <a:solidFill>
                <a:srgbClr val="333333"/>
              </a:solidFill>
              <a:highlight>
                <a:srgbClr val="FFFFFF"/>
              </a:highlight>
              <a:latin typeface="Lato"/>
              <a:ea typeface="Lato"/>
              <a:cs typeface="Lato"/>
              <a:sym typeface="Lato"/>
            </a:endParaRPr>
          </a:p>
        </p:txBody>
      </p:sp>
      <p:cxnSp>
        <p:nvCxnSpPr>
          <p:cNvPr id="178" name="Google Shape;178;p2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79" name="Google Shape;179;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1" type="body"/>
          </p:nvPr>
        </p:nvSpPr>
        <p:spPr>
          <a:xfrm>
            <a:off x="311700" y="568925"/>
            <a:ext cx="8520600" cy="39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0"/>
              </a:spcAft>
              <a:buNone/>
            </a:pPr>
            <a:r>
              <a:rPr lang="en-CA" sz="1400">
                <a:solidFill>
                  <a:srgbClr val="333333"/>
                </a:solidFill>
                <a:highlight>
                  <a:srgbClr val="FFFFFF"/>
                </a:highlight>
              </a:rPr>
              <a:t>Better source of documentation for string methods is the official Python documentation:</a:t>
            </a:r>
            <a:endParaRPr sz="1400">
              <a:solidFill>
                <a:srgbClr val="333333"/>
              </a:solidFill>
              <a:highlight>
                <a:srgbClr val="FFFFFF"/>
              </a:highlight>
            </a:endParaRPr>
          </a:p>
          <a:p>
            <a:pPr indent="0" lvl="0" marL="0" rtl="0" algn="l">
              <a:spcBef>
                <a:spcPts val="1200"/>
              </a:spcBef>
              <a:spcAft>
                <a:spcPts val="1200"/>
              </a:spcAft>
              <a:buNone/>
            </a:pPr>
            <a:r>
              <a:rPr lang="en-CA" sz="1200">
                <a:solidFill>
                  <a:srgbClr val="337AB7"/>
                </a:solidFill>
                <a:uFill>
                  <a:noFill/>
                </a:uFill>
                <a:latin typeface="Lato"/>
                <a:ea typeface="Lato"/>
                <a:cs typeface="Lato"/>
                <a:sym typeface="Lato"/>
                <a:hlinkClick r:id="rId3">
                  <a:extLst>
                    <a:ext uri="{A12FA001-AC4F-418D-AE19-62706E023703}">
                      <ahyp:hlinkClr val="tx"/>
                    </a:ext>
                  </a:extLst>
                </a:hlinkClick>
              </a:rPr>
              <a:t>https://docs.python.org/3/library/stdtypes.html#string-methods</a:t>
            </a:r>
            <a:r>
              <a:rPr lang="en-CA" sz="1200">
                <a:solidFill>
                  <a:srgbClr val="333333"/>
                </a:solidFill>
                <a:highlight>
                  <a:srgbClr val="FFFFFF"/>
                </a:highlight>
                <a:latin typeface="Lato"/>
                <a:ea typeface="Lato"/>
                <a:cs typeface="Lato"/>
                <a:sym typeface="Lato"/>
              </a:rPr>
              <a:t>.</a:t>
            </a:r>
            <a:endParaRPr sz="1200">
              <a:solidFill>
                <a:srgbClr val="333333"/>
              </a:solidFill>
              <a:highlight>
                <a:srgbClr val="FFFFFF"/>
              </a:highlight>
              <a:latin typeface="Lato"/>
              <a:ea typeface="Lato"/>
              <a:cs typeface="Lato"/>
              <a:sym typeface="Lato"/>
            </a:endParaRPr>
          </a:p>
        </p:txBody>
      </p:sp>
      <p:sp>
        <p:nvSpPr>
          <p:cNvPr id="186" name="Google Shape;186;p2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7"/>
          <p:cNvPicPr preferRelativeResize="0"/>
          <p:nvPr/>
        </p:nvPicPr>
        <p:blipFill>
          <a:blip r:embed="rId4">
            <a:alphaModFix/>
          </a:blip>
          <a:stretch>
            <a:fillRect/>
          </a:stretch>
        </p:blipFill>
        <p:spPr>
          <a:xfrm>
            <a:off x="1455900" y="701375"/>
            <a:ext cx="6089299" cy="2820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 type="body"/>
          </p:nvPr>
        </p:nvSpPr>
        <p:spPr>
          <a:xfrm>
            <a:off x="311700" y="286925"/>
            <a:ext cx="8520600" cy="4282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CA" sz="1400">
                <a:solidFill>
                  <a:schemeClr val="dk1"/>
                </a:solidFill>
              </a:rPr>
              <a:t>Methods, like any other function, can be called to execute them. Calling a method is similar to calling a function (it takes arguments and can return a value), but to access a method within an object is different.</a:t>
            </a:r>
            <a:endParaRPr sz="1400">
              <a:solidFill>
                <a:schemeClr val="dk1"/>
              </a:solidFill>
            </a:endParaRPr>
          </a:p>
          <a:p>
            <a:pPr indent="0" lvl="0" marL="0" marR="0" rtl="0" algn="just">
              <a:lnSpc>
                <a:spcPct val="150000"/>
              </a:lnSpc>
              <a:spcBef>
                <a:spcPts val="1200"/>
              </a:spcBef>
              <a:spcAft>
                <a:spcPts val="0"/>
              </a:spcAft>
              <a:buNone/>
            </a:pPr>
            <a:r>
              <a:rPr lang="en-CA" sz="1400">
                <a:solidFill>
                  <a:schemeClr val="dk1"/>
                </a:solidFill>
              </a:rPr>
              <a:t>We call a method by appending the method name to the variable name using the period as a delimiter.</a:t>
            </a:r>
            <a:endParaRPr sz="1400">
              <a:solidFill>
                <a:schemeClr val="dk1"/>
              </a:solidFill>
            </a:endParaRPr>
          </a:p>
          <a:p>
            <a:pPr indent="0" lvl="0" marL="0" rtl="0" algn="just">
              <a:lnSpc>
                <a:spcPct val="150000"/>
              </a:lnSpc>
              <a:spcBef>
                <a:spcPts val="0"/>
              </a:spcBef>
              <a:spcAft>
                <a:spcPts val="0"/>
              </a:spcAft>
              <a:buNone/>
            </a:pPr>
            <a:r>
              <a:rPr lang="en-CA" sz="1400">
                <a:solidFill>
                  <a:schemeClr val="dk1"/>
                </a:solidFill>
                <a:highlight>
                  <a:schemeClr val="lt1"/>
                </a:highlight>
              </a:rPr>
              <a:t>For example, the method </a:t>
            </a:r>
            <a:r>
              <a:rPr b="1" lang="en-CA" sz="1400">
                <a:solidFill>
                  <a:schemeClr val="dk1"/>
                </a:solidFill>
                <a:highlight>
                  <a:schemeClr val="lt1"/>
                </a:highlight>
              </a:rPr>
              <a:t>upper()</a:t>
            </a:r>
            <a:r>
              <a:rPr lang="en-CA" sz="1400">
                <a:solidFill>
                  <a:schemeClr val="dk1"/>
                </a:solidFill>
                <a:highlight>
                  <a:schemeClr val="lt1"/>
                </a:highlight>
              </a:rPr>
              <a:t> takes a string and returns a new string with all uppercase letters:</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1200"/>
              </a:spcAft>
              <a:buNone/>
            </a:pPr>
            <a:r>
              <a:rPr lang="en-CA" sz="1400">
                <a:solidFill>
                  <a:schemeClr val="dk1"/>
                </a:solidFill>
                <a:highlight>
                  <a:schemeClr val="lt1"/>
                </a:highlight>
              </a:rPr>
              <a:t>This form of dot notation specifies the name of the method, </a:t>
            </a:r>
            <a:r>
              <a:rPr b="1" lang="en-CA" sz="1400">
                <a:solidFill>
                  <a:schemeClr val="dk1"/>
                </a:solidFill>
                <a:highlight>
                  <a:schemeClr val="lt1"/>
                </a:highlight>
              </a:rPr>
              <a:t>upper()</a:t>
            </a:r>
            <a:r>
              <a:rPr lang="en-CA" sz="1400">
                <a:solidFill>
                  <a:schemeClr val="dk1"/>
                </a:solidFill>
                <a:highlight>
                  <a:schemeClr val="lt1"/>
                </a:highlight>
              </a:rPr>
              <a:t>, and the name of the string to apply the method to, word. The parenthese are empty because this method takes no arguments.</a:t>
            </a:r>
            <a:endParaRPr sz="1400">
              <a:solidFill>
                <a:schemeClr val="dk1"/>
              </a:solidFill>
              <a:highlight>
                <a:schemeClr val="lt1"/>
              </a:highlight>
            </a:endParaRPr>
          </a:p>
        </p:txBody>
      </p:sp>
      <p:sp>
        <p:nvSpPr>
          <p:cNvPr id="194" name="Google Shape;194;p2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8"/>
          <p:cNvPicPr preferRelativeResize="0"/>
          <p:nvPr/>
        </p:nvPicPr>
        <p:blipFill>
          <a:blip r:embed="rId3">
            <a:alphaModFix/>
          </a:blip>
          <a:stretch>
            <a:fillRect/>
          </a:stretch>
        </p:blipFill>
        <p:spPr>
          <a:xfrm>
            <a:off x="1286822" y="2362063"/>
            <a:ext cx="6215876" cy="1109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idx="1" type="body"/>
          </p:nvPr>
        </p:nvSpPr>
        <p:spPr>
          <a:xfrm>
            <a:off x="311700" y="563613"/>
            <a:ext cx="8520600" cy="4005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CA" sz="1400">
                <a:solidFill>
                  <a:schemeClr val="dk1"/>
                </a:solidFill>
                <a:highlight>
                  <a:schemeClr val="lt1"/>
                </a:highlight>
              </a:rPr>
              <a:t>The </a:t>
            </a:r>
            <a:r>
              <a:rPr b="1" lang="en-CA" sz="1400">
                <a:solidFill>
                  <a:schemeClr val="dk1"/>
                </a:solidFill>
                <a:highlight>
                  <a:schemeClr val="lt1"/>
                </a:highlight>
              </a:rPr>
              <a:t>find()</a:t>
            </a:r>
            <a:r>
              <a:rPr lang="en-CA" sz="1400">
                <a:solidFill>
                  <a:schemeClr val="dk1"/>
                </a:solidFill>
                <a:highlight>
                  <a:schemeClr val="lt1"/>
                </a:highlight>
              </a:rPr>
              <a:t> string method searches for the position of one string within another:</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marR="0" rtl="0" algn="l">
              <a:lnSpc>
                <a:spcPct val="100000"/>
              </a:lnSpc>
              <a:spcBef>
                <a:spcPts val="1200"/>
              </a:spcBef>
              <a:spcAft>
                <a:spcPts val="0"/>
              </a:spcAft>
              <a:buClr>
                <a:schemeClr val="dk1"/>
              </a:buClr>
              <a:buSzPts val="1100"/>
              <a:buFont typeface="Arial"/>
              <a:buNone/>
            </a:pPr>
            <a:r>
              <a:t/>
            </a:r>
            <a:endParaRPr sz="1400">
              <a:solidFill>
                <a:schemeClr val="dk1"/>
              </a:solidFill>
              <a:latin typeface="DejaVu Serif"/>
              <a:ea typeface="DejaVu Serif"/>
              <a:cs typeface="DejaVu Serif"/>
              <a:sym typeface="DejaVu Serif"/>
            </a:endParaRPr>
          </a:p>
          <a:p>
            <a:pPr indent="0" lvl="0" marL="0" marR="0" rtl="0" algn="l">
              <a:lnSpc>
                <a:spcPct val="102916"/>
              </a:lnSpc>
              <a:spcBef>
                <a:spcPts val="0"/>
              </a:spcBef>
              <a:spcAft>
                <a:spcPts val="0"/>
              </a:spcAft>
              <a:buClr>
                <a:schemeClr val="dk1"/>
              </a:buClr>
              <a:buSzPts val="1100"/>
              <a:buFont typeface="Arial"/>
              <a:buNone/>
            </a:pPr>
            <a:r>
              <a:rPr lang="en-CA" sz="1400">
                <a:solidFill>
                  <a:schemeClr val="dk1"/>
                </a:solidFill>
                <a:highlight>
                  <a:schemeClr val="lt1"/>
                </a:highlight>
              </a:rPr>
              <a:t>In this example, we invoke </a:t>
            </a:r>
            <a:r>
              <a:rPr b="1" lang="en-CA" sz="1400">
                <a:solidFill>
                  <a:schemeClr val="dk1"/>
                </a:solidFill>
                <a:highlight>
                  <a:schemeClr val="lt1"/>
                </a:highlight>
              </a:rPr>
              <a:t>find()</a:t>
            </a:r>
            <a:r>
              <a:rPr lang="en-CA" sz="1400">
                <a:solidFill>
                  <a:schemeClr val="dk1"/>
                </a:solidFill>
                <a:highlight>
                  <a:schemeClr val="lt1"/>
                </a:highlight>
              </a:rPr>
              <a:t> on </a:t>
            </a:r>
            <a:r>
              <a:rPr b="1" lang="en-CA" sz="1400">
                <a:solidFill>
                  <a:schemeClr val="dk1"/>
                </a:solidFill>
                <a:highlight>
                  <a:schemeClr val="lt1"/>
                </a:highlight>
              </a:rPr>
              <a:t>word</a:t>
            </a:r>
            <a:r>
              <a:rPr lang="en-CA" sz="1400">
                <a:solidFill>
                  <a:schemeClr val="dk1"/>
                </a:solidFill>
                <a:highlight>
                  <a:schemeClr val="lt1"/>
                </a:highlight>
              </a:rPr>
              <a:t> and pass in the string we are looking for as a parameter.</a:t>
            </a:r>
            <a:endParaRPr sz="1400">
              <a:solidFill>
                <a:schemeClr val="dk1"/>
              </a:solidFill>
              <a:highlight>
                <a:schemeClr val="lt1"/>
              </a:highlight>
            </a:endParaRPr>
          </a:p>
          <a:p>
            <a:pPr indent="0" lvl="0" marL="0" rtl="0" algn="just">
              <a:spcBef>
                <a:spcPts val="0"/>
              </a:spcBef>
              <a:spcAft>
                <a:spcPts val="1200"/>
              </a:spcAft>
              <a:buNone/>
            </a:pPr>
            <a:r>
              <a:t/>
            </a:r>
            <a:endParaRPr sz="1400">
              <a:solidFill>
                <a:schemeClr val="dk1"/>
              </a:solidFill>
              <a:highlight>
                <a:schemeClr val="lt1"/>
              </a:highlight>
            </a:endParaRPr>
          </a:p>
        </p:txBody>
      </p:sp>
      <p:sp>
        <p:nvSpPr>
          <p:cNvPr id="202" name="Google Shape;202;p2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9"/>
          <p:cNvPicPr preferRelativeResize="0"/>
          <p:nvPr/>
        </p:nvPicPr>
        <p:blipFill>
          <a:blip r:embed="rId3">
            <a:alphaModFix/>
          </a:blip>
          <a:stretch>
            <a:fillRect/>
          </a:stretch>
        </p:blipFill>
        <p:spPr>
          <a:xfrm>
            <a:off x="1147700" y="1300950"/>
            <a:ext cx="6503774" cy="1388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idx="1" type="body"/>
          </p:nvPr>
        </p:nvSpPr>
        <p:spPr>
          <a:xfrm>
            <a:off x="311700" y="552600"/>
            <a:ext cx="8520600" cy="40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CA" sz="1400">
                <a:solidFill>
                  <a:schemeClr val="dk1"/>
                </a:solidFill>
                <a:highlight>
                  <a:schemeClr val="lt1"/>
                </a:highlight>
              </a:rPr>
              <a:t>The </a:t>
            </a:r>
            <a:r>
              <a:rPr b="1" lang="en-CA" sz="1400">
                <a:solidFill>
                  <a:schemeClr val="dk1"/>
                </a:solidFill>
                <a:highlight>
                  <a:schemeClr val="lt1"/>
                </a:highlight>
              </a:rPr>
              <a:t>find()</a:t>
            </a:r>
            <a:r>
              <a:rPr lang="en-CA" sz="1400">
                <a:solidFill>
                  <a:schemeClr val="dk1"/>
                </a:solidFill>
                <a:highlight>
                  <a:schemeClr val="lt1"/>
                </a:highlight>
              </a:rPr>
              <a:t> method can optionally take a second argument: the index where it should start searching.</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0"/>
              </a:spcAft>
              <a:buNone/>
            </a:pPr>
            <a:r>
              <a:t/>
            </a:r>
            <a:endParaRPr sz="1400">
              <a:solidFill>
                <a:schemeClr val="dk1"/>
              </a:solidFill>
              <a:highlight>
                <a:schemeClr val="lt1"/>
              </a:highlight>
            </a:endParaRPr>
          </a:p>
          <a:p>
            <a:pPr indent="0" lvl="0" marL="0" rtl="0" algn="just">
              <a:spcBef>
                <a:spcPts val="1200"/>
              </a:spcBef>
              <a:spcAft>
                <a:spcPts val="1200"/>
              </a:spcAft>
              <a:buNone/>
            </a:pPr>
            <a:r>
              <a:rPr lang="en-CA" sz="1400">
                <a:solidFill>
                  <a:schemeClr val="dk1"/>
                </a:solidFill>
                <a:highlight>
                  <a:schemeClr val="lt1"/>
                </a:highlight>
              </a:rPr>
              <a:t>The </a:t>
            </a:r>
            <a:r>
              <a:rPr b="1" lang="en-CA" sz="1400">
                <a:solidFill>
                  <a:schemeClr val="dk1"/>
                </a:solidFill>
                <a:highlight>
                  <a:schemeClr val="lt1"/>
                </a:highlight>
              </a:rPr>
              <a:t>strip()</a:t>
            </a:r>
            <a:r>
              <a:rPr lang="en-CA" sz="1400">
                <a:solidFill>
                  <a:schemeClr val="dk1"/>
                </a:solidFill>
                <a:highlight>
                  <a:schemeClr val="lt1"/>
                </a:highlight>
              </a:rPr>
              <a:t> method is used to remove white space (spaces, tabs, or newlines) from the beginning and end of a string.</a:t>
            </a:r>
            <a:endParaRPr sz="1400">
              <a:solidFill>
                <a:schemeClr val="dk1"/>
              </a:solidFill>
              <a:highlight>
                <a:schemeClr val="lt1"/>
              </a:highlight>
            </a:endParaRPr>
          </a:p>
        </p:txBody>
      </p:sp>
      <p:sp>
        <p:nvSpPr>
          <p:cNvPr id="210" name="Google Shape;210;p3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0"/>
          <p:cNvPicPr preferRelativeResize="0"/>
          <p:nvPr/>
        </p:nvPicPr>
        <p:blipFill>
          <a:blip r:embed="rId3">
            <a:alphaModFix/>
          </a:blip>
          <a:stretch>
            <a:fillRect/>
          </a:stretch>
        </p:blipFill>
        <p:spPr>
          <a:xfrm>
            <a:off x="1207150" y="1196675"/>
            <a:ext cx="6035751" cy="1285900"/>
          </a:xfrm>
          <a:prstGeom prst="rect">
            <a:avLst/>
          </a:prstGeom>
          <a:noFill/>
          <a:ln cap="flat" cmpd="sng" w="9525">
            <a:solidFill>
              <a:schemeClr val="dk2"/>
            </a:solidFill>
            <a:prstDash val="solid"/>
            <a:round/>
            <a:headEnd len="sm" w="sm" type="none"/>
            <a:tailEnd len="sm" w="sm" type="none"/>
          </a:ln>
        </p:spPr>
      </p:pic>
      <p:pic>
        <p:nvPicPr>
          <p:cNvPr id="213" name="Google Shape;213;p30"/>
          <p:cNvPicPr preferRelativeResize="0"/>
          <p:nvPr/>
        </p:nvPicPr>
        <p:blipFill>
          <a:blip r:embed="rId4">
            <a:alphaModFix/>
          </a:blip>
          <a:stretch>
            <a:fillRect/>
          </a:stretch>
        </p:blipFill>
        <p:spPr>
          <a:xfrm>
            <a:off x="1207150" y="3959000"/>
            <a:ext cx="6035750" cy="59548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311700" y="568925"/>
            <a:ext cx="8520600" cy="39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highlight>
                  <a:schemeClr val="lt1"/>
                </a:highlight>
              </a:rPr>
              <a:t>Some methods such as </a:t>
            </a:r>
            <a:r>
              <a:rPr b="1" lang="en-CA" sz="1400">
                <a:solidFill>
                  <a:schemeClr val="dk1"/>
                </a:solidFill>
                <a:highlight>
                  <a:schemeClr val="lt1"/>
                </a:highlight>
              </a:rPr>
              <a:t>startswith()</a:t>
            </a:r>
            <a:r>
              <a:rPr lang="en-CA" sz="1400">
                <a:solidFill>
                  <a:schemeClr val="dk1"/>
                </a:solidFill>
                <a:highlight>
                  <a:schemeClr val="lt1"/>
                </a:highlight>
              </a:rPr>
              <a:t> return Boolean values.</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lnSpc>
                <a:spcPct val="150000"/>
              </a:lnSpc>
              <a:spcBef>
                <a:spcPts val="1200"/>
              </a:spcBef>
              <a:spcAft>
                <a:spcPts val="0"/>
              </a:spcAft>
              <a:buNone/>
            </a:pPr>
            <a:r>
              <a:t/>
            </a:r>
            <a:endParaRPr sz="1400">
              <a:solidFill>
                <a:schemeClr val="dk1"/>
              </a:solidFill>
              <a:highlight>
                <a:schemeClr val="lt1"/>
              </a:highlight>
            </a:endParaRPr>
          </a:p>
          <a:p>
            <a:pPr indent="0" lvl="0" marL="0" rtl="0" algn="l">
              <a:lnSpc>
                <a:spcPct val="150000"/>
              </a:lnSpc>
              <a:spcBef>
                <a:spcPts val="1200"/>
              </a:spcBef>
              <a:spcAft>
                <a:spcPts val="0"/>
              </a:spcAft>
              <a:buNone/>
            </a:pPr>
            <a:r>
              <a:rPr lang="en-CA" sz="1400">
                <a:solidFill>
                  <a:schemeClr val="dk1"/>
                </a:solidFill>
                <a:highlight>
                  <a:schemeClr val="lt1"/>
                </a:highlight>
              </a:rPr>
              <a:t>Note that </a:t>
            </a:r>
            <a:r>
              <a:rPr b="1" lang="en-CA" sz="1400">
                <a:solidFill>
                  <a:schemeClr val="dk1"/>
                </a:solidFill>
                <a:highlight>
                  <a:schemeClr val="lt1"/>
                </a:highlight>
              </a:rPr>
              <a:t>startswith()</a:t>
            </a:r>
            <a:r>
              <a:rPr lang="en-CA" sz="1400">
                <a:solidFill>
                  <a:schemeClr val="dk1"/>
                </a:solidFill>
                <a:highlight>
                  <a:schemeClr val="lt1"/>
                </a:highlight>
              </a:rPr>
              <a:t> requires case to match, so sometimes we take a line and map it all to lowercase before we do any checking using the </a:t>
            </a:r>
            <a:r>
              <a:rPr b="1" lang="en-CA" sz="1400">
                <a:solidFill>
                  <a:schemeClr val="dk1"/>
                </a:solidFill>
                <a:highlight>
                  <a:schemeClr val="lt1"/>
                </a:highlight>
              </a:rPr>
              <a:t>lower()</a:t>
            </a:r>
            <a:r>
              <a:rPr lang="en-CA" sz="1400">
                <a:solidFill>
                  <a:schemeClr val="dk1"/>
                </a:solidFill>
                <a:highlight>
                  <a:schemeClr val="lt1"/>
                </a:highlight>
              </a:rPr>
              <a:t> method.</a:t>
            </a:r>
            <a:endParaRPr sz="1400">
              <a:solidFill>
                <a:schemeClr val="dk1"/>
              </a:solidFill>
              <a:highlight>
                <a:schemeClr val="lt1"/>
              </a:highlight>
            </a:endParaRPr>
          </a:p>
          <a:p>
            <a:pPr indent="0" lvl="0" marL="0" rtl="0" algn="l">
              <a:spcBef>
                <a:spcPts val="1200"/>
              </a:spcBef>
              <a:spcAft>
                <a:spcPts val="1200"/>
              </a:spcAft>
              <a:buNone/>
            </a:pPr>
            <a:r>
              <a:t/>
            </a:r>
            <a:endParaRPr sz="1400">
              <a:solidFill>
                <a:schemeClr val="dk1"/>
              </a:solidFill>
              <a:highlight>
                <a:schemeClr val="lt1"/>
              </a:highlight>
            </a:endParaRPr>
          </a:p>
        </p:txBody>
      </p:sp>
      <p:sp>
        <p:nvSpPr>
          <p:cNvPr id="219" name="Google Shape;219;p3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31"/>
          <p:cNvPicPr preferRelativeResize="0"/>
          <p:nvPr/>
        </p:nvPicPr>
        <p:blipFill>
          <a:blip r:embed="rId3">
            <a:alphaModFix/>
          </a:blip>
          <a:stretch>
            <a:fillRect/>
          </a:stretch>
        </p:blipFill>
        <p:spPr>
          <a:xfrm>
            <a:off x="1296525" y="1115850"/>
            <a:ext cx="6004274" cy="929325"/>
          </a:xfrm>
          <a:prstGeom prst="rect">
            <a:avLst/>
          </a:prstGeom>
          <a:noFill/>
          <a:ln cap="flat" cmpd="sng" w="9525">
            <a:solidFill>
              <a:schemeClr val="dk2"/>
            </a:solidFill>
            <a:prstDash val="solid"/>
            <a:round/>
            <a:headEnd len="sm" w="sm" type="none"/>
            <a:tailEnd len="sm" w="sm" type="none"/>
          </a:ln>
        </p:spPr>
      </p:pic>
      <p:pic>
        <p:nvPicPr>
          <p:cNvPr id="222" name="Google Shape;222;p31"/>
          <p:cNvPicPr preferRelativeResize="0"/>
          <p:nvPr/>
        </p:nvPicPr>
        <p:blipFill>
          <a:blip r:embed="rId4">
            <a:alphaModFix/>
          </a:blip>
          <a:stretch>
            <a:fillRect/>
          </a:stretch>
        </p:blipFill>
        <p:spPr>
          <a:xfrm>
            <a:off x="1324413" y="3220000"/>
            <a:ext cx="5948500" cy="1519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2500">
                <a:solidFill>
                  <a:srgbClr val="1C4587"/>
                </a:solidFill>
              </a:rPr>
              <a:t>6.1  A string is a sequence</a:t>
            </a:r>
            <a:endParaRPr sz="2500">
              <a:solidFill>
                <a:srgbClr val="1C4587"/>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marR="0" rtl="0" algn="just">
              <a:lnSpc>
                <a:spcPct val="150000"/>
              </a:lnSpc>
              <a:spcBef>
                <a:spcPts val="0"/>
              </a:spcBef>
              <a:spcAft>
                <a:spcPts val="0"/>
              </a:spcAft>
              <a:buClr>
                <a:schemeClr val="dk1"/>
              </a:buClr>
              <a:buSzPts val="1100"/>
              <a:buFont typeface="Arial"/>
              <a:buNone/>
            </a:pPr>
            <a:r>
              <a:rPr lang="en-CA" sz="1400">
                <a:solidFill>
                  <a:srgbClr val="231F20"/>
                </a:solidFill>
              </a:rPr>
              <a:t>A string is a </a:t>
            </a:r>
            <a:r>
              <a:rPr b="1" lang="en-CA" sz="1400">
                <a:solidFill>
                  <a:srgbClr val="231F20"/>
                </a:solidFill>
              </a:rPr>
              <a:t>sequence</a:t>
            </a:r>
            <a:r>
              <a:rPr i="1" lang="en-CA" sz="1400">
                <a:solidFill>
                  <a:srgbClr val="231F20"/>
                </a:solidFill>
              </a:rPr>
              <a:t> </a:t>
            </a:r>
            <a:r>
              <a:rPr lang="en-CA" sz="1400">
                <a:solidFill>
                  <a:srgbClr val="231F20"/>
                </a:solidFill>
              </a:rPr>
              <a:t>of characters. You can access the characters one at a time with the bracket operator:</a:t>
            </a:r>
            <a:endParaRPr sz="1400">
              <a:solidFill>
                <a:schemeClr val="dk1"/>
              </a:solidFill>
            </a:endParaRPr>
          </a:p>
          <a:p>
            <a:pPr indent="0" lvl="0" marL="0" marR="0" rtl="0" algn="just">
              <a:lnSpc>
                <a:spcPct val="150000"/>
              </a:lnSpc>
              <a:spcBef>
                <a:spcPts val="10"/>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30"/>
              </a:spcBef>
              <a:spcAft>
                <a:spcPts val="0"/>
              </a:spcAft>
              <a:buNone/>
            </a:pPr>
            <a:r>
              <a:t/>
            </a:r>
            <a:endParaRPr sz="1400"/>
          </a:p>
          <a:p>
            <a:pPr indent="0" lvl="0" marL="0" marR="0" rtl="0" algn="just">
              <a:lnSpc>
                <a:spcPct val="150000"/>
              </a:lnSpc>
              <a:spcBef>
                <a:spcPts val="535"/>
              </a:spcBef>
              <a:spcAft>
                <a:spcPts val="0"/>
              </a:spcAft>
              <a:buNone/>
            </a:pPr>
            <a:r>
              <a:t/>
            </a:r>
            <a:endParaRPr sz="1400">
              <a:solidFill>
                <a:srgbClr val="231F20"/>
              </a:solidFill>
            </a:endParaRPr>
          </a:p>
          <a:p>
            <a:pPr indent="0" lvl="0" marL="0" marR="0" rtl="0" algn="just">
              <a:lnSpc>
                <a:spcPct val="150000"/>
              </a:lnSpc>
              <a:spcBef>
                <a:spcPts val="535"/>
              </a:spcBef>
              <a:spcAft>
                <a:spcPts val="0"/>
              </a:spcAft>
              <a:buNone/>
            </a:pPr>
            <a:r>
              <a:t/>
            </a:r>
            <a:endParaRPr sz="1400">
              <a:solidFill>
                <a:srgbClr val="231F20"/>
              </a:solidFill>
            </a:endParaRPr>
          </a:p>
          <a:p>
            <a:pPr indent="0" lvl="0" marL="0" marR="0" rtl="0" algn="just">
              <a:lnSpc>
                <a:spcPct val="150000"/>
              </a:lnSpc>
              <a:spcBef>
                <a:spcPts val="535"/>
              </a:spcBef>
              <a:spcAft>
                <a:spcPts val="0"/>
              </a:spcAft>
              <a:buNone/>
            </a:pPr>
            <a:r>
              <a:rPr lang="en-CA" sz="1400">
                <a:solidFill>
                  <a:srgbClr val="231F20"/>
                </a:solidFill>
              </a:rPr>
              <a:t>The expression in brackets is called an </a:t>
            </a:r>
            <a:r>
              <a:rPr b="1" lang="en-CA" sz="1400">
                <a:solidFill>
                  <a:srgbClr val="231F20"/>
                </a:solidFill>
              </a:rPr>
              <a:t>index</a:t>
            </a:r>
            <a:r>
              <a:rPr lang="en-CA" sz="1400">
                <a:solidFill>
                  <a:srgbClr val="231F20"/>
                </a:solidFill>
              </a:rPr>
              <a:t>. The index indicates which character in the sequence you want (hence the name).</a:t>
            </a:r>
            <a:endParaRPr sz="1400">
              <a:solidFill>
                <a:srgbClr val="231F20"/>
              </a:solidFill>
            </a:endParaRPr>
          </a:p>
          <a:p>
            <a:pPr indent="0" lvl="0" marL="0" rtl="0" algn="just">
              <a:lnSpc>
                <a:spcPct val="150000"/>
              </a:lnSpc>
              <a:spcBef>
                <a:spcPts val="0"/>
              </a:spcBef>
              <a:spcAft>
                <a:spcPts val="1200"/>
              </a:spcAft>
              <a:buNone/>
            </a:pPr>
            <a:r>
              <a:rPr lang="en-CA" sz="1400">
                <a:solidFill>
                  <a:srgbClr val="333333"/>
                </a:solidFill>
                <a:highlight>
                  <a:srgbClr val="FFFFFF"/>
                </a:highlight>
              </a:rPr>
              <a:t>Python and most other programming languages, an index is an </a:t>
            </a:r>
            <a:r>
              <a:rPr b="1" lang="en-CA" sz="1400">
                <a:solidFill>
                  <a:srgbClr val="333333"/>
                </a:solidFill>
              </a:rPr>
              <a:t>offset</a:t>
            </a:r>
            <a:r>
              <a:rPr lang="en-CA" sz="1400">
                <a:solidFill>
                  <a:srgbClr val="333333"/>
                </a:solidFill>
                <a:highlight>
                  <a:srgbClr val="FFFFFF"/>
                </a:highlight>
              </a:rPr>
              <a:t> from the beginning of the string, and the offset of the first letter is </a:t>
            </a:r>
            <a:r>
              <a:rPr b="1" lang="en-CA" sz="1400">
                <a:solidFill>
                  <a:srgbClr val="333333"/>
                </a:solidFill>
                <a:highlight>
                  <a:srgbClr val="FFFFFF"/>
                </a:highlight>
              </a:rPr>
              <a:t>zero</a:t>
            </a:r>
            <a:r>
              <a:rPr lang="en-CA" sz="1400">
                <a:solidFill>
                  <a:srgbClr val="333333"/>
                </a:solidFill>
                <a:highlight>
                  <a:srgbClr val="FFFFFF"/>
                </a:highlight>
              </a:rPr>
              <a:t>.</a:t>
            </a:r>
            <a:endParaRPr sz="2000"/>
          </a:p>
        </p:txBody>
      </p:sp>
      <p:sp>
        <p:nvSpPr>
          <p:cNvPr id="64" name="Google Shape;64;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67" name="Google Shape;67;p14"/>
          <p:cNvPicPr preferRelativeResize="0"/>
          <p:nvPr/>
        </p:nvPicPr>
        <p:blipFill>
          <a:blip r:embed="rId3">
            <a:alphaModFix/>
          </a:blip>
          <a:stretch>
            <a:fillRect/>
          </a:stretch>
        </p:blipFill>
        <p:spPr>
          <a:xfrm>
            <a:off x="1484925" y="1904113"/>
            <a:ext cx="5713801" cy="1120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276275"/>
            <a:ext cx="8520600" cy="582000"/>
          </a:xfrm>
          <a:prstGeom prst="rect">
            <a:avLst/>
          </a:prstGeom>
        </p:spPr>
        <p:txBody>
          <a:bodyPr anchorCtr="0" anchor="t" bIns="91425" lIns="91425" spcFirstLastPara="1" rIns="91425" wrap="square" tIns="91425">
            <a:normAutofit/>
          </a:bodyPr>
          <a:lstStyle/>
          <a:p>
            <a:pPr indent="0" lvl="0" marL="0" marR="0" rtl="0" algn="l">
              <a:spcBef>
                <a:spcPts val="1500"/>
              </a:spcBef>
              <a:spcAft>
                <a:spcPts val="0"/>
              </a:spcAft>
              <a:buNone/>
            </a:pPr>
            <a:r>
              <a:rPr lang="en-CA" sz="2500">
                <a:solidFill>
                  <a:srgbClr val="1C4587"/>
                </a:solidFill>
              </a:rPr>
              <a:t>6.10 Parsing strings</a:t>
            </a:r>
            <a:endParaRPr sz="2500">
              <a:solidFill>
                <a:srgbClr val="1C4587"/>
              </a:solidFill>
            </a:endParaRPr>
          </a:p>
        </p:txBody>
      </p:sp>
      <p:sp>
        <p:nvSpPr>
          <p:cNvPr id="228" name="Google Shape;228;p32"/>
          <p:cNvSpPr txBox="1"/>
          <p:nvPr>
            <p:ph idx="1" type="body"/>
          </p:nvPr>
        </p:nvSpPr>
        <p:spPr>
          <a:xfrm>
            <a:off x="311700" y="951200"/>
            <a:ext cx="8520600" cy="36177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Clr>
                <a:schemeClr val="dk1"/>
              </a:buClr>
              <a:buSzPts val="1100"/>
              <a:buFont typeface="Arial"/>
              <a:buNone/>
            </a:pPr>
            <a:r>
              <a:rPr lang="en-CA" sz="1500">
                <a:solidFill>
                  <a:schemeClr val="dk1"/>
                </a:solidFill>
              </a:rPr>
              <a:t>Often, we want to look into a string and find a substring. For example if we were presented a series of lines formatted as follows:</a:t>
            </a:r>
            <a:endParaRPr sz="1500">
              <a:solidFill>
                <a:schemeClr val="dk1"/>
              </a:solidFill>
            </a:endParaRPr>
          </a:p>
          <a:p>
            <a:pPr indent="0" lvl="0" marL="0" rtl="0" algn="just">
              <a:lnSpc>
                <a:spcPct val="150000"/>
              </a:lnSpc>
              <a:spcBef>
                <a:spcPts val="800"/>
              </a:spcBef>
              <a:spcAft>
                <a:spcPts val="0"/>
              </a:spcAft>
              <a:buNone/>
            </a:pPr>
            <a:r>
              <a:t/>
            </a:r>
            <a:endParaRPr sz="1500">
              <a:solidFill>
                <a:schemeClr val="dk1"/>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t/>
            </a:r>
            <a:endParaRPr sz="1500">
              <a:solidFill>
                <a:schemeClr val="dk1"/>
              </a:solidFill>
              <a:highlight>
                <a:schemeClr val="lt1"/>
              </a:highlight>
            </a:endParaRPr>
          </a:p>
          <a:p>
            <a:pPr indent="0" lvl="0" marL="0" rtl="0" algn="just">
              <a:lnSpc>
                <a:spcPct val="150000"/>
              </a:lnSpc>
              <a:spcBef>
                <a:spcPts val="800"/>
              </a:spcBef>
              <a:spcAft>
                <a:spcPts val="0"/>
              </a:spcAft>
              <a:buNone/>
            </a:pPr>
            <a:r>
              <a:rPr lang="en-CA" sz="1500">
                <a:solidFill>
                  <a:schemeClr val="dk1"/>
                </a:solidFill>
                <a:highlight>
                  <a:schemeClr val="lt1"/>
                </a:highlight>
              </a:rPr>
              <a:t>and we wanted to pull out only the second half of the address (i.e., uct.ac.za) from each line, we can do this by using the </a:t>
            </a:r>
            <a:r>
              <a:rPr b="1" lang="en-CA" sz="1500">
                <a:solidFill>
                  <a:schemeClr val="dk1"/>
                </a:solidFill>
                <a:highlight>
                  <a:schemeClr val="lt1"/>
                </a:highlight>
              </a:rPr>
              <a:t>find()</a:t>
            </a:r>
            <a:r>
              <a:rPr lang="en-CA" sz="1500">
                <a:solidFill>
                  <a:schemeClr val="dk1"/>
                </a:solidFill>
                <a:highlight>
                  <a:schemeClr val="lt1"/>
                </a:highlight>
              </a:rPr>
              <a:t> method and string slicing.</a:t>
            </a:r>
            <a:endParaRPr sz="1500">
              <a:solidFill>
                <a:schemeClr val="dk1"/>
              </a:solidFill>
              <a:highlight>
                <a:schemeClr val="lt1"/>
              </a:highlight>
            </a:endParaRPr>
          </a:p>
          <a:p>
            <a:pPr indent="0" lvl="0" marL="0" rtl="0" algn="just">
              <a:lnSpc>
                <a:spcPct val="150000"/>
              </a:lnSpc>
              <a:spcBef>
                <a:spcPts val="800"/>
              </a:spcBef>
              <a:spcAft>
                <a:spcPts val="0"/>
              </a:spcAft>
              <a:buNone/>
            </a:pPr>
            <a:r>
              <a:t/>
            </a:r>
            <a:endParaRPr sz="1500">
              <a:solidFill>
                <a:schemeClr val="dk1"/>
              </a:solidFill>
              <a:highlight>
                <a:schemeClr val="lt1"/>
              </a:highlight>
            </a:endParaRPr>
          </a:p>
          <a:p>
            <a:pPr indent="0" lvl="0" marL="0" rtl="0" algn="just">
              <a:lnSpc>
                <a:spcPct val="150000"/>
              </a:lnSpc>
              <a:spcBef>
                <a:spcPts val="800"/>
              </a:spcBef>
              <a:spcAft>
                <a:spcPts val="800"/>
              </a:spcAft>
              <a:buNone/>
            </a:pPr>
            <a:r>
              <a:rPr lang="en-CA" sz="1500">
                <a:solidFill>
                  <a:schemeClr val="dk1"/>
                </a:solidFill>
              </a:rPr>
              <a:t>First, we will find the position of the at-sign in the string. Then we will find the position of the first space </a:t>
            </a:r>
            <a:r>
              <a:rPr i="1" lang="en-CA" sz="1500">
                <a:solidFill>
                  <a:schemeClr val="dk1"/>
                </a:solidFill>
              </a:rPr>
              <a:t>after</a:t>
            </a:r>
            <a:r>
              <a:rPr lang="en-CA" sz="1500">
                <a:solidFill>
                  <a:schemeClr val="dk1"/>
                </a:solidFill>
              </a:rPr>
              <a:t> the at-sign. And then we will use string slicing to extract the portion of the string which we are looking for.</a:t>
            </a:r>
            <a:endParaRPr sz="1500"/>
          </a:p>
        </p:txBody>
      </p:sp>
      <p:cxnSp>
        <p:nvCxnSpPr>
          <p:cNvPr id="229" name="Google Shape;229;p32"/>
          <p:cNvCxnSpPr/>
          <p:nvPr/>
        </p:nvCxnSpPr>
        <p:spPr>
          <a:xfrm>
            <a:off x="448638" y="821039"/>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30" name="Google Shape;230;p3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32"/>
          <p:cNvPicPr preferRelativeResize="0"/>
          <p:nvPr/>
        </p:nvPicPr>
        <p:blipFill>
          <a:blip r:embed="rId3">
            <a:alphaModFix/>
          </a:blip>
          <a:stretch>
            <a:fillRect/>
          </a:stretch>
        </p:blipFill>
        <p:spPr>
          <a:xfrm>
            <a:off x="1262750" y="1818800"/>
            <a:ext cx="6282474" cy="359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idx="1" type="body"/>
          </p:nvPr>
        </p:nvSpPr>
        <p:spPr>
          <a:xfrm>
            <a:off x="311700" y="508200"/>
            <a:ext cx="8520600" cy="406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We use the optional arguments for the </a:t>
            </a:r>
            <a:r>
              <a:rPr b="1" lang="en-CA" sz="1400">
                <a:solidFill>
                  <a:schemeClr val="dk1"/>
                </a:solidFill>
                <a:highlight>
                  <a:schemeClr val="lt1"/>
                </a:highlight>
              </a:rPr>
              <a:t>find()</a:t>
            </a:r>
            <a:r>
              <a:rPr lang="en-CA" sz="1400">
                <a:solidFill>
                  <a:schemeClr val="dk1"/>
                </a:solidFill>
                <a:highlight>
                  <a:schemeClr val="lt1"/>
                </a:highlight>
              </a:rPr>
              <a:t> method that allow us to specify the position in the string where we want </a:t>
            </a:r>
            <a:r>
              <a:rPr b="1" lang="en-CA" sz="1400">
                <a:solidFill>
                  <a:schemeClr val="dk1"/>
                </a:solidFill>
                <a:highlight>
                  <a:schemeClr val="lt1"/>
                </a:highlight>
              </a:rPr>
              <a:t>find()</a:t>
            </a:r>
            <a:r>
              <a:rPr lang="en-CA" sz="1400">
                <a:solidFill>
                  <a:schemeClr val="dk1"/>
                </a:solidFill>
                <a:highlight>
                  <a:schemeClr val="lt1"/>
                </a:highlight>
              </a:rPr>
              <a:t> to start searching. When we slice, we extract the characters from “one beyond the at-sign” and up to but not including the index of the next space character.</a:t>
            </a:r>
            <a:endParaRPr sz="1400">
              <a:solidFill>
                <a:schemeClr val="dk1"/>
              </a:solidFill>
              <a:highlight>
                <a:schemeClr val="lt1"/>
              </a:highlight>
            </a:endParaRPr>
          </a:p>
          <a:p>
            <a:pPr indent="0" lvl="0" marL="0" marR="0" rtl="0" algn="l">
              <a:lnSpc>
                <a:spcPct val="150833"/>
              </a:lnSpc>
              <a:spcBef>
                <a:spcPts val="1200"/>
              </a:spcBef>
              <a:spcAft>
                <a:spcPts val="0"/>
              </a:spcAft>
              <a:buNone/>
            </a:pPr>
            <a:r>
              <a:rPr lang="en-CA" sz="1400">
                <a:solidFill>
                  <a:srgbClr val="231F20"/>
                </a:solidFill>
              </a:rPr>
              <a:t>The documentation for the find method is available at: </a:t>
            </a:r>
            <a:r>
              <a:rPr lang="en-CA" sz="1400">
                <a:solidFill>
                  <a:srgbClr val="0000FF"/>
                </a:solidFill>
              </a:rPr>
              <a:t>https://docs.python.org/library/stdtypes.html#string-methods</a:t>
            </a:r>
            <a:r>
              <a:rPr lang="en-CA" sz="1400">
                <a:solidFill>
                  <a:srgbClr val="231F20"/>
                </a:solidFill>
              </a:rPr>
              <a:t>.</a:t>
            </a:r>
            <a:endParaRPr>
              <a:solidFill>
                <a:schemeClr val="dk1"/>
              </a:solidFill>
              <a:highlight>
                <a:schemeClr val="lt1"/>
              </a:highlight>
            </a:endParaRPr>
          </a:p>
        </p:txBody>
      </p:sp>
      <p:sp>
        <p:nvSpPr>
          <p:cNvPr id="238" name="Google Shape;238;p3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33"/>
          <p:cNvPicPr preferRelativeResize="0"/>
          <p:nvPr/>
        </p:nvPicPr>
        <p:blipFill>
          <a:blip r:embed="rId3">
            <a:alphaModFix/>
          </a:blip>
          <a:stretch>
            <a:fillRect/>
          </a:stretch>
        </p:blipFill>
        <p:spPr>
          <a:xfrm>
            <a:off x="664325" y="329450"/>
            <a:ext cx="7650175" cy="2242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en-CA" sz="2500">
                <a:solidFill>
                  <a:srgbClr val="1C4587"/>
                </a:solidFill>
              </a:rPr>
              <a:t>6.11 Format operator</a:t>
            </a:r>
            <a:endParaRPr sz="2500">
              <a:solidFill>
                <a:srgbClr val="1C4587"/>
              </a:solidFill>
            </a:endParaRPr>
          </a:p>
        </p:txBody>
      </p:sp>
      <p:sp>
        <p:nvSpPr>
          <p:cNvPr id="246" name="Google Shape;246;p34"/>
          <p:cNvSpPr txBox="1"/>
          <p:nvPr>
            <p:ph idx="1" type="body"/>
          </p:nvPr>
        </p:nvSpPr>
        <p:spPr>
          <a:xfrm>
            <a:off x="311700" y="1152475"/>
            <a:ext cx="8520600" cy="3728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The </a:t>
            </a:r>
            <a:r>
              <a:rPr b="1" lang="en-CA" sz="1400">
                <a:solidFill>
                  <a:schemeClr val="dk1"/>
                </a:solidFill>
                <a:highlight>
                  <a:schemeClr val="lt1"/>
                </a:highlight>
              </a:rPr>
              <a:t>format operator</a:t>
            </a:r>
            <a:r>
              <a:rPr lang="en-CA" sz="1400">
                <a:solidFill>
                  <a:schemeClr val="dk1"/>
                </a:solidFill>
                <a:highlight>
                  <a:schemeClr val="lt1"/>
                </a:highlight>
              </a:rPr>
              <a:t>, </a:t>
            </a:r>
            <a:r>
              <a:rPr b="1" lang="en-CA" sz="1400">
                <a:solidFill>
                  <a:schemeClr val="dk1"/>
                </a:solidFill>
                <a:highlight>
                  <a:schemeClr val="lt1"/>
                </a:highlight>
              </a:rPr>
              <a:t>%</a:t>
            </a:r>
            <a:r>
              <a:rPr lang="en-CA" sz="1400">
                <a:solidFill>
                  <a:schemeClr val="dk1"/>
                </a:solidFill>
                <a:highlight>
                  <a:schemeClr val="lt1"/>
                </a:highlight>
              </a:rPr>
              <a:t> allows us to construct strings, replacing parts of the strings with the data stored in variables. When applied to integers, </a:t>
            </a:r>
            <a:r>
              <a:rPr b="1" lang="en-CA" sz="1400">
                <a:solidFill>
                  <a:schemeClr val="dk1"/>
                </a:solidFill>
                <a:highlight>
                  <a:schemeClr val="lt1"/>
                </a:highlight>
              </a:rPr>
              <a:t>%</a:t>
            </a:r>
            <a:r>
              <a:rPr lang="en-CA" sz="1400">
                <a:solidFill>
                  <a:schemeClr val="dk1"/>
                </a:solidFill>
                <a:highlight>
                  <a:schemeClr val="lt1"/>
                </a:highlight>
              </a:rPr>
              <a:t> is the modulus operator. But when the first operand is a string, </a:t>
            </a:r>
            <a:r>
              <a:rPr b="1" lang="en-CA" sz="1400">
                <a:solidFill>
                  <a:schemeClr val="dk1"/>
                </a:solidFill>
                <a:highlight>
                  <a:schemeClr val="lt1"/>
                </a:highlight>
              </a:rPr>
              <a:t>%</a:t>
            </a:r>
            <a:r>
              <a:rPr lang="en-CA" sz="1400">
                <a:solidFill>
                  <a:schemeClr val="dk1"/>
                </a:solidFill>
                <a:highlight>
                  <a:schemeClr val="lt1"/>
                </a:highlight>
              </a:rPr>
              <a:t> is the format operator.</a:t>
            </a:r>
            <a:endParaRPr sz="1400">
              <a:solidFill>
                <a:schemeClr val="dk1"/>
              </a:solidFill>
              <a:highlight>
                <a:schemeClr val="lt1"/>
              </a:highlight>
            </a:endParaRPr>
          </a:p>
          <a:p>
            <a:pPr indent="0" lvl="0" marL="0" marR="0" rtl="0" algn="just">
              <a:lnSpc>
                <a:spcPct val="150000"/>
              </a:lnSpc>
              <a:spcBef>
                <a:spcPts val="1200"/>
              </a:spcBef>
              <a:spcAft>
                <a:spcPts val="0"/>
              </a:spcAft>
              <a:buNone/>
            </a:pPr>
            <a:r>
              <a:rPr lang="en-CA" sz="1400">
                <a:solidFill>
                  <a:schemeClr val="dk1"/>
                </a:solidFill>
                <a:highlight>
                  <a:schemeClr val="lt1"/>
                </a:highlight>
              </a:rPr>
              <a:t>The first operand is the </a:t>
            </a:r>
            <a:r>
              <a:rPr b="1" lang="en-CA" sz="1400">
                <a:solidFill>
                  <a:schemeClr val="dk1"/>
                </a:solidFill>
                <a:highlight>
                  <a:schemeClr val="lt1"/>
                </a:highlight>
              </a:rPr>
              <a:t>format string</a:t>
            </a:r>
            <a:r>
              <a:rPr lang="en-CA" sz="1400">
                <a:solidFill>
                  <a:schemeClr val="dk1"/>
                </a:solidFill>
                <a:highlight>
                  <a:schemeClr val="lt1"/>
                </a:highlight>
              </a:rPr>
              <a:t>, which contains one or more </a:t>
            </a:r>
            <a:r>
              <a:rPr b="1" lang="en-CA" sz="1400">
                <a:solidFill>
                  <a:schemeClr val="dk1"/>
                </a:solidFill>
                <a:highlight>
                  <a:schemeClr val="lt1"/>
                </a:highlight>
              </a:rPr>
              <a:t>format sequences</a:t>
            </a:r>
            <a:r>
              <a:rPr lang="en-CA" sz="1400">
                <a:solidFill>
                  <a:schemeClr val="dk1"/>
                </a:solidFill>
                <a:highlight>
                  <a:schemeClr val="lt1"/>
                </a:highlight>
              </a:rPr>
              <a:t> that specify how the second operand is formatted. The result is a string.</a:t>
            </a:r>
            <a:endParaRPr sz="1400">
              <a:solidFill>
                <a:schemeClr val="dk1"/>
              </a:solidFill>
              <a:highlight>
                <a:schemeClr val="lt1"/>
              </a:highlight>
            </a:endParaRPr>
          </a:p>
          <a:p>
            <a:pPr indent="0" lvl="0" marL="0" marR="62246"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For example, the format sequence </a:t>
            </a:r>
            <a:r>
              <a:rPr b="1" lang="en-CA" sz="1400">
                <a:solidFill>
                  <a:schemeClr val="dk1"/>
                </a:solidFill>
                <a:highlight>
                  <a:schemeClr val="lt1"/>
                </a:highlight>
              </a:rPr>
              <a:t>%d</a:t>
            </a:r>
            <a:r>
              <a:rPr lang="en-CA" sz="1400">
                <a:solidFill>
                  <a:schemeClr val="dk1"/>
                </a:solidFill>
                <a:highlight>
                  <a:schemeClr val="lt1"/>
                </a:highlight>
              </a:rPr>
              <a:t> means that the second operand should be formatted as an integer (“d” stands for “decimal”):</a:t>
            </a:r>
            <a:endParaRPr sz="1400">
              <a:solidFill>
                <a:schemeClr val="dk1"/>
              </a:solidFill>
              <a:highlight>
                <a:schemeClr val="lt1"/>
              </a:highlight>
            </a:endParaRPr>
          </a:p>
          <a:p>
            <a:pPr indent="0" lvl="0" marL="0" rtl="0" algn="just">
              <a:lnSpc>
                <a:spcPct val="150000"/>
              </a:lnSpc>
              <a:spcBef>
                <a:spcPts val="800"/>
              </a:spcBef>
              <a:spcAft>
                <a:spcPts val="1200"/>
              </a:spcAft>
              <a:buNone/>
            </a:pPr>
            <a:r>
              <a:t/>
            </a:r>
            <a:endParaRPr sz="1350">
              <a:solidFill>
                <a:schemeClr val="dk1"/>
              </a:solidFill>
              <a:highlight>
                <a:srgbClr val="FFFFFF"/>
              </a:highlight>
              <a:latin typeface="Helvetica Neue"/>
              <a:ea typeface="Helvetica Neue"/>
              <a:cs typeface="Helvetica Neue"/>
              <a:sym typeface="Helvetica Neue"/>
            </a:endParaRPr>
          </a:p>
        </p:txBody>
      </p:sp>
      <p:cxnSp>
        <p:nvCxnSpPr>
          <p:cNvPr id="247" name="Google Shape;247;p3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48" name="Google Shape;248;p3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34"/>
          <p:cNvPicPr preferRelativeResize="0"/>
          <p:nvPr/>
        </p:nvPicPr>
        <p:blipFill>
          <a:blip r:embed="rId3">
            <a:alphaModFix/>
          </a:blip>
          <a:stretch>
            <a:fillRect/>
          </a:stretch>
        </p:blipFill>
        <p:spPr>
          <a:xfrm>
            <a:off x="1784100" y="3936350"/>
            <a:ext cx="5500400" cy="760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idx="1" type="body"/>
          </p:nvPr>
        </p:nvSpPr>
        <p:spPr>
          <a:xfrm>
            <a:off x="311700" y="611438"/>
            <a:ext cx="8520600" cy="395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CA" sz="1400">
                <a:solidFill>
                  <a:schemeClr val="dk1"/>
                </a:solidFill>
              </a:rPr>
              <a:t>The type can be used with format codes:</a:t>
            </a:r>
            <a:endParaRPr sz="1400">
              <a:solidFill>
                <a:schemeClr val="dk1"/>
              </a:solidFill>
            </a:endParaRPr>
          </a:p>
          <a:p>
            <a:pPr indent="-317500" lvl="0" marL="685800" rtl="0" algn="just">
              <a:lnSpc>
                <a:spcPct val="158000"/>
              </a:lnSpc>
              <a:spcBef>
                <a:spcPts val="800"/>
              </a:spcBef>
              <a:spcAft>
                <a:spcPts val="0"/>
              </a:spcAft>
              <a:buClr>
                <a:schemeClr val="dk1"/>
              </a:buClr>
              <a:buSzPts val="1400"/>
              <a:buChar char="●"/>
            </a:pPr>
            <a:r>
              <a:rPr b="1" lang="en-CA" sz="1400">
                <a:solidFill>
                  <a:schemeClr val="dk1"/>
                </a:solidFill>
              </a:rPr>
              <a:t>‘d’</a:t>
            </a:r>
            <a:r>
              <a:rPr lang="en-CA" sz="1400">
                <a:solidFill>
                  <a:schemeClr val="dk1"/>
                </a:solidFill>
              </a:rPr>
              <a:t> for integers</a:t>
            </a:r>
            <a:endParaRPr sz="1400">
              <a:solidFill>
                <a:schemeClr val="dk1"/>
              </a:solidFill>
            </a:endParaRPr>
          </a:p>
          <a:p>
            <a:pPr indent="-317500" lvl="0" marL="685800" rtl="0" algn="just">
              <a:lnSpc>
                <a:spcPct val="158000"/>
              </a:lnSpc>
              <a:spcBef>
                <a:spcPts val="0"/>
              </a:spcBef>
              <a:spcAft>
                <a:spcPts val="0"/>
              </a:spcAft>
              <a:buClr>
                <a:schemeClr val="dk1"/>
              </a:buClr>
              <a:buSzPts val="1400"/>
              <a:buChar char="●"/>
            </a:pPr>
            <a:r>
              <a:rPr b="1" lang="en-CA" sz="1400">
                <a:solidFill>
                  <a:schemeClr val="dk1"/>
                </a:solidFill>
              </a:rPr>
              <a:t>‘f’ </a:t>
            </a:r>
            <a:r>
              <a:rPr lang="en-CA" sz="1400">
                <a:solidFill>
                  <a:schemeClr val="dk1"/>
                </a:solidFill>
              </a:rPr>
              <a:t>for floating-point numbers</a:t>
            </a:r>
            <a:endParaRPr sz="1400">
              <a:solidFill>
                <a:schemeClr val="dk1"/>
              </a:solidFill>
            </a:endParaRPr>
          </a:p>
          <a:p>
            <a:pPr indent="-317500" lvl="0" marL="685800" rtl="0" algn="just">
              <a:lnSpc>
                <a:spcPct val="158000"/>
              </a:lnSpc>
              <a:spcBef>
                <a:spcPts val="0"/>
              </a:spcBef>
              <a:spcAft>
                <a:spcPts val="0"/>
              </a:spcAft>
              <a:buClr>
                <a:schemeClr val="dk1"/>
              </a:buClr>
              <a:buSzPts val="1400"/>
              <a:buChar char="●"/>
            </a:pPr>
            <a:r>
              <a:rPr b="1" lang="en-CA" sz="1400">
                <a:solidFill>
                  <a:schemeClr val="dk1"/>
                </a:solidFill>
              </a:rPr>
              <a:t>‘b’</a:t>
            </a:r>
            <a:r>
              <a:rPr lang="en-CA" sz="1400">
                <a:solidFill>
                  <a:schemeClr val="dk1"/>
                </a:solidFill>
              </a:rPr>
              <a:t> for binary numbers</a:t>
            </a:r>
            <a:endParaRPr sz="1400">
              <a:solidFill>
                <a:schemeClr val="dk1"/>
              </a:solidFill>
            </a:endParaRPr>
          </a:p>
          <a:p>
            <a:pPr indent="-317500" lvl="0" marL="685800" rtl="0" algn="just">
              <a:lnSpc>
                <a:spcPct val="158000"/>
              </a:lnSpc>
              <a:spcBef>
                <a:spcPts val="0"/>
              </a:spcBef>
              <a:spcAft>
                <a:spcPts val="0"/>
              </a:spcAft>
              <a:buClr>
                <a:schemeClr val="dk1"/>
              </a:buClr>
              <a:buSzPts val="1400"/>
              <a:buChar char="●"/>
            </a:pPr>
            <a:r>
              <a:rPr b="1" lang="en-CA" sz="1400">
                <a:solidFill>
                  <a:schemeClr val="dk1"/>
                </a:solidFill>
              </a:rPr>
              <a:t>‘o’</a:t>
            </a:r>
            <a:r>
              <a:rPr lang="en-CA" sz="1400">
                <a:solidFill>
                  <a:schemeClr val="dk1"/>
                </a:solidFill>
              </a:rPr>
              <a:t> for octal numbers</a:t>
            </a:r>
            <a:endParaRPr sz="1400">
              <a:solidFill>
                <a:schemeClr val="dk1"/>
              </a:solidFill>
            </a:endParaRPr>
          </a:p>
          <a:p>
            <a:pPr indent="-317500" lvl="0" marL="685800" rtl="0" algn="just">
              <a:lnSpc>
                <a:spcPct val="158000"/>
              </a:lnSpc>
              <a:spcBef>
                <a:spcPts val="0"/>
              </a:spcBef>
              <a:spcAft>
                <a:spcPts val="0"/>
              </a:spcAft>
              <a:buClr>
                <a:schemeClr val="dk1"/>
              </a:buClr>
              <a:buSzPts val="1400"/>
              <a:buChar char="●"/>
            </a:pPr>
            <a:r>
              <a:rPr b="1" lang="en-CA" sz="1400">
                <a:solidFill>
                  <a:schemeClr val="dk1"/>
                </a:solidFill>
              </a:rPr>
              <a:t>‘x’</a:t>
            </a:r>
            <a:r>
              <a:rPr lang="en-CA" sz="1400">
                <a:solidFill>
                  <a:schemeClr val="dk1"/>
                </a:solidFill>
              </a:rPr>
              <a:t> for octal hexadecimal numbers</a:t>
            </a:r>
            <a:endParaRPr sz="1400">
              <a:solidFill>
                <a:schemeClr val="dk1"/>
              </a:solidFill>
            </a:endParaRPr>
          </a:p>
          <a:p>
            <a:pPr indent="-317500" lvl="0" marL="685800" rtl="0" algn="just">
              <a:lnSpc>
                <a:spcPct val="158000"/>
              </a:lnSpc>
              <a:spcBef>
                <a:spcPts val="0"/>
              </a:spcBef>
              <a:spcAft>
                <a:spcPts val="0"/>
              </a:spcAft>
              <a:buClr>
                <a:schemeClr val="dk1"/>
              </a:buClr>
              <a:buSzPts val="1400"/>
              <a:buChar char="●"/>
            </a:pPr>
            <a:r>
              <a:rPr b="1" lang="en-CA" sz="1400">
                <a:solidFill>
                  <a:schemeClr val="dk1"/>
                </a:solidFill>
              </a:rPr>
              <a:t>‘s’</a:t>
            </a:r>
            <a:r>
              <a:rPr lang="en-CA" sz="1400">
                <a:solidFill>
                  <a:schemeClr val="dk1"/>
                </a:solidFill>
              </a:rPr>
              <a:t> for string</a:t>
            </a:r>
            <a:endParaRPr sz="1400">
              <a:solidFill>
                <a:schemeClr val="dk1"/>
              </a:solidFill>
            </a:endParaRPr>
          </a:p>
          <a:p>
            <a:pPr indent="-317500" lvl="0" marL="685800" rtl="0" algn="just">
              <a:lnSpc>
                <a:spcPct val="158000"/>
              </a:lnSpc>
              <a:spcBef>
                <a:spcPts val="0"/>
              </a:spcBef>
              <a:spcAft>
                <a:spcPts val="0"/>
              </a:spcAft>
              <a:buClr>
                <a:schemeClr val="dk1"/>
              </a:buClr>
              <a:buSzPts val="1400"/>
              <a:buChar char="●"/>
            </a:pPr>
            <a:r>
              <a:rPr b="1" lang="en-CA" sz="1400">
                <a:solidFill>
                  <a:schemeClr val="dk1"/>
                </a:solidFill>
              </a:rPr>
              <a:t>‘e’</a:t>
            </a:r>
            <a:r>
              <a:rPr lang="en-CA" sz="1400">
                <a:solidFill>
                  <a:schemeClr val="dk1"/>
                </a:solidFill>
              </a:rPr>
              <a:t> for floating-point in an exponent format</a:t>
            </a:r>
            <a:endParaRPr sz="1400">
              <a:solidFill>
                <a:schemeClr val="dk1"/>
              </a:solidFill>
            </a:endParaRPr>
          </a:p>
          <a:p>
            <a:pPr indent="0" lvl="0" marL="0" rtl="0" algn="l">
              <a:spcBef>
                <a:spcPts val="36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
        <p:nvSpPr>
          <p:cNvPr id="256" name="Google Shape;256;p3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Clr>
                <a:schemeClr val="dk1"/>
              </a:buClr>
              <a:buSzPts val="1100"/>
              <a:buFont typeface="Arial"/>
              <a:buNone/>
            </a:pPr>
            <a:r>
              <a:rPr lang="en-CA" sz="2500">
                <a:solidFill>
                  <a:srgbClr val="1C4587"/>
                </a:solidFill>
              </a:rPr>
              <a:t>6.2  Getting the length of a string using len</a:t>
            </a:r>
            <a:endParaRPr sz="2500">
              <a:solidFill>
                <a:srgbClr val="1C4587"/>
              </a:solidFill>
            </a:endParaRPr>
          </a:p>
        </p:txBody>
      </p:sp>
      <p:sp>
        <p:nvSpPr>
          <p:cNvPr id="73" name="Google Shape;73;p15"/>
          <p:cNvSpPr txBox="1"/>
          <p:nvPr>
            <p:ph idx="1" type="body"/>
          </p:nvPr>
        </p:nvSpPr>
        <p:spPr>
          <a:xfrm>
            <a:off x="311700" y="1128363"/>
            <a:ext cx="8520600" cy="3416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1" lang="en-CA" sz="1400">
                <a:solidFill>
                  <a:srgbClr val="231F20"/>
                </a:solidFill>
              </a:rPr>
              <a:t>len()</a:t>
            </a:r>
            <a:r>
              <a:rPr lang="en-CA" sz="1400">
                <a:solidFill>
                  <a:srgbClr val="231F20"/>
                </a:solidFill>
              </a:rPr>
              <a:t> is a built-in function </a:t>
            </a:r>
            <a:r>
              <a:rPr lang="en-CA" sz="1400">
                <a:solidFill>
                  <a:srgbClr val="333333"/>
                </a:solidFill>
                <a:highlight>
                  <a:srgbClr val="FFFFFF"/>
                </a:highlight>
              </a:rPr>
              <a:t>that it always returns the number of elements in a sequence</a:t>
            </a:r>
            <a:r>
              <a:rPr lang="en-CA" sz="1400">
                <a:solidFill>
                  <a:srgbClr val="231F20"/>
                </a:solidFill>
              </a:rPr>
              <a:t>:</a:t>
            </a:r>
            <a:endParaRPr sz="1400">
              <a:solidFill>
                <a:schemeClr val="dk1"/>
              </a:solidFill>
            </a:endParaRPr>
          </a:p>
          <a:p>
            <a:pPr indent="0" lvl="0" marL="0" marR="0" rtl="0" algn="l">
              <a:lnSpc>
                <a:spcPct val="100000"/>
              </a:lnSpc>
              <a:spcBef>
                <a:spcPts val="5"/>
              </a:spcBef>
              <a:spcAft>
                <a:spcPts val="0"/>
              </a:spcAft>
              <a:buClr>
                <a:schemeClr val="dk1"/>
              </a:buClr>
              <a:buSzPts val="1100"/>
              <a:buFont typeface="Arial"/>
              <a:buNone/>
            </a:pPr>
            <a:r>
              <a:t/>
            </a:r>
            <a:endParaRPr sz="1450">
              <a:solidFill>
                <a:schemeClr val="dk1"/>
              </a:solidFill>
              <a:latin typeface="DejaVu Serif"/>
              <a:ea typeface="DejaVu Serif"/>
              <a:cs typeface="DejaVu Serif"/>
              <a:sym typeface="DejaVu Serif"/>
            </a:endParaRPr>
          </a:p>
          <a:p>
            <a:pPr indent="0" lvl="0" marL="0" marR="0" rtl="0" algn="l">
              <a:lnSpc>
                <a:spcPct val="102916"/>
              </a:lnSpc>
              <a:spcBef>
                <a:spcPts val="35"/>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2916"/>
              </a:lnSpc>
              <a:spcBef>
                <a:spcPts val="35"/>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2916"/>
              </a:lnSpc>
              <a:spcBef>
                <a:spcPts val="35"/>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2916"/>
              </a:lnSpc>
              <a:spcBef>
                <a:spcPts val="35"/>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2916"/>
              </a:lnSpc>
              <a:spcBef>
                <a:spcPts val="35"/>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2916"/>
              </a:lnSpc>
              <a:spcBef>
                <a:spcPts val="35"/>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2916"/>
              </a:lnSpc>
              <a:spcBef>
                <a:spcPts val="35"/>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0000"/>
              </a:lnSpc>
              <a:spcBef>
                <a:spcPts val="25"/>
              </a:spcBef>
              <a:spcAft>
                <a:spcPts val="0"/>
              </a:spcAft>
              <a:buClr>
                <a:schemeClr val="dk1"/>
              </a:buClr>
              <a:buSzPts val="1100"/>
              <a:buFont typeface="Arial"/>
              <a:buNone/>
            </a:pPr>
            <a:r>
              <a:t/>
            </a:r>
            <a:endParaRPr sz="1400">
              <a:solidFill>
                <a:schemeClr val="dk1"/>
              </a:solidFill>
            </a:endParaRPr>
          </a:p>
          <a:p>
            <a:pPr indent="0" lvl="0" marL="0" marR="0" rtl="0" algn="l">
              <a:lnSpc>
                <a:spcPct val="100000"/>
              </a:lnSpc>
              <a:spcBef>
                <a:spcPts val="35"/>
              </a:spcBef>
              <a:spcAft>
                <a:spcPts val="0"/>
              </a:spcAft>
              <a:buClr>
                <a:schemeClr val="dk1"/>
              </a:buClr>
              <a:buSzPts val="1100"/>
              <a:buFont typeface="Arial"/>
              <a:buNone/>
            </a:pPr>
            <a:r>
              <a:rPr lang="en-CA" sz="1400">
                <a:solidFill>
                  <a:schemeClr val="dk1"/>
                </a:solidFill>
                <a:highlight>
                  <a:schemeClr val="lt1"/>
                </a:highlight>
              </a:rPr>
              <a:t>Since we started counting at zero, the six letters are numbered 0 to 5. To get the last character, you have to subtract 1 from </a:t>
            </a:r>
            <a:r>
              <a:rPr b="1" lang="en-CA" sz="1400">
                <a:solidFill>
                  <a:schemeClr val="dk1"/>
                </a:solidFill>
                <a:highlight>
                  <a:schemeClr val="lt1"/>
                </a:highlight>
              </a:rPr>
              <a:t>length</a:t>
            </a:r>
            <a:r>
              <a:rPr lang="en-CA" sz="1400">
                <a:solidFill>
                  <a:schemeClr val="dk1"/>
                </a:solidFill>
                <a:highlight>
                  <a:schemeClr val="lt1"/>
                </a:highlight>
              </a:rPr>
              <a:t>:</a:t>
            </a:r>
            <a:endParaRPr sz="1400">
              <a:solidFill>
                <a:schemeClr val="dk1"/>
              </a:solidFill>
              <a:highlight>
                <a:schemeClr val="lt1"/>
              </a:highlight>
            </a:endParaRPr>
          </a:p>
          <a:p>
            <a:pPr indent="0" lvl="0" marL="0" marR="0" rtl="0" algn="l">
              <a:lnSpc>
                <a:spcPct val="100000"/>
              </a:lnSpc>
              <a:spcBef>
                <a:spcPts val="5"/>
              </a:spcBef>
              <a:spcAft>
                <a:spcPts val="0"/>
              </a:spcAft>
              <a:buClr>
                <a:schemeClr val="dk1"/>
              </a:buClr>
              <a:buSzPts val="1100"/>
              <a:buFont typeface="Arial"/>
              <a:buNone/>
            </a:pPr>
            <a:r>
              <a:t/>
            </a:r>
            <a:endParaRPr sz="1450">
              <a:solidFill>
                <a:schemeClr val="dk1"/>
              </a:solidFill>
              <a:latin typeface="DejaVu Serif"/>
              <a:ea typeface="DejaVu Serif"/>
              <a:cs typeface="DejaVu Serif"/>
              <a:sym typeface="DejaVu Serif"/>
            </a:endParaRPr>
          </a:p>
          <a:p>
            <a:pPr indent="0" lvl="0" marL="0" marR="0" rtl="0" algn="just">
              <a:lnSpc>
                <a:spcPct val="102916"/>
              </a:lnSpc>
              <a:spcBef>
                <a:spcPts val="0"/>
              </a:spcBef>
              <a:spcAft>
                <a:spcPts val="0"/>
              </a:spcAft>
              <a:buClr>
                <a:schemeClr val="dk1"/>
              </a:buClr>
              <a:buSzPts val="1100"/>
              <a:buFont typeface="Arial"/>
              <a:buNone/>
            </a:pPr>
            <a:r>
              <a:t/>
            </a:r>
            <a:endParaRPr b="1" sz="1400">
              <a:solidFill>
                <a:srgbClr val="231F20"/>
              </a:solidFill>
              <a:latin typeface="DejaVu Serif"/>
              <a:ea typeface="DejaVu Serif"/>
              <a:cs typeface="DejaVu Serif"/>
              <a:sym typeface="DejaVu Serif"/>
            </a:endParaRPr>
          </a:p>
        </p:txBody>
      </p:sp>
      <p:sp>
        <p:nvSpPr>
          <p:cNvPr id="74" name="Google Shape;74;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77" name="Google Shape;77;p15"/>
          <p:cNvPicPr preferRelativeResize="0"/>
          <p:nvPr/>
        </p:nvPicPr>
        <p:blipFill>
          <a:blip r:embed="rId3">
            <a:alphaModFix/>
          </a:blip>
          <a:stretch>
            <a:fillRect/>
          </a:stretch>
        </p:blipFill>
        <p:spPr>
          <a:xfrm>
            <a:off x="1441925" y="1708924"/>
            <a:ext cx="5452801" cy="947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588538"/>
            <a:ext cx="8520600" cy="3980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en-CA" sz="1400">
                <a:solidFill>
                  <a:srgbClr val="333333"/>
                </a:solidFill>
                <a:highlight>
                  <a:schemeClr val="lt1"/>
                </a:highlight>
              </a:rPr>
              <a:t>Alternatively, you can use negative indices, which count backward from the end of the string. The expression </a:t>
            </a:r>
            <a:r>
              <a:rPr b="1" lang="en-CA" sz="1400">
                <a:solidFill>
                  <a:schemeClr val="dk1"/>
                </a:solidFill>
                <a:highlight>
                  <a:schemeClr val="lt1"/>
                </a:highlight>
              </a:rPr>
              <a:t>fruit[-1]</a:t>
            </a:r>
            <a:r>
              <a:rPr lang="en-CA" sz="1400">
                <a:solidFill>
                  <a:srgbClr val="333333"/>
                </a:solidFill>
                <a:highlight>
                  <a:schemeClr val="lt1"/>
                </a:highlight>
              </a:rPr>
              <a:t> yields the last letter, </a:t>
            </a:r>
            <a:r>
              <a:rPr b="1" lang="en-CA" sz="1400">
                <a:solidFill>
                  <a:schemeClr val="dk1"/>
                </a:solidFill>
                <a:highlight>
                  <a:schemeClr val="lt1"/>
                </a:highlight>
              </a:rPr>
              <a:t>fruit[-2]</a:t>
            </a:r>
            <a:r>
              <a:rPr lang="en-CA" sz="1400">
                <a:solidFill>
                  <a:srgbClr val="333333"/>
                </a:solidFill>
                <a:highlight>
                  <a:schemeClr val="lt1"/>
                </a:highlight>
              </a:rPr>
              <a:t> yields the second to last, and so on.</a:t>
            </a:r>
            <a:endParaRPr sz="1400">
              <a:solidFill>
                <a:srgbClr val="333333"/>
              </a:solidFill>
              <a:highlight>
                <a:schemeClr val="lt1"/>
              </a:highlight>
            </a:endParaRPr>
          </a:p>
          <a:p>
            <a:pPr indent="0" lvl="0" marL="0" marR="0" rtl="0" algn="just">
              <a:lnSpc>
                <a:spcPct val="102916"/>
              </a:lnSpc>
              <a:spcBef>
                <a:spcPts val="0"/>
              </a:spcBef>
              <a:spcAft>
                <a:spcPts val="0"/>
              </a:spcAft>
              <a:buNone/>
            </a:pPr>
            <a:r>
              <a:t/>
            </a:r>
            <a:endParaRPr sz="1200">
              <a:solidFill>
                <a:srgbClr val="333333"/>
              </a:solidFill>
              <a:highlight>
                <a:srgbClr val="FFFFFF"/>
              </a:highlight>
              <a:latin typeface="Lato"/>
              <a:ea typeface="Lato"/>
              <a:cs typeface="Lato"/>
              <a:sym typeface="Lato"/>
            </a:endParaRPr>
          </a:p>
          <a:p>
            <a:pPr indent="0" lvl="0" marL="0" marR="0" rtl="0" algn="just">
              <a:lnSpc>
                <a:spcPct val="102916"/>
              </a:lnSpc>
              <a:spcBef>
                <a:spcPts val="0"/>
              </a:spcBef>
              <a:spcAft>
                <a:spcPts val="0"/>
              </a:spcAft>
              <a:buNone/>
            </a:pPr>
            <a:r>
              <a:t/>
            </a:r>
            <a:endParaRPr sz="1200">
              <a:solidFill>
                <a:srgbClr val="333333"/>
              </a:solidFill>
              <a:highlight>
                <a:srgbClr val="FFFFFF"/>
              </a:highlight>
              <a:latin typeface="Lato"/>
              <a:ea typeface="Lato"/>
              <a:cs typeface="Lato"/>
              <a:sym typeface="Lato"/>
            </a:endParaRPr>
          </a:p>
          <a:p>
            <a:pPr indent="0" lvl="0" marL="0" marR="0" rtl="0" algn="just">
              <a:lnSpc>
                <a:spcPct val="102916"/>
              </a:lnSpc>
              <a:spcBef>
                <a:spcPts val="0"/>
              </a:spcBef>
              <a:spcAft>
                <a:spcPts val="0"/>
              </a:spcAft>
              <a:buClr>
                <a:schemeClr val="dk1"/>
              </a:buClr>
              <a:buSzPts val="1100"/>
              <a:buFont typeface="Arial"/>
              <a:buNone/>
            </a:pPr>
            <a:r>
              <a:t/>
            </a:r>
            <a:endParaRPr sz="1200">
              <a:solidFill>
                <a:srgbClr val="333333"/>
              </a:solidFill>
              <a:highlight>
                <a:srgbClr val="FFFFFF"/>
              </a:highlight>
              <a:latin typeface="Lato"/>
              <a:ea typeface="Lato"/>
              <a:cs typeface="Lato"/>
              <a:sym typeface="Lato"/>
            </a:endParaRPr>
          </a:p>
          <a:p>
            <a:pPr indent="0" lvl="0" marL="0" rtl="0" algn="l">
              <a:spcBef>
                <a:spcPts val="0"/>
              </a:spcBef>
              <a:spcAft>
                <a:spcPts val="1200"/>
              </a:spcAft>
              <a:buNone/>
            </a:pPr>
            <a:r>
              <a:t/>
            </a:r>
            <a:endParaRPr/>
          </a:p>
        </p:txBody>
      </p:sp>
      <p:sp>
        <p:nvSpPr>
          <p:cNvPr id="83" name="Google Shape;83;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804125" y="1818525"/>
            <a:ext cx="7070951" cy="1872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6.3  Traversal through a string with a loop</a:t>
            </a:r>
            <a:endParaRPr sz="2500">
              <a:solidFill>
                <a:srgbClr val="1C4587"/>
              </a:solidFill>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1500"/>
              </a:spcBef>
              <a:spcAft>
                <a:spcPts val="0"/>
              </a:spcAft>
              <a:buNone/>
            </a:pPr>
            <a:r>
              <a:rPr lang="en-CA" sz="1500">
                <a:solidFill>
                  <a:srgbClr val="333333"/>
                </a:solidFill>
                <a:highlight>
                  <a:srgbClr val="FFFFFF"/>
                </a:highlight>
              </a:rPr>
              <a:t>A lot of computations involve processing a string one character at a time. Often they start at the beginning, select each character in turn, do something to it, and continue until the end. This pattern of processing is called a </a:t>
            </a:r>
            <a:r>
              <a:rPr b="1" lang="en-CA" sz="1500">
                <a:solidFill>
                  <a:srgbClr val="333333"/>
                </a:solidFill>
              </a:rPr>
              <a:t>traversal</a:t>
            </a:r>
            <a:r>
              <a:rPr lang="en-CA" sz="1500">
                <a:solidFill>
                  <a:srgbClr val="333333"/>
                </a:solidFill>
                <a:highlight>
                  <a:srgbClr val="FFFFFF"/>
                </a:highlight>
              </a:rPr>
              <a:t>. </a:t>
            </a:r>
            <a:r>
              <a:rPr lang="en-CA" sz="1500">
                <a:solidFill>
                  <a:srgbClr val="231F20"/>
                </a:solidFill>
              </a:rPr>
              <a:t>One way to write a traversal is with a while loop:</a:t>
            </a:r>
            <a:endParaRPr sz="1500">
              <a:solidFill>
                <a:schemeClr val="dk1"/>
              </a:solidFill>
            </a:endParaRPr>
          </a:p>
          <a:p>
            <a:pPr indent="0" lvl="0" marL="0" marR="0" rtl="0" algn="l">
              <a:lnSpc>
                <a:spcPct val="100000"/>
              </a:lnSpc>
              <a:spcBef>
                <a:spcPts val="1500"/>
              </a:spcBef>
              <a:spcAft>
                <a:spcPts val="0"/>
              </a:spcAft>
              <a:buNone/>
            </a:pPr>
            <a:r>
              <a:t/>
            </a:r>
            <a:endParaRPr sz="1200">
              <a:solidFill>
                <a:srgbClr val="333333"/>
              </a:solidFill>
              <a:highlight>
                <a:srgbClr val="FFFFFF"/>
              </a:highlight>
              <a:latin typeface="Lato"/>
              <a:ea typeface="Lato"/>
              <a:cs typeface="Lato"/>
              <a:sym typeface="Lato"/>
            </a:endParaRPr>
          </a:p>
          <a:p>
            <a:pPr indent="0" lvl="0" marL="0" marR="0" rtl="0" algn="l">
              <a:lnSpc>
                <a:spcPct val="100000"/>
              </a:lnSpc>
              <a:spcBef>
                <a:spcPts val="1500"/>
              </a:spcBef>
              <a:spcAft>
                <a:spcPts val="0"/>
              </a:spcAft>
              <a:buNone/>
            </a:pPr>
            <a:r>
              <a:t/>
            </a:r>
            <a:endParaRPr/>
          </a:p>
        </p:txBody>
      </p:sp>
      <p:sp>
        <p:nvSpPr>
          <p:cNvPr id="92" name="Google Shape;92;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7"/>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95" name="Google Shape;95;p17"/>
          <p:cNvPicPr preferRelativeResize="0"/>
          <p:nvPr/>
        </p:nvPicPr>
        <p:blipFill>
          <a:blip r:embed="rId3">
            <a:alphaModFix/>
          </a:blip>
          <a:stretch>
            <a:fillRect/>
          </a:stretch>
        </p:blipFill>
        <p:spPr>
          <a:xfrm>
            <a:off x="1077925" y="2797725"/>
            <a:ext cx="6895574" cy="1506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400"/>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This loop traverses the string and displays each letter on a line by itself. The loop condition is </a:t>
            </a:r>
            <a:r>
              <a:rPr b="1" lang="en-CA" sz="1400">
                <a:solidFill>
                  <a:schemeClr val="dk1"/>
                </a:solidFill>
                <a:highlight>
                  <a:schemeClr val="lt1"/>
                </a:highlight>
              </a:rPr>
              <a:t>index &lt;</a:t>
            </a:r>
            <a:r>
              <a:rPr lang="en-CA" sz="1400">
                <a:solidFill>
                  <a:schemeClr val="dk1"/>
                </a:solidFill>
                <a:highlight>
                  <a:schemeClr val="lt1"/>
                </a:highlight>
              </a:rPr>
              <a:t> </a:t>
            </a:r>
            <a:r>
              <a:rPr b="1" lang="en-CA" sz="1400">
                <a:solidFill>
                  <a:schemeClr val="dk1"/>
                </a:solidFill>
                <a:highlight>
                  <a:schemeClr val="lt1"/>
                </a:highlight>
              </a:rPr>
              <a:t>len(fruit)</a:t>
            </a:r>
            <a:r>
              <a:rPr lang="en-CA" sz="1400">
                <a:solidFill>
                  <a:schemeClr val="dk1"/>
                </a:solidFill>
                <a:highlight>
                  <a:schemeClr val="lt1"/>
                </a:highlight>
              </a:rPr>
              <a:t>, which can be considered to be saying, “As long as </a:t>
            </a:r>
            <a:r>
              <a:rPr b="1" lang="en-CA" sz="1400">
                <a:solidFill>
                  <a:schemeClr val="dk1"/>
                </a:solidFill>
                <a:highlight>
                  <a:schemeClr val="lt1"/>
                </a:highlight>
              </a:rPr>
              <a:t>index</a:t>
            </a:r>
            <a:r>
              <a:rPr lang="en-CA" sz="1400">
                <a:solidFill>
                  <a:schemeClr val="dk1"/>
                </a:solidFill>
                <a:highlight>
                  <a:schemeClr val="lt1"/>
                </a:highlight>
              </a:rPr>
              <a:t> is still a valid index of </a:t>
            </a:r>
            <a:r>
              <a:rPr b="1" lang="en-CA" sz="1400">
                <a:solidFill>
                  <a:schemeClr val="dk1"/>
                </a:solidFill>
                <a:highlight>
                  <a:schemeClr val="lt1"/>
                </a:highlight>
              </a:rPr>
              <a:t>fruit</a:t>
            </a:r>
            <a:r>
              <a:rPr lang="en-CA" sz="1400">
                <a:solidFill>
                  <a:schemeClr val="dk1"/>
                </a:solidFill>
                <a:highlight>
                  <a:schemeClr val="lt1"/>
                </a:highlight>
              </a:rPr>
              <a:t>” because all valid indexes are </a:t>
            </a:r>
            <a:r>
              <a:rPr i="1" lang="en-CA" sz="1400">
                <a:solidFill>
                  <a:schemeClr val="dk1"/>
                </a:solidFill>
                <a:highlight>
                  <a:schemeClr val="lt1"/>
                </a:highlight>
              </a:rPr>
              <a:t>less</a:t>
            </a:r>
            <a:r>
              <a:rPr lang="en-CA" sz="1400">
                <a:solidFill>
                  <a:schemeClr val="dk1"/>
                </a:solidFill>
                <a:highlight>
                  <a:schemeClr val="lt1"/>
                </a:highlight>
              </a:rPr>
              <a:t> than the length of the string. So when</a:t>
            </a:r>
            <a:r>
              <a:rPr b="1" lang="en-CA" sz="1400">
                <a:solidFill>
                  <a:schemeClr val="dk1"/>
                </a:solidFill>
                <a:highlight>
                  <a:schemeClr val="lt1"/>
                </a:highlight>
              </a:rPr>
              <a:t> index </a:t>
            </a:r>
            <a:r>
              <a:rPr lang="en-CA" sz="1400">
                <a:solidFill>
                  <a:schemeClr val="dk1"/>
                </a:solidFill>
                <a:highlight>
                  <a:schemeClr val="lt1"/>
                </a:highlight>
              </a:rPr>
              <a:t>is equal to the length of the string, the condition is false, and the loop stops executing.</a:t>
            </a:r>
            <a:endParaRPr sz="1400">
              <a:solidFill>
                <a:schemeClr val="dk1"/>
              </a:solidFill>
              <a:highlight>
                <a:schemeClr val="lt1"/>
              </a:highlight>
            </a:endParaRPr>
          </a:p>
          <a:p>
            <a:pPr indent="0" lvl="0" marL="0" rtl="0" algn="just">
              <a:lnSpc>
                <a:spcPct val="150000"/>
              </a:lnSpc>
              <a:spcBef>
                <a:spcPts val="800"/>
              </a:spcBef>
              <a:spcAft>
                <a:spcPts val="800"/>
              </a:spcAft>
              <a:buClr>
                <a:schemeClr val="dk1"/>
              </a:buClr>
              <a:buSzPts val="1100"/>
              <a:buFont typeface="Arial"/>
              <a:buNone/>
            </a:pPr>
            <a:r>
              <a:rPr lang="en-CA" sz="1400">
                <a:solidFill>
                  <a:schemeClr val="dk1"/>
                </a:solidFill>
                <a:highlight>
                  <a:schemeClr val="lt1"/>
                </a:highlight>
              </a:rPr>
              <a:t>With each value for </a:t>
            </a:r>
            <a:r>
              <a:rPr b="1" lang="en-CA" sz="1400">
                <a:solidFill>
                  <a:schemeClr val="dk1"/>
                </a:solidFill>
                <a:highlight>
                  <a:schemeClr val="lt1"/>
                </a:highlight>
              </a:rPr>
              <a:t>index</a:t>
            </a:r>
            <a:r>
              <a:rPr lang="en-CA" sz="1400">
                <a:solidFill>
                  <a:schemeClr val="dk1"/>
                </a:solidFill>
                <a:highlight>
                  <a:schemeClr val="lt1"/>
                </a:highlight>
              </a:rPr>
              <a:t> counting up from 0, the body of the loop uses indexing to get the character at that index from the string, and it prints it out.</a:t>
            </a:r>
            <a:endParaRPr sz="1400">
              <a:solidFill>
                <a:schemeClr val="dk1"/>
              </a:solidFill>
              <a:highlight>
                <a:schemeClr val="lt1"/>
              </a:highlight>
            </a:endParaRPr>
          </a:p>
        </p:txBody>
      </p:sp>
      <p:sp>
        <p:nvSpPr>
          <p:cNvPr id="101" name="Google Shape;101;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1500"/>
              </a:spcBef>
              <a:spcAft>
                <a:spcPts val="0"/>
              </a:spcAft>
              <a:buNone/>
            </a:pPr>
            <a:r>
              <a:rPr lang="en-CA" sz="2500">
                <a:solidFill>
                  <a:srgbClr val="1C4587"/>
                </a:solidFill>
                <a:latin typeface="DejaVu Serif"/>
                <a:ea typeface="DejaVu Serif"/>
                <a:cs typeface="DejaVu Serif"/>
                <a:sym typeface="DejaVu Serif"/>
              </a:rPr>
              <a:t>6.4  String slices</a:t>
            </a:r>
            <a:endParaRPr sz="2500">
              <a:solidFill>
                <a:srgbClr val="1C4587"/>
              </a:solidFill>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96666"/>
              </a:lnSpc>
              <a:spcBef>
                <a:spcPts val="0"/>
              </a:spcBef>
              <a:spcAft>
                <a:spcPts val="0"/>
              </a:spcAft>
              <a:buClr>
                <a:schemeClr val="dk1"/>
              </a:buClr>
              <a:buSzPts val="1100"/>
              <a:buFont typeface="Arial"/>
              <a:buNone/>
            </a:pPr>
            <a:r>
              <a:rPr lang="en-CA" sz="1400">
                <a:solidFill>
                  <a:srgbClr val="231F20"/>
                </a:solidFill>
              </a:rPr>
              <a:t>A segment of a string is called a </a:t>
            </a:r>
            <a:r>
              <a:rPr b="1" lang="en-CA" sz="1400">
                <a:solidFill>
                  <a:srgbClr val="231F20"/>
                </a:solidFill>
              </a:rPr>
              <a:t>slice</a:t>
            </a:r>
            <a:r>
              <a:rPr lang="en-CA" sz="1400">
                <a:solidFill>
                  <a:srgbClr val="231F20"/>
                </a:solidFill>
              </a:rPr>
              <a:t>. Selecting a slice is similar to selecting a character:</a:t>
            </a:r>
            <a:endParaRPr sz="1400">
              <a:solidFill>
                <a:schemeClr val="dk1"/>
              </a:solidFill>
            </a:endParaRPr>
          </a:p>
          <a:p>
            <a:pPr indent="0" lvl="0" marL="0" marR="0" rtl="0" algn="l">
              <a:lnSpc>
                <a:spcPct val="100000"/>
              </a:lnSpc>
              <a:spcBef>
                <a:spcPts val="45"/>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333333"/>
              </a:solidFill>
            </a:endParaRPr>
          </a:p>
          <a:p>
            <a:pPr indent="0" lvl="0" marL="0" rtl="0" algn="just">
              <a:spcBef>
                <a:spcPts val="800"/>
              </a:spcBef>
              <a:spcAft>
                <a:spcPts val="0"/>
              </a:spcAft>
              <a:buClr>
                <a:schemeClr val="dk1"/>
              </a:buClr>
              <a:buSzPts val="1100"/>
              <a:buFont typeface="Arial"/>
              <a:buNone/>
            </a:pPr>
            <a:r>
              <a:t/>
            </a:r>
            <a:endParaRPr sz="1200">
              <a:solidFill>
                <a:srgbClr val="333333"/>
              </a:solidFill>
            </a:endParaRPr>
          </a:p>
          <a:p>
            <a:pPr indent="0" lvl="0" marL="0" rtl="0" algn="just">
              <a:spcBef>
                <a:spcPts val="800"/>
              </a:spcBef>
              <a:spcAft>
                <a:spcPts val="0"/>
              </a:spcAft>
              <a:buClr>
                <a:schemeClr val="dk1"/>
              </a:buClr>
              <a:buSzPts val="1100"/>
              <a:buFont typeface="Arial"/>
              <a:buNone/>
            </a:pPr>
            <a:r>
              <a:rPr lang="en-CA" sz="1400">
                <a:solidFill>
                  <a:srgbClr val="333333"/>
                </a:solidFill>
              </a:rPr>
              <a:t>The operator returns the portion of the string from the first index up to </a:t>
            </a:r>
            <a:r>
              <a:rPr b="1" lang="en-CA" sz="1400">
                <a:solidFill>
                  <a:srgbClr val="333333"/>
                </a:solidFill>
              </a:rPr>
              <a:t>but not including</a:t>
            </a:r>
            <a:r>
              <a:rPr lang="en-CA" sz="1400">
                <a:solidFill>
                  <a:srgbClr val="333333"/>
                </a:solidFill>
              </a:rPr>
              <a:t> the second index.</a:t>
            </a:r>
            <a:endParaRPr sz="1400">
              <a:solidFill>
                <a:srgbClr val="333333"/>
              </a:solidFill>
            </a:endParaRPr>
          </a:p>
          <a:p>
            <a:pPr indent="0" lvl="0" marL="0" rtl="0" algn="just">
              <a:spcBef>
                <a:spcPts val="800"/>
              </a:spcBef>
              <a:spcAft>
                <a:spcPts val="0"/>
              </a:spcAft>
              <a:buClr>
                <a:schemeClr val="dk1"/>
              </a:buClr>
              <a:buSzPts val="1100"/>
              <a:buFont typeface="Arial"/>
              <a:buNone/>
            </a:pPr>
            <a:r>
              <a:rPr lang="en-CA" sz="1400">
                <a:solidFill>
                  <a:srgbClr val="333333"/>
                </a:solidFill>
              </a:rPr>
              <a:t>If you omit the first index (before the colon), the slice starts at the beginning of the string. If you omit the second index, the slice goes to the end of the string:</a:t>
            </a:r>
            <a:endParaRPr sz="1400">
              <a:solidFill>
                <a:srgbClr val="333333"/>
              </a:solidFill>
            </a:endParaRPr>
          </a:p>
          <a:p>
            <a:pPr indent="0" lvl="0" marL="0" marR="0" rtl="0" algn="l">
              <a:lnSpc>
                <a:spcPct val="100000"/>
              </a:lnSpc>
              <a:spcBef>
                <a:spcPts val="800"/>
              </a:spcBef>
              <a:spcAft>
                <a:spcPts val="0"/>
              </a:spcAft>
              <a:buClr>
                <a:schemeClr val="dk1"/>
              </a:buClr>
              <a:buSzPts val="1100"/>
              <a:buFont typeface="Arial"/>
              <a:buNone/>
            </a:pPr>
            <a:r>
              <a:t/>
            </a:r>
            <a:endParaRPr sz="1200">
              <a:solidFill>
                <a:srgbClr val="333333"/>
              </a:solidFill>
              <a:highlight>
                <a:srgbClr val="FFFFFF"/>
              </a:highlight>
            </a:endParaRPr>
          </a:p>
        </p:txBody>
      </p:sp>
      <p:cxnSp>
        <p:nvCxnSpPr>
          <p:cNvPr id="109" name="Google Shape;109;p1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10" name="Google Shape;110;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9"/>
          <p:cNvPicPr preferRelativeResize="0"/>
          <p:nvPr/>
        </p:nvPicPr>
        <p:blipFill>
          <a:blip r:embed="rId3">
            <a:alphaModFix/>
          </a:blip>
          <a:stretch>
            <a:fillRect/>
          </a:stretch>
        </p:blipFill>
        <p:spPr>
          <a:xfrm>
            <a:off x="895487" y="1602125"/>
            <a:ext cx="7094726" cy="969625"/>
          </a:xfrm>
          <a:prstGeom prst="rect">
            <a:avLst/>
          </a:prstGeom>
          <a:noFill/>
          <a:ln cap="flat" cmpd="sng" w="9525">
            <a:solidFill>
              <a:schemeClr val="dk2"/>
            </a:solidFill>
            <a:prstDash val="solid"/>
            <a:round/>
            <a:headEnd len="sm" w="sm" type="none"/>
            <a:tailEnd len="sm" w="sm" type="none"/>
          </a:ln>
        </p:spPr>
      </p:pic>
      <p:pic>
        <p:nvPicPr>
          <p:cNvPr id="113" name="Google Shape;113;p19"/>
          <p:cNvPicPr preferRelativeResize="0"/>
          <p:nvPr/>
        </p:nvPicPr>
        <p:blipFill>
          <a:blip r:embed="rId4">
            <a:alphaModFix/>
          </a:blip>
          <a:stretch>
            <a:fillRect/>
          </a:stretch>
        </p:blipFill>
        <p:spPr>
          <a:xfrm>
            <a:off x="895475" y="3964975"/>
            <a:ext cx="7094751" cy="9696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6.5  Strings are immutable</a:t>
            </a:r>
            <a:endParaRPr sz="3900">
              <a:solidFill>
                <a:srgbClr val="1C4587"/>
              </a:solidFill>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CA" sz="1400">
                <a:solidFill>
                  <a:srgbClr val="202124"/>
                </a:solidFill>
                <a:highlight>
                  <a:srgbClr val="FFFFFF"/>
                </a:highlight>
              </a:rPr>
              <a:t>In Python, a </a:t>
            </a:r>
            <a:r>
              <a:rPr b="1" lang="en-CA" sz="1400">
                <a:solidFill>
                  <a:srgbClr val="202124"/>
                </a:solidFill>
              </a:rPr>
              <a:t>string is immutable</a:t>
            </a:r>
            <a:r>
              <a:rPr lang="en-CA" sz="1400">
                <a:solidFill>
                  <a:srgbClr val="202124"/>
                </a:solidFill>
                <a:highlight>
                  <a:srgbClr val="FFFFFF"/>
                </a:highlight>
              </a:rPr>
              <a:t>. You cannot overwrite the values of immutable objects. However, you can assign the variable again. It's not modifying the string object; it's creating a new string object.</a:t>
            </a:r>
            <a:endParaRPr sz="1400">
              <a:solidFill>
                <a:srgbClr val="202124"/>
              </a:solidFill>
              <a:highlight>
                <a:srgbClr val="FFFFFF"/>
              </a:highlight>
            </a:endParaRPr>
          </a:p>
          <a:p>
            <a:pPr indent="0" lvl="0" marL="0" rtl="0" algn="l">
              <a:spcBef>
                <a:spcPts val="800"/>
              </a:spcBef>
              <a:spcAft>
                <a:spcPts val="0"/>
              </a:spcAft>
              <a:buClr>
                <a:schemeClr val="dk1"/>
              </a:buClr>
              <a:buSzPts val="1100"/>
              <a:buFont typeface="Arial"/>
              <a:buNone/>
            </a:pPr>
            <a:r>
              <a:t/>
            </a:r>
            <a:endParaRPr sz="1400">
              <a:solidFill>
                <a:srgbClr val="202124"/>
              </a:solidFill>
              <a:highlight>
                <a:srgbClr val="FFFFFF"/>
              </a:highlight>
            </a:endParaRPr>
          </a:p>
          <a:p>
            <a:pPr indent="0" lvl="0" marL="0" rtl="0" algn="l">
              <a:spcBef>
                <a:spcPts val="800"/>
              </a:spcBef>
              <a:spcAft>
                <a:spcPts val="0"/>
              </a:spcAft>
              <a:buClr>
                <a:schemeClr val="dk1"/>
              </a:buClr>
              <a:buSzPts val="1100"/>
              <a:buFont typeface="Arial"/>
              <a:buNone/>
            </a:pPr>
            <a:r>
              <a:t/>
            </a:r>
            <a:endParaRPr sz="1400">
              <a:solidFill>
                <a:srgbClr val="202124"/>
              </a:solidFill>
              <a:highlight>
                <a:srgbClr val="FFFFFF"/>
              </a:highlight>
            </a:endParaRPr>
          </a:p>
          <a:p>
            <a:pPr indent="0" lvl="0" marL="0" rtl="0" algn="l">
              <a:spcBef>
                <a:spcPts val="800"/>
              </a:spcBef>
              <a:spcAft>
                <a:spcPts val="0"/>
              </a:spcAft>
              <a:buClr>
                <a:schemeClr val="dk1"/>
              </a:buClr>
              <a:buSzPts val="1100"/>
              <a:buFont typeface="Arial"/>
              <a:buNone/>
            </a:pPr>
            <a:r>
              <a:t/>
            </a:r>
            <a:endParaRPr sz="1400">
              <a:solidFill>
                <a:srgbClr val="202124"/>
              </a:solidFill>
              <a:highlight>
                <a:srgbClr val="FFFFFF"/>
              </a:highlight>
            </a:endParaRPr>
          </a:p>
          <a:p>
            <a:pPr indent="0" lvl="0" marL="0" rtl="0" algn="l">
              <a:spcBef>
                <a:spcPts val="80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spcBef>
                <a:spcPts val="800"/>
              </a:spcBef>
              <a:spcAft>
                <a:spcPts val="0"/>
              </a:spcAft>
              <a:buClr>
                <a:schemeClr val="dk1"/>
              </a:buClr>
              <a:buSzPts val="1100"/>
              <a:buFont typeface="Arial"/>
              <a:buNone/>
            </a:pPr>
            <a:r>
              <a:t/>
            </a:r>
            <a:endParaRPr sz="1400">
              <a:solidFill>
                <a:srgbClr val="202124"/>
              </a:solidFill>
              <a:highlight>
                <a:srgbClr val="FFFFFF"/>
              </a:highlight>
            </a:endParaRPr>
          </a:p>
          <a:p>
            <a:pPr indent="0" lvl="0" marL="0" marR="0" rtl="0" algn="l">
              <a:lnSpc>
                <a:spcPct val="102916"/>
              </a:lnSpc>
              <a:spcBef>
                <a:spcPts val="800"/>
              </a:spcBef>
              <a:spcAft>
                <a:spcPts val="0"/>
              </a:spcAft>
              <a:buClr>
                <a:schemeClr val="dk1"/>
              </a:buClr>
              <a:buSzPts val="1100"/>
              <a:buFont typeface="Arial"/>
              <a:buNone/>
            </a:pPr>
            <a:r>
              <a:rPr lang="en-CA" sz="1400">
                <a:solidFill>
                  <a:srgbClr val="231F20"/>
                </a:solidFill>
              </a:rPr>
              <a:t>This example concatenates a new first letter onto a slice of greeting. It has no effect on the original string.</a:t>
            </a:r>
            <a:endParaRPr b="1" sz="1400">
              <a:solidFill>
                <a:srgbClr val="231F20"/>
              </a:solidFill>
            </a:endParaRPr>
          </a:p>
        </p:txBody>
      </p:sp>
      <p:sp>
        <p:nvSpPr>
          <p:cNvPr id="120" name="Google Shape;120;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20"/>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23" name="Google Shape;123;p20"/>
          <p:cNvPicPr preferRelativeResize="0"/>
          <p:nvPr/>
        </p:nvPicPr>
        <p:blipFill>
          <a:blip r:embed="rId3">
            <a:alphaModFix/>
          </a:blip>
          <a:stretch>
            <a:fillRect/>
          </a:stretch>
        </p:blipFill>
        <p:spPr>
          <a:xfrm>
            <a:off x="696975" y="2240350"/>
            <a:ext cx="7674650" cy="99319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1500"/>
              </a:spcBef>
              <a:spcAft>
                <a:spcPts val="0"/>
              </a:spcAft>
              <a:buNone/>
            </a:pPr>
            <a:r>
              <a:rPr lang="en-CA" sz="2500">
                <a:solidFill>
                  <a:srgbClr val="1C4587"/>
                </a:solidFill>
              </a:rPr>
              <a:t>6.6 Looping and counting</a:t>
            </a:r>
            <a:endParaRPr sz="3900">
              <a:solidFill>
                <a:srgbClr val="1C4587"/>
              </a:solidFill>
            </a:endParaRPr>
          </a:p>
        </p:txBody>
      </p:sp>
      <p:sp>
        <p:nvSpPr>
          <p:cNvPr id="129" name="Google Shape;12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just">
              <a:lnSpc>
                <a:spcPct val="150000"/>
              </a:lnSpc>
              <a:spcBef>
                <a:spcPts val="0"/>
              </a:spcBef>
              <a:spcAft>
                <a:spcPts val="0"/>
              </a:spcAft>
              <a:buClr>
                <a:schemeClr val="dk1"/>
              </a:buClr>
              <a:buSzPts val="1100"/>
              <a:buFont typeface="Arial"/>
              <a:buNone/>
            </a:pPr>
            <a:r>
              <a:rPr lang="en-CA" sz="1400">
                <a:solidFill>
                  <a:srgbClr val="231F20"/>
                </a:solidFill>
              </a:rPr>
              <a:t>Program below demonstrates another pattern of computation called a </a:t>
            </a:r>
            <a:r>
              <a:rPr b="1" lang="en-CA" sz="1400">
                <a:solidFill>
                  <a:srgbClr val="231F20"/>
                </a:solidFill>
              </a:rPr>
              <a:t>counter.</a:t>
            </a:r>
            <a:r>
              <a:rPr lang="en-CA" sz="1400">
                <a:solidFill>
                  <a:srgbClr val="231F20"/>
                </a:solidFill>
              </a:rPr>
              <a:t> The variable count is initialized to 0 and then incremented each time an “c” is found. When the loop exits, count contains the result: the total number of c’s.</a:t>
            </a:r>
            <a:endParaRPr sz="14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0000"/>
              </a:lnSpc>
              <a:spcBef>
                <a:spcPts val="35"/>
              </a:spcBef>
              <a:spcAft>
                <a:spcPts val="0"/>
              </a:spcAft>
              <a:buClr>
                <a:schemeClr val="dk1"/>
              </a:buClr>
              <a:buSzPts val="1100"/>
              <a:buFont typeface="Arial"/>
              <a:buNone/>
            </a:pPr>
            <a:r>
              <a:t/>
            </a:r>
            <a:endParaRPr sz="900">
              <a:solidFill>
                <a:schemeClr val="dk1"/>
              </a:solidFill>
              <a:latin typeface="DejaVu Serif"/>
              <a:ea typeface="DejaVu Serif"/>
              <a:cs typeface="DejaVu Serif"/>
              <a:sym typeface="DejaVu Serif"/>
            </a:endParaRPr>
          </a:p>
          <a:p>
            <a:pPr indent="0" lvl="0" marL="0" marR="0" rtl="0" algn="l">
              <a:lnSpc>
                <a:spcPct val="96250"/>
              </a:lnSpc>
              <a:spcBef>
                <a:spcPts val="0"/>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0000"/>
              </a:lnSpc>
              <a:spcBef>
                <a:spcPts val="0"/>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marR="0" rtl="0" algn="l">
              <a:lnSpc>
                <a:spcPct val="100000"/>
              </a:lnSpc>
              <a:spcBef>
                <a:spcPts val="55"/>
              </a:spcBef>
              <a:spcAft>
                <a:spcPts val="0"/>
              </a:spcAft>
              <a:buClr>
                <a:schemeClr val="dk1"/>
              </a:buClr>
              <a:buSzPts val="1100"/>
              <a:buFont typeface="Arial"/>
              <a:buNone/>
            </a:pPr>
            <a:r>
              <a:t/>
            </a:r>
            <a:endParaRPr sz="850">
              <a:solidFill>
                <a:schemeClr val="dk1"/>
              </a:solidFill>
              <a:latin typeface="DejaVu Serif"/>
              <a:ea typeface="DejaVu Serif"/>
              <a:cs typeface="DejaVu Serif"/>
              <a:sym typeface="DejaVu Serif"/>
            </a:endParaRPr>
          </a:p>
          <a:p>
            <a:pPr indent="0" lvl="0" marL="0" marR="0" rtl="0" algn="l">
              <a:lnSpc>
                <a:spcPct val="100000"/>
              </a:lnSpc>
              <a:spcBef>
                <a:spcPts val="55"/>
              </a:spcBef>
              <a:spcAft>
                <a:spcPts val="0"/>
              </a:spcAft>
              <a:buClr>
                <a:schemeClr val="dk1"/>
              </a:buClr>
              <a:buSzPts val="1100"/>
              <a:buFont typeface="Arial"/>
              <a:buNone/>
            </a:pPr>
            <a:r>
              <a:t/>
            </a:r>
            <a:endParaRPr sz="850">
              <a:solidFill>
                <a:schemeClr val="dk1"/>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a:p>
            <a:pPr indent="0" lvl="0" marL="0" marR="0" rtl="0" algn="just">
              <a:lnSpc>
                <a:spcPct val="100000"/>
              </a:lnSpc>
              <a:spcBef>
                <a:spcPts val="0"/>
              </a:spcBef>
              <a:spcAft>
                <a:spcPts val="0"/>
              </a:spcAft>
              <a:buClr>
                <a:schemeClr val="dk1"/>
              </a:buClr>
              <a:buSzPts val="1100"/>
              <a:buFont typeface="Arial"/>
              <a:buNone/>
            </a:pPr>
            <a:r>
              <a:t/>
            </a:r>
            <a:endParaRPr b="1">
              <a:solidFill>
                <a:srgbClr val="231F20"/>
              </a:solidFill>
              <a:latin typeface="DejaVu Serif"/>
              <a:ea typeface="DejaVu Serif"/>
              <a:cs typeface="DejaVu Serif"/>
              <a:sym typeface="DejaVu Serif"/>
            </a:endParaRPr>
          </a:p>
          <a:p>
            <a:pPr indent="0" lvl="0" marL="1127760" marR="0" rtl="0" algn="l">
              <a:lnSpc>
                <a:spcPct val="100000"/>
              </a:lnSpc>
              <a:spcBef>
                <a:spcPts val="0"/>
              </a:spcBef>
              <a:spcAft>
                <a:spcPts val="0"/>
              </a:spcAft>
              <a:buNone/>
            </a:pPr>
            <a:r>
              <a:t/>
            </a:r>
            <a:endParaRPr/>
          </a:p>
        </p:txBody>
      </p:sp>
      <p:sp>
        <p:nvSpPr>
          <p:cNvPr id="130" name="Google Shape;130;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21"/>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33" name="Google Shape;133;p21"/>
          <p:cNvPicPr preferRelativeResize="0"/>
          <p:nvPr/>
        </p:nvPicPr>
        <p:blipFill>
          <a:blip r:embed="rId3">
            <a:alphaModFix/>
          </a:blip>
          <a:stretch>
            <a:fillRect/>
          </a:stretch>
        </p:blipFill>
        <p:spPr>
          <a:xfrm>
            <a:off x="1323538" y="2399599"/>
            <a:ext cx="6141776" cy="1566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