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5a77c80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5a77c80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5a77c80d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5a77c80d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5a77c80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5a77c80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5a77c80d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5a77c80d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5a77c80d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5a77c80d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5a77c80d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5a77c80d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5a77c80d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5a77c80d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5a77c80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5a77c80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5a77c80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5a77c80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5a77c80d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5a77c80d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5a77c80d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5a77c80d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5a77c80d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5a77c80d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5a77c80d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5a77c80d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5a77c80d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5a77c80d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solidFill>
                  <a:srgbClr val="1C4587"/>
                </a:solidFill>
              </a:rPr>
              <a:t>Chapter 7</a:t>
            </a:r>
            <a:r>
              <a:rPr lang="en-CA"/>
              <a:t>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4070A1"/>
                </a:solidFill>
              </a:rPr>
              <a:t>FILES</a:t>
            </a:r>
            <a:endParaRPr>
              <a:solidFill>
                <a:srgbClr val="4070A1"/>
              </a:solidFill>
            </a:endParaRPr>
          </a:p>
        </p:txBody>
      </p:sp>
      <p:cxnSp>
        <p:nvCxnSpPr>
          <p:cNvPr id="56" name="Google Shape;56;p13"/>
          <p:cNvCxnSpPr/>
          <p:nvPr/>
        </p:nvCxnSpPr>
        <p:spPr>
          <a:xfrm flipH="1" rot="10800000">
            <a:off x="380138" y="2715001"/>
            <a:ext cx="5319300" cy="1500"/>
          </a:xfrm>
          <a:prstGeom prst="straightConnector1">
            <a:avLst/>
          </a:prstGeom>
          <a:noFill/>
          <a:ln cap="flat" cmpd="sng" w="19050">
            <a:solidFill>
              <a:srgbClr val="FFD966"/>
            </a:solidFill>
            <a:prstDash val="solid"/>
            <a:round/>
            <a:headEnd len="med" w="med" type="none"/>
            <a:tailEnd len="med" w="med" type="none"/>
          </a:ln>
        </p:spPr>
      </p:cxnSp>
      <p:pic>
        <p:nvPicPr>
          <p:cNvPr id="57" name="Google Shape;57;p13"/>
          <p:cNvPicPr preferRelativeResize="0"/>
          <p:nvPr/>
        </p:nvPicPr>
        <p:blipFill>
          <a:blip r:embed="rId3">
            <a:alphaModFix/>
          </a:blip>
          <a:stretch>
            <a:fillRect/>
          </a:stretch>
        </p:blipFill>
        <p:spPr>
          <a:xfrm>
            <a:off x="5120775" y="2066013"/>
            <a:ext cx="578675" cy="531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311700" y="290525"/>
            <a:ext cx="8520600" cy="42783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chemeClr val="lt1"/>
                </a:highlight>
              </a:rPr>
              <a:t>You can use the </a:t>
            </a:r>
            <a:r>
              <a:rPr b="1" lang="en-CA" sz="1400">
                <a:solidFill>
                  <a:schemeClr val="dk1"/>
                </a:solidFill>
                <a:highlight>
                  <a:schemeClr val="lt1"/>
                </a:highlight>
              </a:rPr>
              <a:t>find()</a:t>
            </a:r>
            <a:r>
              <a:rPr lang="en-CA" sz="1400">
                <a:solidFill>
                  <a:schemeClr val="dk1"/>
                </a:solidFill>
                <a:highlight>
                  <a:schemeClr val="lt1"/>
                </a:highlight>
              </a:rPr>
              <a:t> string method to find lines where a search string is anywhere in the line. </a:t>
            </a:r>
            <a:endParaRPr sz="1400">
              <a:solidFill>
                <a:schemeClr val="dk1"/>
              </a:solidFill>
              <a:highlight>
                <a:schemeClr val="lt1"/>
              </a:highlight>
            </a:endParaRPr>
          </a:p>
          <a:p>
            <a:pPr indent="0" lvl="0" marL="0" rtl="0" algn="just">
              <a:lnSpc>
                <a:spcPct val="150000"/>
              </a:lnSpc>
              <a:spcBef>
                <a:spcPts val="800"/>
              </a:spcBef>
              <a:spcAft>
                <a:spcPts val="0"/>
              </a:spcAft>
              <a:buClr>
                <a:schemeClr val="dk1"/>
              </a:buClr>
              <a:buSzPts val="1100"/>
              <a:buFont typeface="Arial"/>
              <a:buNone/>
            </a:pPr>
            <a:r>
              <a:rPr lang="en-CA" sz="1400">
                <a:solidFill>
                  <a:schemeClr val="dk1"/>
                </a:solidFill>
                <a:highlight>
                  <a:schemeClr val="lt1"/>
                </a:highlight>
              </a:rPr>
              <a:t>Since </a:t>
            </a:r>
            <a:r>
              <a:rPr b="1" lang="en-CA" sz="1400">
                <a:solidFill>
                  <a:schemeClr val="dk1"/>
                </a:solidFill>
                <a:highlight>
                  <a:schemeClr val="lt1"/>
                </a:highlight>
              </a:rPr>
              <a:t>find() </a:t>
            </a:r>
            <a:r>
              <a:rPr lang="en-CA" sz="1400">
                <a:solidFill>
                  <a:schemeClr val="dk1"/>
                </a:solidFill>
                <a:highlight>
                  <a:schemeClr val="lt1"/>
                </a:highlight>
              </a:rPr>
              <a:t>looks for an occurrence of a string within another string and either returns the position of the string or -1 if the string was not found, you can write the following loop to show lines which contain the string </a:t>
            </a:r>
            <a:r>
              <a:rPr b="1" lang="en-CA" sz="1400">
                <a:solidFill>
                  <a:schemeClr val="dk1"/>
                </a:solidFill>
                <a:highlight>
                  <a:schemeClr val="lt1"/>
                </a:highlight>
              </a:rPr>
              <a:t>'then'</a:t>
            </a:r>
            <a:r>
              <a:rPr lang="en-CA" sz="1400">
                <a:solidFill>
                  <a:schemeClr val="dk1"/>
                </a:solidFill>
                <a:highlight>
                  <a:schemeClr val="lt1"/>
                </a:highlight>
              </a:rPr>
              <a:t>:</a:t>
            </a:r>
            <a:endParaRPr sz="1400">
              <a:solidFill>
                <a:schemeClr val="dk1"/>
              </a:solidFill>
              <a:highlight>
                <a:schemeClr val="lt1"/>
              </a:highlight>
            </a:endParaRPr>
          </a:p>
          <a:p>
            <a:pPr indent="0" lvl="0" marL="0" rtl="0" algn="l">
              <a:spcBef>
                <a:spcPts val="800"/>
              </a:spcBef>
              <a:spcAft>
                <a:spcPts val="1200"/>
              </a:spcAft>
              <a:buNone/>
            </a:pPr>
            <a:r>
              <a:t/>
            </a:r>
            <a:endParaRPr/>
          </a:p>
        </p:txBody>
      </p:sp>
      <p:sp>
        <p:nvSpPr>
          <p:cNvPr id="138" name="Google Shape;138;p2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2"/>
          <p:cNvPicPr preferRelativeResize="0"/>
          <p:nvPr/>
        </p:nvPicPr>
        <p:blipFill>
          <a:blip r:embed="rId3">
            <a:alphaModFix/>
          </a:blip>
          <a:stretch>
            <a:fillRect/>
          </a:stretch>
        </p:blipFill>
        <p:spPr>
          <a:xfrm>
            <a:off x="1850800" y="1941300"/>
            <a:ext cx="5670751" cy="27908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spcBef>
                <a:spcPts val="5"/>
              </a:spcBef>
              <a:spcAft>
                <a:spcPts val="0"/>
              </a:spcAft>
              <a:buNone/>
            </a:pPr>
            <a:r>
              <a:rPr lang="en-CA" sz="2500">
                <a:solidFill>
                  <a:srgbClr val="1C4587"/>
                </a:solidFill>
              </a:rPr>
              <a:t>7.6 Writing files</a:t>
            </a:r>
            <a:endParaRPr sz="3900">
              <a:solidFill>
                <a:srgbClr val="1C4587"/>
              </a:solidFill>
            </a:endParaRPr>
          </a:p>
        </p:txBody>
      </p:sp>
      <p:sp>
        <p:nvSpPr>
          <p:cNvPr id="146" name="Google Shape;14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marR="0" rtl="0" algn="just">
              <a:lnSpc>
                <a:spcPct val="150000"/>
              </a:lnSpc>
              <a:spcBef>
                <a:spcPts val="5"/>
              </a:spcBef>
              <a:spcAft>
                <a:spcPts val="0"/>
              </a:spcAft>
              <a:buClr>
                <a:schemeClr val="dk1"/>
              </a:buClr>
              <a:buSzPts val="1100"/>
              <a:buFont typeface="Arial"/>
              <a:buNone/>
            </a:pPr>
            <a:r>
              <a:rPr lang="en-CA" sz="1400">
                <a:solidFill>
                  <a:schemeClr val="dk1"/>
                </a:solidFill>
                <a:highlight>
                  <a:srgbClr val="FFFFFF"/>
                </a:highlight>
              </a:rPr>
              <a:t>To write data into a new file or to overwrite an old file, you have to open the file with a mode value ‘w’ (for ‘w’rite mode) as the second argument to the open() function call:</a:t>
            </a:r>
            <a:endParaRPr sz="1400">
              <a:solidFill>
                <a:schemeClr val="dk1"/>
              </a:solidFill>
              <a:highlight>
                <a:srgbClr val="FFFFFF"/>
              </a:highlight>
            </a:endParaRPr>
          </a:p>
          <a:p>
            <a:pPr indent="0" lvl="0" marL="0" marR="0" rtl="0" algn="just">
              <a:lnSpc>
                <a:spcPct val="150000"/>
              </a:lnSpc>
              <a:spcBef>
                <a:spcPts val="5"/>
              </a:spcBef>
              <a:spcAft>
                <a:spcPts val="0"/>
              </a:spcAft>
              <a:buClr>
                <a:schemeClr val="dk1"/>
              </a:buClr>
              <a:buSzPts val="1100"/>
              <a:buFont typeface="Arial"/>
              <a:buNone/>
            </a:pPr>
            <a:r>
              <a:t/>
            </a:r>
            <a:endParaRPr sz="1400">
              <a:solidFill>
                <a:schemeClr val="dk1"/>
              </a:solidFill>
            </a:endParaRPr>
          </a:p>
          <a:p>
            <a:pPr indent="0" lvl="0" marL="0" marR="0" rtl="0" algn="just">
              <a:lnSpc>
                <a:spcPct val="150000"/>
              </a:lnSpc>
              <a:spcBef>
                <a:spcPts val="5"/>
              </a:spcBef>
              <a:spcAft>
                <a:spcPts val="0"/>
              </a:spcAft>
              <a:buClr>
                <a:schemeClr val="dk1"/>
              </a:buClr>
              <a:buSzPts val="1100"/>
              <a:buFont typeface="Arial"/>
              <a:buNone/>
            </a:pPr>
            <a:r>
              <a:t/>
            </a:r>
            <a:endParaRPr sz="1400">
              <a:solidFill>
                <a:schemeClr val="dk1"/>
              </a:solidFill>
              <a:highlight>
                <a:srgbClr val="FFFFFF"/>
              </a:highlight>
            </a:endParaRPr>
          </a:p>
          <a:p>
            <a:pPr indent="0" lvl="0" marL="0" marR="0" rtl="0" algn="just">
              <a:lnSpc>
                <a:spcPct val="150000"/>
              </a:lnSpc>
              <a:spcBef>
                <a:spcPts val="5"/>
              </a:spcBef>
              <a:spcAft>
                <a:spcPts val="0"/>
              </a:spcAft>
              <a:buClr>
                <a:schemeClr val="dk1"/>
              </a:buClr>
              <a:buSzPts val="1100"/>
              <a:buFont typeface="Arial"/>
              <a:buNone/>
            </a:pPr>
            <a:r>
              <a:t/>
            </a:r>
            <a:endParaRPr sz="1400">
              <a:solidFill>
                <a:schemeClr val="dk1"/>
              </a:solidFill>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rPr lang="en-CA" sz="1400">
                <a:solidFill>
                  <a:schemeClr val="dk1"/>
                </a:solidFill>
                <a:highlight>
                  <a:srgbClr val="FFFFFF"/>
                </a:highlight>
              </a:rPr>
              <a:t>If the file doesn’t exist, a new one will be created and opened. If the file already exists, opening it in write mode deletes the old data and starts fresh, remember about that!</a:t>
            </a:r>
            <a:endParaRPr sz="1500">
              <a:solidFill>
                <a:schemeClr val="dk1"/>
              </a:solidFill>
              <a:highlight>
                <a:srgbClr val="FFFFFF"/>
              </a:highlight>
            </a:endParaRPr>
          </a:p>
          <a:p>
            <a:pPr indent="0" lvl="0" marL="0" marR="0" rtl="0" algn="l">
              <a:lnSpc>
                <a:spcPct val="100000"/>
              </a:lnSpc>
              <a:spcBef>
                <a:spcPts val="5"/>
              </a:spcBef>
              <a:spcAft>
                <a:spcPts val="0"/>
              </a:spcAft>
              <a:buNone/>
            </a:pPr>
            <a:r>
              <a:t/>
            </a:r>
            <a:endParaRPr sz="1200">
              <a:solidFill>
                <a:srgbClr val="333333"/>
              </a:solidFill>
              <a:highlight>
                <a:srgbClr val="FFFFFF"/>
              </a:highlight>
            </a:endParaRPr>
          </a:p>
          <a:p>
            <a:pPr indent="0" lvl="0" marL="0" marR="0" rtl="0" algn="l">
              <a:lnSpc>
                <a:spcPct val="100000"/>
              </a:lnSpc>
              <a:spcBef>
                <a:spcPts val="5"/>
              </a:spcBef>
              <a:spcAft>
                <a:spcPts val="0"/>
              </a:spcAft>
              <a:buClr>
                <a:schemeClr val="dk1"/>
              </a:buClr>
              <a:buSzPts val="1100"/>
              <a:buFont typeface="Arial"/>
              <a:buNone/>
            </a:pPr>
            <a:r>
              <a:t/>
            </a:r>
            <a:endParaRPr sz="1200">
              <a:solidFill>
                <a:srgbClr val="333333"/>
              </a:solidFill>
              <a:highlight>
                <a:srgbClr val="FFFFFF"/>
              </a:highlight>
            </a:endParaRPr>
          </a:p>
          <a:p>
            <a:pPr indent="0" lvl="0" marL="0" marR="0" rtl="0" algn="l">
              <a:lnSpc>
                <a:spcPct val="100000"/>
              </a:lnSpc>
              <a:spcBef>
                <a:spcPts val="5"/>
              </a:spcBef>
              <a:spcAft>
                <a:spcPts val="0"/>
              </a:spcAft>
              <a:buNone/>
            </a:pPr>
            <a:r>
              <a:t/>
            </a:r>
            <a:endParaRPr sz="1200">
              <a:solidFill>
                <a:srgbClr val="333333"/>
              </a:solidFill>
              <a:highlight>
                <a:srgbClr val="FFFFFF"/>
              </a:highlight>
            </a:endParaRPr>
          </a:p>
        </p:txBody>
      </p:sp>
      <p:cxnSp>
        <p:nvCxnSpPr>
          <p:cNvPr id="147" name="Google Shape;147;p23"/>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148" name="Google Shape;148;p2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23"/>
          <p:cNvPicPr preferRelativeResize="0"/>
          <p:nvPr/>
        </p:nvPicPr>
        <p:blipFill>
          <a:blip r:embed="rId3">
            <a:alphaModFix/>
          </a:blip>
          <a:stretch>
            <a:fillRect/>
          </a:stretch>
        </p:blipFill>
        <p:spPr>
          <a:xfrm>
            <a:off x="1938039" y="2285400"/>
            <a:ext cx="5403712" cy="572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1" type="body"/>
          </p:nvPr>
        </p:nvSpPr>
        <p:spPr>
          <a:xfrm>
            <a:off x="311700" y="572463"/>
            <a:ext cx="8520600" cy="3996300"/>
          </a:xfrm>
          <a:prstGeom prst="rect">
            <a:avLst/>
          </a:prstGeom>
        </p:spPr>
        <p:txBody>
          <a:bodyPr anchorCtr="0" anchor="t" bIns="91425" lIns="91425" spcFirstLastPara="1" rIns="91425" wrap="square" tIns="91425">
            <a:normAutofit lnSpcReduction="10000"/>
          </a:bodyPr>
          <a:lstStyle/>
          <a:p>
            <a:pPr indent="0" lvl="0" marL="0" marR="0" rtl="0" algn="just">
              <a:lnSpc>
                <a:spcPct val="150000"/>
              </a:lnSpc>
              <a:spcBef>
                <a:spcPts val="5"/>
              </a:spcBef>
              <a:spcAft>
                <a:spcPts val="0"/>
              </a:spcAft>
              <a:buClr>
                <a:schemeClr val="dk1"/>
              </a:buClr>
              <a:buSzPts val="1100"/>
              <a:buFont typeface="Arial"/>
              <a:buNone/>
            </a:pPr>
            <a:r>
              <a:rPr lang="en-CA" sz="1400">
                <a:solidFill>
                  <a:schemeClr val="dk1"/>
                </a:solidFill>
                <a:highlight>
                  <a:srgbClr val="FFFFFF"/>
                </a:highlight>
              </a:rPr>
              <a:t>Once the file is opened you can use the</a:t>
            </a:r>
            <a:r>
              <a:rPr b="1" lang="en-CA" sz="1400">
                <a:solidFill>
                  <a:schemeClr val="dk1"/>
                </a:solidFill>
                <a:highlight>
                  <a:srgbClr val="FFFFFF"/>
                </a:highlight>
              </a:rPr>
              <a:t> write() </a:t>
            </a:r>
            <a:r>
              <a:rPr lang="en-CA" sz="1400">
                <a:solidFill>
                  <a:schemeClr val="dk1"/>
                </a:solidFill>
                <a:highlight>
                  <a:srgbClr val="FFFFFF"/>
                </a:highlight>
              </a:rPr>
              <a:t>method of the file object to put data into the file. </a:t>
            </a:r>
            <a:endParaRPr sz="1400">
              <a:solidFill>
                <a:schemeClr val="dk1"/>
              </a:solidFill>
              <a:highlight>
                <a:srgbClr val="FFFFFF"/>
              </a:highlight>
            </a:endParaRPr>
          </a:p>
          <a:p>
            <a:pPr indent="0" lvl="0" marL="0" marR="0" rtl="0" algn="just">
              <a:lnSpc>
                <a:spcPct val="150000"/>
              </a:lnSpc>
              <a:spcBef>
                <a:spcPts val="5"/>
              </a:spcBef>
              <a:spcAft>
                <a:spcPts val="0"/>
              </a:spcAft>
              <a:buNone/>
            </a:pPr>
            <a:r>
              <a:rPr lang="en-CA" sz="1400">
                <a:solidFill>
                  <a:schemeClr val="dk1"/>
                </a:solidFill>
                <a:highlight>
                  <a:srgbClr val="FFFFFF"/>
                </a:highlight>
              </a:rPr>
              <a:t>The </a:t>
            </a:r>
            <a:r>
              <a:rPr b="1" lang="en-CA" sz="1400">
                <a:solidFill>
                  <a:schemeClr val="dk1"/>
                </a:solidFill>
                <a:highlight>
                  <a:srgbClr val="FFFFFF"/>
                </a:highlight>
              </a:rPr>
              <a:t>write() </a:t>
            </a:r>
            <a:r>
              <a:rPr lang="en-CA" sz="1400">
                <a:solidFill>
                  <a:schemeClr val="dk1"/>
                </a:solidFill>
                <a:highlight>
                  <a:srgbClr val="FFFFFF"/>
                </a:highlight>
              </a:rPr>
              <a:t>methods writes characters into the file and then returns the number of characters written, though the return value is rarely used or important.</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rPr lang="en-CA" sz="1400">
                <a:solidFill>
                  <a:schemeClr val="dk1"/>
                </a:solidFill>
                <a:highlight>
                  <a:srgbClr val="FFFFFF"/>
                </a:highlight>
              </a:rPr>
              <a:t>The new data will be added to the end of the file. The file object keeps track of where it is, so if you call </a:t>
            </a:r>
            <a:r>
              <a:rPr b="1" lang="en-CA" sz="1400">
                <a:solidFill>
                  <a:schemeClr val="dk1"/>
                </a:solidFill>
                <a:highlight>
                  <a:srgbClr val="FFFFFF"/>
                </a:highlight>
              </a:rPr>
              <a:t>write()</a:t>
            </a:r>
            <a:r>
              <a:rPr lang="en-CA" sz="1400">
                <a:solidFill>
                  <a:schemeClr val="dk1"/>
                </a:solidFill>
                <a:highlight>
                  <a:srgbClr val="FFFFFF"/>
                </a:highlight>
              </a:rPr>
              <a:t> again. </a:t>
            </a:r>
            <a:endParaRPr sz="1400">
              <a:solidFill>
                <a:schemeClr val="dk1"/>
              </a:solidFill>
              <a:highlight>
                <a:srgbClr val="FFFFFF"/>
              </a:highlight>
            </a:endParaRPr>
          </a:p>
          <a:p>
            <a:pPr indent="0" lvl="0" marL="0" marR="0" rtl="0" algn="l">
              <a:lnSpc>
                <a:spcPct val="100000"/>
              </a:lnSpc>
              <a:spcBef>
                <a:spcPts val="5"/>
              </a:spcBef>
              <a:spcAft>
                <a:spcPts val="0"/>
              </a:spcAft>
              <a:buNone/>
            </a:pPr>
            <a:r>
              <a:t/>
            </a:r>
            <a:endParaRPr sz="1200">
              <a:solidFill>
                <a:srgbClr val="333333"/>
              </a:solidFill>
              <a:highlight>
                <a:srgbClr val="FFFFFF"/>
              </a:highlight>
            </a:endParaRPr>
          </a:p>
          <a:p>
            <a:pPr indent="0" lvl="0" marL="0" marR="0" rtl="0" algn="l">
              <a:lnSpc>
                <a:spcPct val="100000"/>
              </a:lnSpc>
              <a:spcBef>
                <a:spcPts val="5"/>
              </a:spcBef>
              <a:spcAft>
                <a:spcPts val="0"/>
              </a:spcAft>
              <a:buClr>
                <a:schemeClr val="dk1"/>
              </a:buClr>
              <a:buSzPts val="1100"/>
              <a:buFont typeface="Arial"/>
              <a:buNone/>
            </a:pPr>
            <a:r>
              <a:t/>
            </a:r>
            <a:endParaRPr sz="1200">
              <a:solidFill>
                <a:srgbClr val="333333"/>
              </a:solidFill>
              <a:highlight>
                <a:srgbClr val="FFFFFF"/>
              </a:highlight>
            </a:endParaRPr>
          </a:p>
        </p:txBody>
      </p:sp>
      <p:sp>
        <p:nvSpPr>
          <p:cNvPr id="156" name="Google Shape;156;p2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24"/>
          <p:cNvPicPr preferRelativeResize="0"/>
          <p:nvPr/>
        </p:nvPicPr>
        <p:blipFill>
          <a:blip r:embed="rId3">
            <a:alphaModFix/>
          </a:blip>
          <a:stretch>
            <a:fillRect/>
          </a:stretch>
        </p:blipFill>
        <p:spPr>
          <a:xfrm>
            <a:off x="1744075" y="1984325"/>
            <a:ext cx="5569750" cy="931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1" type="body"/>
          </p:nvPr>
        </p:nvSpPr>
        <p:spPr>
          <a:xfrm>
            <a:off x="311700" y="567088"/>
            <a:ext cx="8520600" cy="40017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rgbClr val="333333"/>
                </a:solidFill>
                <a:highlight>
                  <a:srgbClr val="FFFFFF"/>
                </a:highlight>
              </a:rPr>
              <a:t>You must make sure to manage the ends of lines as you write to the file by  inserting the newline character when you want to end a line. </a:t>
            </a:r>
            <a:endParaRPr sz="1400">
              <a:solidFill>
                <a:srgbClr val="333333"/>
              </a:solidFill>
              <a:highlight>
                <a:srgbClr val="FFFFFF"/>
              </a:highlight>
            </a:endParaRPr>
          </a:p>
          <a:p>
            <a:pPr indent="0" lvl="0" marL="0" rtl="0" algn="just">
              <a:lnSpc>
                <a:spcPct val="150000"/>
              </a:lnSpc>
              <a:spcBef>
                <a:spcPts val="1200"/>
              </a:spcBef>
              <a:spcAft>
                <a:spcPts val="0"/>
              </a:spcAft>
              <a:buNone/>
            </a:pPr>
            <a:r>
              <a:rPr lang="en-CA" sz="1400">
                <a:solidFill>
                  <a:srgbClr val="333333"/>
                </a:solidFill>
                <a:highlight>
                  <a:srgbClr val="FFFFFF"/>
                </a:highlight>
              </a:rPr>
              <a:t>The</a:t>
            </a:r>
            <a:r>
              <a:rPr b="1" lang="en-CA" sz="1400">
                <a:solidFill>
                  <a:srgbClr val="333333"/>
                </a:solidFill>
                <a:highlight>
                  <a:srgbClr val="FFFFFF"/>
                </a:highlight>
              </a:rPr>
              <a:t> print()</a:t>
            </a:r>
            <a:r>
              <a:rPr lang="en-CA" sz="1400">
                <a:solidFill>
                  <a:srgbClr val="333333"/>
                </a:solidFill>
                <a:highlight>
                  <a:srgbClr val="FFFFFF"/>
                </a:highlight>
              </a:rPr>
              <a:t> statement automatically appends a newline, but the </a:t>
            </a:r>
            <a:r>
              <a:rPr b="1" lang="en-CA" sz="1400">
                <a:solidFill>
                  <a:srgbClr val="333333"/>
                </a:solidFill>
                <a:highlight>
                  <a:srgbClr val="FFFFFF"/>
                </a:highlight>
              </a:rPr>
              <a:t>write() </a:t>
            </a:r>
            <a:r>
              <a:rPr lang="en-CA" sz="1400">
                <a:solidFill>
                  <a:srgbClr val="333333"/>
                </a:solidFill>
                <a:highlight>
                  <a:srgbClr val="FFFFFF"/>
                </a:highlight>
              </a:rPr>
              <a:t>method does not add the newline automatically. </a:t>
            </a:r>
            <a:endParaRPr sz="1400">
              <a:solidFill>
                <a:srgbClr val="333333"/>
              </a:solidFill>
              <a:highlight>
                <a:srgbClr val="FFFFFF"/>
              </a:highlight>
            </a:endParaRPr>
          </a:p>
          <a:p>
            <a:pPr indent="0" lvl="0" marL="0" rtl="0" algn="just">
              <a:lnSpc>
                <a:spcPct val="150000"/>
              </a:lnSpc>
              <a:spcBef>
                <a:spcPts val="1200"/>
              </a:spcBef>
              <a:spcAft>
                <a:spcPts val="0"/>
              </a:spcAft>
              <a:buNone/>
            </a:pPr>
            <a:r>
              <a:rPr lang="en-CA" sz="1400">
                <a:solidFill>
                  <a:srgbClr val="333333"/>
                </a:solidFill>
                <a:highlight>
                  <a:srgbClr val="FFFFFF"/>
                </a:highlight>
              </a:rPr>
              <a:t>If you write strings into a file without adding newline characters, they will all end up as one long line, which is hard to read. </a:t>
            </a:r>
            <a:endParaRPr sz="1400">
              <a:solidFill>
                <a:srgbClr val="333333"/>
              </a:solidFill>
              <a:highlight>
                <a:srgbClr val="FFFFFF"/>
              </a:highlight>
            </a:endParaRPr>
          </a:p>
          <a:p>
            <a:pPr indent="0" lvl="0" marL="0" marR="0" rtl="0" algn="l">
              <a:lnSpc>
                <a:spcPct val="100000"/>
              </a:lnSpc>
              <a:spcBef>
                <a:spcPts val="1200"/>
              </a:spcBef>
              <a:spcAft>
                <a:spcPts val="0"/>
              </a:spcAft>
              <a:buClr>
                <a:schemeClr val="dk1"/>
              </a:buClr>
              <a:buSzPts val="1100"/>
              <a:buFont typeface="Arial"/>
              <a:buNone/>
            </a:pPr>
            <a:r>
              <a:t/>
            </a:r>
            <a:endParaRPr sz="1200">
              <a:solidFill>
                <a:srgbClr val="333333"/>
              </a:solidFill>
              <a:highlight>
                <a:srgbClr val="FFFFFF"/>
              </a:highlight>
            </a:endParaRPr>
          </a:p>
        </p:txBody>
      </p:sp>
      <p:sp>
        <p:nvSpPr>
          <p:cNvPr id="164" name="Google Shape;164;p2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25"/>
          <p:cNvPicPr preferRelativeResize="0"/>
          <p:nvPr/>
        </p:nvPicPr>
        <p:blipFill>
          <a:blip r:embed="rId3">
            <a:alphaModFix/>
          </a:blip>
          <a:stretch>
            <a:fillRect/>
          </a:stretch>
        </p:blipFill>
        <p:spPr>
          <a:xfrm>
            <a:off x="1948475" y="3163575"/>
            <a:ext cx="4970525" cy="1581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idx="1" type="body"/>
          </p:nvPr>
        </p:nvSpPr>
        <p:spPr>
          <a:xfrm>
            <a:off x="311700" y="860825"/>
            <a:ext cx="8520600" cy="3708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500">
                <a:solidFill>
                  <a:schemeClr val="dk1"/>
                </a:solidFill>
              </a:rPr>
              <a:t>It is very  important to close files after writing data into them. </a:t>
            </a:r>
            <a:endParaRPr sz="1500">
              <a:solidFill>
                <a:schemeClr val="dk1"/>
              </a:solidFill>
            </a:endParaRPr>
          </a:p>
          <a:p>
            <a:pPr indent="0" lvl="0" marL="0" rtl="0" algn="just">
              <a:lnSpc>
                <a:spcPct val="150000"/>
              </a:lnSpc>
              <a:spcBef>
                <a:spcPts val="800"/>
              </a:spcBef>
              <a:spcAft>
                <a:spcPts val="0"/>
              </a:spcAft>
              <a:buNone/>
            </a:pPr>
            <a:r>
              <a:rPr lang="en-CA" sz="1500">
                <a:solidFill>
                  <a:schemeClr val="dk1"/>
                </a:solidFill>
              </a:rPr>
              <a:t>Data might not be physically written to the secondary memory until </a:t>
            </a:r>
            <a:r>
              <a:rPr b="1" lang="en-CA" sz="1500">
                <a:solidFill>
                  <a:schemeClr val="dk1"/>
                </a:solidFill>
              </a:rPr>
              <a:t>close() </a:t>
            </a:r>
            <a:r>
              <a:rPr lang="en-CA" sz="1500">
                <a:solidFill>
                  <a:schemeClr val="dk1"/>
                </a:solidFill>
              </a:rPr>
              <a:t>is called, and it remains in danger of being lost if the computer loses power.</a:t>
            </a:r>
            <a:endParaRPr sz="1500">
              <a:solidFill>
                <a:schemeClr val="dk1"/>
              </a:solidFill>
            </a:endParaRPr>
          </a:p>
          <a:p>
            <a:pPr indent="0" lvl="0" marL="0" rtl="0" algn="just">
              <a:lnSpc>
                <a:spcPct val="150000"/>
              </a:lnSpc>
              <a:spcBef>
                <a:spcPts val="800"/>
              </a:spcBef>
              <a:spcAft>
                <a:spcPts val="0"/>
              </a:spcAft>
              <a:buNone/>
            </a:pPr>
            <a:r>
              <a:rPr lang="en-CA" sz="1500">
                <a:solidFill>
                  <a:schemeClr val="dk1"/>
                </a:solidFill>
              </a:rPr>
              <a:t>Using the </a:t>
            </a:r>
            <a:r>
              <a:rPr b="1" lang="en-CA" sz="1500">
                <a:solidFill>
                  <a:schemeClr val="dk1"/>
                </a:solidFill>
              </a:rPr>
              <a:t>with</a:t>
            </a:r>
            <a:r>
              <a:rPr lang="en-CA" sz="1500">
                <a:solidFill>
                  <a:schemeClr val="dk1"/>
                </a:solidFill>
              </a:rPr>
              <a:t> syntax ensures the file is closed automatically. </a:t>
            </a:r>
            <a:endParaRPr sz="1500">
              <a:solidFill>
                <a:schemeClr val="dk1"/>
              </a:solidFill>
            </a:endParaRPr>
          </a:p>
          <a:p>
            <a:pPr indent="0" lvl="0" marL="0" rtl="0" algn="just">
              <a:lnSpc>
                <a:spcPct val="150000"/>
              </a:lnSpc>
              <a:spcBef>
                <a:spcPts val="800"/>
              </a:spcBef>
              <a:spcAft>
                <a:spcPts val="0"/>
              </a:spcAft>
              <a:buClr>
                <a:schemeClr val="dk1"/>
              </a:buClr>
              <a:buSzPts val="1100"/>
              <a:buFont typeface="Arial"/>
              <a:buNone/>
            </a:pPr>
            <a:r>
              <a:rPr lang="en-CA" sz="1500">
                <a:solidFill>
                  <a:schemeClr val="dk1"/>
                </a:solidFill>
              </a:rPr>
              <a:t>Otherwise, be sure to add a call to the </a:t>
            </a:r>
            <a:r>
              <a:rPr b="1" lang="en-CA" sz="1500">
                <a:solidFill>
                  <a:schemeClr val="dk1"/>
                </a:solidFill>
              </a:rPr>
              <a:t>close() </a:t>
            </a:r>
            <a:r>
              <a:rPr lang="en-CA" sz="1500">
                <a:solidFill>
                  <a:schemeClr val="dk1"/>
                </a:solidFill>
              </a:rPr>
              <a:t>method when the program is done writing to the file.</a:t>
            </a:r>
            <a:endParaRPr sz="1500">
              <a:solidFill>
                <a:schemeClr val="dk1"/>
              </a:solidFill>
            </a:endParaRPr>
          </a:p>
          <a:p>
            <a:pPr indent="0" lvl="0" marL="0" rtl="0" algn="l">
              <a:spcBef>
                <a:spcPts val="800"/>
              </a:spcBef>
              <a:spcAft>
                <a:spcPts val="1200"/>
              </a:spcAft>
              <a:buNone/>
            </a:pPr>
            <a:r>
              <a:t/>
            </a:r>
            <a:endParaRPr/>
          </a:p>
        </p:txBody>
      </p:sp>
      <p:sp>
        <p:nvSpPr>
          <p:cNvPr id="172" name="Google Shape;172;p2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spcBef>
                <a:spcPts val="5"/>
              </a:spcBef>
              <a:spcAft>
                <a:spcPts val="0"/>
              </a:spcAft>
              <a:buClr>
                <a:schemeClr val="dk1"/>
              </a:buClr>
              <a:buSzPts val="1100"/>
              <a:buFont typeface="Arial"/>
              <a:buNone/>
            </a:pPr>
            <a:r>
              <a:rPr lang="en-CA" sz="2500">
                <a:solidFill>
                  <a:srgbClr val="1C4587"/>
                </a:solidFill>
              </a:rPr>
              <a:t>7.1 Persistence</a:t>
            </a:r>
            <a:endParaRPr sz="3900">
              <a:solidFill>
                <a:srgbClr val="1C4587"/>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00833"/>
              </a:lnSpc>
              <a:spcBef>
                <a:spcPts val="0"/>
              </a:spcBef>
              <a:spcAft>
                <a:spcPts val="0"/>
              </a:spcAft>
              <a:buNone/>
            </a:pPr>
            <a:r>
              <a:t/>
            </a:r>
            <a:endParaRPr sz="1500">
              <a:solidFill>
                <a:schemeClr val="dk1"/>
              </a:solidFill>
            </a:endParaRPr>
          </a:p>
          <a:p>
            <a:pPr indent="0" lvl="0" marL="0" marR="0" rtl="0" algn="just">
              <a:lnSpc>
                <a:spcPct val="100833"/>
              </a:lnSpc>
              <a:spcBef>
                <a:spcPts val="0"/>
              </a:spcBef>
              <a:spcAft>
                <a:spcPts val="0"/>
              </a:spcAft>
              <a:buNone/>
            </a:pPr>
            <a:r>
              <a:rPr b="1" lang="en-CA" sz="1500">
                <a:solidFill>
                  <a:schemeClr val="dk1"/>
                </a:solidFill>
              </a:rPr>
              <a:t>Secondary Memory (or files).</a:t>
            </a:r>
            <a:r>
              <a:rPr lang="en-CA" sz="1500">
                <a:solidFill>
                  <a:schemeClr val="dk1"/>
                </a:solidFill>
              </a:rPr>
              <a:t> </a:t>
            </a:r>
            <a:endParaRPr sz="1500">
              <a:solidFill>
                <a:schemeClr val="dk1"/>
              </a:solidFill>
            </a:endParaRPr>
          </a:p>
          <a:p>
            <a:pPr indent="0" lvl="0" marL="0" marR="0" rtl="0" algn="just">
              <a:lnSpc>
                <a:spcPct val="150000"/>
              </a:lnSpc>
              <a:spcBef>
                <a:spcPts val="0"/>
              </a:spcBef>
              <a:spcAft>
                <a:spcPts val="0"/>
              </a:spcAft>
              <a:buClr>
                <a:schemeClr val="dk1"/>
              </a:buClr>
              <a:buSzPts val="1100"/>
              <a:buFont typeface="Arial"/>
              <a:buNone/>
            </a:pPr>
            <a:r>
              <a:t/>
            </a:r>
            <a:endParaRPr sz="1500">
              <a:solidFill>
                <a:schemeClr val="dk1"/>
              </a:solidFill>
            </a:endParaRPr>
          </a:p>
          <a:p>
            <a:pPr indent="0" lvl="0" marL="0" marR="0" rtl="0" algn="just">
              <a:lnSpc>
                <a:spcPct val="150000"/>
              </a:lnSpc>
              <a:spcBef>
                <a:spcPts val="0"/>
              </a:spcBef>
              <a:spcAft>
                <a:spcPts val="0"/>
              </a:spcAft>
              <a:buClr>
                <a:schemeClr val="dk1"/>
              </a:buClr>
              <a:buSzPts val="1100"/>
              <a:buFont typeface="Arial"/>
              <a:buNone/>
            </a:pPr>
            <a:r>
              <a:rPr lang="en-CA" sz="1500">
                <a:solidFill>
                  <a:schemeClr val="dk1"/>
                </a:solidFill>
              </a:rPr>
              <a:t>Secondary memory is not erased when the power is turned off. </a:t>
            </a:r>
            <a:endParaRPr sz="1500">
              <a:solidFill>
                <a:schemeClr val="dk1"/>
              </a:solidFill>
            </a:endParaRPr>
          </a:p>
          <a:p>
            <a:pPr indent="0" lvl="0" marL="0" marR="0" rtl="0" algn="just">
              <a:lnSpc>
                <a:spcPct val="150000"/>
              </a:lnSpc>
              <a:spcBef>
                <a:spcPts val="0"/>
              </a:spcBef>
              <a:spcAft>
                <a:spcPts val="0"/>
              </a:spcAft>
              <a:buClr>
                <a:schemeClr val="dk1"/>
              </a:buClr>
              <a:buSzPts val="1100"/>
              <a:buFont typeface="Arial"/>
              <a:buNone/>
            </a:pPr>
            <a:r>
              <a:rPr lang="en-CA" sz="1500">
                <a:solidFill>
                  <a:schemeClr val="dk1"/>
                </a:solidFill>
              </a:rPr>
              <a:t>Or in the case of a USB flash drive, the data we write from our programs can be removed from the system and transported to another system.</a:t>
            </a:r>
            <a:endParaRPr sz="1500">
              <a:solidFill>
                <a:schemeClr val="dk1"/>
              </a:solidFill>
            </a:endParaRPr>
          </a:p>
          <a:p>
            <a:pPr indent="0" lvl="0" marL="0" marR="0" rtl="0" algn="l">
              <a:lnSpc>
                <a:spcPct val="100000"/>
              </a:lnSpc>
              <a:spcBef>
                <a:spcPts val="55"/>
              </a:spcBef>
              <a:spcAft>
                <a:spcPts val="0"/>
              </a:spcAft>
              <a:buClr>
                <a:schemeClr val="dk1"/>
              </a:buClr>
              <a:buSzPts val="1100"/>
              <a:buFont typeface="Arial"/>
              <a:buNone/>
            </a:pPr>
            <a:r>
              <a:t/>
            </a:r>
            <a:endParaRPr sz="1100">
              <a:solidFill>
                <a:schemeClr val="dk1"/>
              </a:solidFill>
              <a:latin typeface="DejaVu Serif"/>
              <a:ea typeface="DejaVu Serif"/>
              <a:cs typeface="DejaVu Serif"/>
              <a:sym typeface="DejaVu Serif"/>
            </a:endParaRPr>
          </a:p>
          <a:p>
            <a:pPr indent="0" lvl="0" marL="0" marR="0" rtl="0" algn="just">
              <a:lnSpc>
                <a:spcPct val="100833"/>
              </a:lnSpc>
              <a:spcBef>
                <a:spcPts val="0"/>
              </a:spcBef>
              <a:spcAft>
                <a:spcPts val="0"/>
              </a:spcAft>
              <a:buClr>
                <a:schemeClr val="dk1"/>
              </a:buClr>
              <a:buSzPts val="1100"/>
              <a:buFont typeface="Arial"/>
              <a:buNone/>
            </a:pPr>
            <a:r>
              <a:t/>
            </a:r>
            <a:endParaRPr sz="1600">
              <a:solidFill>
                <a:schemeClr val="dk1"/>
              </a:solidFill>
            </a:endParaRPr>
          </a:p>
          <a:p>
            <a:pPr indent="0" lvl="0" marL="0" marR="0" rtl="0" algn="l">
              <a:lnSpc>
                <a:spcPct val="100000"/>
              </a:lnSpc>
              <a:spcBef>
                <a:spcPts val="5"/>
              </a:spcBef>
              <a:spcAft>
                <a:spcPts val="0"/>
              </a:spcAft>
              <a:buNone/>
            </a:pPr>
            <a:r>
              <a:t/>
            </a:r>
            <a:endParaRPr b="1">
              <a:solidFill>
                <a:srgbClr val="231F20"/>
              </a:solidFill>
              <a:latin typeface="DejaVu Serif"/>
              <a:ea typeface="DejaVu Serif"/>
              <a:cs typeface="DejaVu Serif"/>
              <a:sym typeface="DejaVu Serif"/>
            </a:endParaRPr>
          </a:p>
          <a:p>
            <a:pPr indent="0" lvl="0" marL="0" marR="0" rtl="0" algn="l">
              <a:lnSpc>
                <a:spcPct val="100000"/>
              </a:lnSpc>
              <a:spcBef>
                <a:spcPts val="5"/>
              </a:spcBef>
              <a:spcAft>
                <a:spcPts val="0"/>
              </a:spcAft>
              <a:buNone/>
            </a:pPr>
            <a:r>
              <a:t/>
            </a:r>
            <a:endParaRPr b="1">
              <a:solidFill>
                <a:srgbClr val="231F20"/>
              </a:solidFill>
              <a:latin typeface="DejaVu Serif"/>
              <a:ea typeface="DejaVu Serif"/>
              <a:cs typeface="DejaVu Serif"/>
              <a:sym typeface="DejaVu Serif"/>
            </a:endParaRPr>
          </a:p>
        </p:txBody>
      </p:sp>
      <p:sp>
        <p:nvSpPr>
          <p:cNvPr id="64" name="Google Shape;64;p1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 name="Google Shape;66;p14"/>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rPr lang="en-CA" sz="2500">
                <a:solidFill>
                  <a:srgbClr val="1C4587"/>
                </a:solidFill>
              </a:rPr>
              <a:t>7.2 Opening files</a:t>
            </a:r>
            <a:endParaRPr sz="3900">
              <a:solidFill>
                <a:srgbClr val="1C4587"/>
              </a:solidFill>
            </a:endParaRPr>
          </a:p>
        </p:txBody>
      </p:sp>
      <p:sp>
        <p:nvSpPr>
          <p:cNvPr id="72" name="Google Shape;72;p15"/>
          <p:cNvSpPr txBox="1"/>
          <p:nvPr>
            <p:ph idx="1" type="body"/>
          </p:nvPr>
        </p:nvSpPr>
        <p:spPr>
          <a:xfrm>
            <a:off x="311700" y="1152475"/>
            <a:ext cx="8520600" cy="3693600"/>
          </a:xfrm>
          <a:prstGeom prst="rect">
            <a:avLst/>
          </a:prstGeom>
        </p:spPr>
        <p:txBody>
          <a:bodyPr anchorCtr="0" anchor="t" bIns="91425" lIns="91425" spcFirstLastPara="1" rIns="91425" wrap="square" tIns="91425">
            <a:normAutofit lnSpcReduction="10000"/>
          </a:bodyPr>
          <a:lstStyle/>
          <a:p>
            <a:pPr indent="0" lvl="0" marL="0" marR="0" rtl="0" algn="just">
              <a:lnSpc>
                <a:spcPct val="150000"/>
              </a:lnSpc>
              <a:spcBef>
                <a:spcPts val="5"/>
              </a:spcBef>
              <a:spcAft>
                <a:spcPts val="0"/>
              </a:spcAft>
              <a:buNone/>
            </a:pPr>
            <a:r>
              <a:rPr lang="en-CA" sz="1400">
                <a:solidFill>
                  <a:schemeClr val="dk1"/>
                </a:solidFill>
                <a:highlight>
                  <a:srgbClr val="FFFFFF"/>
                </a:highlight>
              </a:rPr>
              <a:t>If you want to read or write a file in a program, first you must open the file. </a:t>
            </a:r>
            <a:endParaRPr sz="1400">
              <a:solidFill>
                <a:schemeClr val="dk1"/>
              </a:solidFill>
              <a:highlight>
                <a:srgbClr val="FFFFFF"/>
              </a:highlight>
            </a:endParaRPr>
          </a:p>
          <a:p>
            <a:pPr indent="0" lvl="0" marL="0" marR="0" rtl="0" algn="just">
              <a:lnSpc>
                <a:spcPct val="150000"/>
              </a:lnSpc>
              <a:spcBef>
                <a:spcPts val="5"/>
              </a:spcBef>
              <a:spcAft>
                <a:spcPts val="0"/>
              </a:spcAft>
              <a:buNone/>
            </a:pPr>
            <a:r>
              <a:rPr lang="en-CA" sz="1400">
                <a:solidFill>
                  <a:schemeClr val="dk1"/>
                </a:solidFill>
                <a:highlight>
                  <a:srgbClr val="FFFFFF"/>
                </a:highlight>
              </a:rPr>
              <a:t>When you open a file, you are asking the operating system to find the file by name, make sure the file exists, and prepare it to be read from or written to.</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rPr lang="en-CA" sz="1400">
                <a:solidFill>
                  <a:schemeClr val="dk1"/>
                </a:solidFill>
                <a:highlight>
                  <a:srgbClr val="FFFFFF"/>
                </a:highlight>
              </a:rPr>
              <a:t>To open a file, we can use the </a:t>
            </a:r>
            <a:r>
              <a:rPr b="1" lang="en-CA" sz="1400">
                <a:solidFill>
                  <a:schemeClr val="dk1"/>
                </a:solidFill>
                <a:highlight>
                  <a:srgbClr val="FFFFFF"/>
                </a:highlight>
              </a:rPr>
              <a:t>open()</a:t>
            </a:r>
            <a:r>
              <a:rPr lang="en-CA" sz="1400">
                <a:solidFill>
                  <a:schemeClr val="dk1"/>
                </a:solidFill>
                <a:highlight>
                  <a:srgbClr val="FFFFFF"/>
                </a:highlight>
              </a:rPr>
              <a:t>  function. In its simplest form, it takes one argument: a string containing the name of the file to open.</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rPr lang="en-CA" sz="1400">
                <a:solidFill>
                  <a:schemeClr val="dk1"/>
                </a:solidFill>
                <a:highlight>
                  <a:srgbClr val="FFFFFF"/>
                </a:highlight>
              </a:rPr>
              <a:t>If the call to </a:t>
            </a:r>
            <a:r>
              <a:rPr b="1" lang="en-CA" sz="1400">
                <a:solidFill>
                  <a:schemeClr val="dk1"/>
                </a:solidFill>
                <a:highlight>
                  <a:srgbClr val="FFFFFF"/>
                </a:highlight>
              </a:rPr>
              <a:t>open() </a:t>
            </a:r>
            <a:r>
              <a:rPr lang="en-CA" sz="1400">
                <a:solidFill>
                  <a:schemeClr val="dk1"/>
                </a:solidFill>
                <a:highlight>
                  <a:srgbClr val="FFFFFF"/>
                </a:highlight>
              </a:rPr>
              <a:t> is successful, it returns a </a:t>
            </a:r>
            <a:r>
              <a:rPr b="1" lang="en-CA" sz="1400">
                <a:solidFill>
                  <a:schemeClr val="dk1"/>
                </a:solidFill>
              </a:rPr>
              <a:t>file object</a:t>
            </a:r>
            <a:r>
              <a:rPr lang="en-CA" sz="1400">
                <a:solidFill>
                  <a:schemeClr val="dk1"/>
                </a:solidFill>
                <a:highlight>
                  <a:srgbClr val="FFFFFF"/>
                </a:highlight>
              </a:rPr>
              <a:t>. </a:t>
            </a:r>
            <a:endParaRPr sz="1400">
              <a:solidFill>
                <a:schemeClr val="dk1"/>
              </a:solidFill>
              <a:highlight>
                <a:srgbClr val="FFFFFF"/>
              </a:highlight>
            </a:endParaRPr>
          </a:p>
          <a:p>
            <a:pPr indent="0" lvl="0" marL="0" marR="0" rtl="0" algn="just">
              <a:lnSpc>
                <a:spcPct val="150000"/>
              </a:lnSpc>
              <a:spcBef>
                <a:spcPts val="5"/>
              </a:spcBef>
              <a:spcAft>
                <a:spcPts val="0"/>
              </a:spcAft>
              <a:buNone/>
            </a:pPr>
            <a:r>
              <a:rPr lang="en-CA" sz="1400">
                <a:solidFill>
                  <a:schemeClr val="dk1"/>
                </a:solidFill>
                <a:highlight>
                  <a:srgbClr val="FFFFFF"/>
                </a:highlight>
              </a:rPr>
              <a:t>If the file does not exist, </a:t>
            </a:r>
            <a:r>
              <a:rPr b="1" lang="en-CA" sz="1400">
                <a:solidFill>
                  <a:schemeClr val="dk1"/>
                </a:solidFill>
                <a:highlight>
                  <a:srgbClr val="FFFFFF"/>
                </a:highlight>
              </a:rPr>
              <a:t>open() </a:t>
            </a:r>
            <a:r>
              <a:rPr lang="en-CA" sz="1400">
                <a:solidFill>
                  <a:schemeClr val="dk1"/>
                </a:solidFill>
                <a:highlight>
                  <a:srgbClr val="FFFFFF"/>
                </a:highlight>
              </a:rPr>
              <a:t>will fail with a traceback and you will get </a:t>
            </a:r>
            <a:r>
              <a:rPr b="1" lang="en-CA" sz="1400">
                <a:solidFill>
                  <a:schemeClr val="dk1"/>
                </a:solidFill>
                <a:highlight>
                  <a:srgbClr val="FFFFFF"/>
                </a:highlight>
              </a:rPr>
              <a:t>OSError. </a:t>
            </a:r>
            <a:endParaRPr b="1" sz="1250">
              <a:solidFill>
                <a:srgbClr val="222222"/>
              </a:solidFill>
              <a:highlight>
                <a:srgbClr val="FFFFFF"/>
              </a:highlight>
              <a:latin typeface="Courier New"/>
              <a:ea typeface="Courier New"/>
              <a:cs typeface="Courier New"/>
              <a:sym typeface="Courier New"/>
            </a:endParaRPr>
          </a:p>
        </p:txBody>
      </p:sp>
      <p:sp>
        <p:nvSpPr>
          <p:cNvPr id="73" name="Google Shape;73;p1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15"/>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76" name="Google Shape;76;p15"/>
          <p:cNvPicPr preferRelativeResize="0"/>
          <p:nvPr/>
        </p:nvPicPr>
        <p:blipFill>
          <a:blip r:embed="rId3">
            <a:alphaModFix/>
          </a:blip>
          <a:stretch>
            <a:fillRect/>
          </a:stretch>
        </p:blipFill>
        <p:spPr>
          <a:xfrm>
            <a:off x="1222125" y="3166075"/>
            <a:ext cx="6875726" cy="723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rgbClr val="1C4587"/>
                </a:solidFill>
              </a:rPr>
              <a:t>7.3 </a:t>
            </a:r>
            <a:r>
              <a:rPr lang="en-CA" sz="2700">
                <a:solidFill>
                  <a:srgbClr val="1C4587"/>
                </a:solidFill>
              </a:rPr>
              <a:t>Text files and lines </a:t>
            </a:r>
            <a:endParaRPr sz="2700">
              <a:solidFill>
                <a:srgbClr val="1C4587"/>
              </a:solidFill>
            </a:endParaRPr>
          </a:p>
        </p:txBody>
      </p:sp>
      <p:sp>
        <p:nvSpPr>
          <p:cNvPr id="82" name="Google Shape;82;p16"/>
          <p:cNvSpPr txBox="1"/>
          <p:nvPr>
            <p:ph idx="1" type="body"/>
          </p:nvPr>
        </p:nvSpPr>
        <p:spPr>
          <a:xfrm>
            <a:off x="311700" y="1152475"/>
            <a:ext cx="8520600" cy="38403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5"/>
              </a:spcBef>
              <a:spcAft>
                <a:spcPts val="0"/>
              </a:spcAft>
              <a:buNone/>
            </a:pPr>
            <a:r>
              <a:rPr lang="en-CA" sz="1400">
                <a:solidFill>
                  <a:schemeClr val="dk1"/>
                </a:solidFill>
                <a:highlight>
                  <a:schemeClr val="lt1"/>
                </a:highlight>
              </a:rPr>
              <a:t>A text file can be thought of as a sequence of lines, much like a Python string can be thought of as a sequence of characters.</a:t>
            </a:r>
            <a:endParaRPr sz="1400">
              <a:solidFill>
                <a:schemeClr val="dk1"/>
              </a:solidFill>
              <a:highlight>
                <a:schemeClr val="lt1"/>
              </a:highlight>
            </a:endParaRPr>
          </a:p>
          <a:p>
            <a:pPr indent="0" lvl="0" marL="0" marR="0" rtl="0" algn="just">
              <a:lnSpc>
                <a:spcPct val="150000"/>
              </a:lnSpc>
              <a:spcBef>
                <a:spcPts val="5"/>
              </a:spcBef>
              <a:spcAft>
                <a:spcPts val="0"/>
              </a:spcAft>
              <a:buNone/>
            </a:pPr>
            <a:r>
              <a:rPr lang="en-CA" sz="1400">
                <a:solidFill>
                  <a:schemeClr val="dk1"/>
                </a:solidFill>
                <a:highlight>
                  <a:schemeClr val="lt1"/>
                </a:highlight>
              </a:rPr>
              <a:t>To break the file into lines, you have to use a special character which represents the “end of the line” called the </a:t>
            </a:r>
            <a:r>
              <a:rPr b="1" lang="en-CA" sz="1400">
                <a:solidFill>
                  <a:schemeClr val="dk1"/>
                </a:solidFill>
                <a:highlight>
                  <a:schemeClr val="lt1"/>
                </a:highlight>
              </a:rPr>
              <a:t>newline</a:t>
            </a:r>
            <a:r>
              <a:rPr lang="en-CA" sz="1400">
                <a:solidFill>
                  <a:schemeClr val="dk1"/>
                </a:solidFill>
                <a:highlight>
                  <a:schemeClr val="lt1"/>
                </a:highlight>
              </a:rPr>
              <a:t> character.</a:t>
            </a:r>
            <a:endParaRPr sz="1400">
              <a:solidFill>
                <a:schemeClr val="dk1"/>
              </a:solidFill>
              <a:highlight>
                <a:schemeClr val="lt1"/>
              </a:highlight>
            </a:endParaRPr>
          </a:p>
          <a:p>
            <a:pPr indent="0" lvl="0" marL="0" marR="0" rtl="0" algn="just">
              <a:lnSpc>
                <a:spcPct val="150000"/>
              </a:lnSpc>
              <a:spcBef>
                <a:spcPts val="5"/>
              </a:spcBef>
              <a:spcAft>
                <a:spcPts val="0"/>
              </a:spcAft>
              <a:buNone/>
            </a:pPr>
            <a:r>
              <a:rPr lang="en-CA" sz="1400">
                <a:solidFill>
                  <a:schemeClr val="dk1"/>
                </a:solidFill>
                <a:highlight>
                  <a:schemeClr val="lt1"/>
                </a:highlight>
              </a:rPr>
              <a:t>In Python, we represent the newline character as </a:t>
            </a:r>
            <a:r>
              <a:rPr b="1" lang="en-CA" sz="1400">
                <a:solidFill>
                  <a:schemeClr val="dk1"/>
                </a:solidFill>
                <a:highlight>
                  <a:schemeClr val="lt1"/>
                </a:highlight>
              </a:rPr>
              <a:t>\n</a:t>
            </a:r>
            <a:r>
              <a:rPr lang="en-CA" sz="1400">
                <a:solidFill>
                  <a:schemeClr val="dk1"/>
                </a:solidFill>
                <a:highlight>
                  <a:schemeClr val="lt1"/>
                </a:highlight>
              </a:rPr>
              <a:t> in string constants. (That’s a “backslash,” because it is leaning backwards.) </a:t>
            </a:r>
            <a:endParaRPr sz="1400">
              <a:solidFill>
                <a:schemeClr val="dk1"/>
              </a:solidFill>
              <a:highlight>
                <a:schemeClr val="lt1"/>
              </a:highlight>
            </a:endParaRPr>
          </a:p>
          <a:p>
            <a:pPr indent="0" lvl="0" marL="0" marR="0" rtl="0" algn="just">
              <a:lnSpc>
                <a:spcPct val="150000"/>
              </a:lnSpc>
              <a:spcBef>
                <a:spcPts val="5"/>
              </a:spcBef>
              <a:spcAft>
                <a:spcPts val="0"/>
              </a:spcAft>
              <a:buNone/>
            </a:pPr>
            <a:r>
              <a:rPr lang="en-CA" sz="1400">
                <a:solidFill>
                  <a:schemeClr val="dk1"/>
                </a:solidFill>
                <a:highlight>
                  <a:schemeClr val="lt1"/>
                </a:highlight>
              </a:rPr>
              <a:t>This looks like two characters, but it is understood by Python as a single character.</a:t>
            </a:r>
            <a:endParaRPr b="1" sz="1400">
              <a:solidFill>
                <a:schemeClr val="dk1"/>
              </a:solidFill>
              <a:highlight>
                <a:schemeClr val="lt1"/>
              </a:highlight>
            </a:endParaRPr>
          </a:p>
          <a:p>
            <a:pPr indent="0" lvl="0" marL="0" marR="0" rtl="0" algn="l">
              <a:lnSpc>
                <a:spcPct val="100000"/>
              </a:lnSpc>
              <a:spcBef>
                <a:spcPts val="5"/>
              </a:spcBef>
              <a:spcAft>
                <a:spcPts val="0"/>
              </a:spcAft>
              <a:buNone/>
            </a:pPr>
            <a:r>
              <a:t/>
            </a:r>
            <a:endParaRPr b="1">
              <a:solidFill>
                <a:srgbClr val="231F20"/>
              </a:solidFill>
              <a:latin typeface="DejaVu Serif"/>
              <a:ea typeface="DejaVu Serif"/>
              <a:cs typeface="DejaVu Serif"/>
              <a:sym typeface="DejaVu Serif"/>
            </a:endParaRPr>
          </a:p>
        </p:txBody>
      </p:sp>
      <p:sp>
        <p:nvSpPr>
          <p:cNvPr id="83" name="Google Shape;83;p1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16"/>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86" name="Google Shape;86;p16"/>
          <p:cNvPicPr preferRelativeResize="0"/>
          <p:nvPr/>
        </p:nvPicPr>
        <p:blipFill>
          <a:blip r:embed="rId3">
            <a:alphaModFix/>
          </a:blip>
          <a:stretch>
            <a:fillRect/>
          </a:stretch>
        </p:blipFill>
        <p:spPr>
          <a:xfrm>
            <a:off x="1293550" y="3782550"/>
            <a:ext cx="6145124" cy="755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rPr lang="en-CA" sz="2500">
                <a:solidFill>
                  <a:srgbClr val="1C4587"/>
                </a:solidFill>
              </a:rPr>
              <a:t>7.4 Reading files</a:t>
            </a:r>
            <a:endParaRPr sz="3900">
              <a:solidFill>
                <a:srgbClr val="1C4587"/>
              </a:solidFill>
            </a:endParaRPr>
          </a:p>
        </p:txBody>
      </p:sp>
      <p:sp>
        <p:nvSpPr>
          <p:cNvPr id="92" name="Google Shape;92;p17"/>
          <p:cNvSpPr txBox="1"/>
          <p:nvPr>
            <p:ph idx="1" type="body"/>
          </p:nvPr>
        </p:nvSpPr>
        <p:spPr>
          <a:xfrm>
            <a:off x="311700" y="1152475"/>
            <a:ext cx="8520600" cy="39060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5"/>
              </a:spcBef>
              <a:spcAft>
                <a:spcPts val="0"/>
              </a:spcAft>
              <a:buNone/>
            </a:pPr>
            <a:r>
              <a:rPr lang="en-CA" sz="1400">
                <a:solidFill>
                  <a:schemeClr val="dk1"/>
                </a:solidFill>
                <a:highlight>
                  <a:srgbClr val="FFFFFF"/>
                </a:highlight>
              </a:rPr>
              <a:t>If  the file object does not contain the data for the file, it is easy to construct a for loop to read through and count each of the lines in a file:</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t/>
            </a:r>
            <a:endParaRPr sz="1400">
              <a:solidFill>
                <a:schemeClr val="dk1"/>
              </a:solidFill>
              <a:highlight>
                <a:srgbClr val="FFFFFF"/>
              </a:highlight>
            </a:endParaRPr>
          </a:p>
          <a:p>
            <a:pPr indent="0" lvl="0" marL="0" marR="0" rtl="0" algn="just">
              <a:lnSpc>
                <a:spcPct val="150000"/>
              </a:lnSpc>
              <a:spcBef>
                <a:spcPts val="5"/>
              </a:spcBef>
              <a:spcAft>
                <a:spcPts val="0"/>
              </a:spcAft>
              <a:buNone/>
            </a:pPr>
            <a:r>
              <a:rPr lang="en-CA" sz="1400">
                <a:solidFill>
                  <a:schemeClr val="dk1"/>
                </a:solidFill>
                <a:highlight>
                  <a:srgbClr val="FFFFFF"/>
                </a:highlight>
              </a:rPr>
              <a:t>The for loop in the example above counts the number of lines in the file and prints the count. The rough translation of the for loop into English is, “for each line in the file represented by the file object, add one to the count variable.”</a:t>
            </a:r>
            <a:endParaRPr sz="1200">
              <a:solidFill>
                <a:schemeClr val="dk1"/>
              </a:solidFill>
              <a:highlight>
                <a:srgbClr val="FFFFFF"/>
              </a:highlight>
            </a:endParaRPr>
          </a:p>
        </p:txBody>
      </p:sp>
      <p:sp>
        <p:nvSpPr>
          <p:cNvPr id="93" name="Google Shape;93;p1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7"/>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96" name="Google Shape;96;p17"/>
          <p:cNvPicPr preferRelativeResize="0"/>
          <p:nvPr/>
        </p:nvPicPr>
        <p:blipFill>
          <a:blip r:embed="rId3">
            <a:alphaModFix/>
          </a:blip>
          <a:stretch>
            <a:fillRect/>
          </a:stretch>
        </p:blipFill>
        <p:spPr>
          <a:xfrm>
            <a:off x="1572825" y="2008525"/>
            <a:ext cx="5685476" cy="1530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 type="body"/>
          </p:nvPr>
        </p:nvSpPr>
        <p:spPr>
          <a:xfrm>
            <a:off x="311700" y="435700"/>
            <a:ext cx="8520600" cy="4495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rPr>
              <a:t>Python has built - in</a:t>
            </a:r>
            <a:r>
              <a:rPr b="1" lang="en-CA" sz="1400">
                <a:solidFill>
                  <a:schemeClr val="dk1"/>
                </a:solidFill>
              </a:rPr>
              <a:t> read() </a:t>
            </a:r>
            <a:r>
              <a:rPr lang="en-CA" sz="1400">
                <a:solidFill>
                  <a:schemeClr val="dk1"/>
                </a:solidFill>
              </a:rPr>
              <a:t>method. That method </a:t>
            </a:r>
            <a:r>
              <a:rPr lang="en-CA" sz="1400">
                <a:solidFill>
                  <a:schemeClr val="dk1"/>
                </a:solidFill>
                <a:highlight>
                  <a:srgbClr val="FFFFFF"/>
                </a:highlight>
              </a:rPr>
              <a:t>returns the whole text, but you can also specify how many characters you want to return:</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0"/>
              </a:spcAft>
              <a:buClr>
                <a:schemeClr val="dk1"/>
              </a:buClr>
              <a:buSzPts val="1100"/>
              <a:buFont typeface="Arial"/>
              <a:buNone/>
            </a:pPr>
            <a:r>
              <a:rPr lang="en-CA" sz="1400">
                <a:solidFill>
                  <a:schemeClr val="dk1"/>
                </a:solidFill>
                <a:highlight>
                  <a:schemeClr val="lt1"/>
                </a:highlight>
              </a:rPr>
              <a:t>You can return one line by using the </a:t>
            </a:r>
            <a:r>
              <a:rPr b="1" lang="en-CA" sz="1400">
                <a:solidFill>
                  <a:schemeClr val="dk1"/>
                </a:solidFill>
                <a:highlight>
                  <a:schemeClr val="lt1"/>
                </a:highlight>
              </a:rPr>
              <a:t>readline()</a:t>
            </a:r>
            <a:r>
              <a:rPr lang="en-CA" sz="1400">
                <a:solidFill>
                  <a:schemeClr val="dk1"/>
                </a:solidFill>
                <a:highlight>
                  <a:schemeClr val="lt1"/>
                </a:highlight>
              </a:rPr>
              <a:t> method:</a:t>
            </a:r>
            <a:endParaRPr sz="1400">
              <a:solidFill>
                <a:schemeClr val="dk1"/>
              </a:solidFill>
              <a:highlight>
                <a:srgbClr val="FFFFFF"/>
              </a:highlight>
            </a:endParaRPr>
          </a:p>
          <a:p>
            <a:pPr indent="0" lvl="0" marL="0" rtl="0" algn="just">
              <a:lnSpc>
                <a:spcPct val="150000"/>
              </a:lnSpc>
              <a:spcBef>
                <a:spcPts val="1200"/>
              </a:spcBef>
              <a:spcAft>
                <a:spcPts val="0"/>
              </a:spcAft>
              <a:buNone/>
            </a:pPr>
            <a:r>
              <a:t/>
            </a:r>
            <a:endParaRPr sz="1400">
              <a:solidFill>
                <a:srgbClr val="6AA84F"/>
              </a:solidFill>
              <a:highlight>
                <a:srgbClr val="FFFFFF"/>
              </a:highlight>
            </a:endParaRPr>
          </a:p>
          <a:p>
            <a:pPr indent="0" lvl="0" marL="0" rtl="0" algn="just">
              <a:lnSpc>
                <a:spcPct val="150000"/>
              </a:lnSpc>
              <a:spcBef>
                <a:spcPts val="1200"/>
              </a:spcBef>
              <a:spcAft>
                <a:spcPts val="0"/>
              </a:spcAft>
              <a:buNone/>
            </a:pPr>
            <a:r>
              <a:t/>
            </a:r>
            <a:endParaRPr sz="1400">
              <a:solidFill>
                <a:schemeClr val="dk1"/>
              </a:solidFill>
              <a:highlight>
                <a:srgbClr val="FFFFFF"/>
              </a:highlight>
            </a:endParaRPr>
          </a:p>
          <a:p>
            <a:pPr indent="0" lvl="0" marL="0" rtl="0" algn="just">
              <a:lnSpc>
                <a:spcPct val="150000"/>
              </a:lnSpc>
              <a:spcBef>
                <a:spcPts val="1200"/>
              </a:spcBef>
              <a:spcAft>
                <a:spcPts val="1200"/>
              </a:spcAft>
              <a:buClr>
                <a:schemeClr val="dk1"/>
              </a:buClr>
              <a:buSzPts val="1100"/>
              <a:buFont typeface="Arial"/>
              <a:buNone/>
            </a:pPr>
            <a:r>
              <a:rPr lang="en-CA" sz="1400">
                <a:solidFill>
                  <a:schemeClr val="dk1"/>
                </a:solidFill>
                <a:highlight>
                  <a:schemeClr val="lt1"/>
                </a:highlight>
              </a:rPr>
              <a:t>By calling </a:t>
            </a:r>
            <a:r>
              <a:rPr b="1" lang="en-CA" sz="1400">
                <a:solidFill>
                  <a:schemeClr val="dk1"/>
                </a:solidFill>
                <a:highlight>
                  <a:schemeClr val="lt1"/>
                </a:highlight>
              </a:rPr>
              <a:t>readline()</a:t>
            </a:r>
            <a:r>
              <a:rPr lang="en-CA" sz="1400">
                <a:solidFill>
                  <a:schemeClr val="dk1"/>
                </a:solidFill>
                <a:highlight>
                  <a:schemeClr val="lt1"/>
                </a:highlight>
              </a:rPr>
              <a:t> method two times you can return the first two lines:</a:t>
            </a:r>
            <a:endParaRPr sz="1400">
              <a:solidFill>
                <a:schemeClr val="dk1"/>
              </a:solidFill>
              <a:highlight>
                <a:srgbClr val="FFFFFF"/>
              </a:highlight>
            </a:endParaRPr>
          </a:p>
        </p:txBody>
      </p:sp>
      <p:sp>
        <p:nvSpPr>
          <p:cNvPr id="102" name="Google Shape;102;p1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8"/>
          <p:cNvPicPr preferRelativeResize="0"/>
          <p:nvPr/>
        </p:nvPicPr>
        <p:blipFill>
          <a:blip r:embed="rId3">
            <a:alphaModFix/>
          </a:blip>
          <a:stretch>
            <a:fillRect/>
          </a:stretch>
        </p:blipFill>
        <p:spPr>
          <a:xfrm>
            <a:off x="1537900" y="1255950"/>
            <a:ext cx="5879775" cy="773825"/>
          </a:xfrm>
          <a:prstGeom prst="rect">
            <a:avLst/>
          </a:prstGeom>
          <a:noFill/>
          <a:ln cap="flat" cmpd="sng" w="9525">
            <a:solidFill>
              <a:schemeClr val="dk2"/>
            </a:solidFill>
            <a:prstDash val="solid"/>
            <a:round/>
            <a:headEnd len="sm" w="sm" type="none"/>
            <a:tailEnd len="sm" w="sm" type="none"/>
          </a:ln>
        </p:spPr>
      </p:pic>
      <p:pic>
        <p:nvPicPr>
          <p:cNvPr id="105" name="Google Shape;105;p18"/>
          <p:cNvPicPr preferRelativeResize="0"/>
          <p:nvPr/>
        </p:nvPicPr>
        <p:blipFill>
          <a:blip r:embed="rId4">
            <a:alphaModFix/>
          </a:blip>
          <a:stretch>
            <a:fillRect/>
          </a:stretch>
        </p:blipFill>
        <p:spPr>
          <a:xfrm>
            <a:off x="1508463" y="2722500"/>
            <a:ext cx="5938651" cy="773825"/>
          </a:xfrm>
          <a:prstGeom prst="rect">
            <a:avLst/>
          </a:prstGeom>
          <a:noFill/>
          <a:ln cap="flat" cmpd="sng" w="9525">
            <a:solidFill>
              <a:schemeClr val="dk2"/>
            </a:solidFill>
            <a:prstDash val="solid"/>
            <a:round/>
            <a:headEnd len="sm" w="sm" type="none"/>
            <a:tailEnd len="sm" w="sm" type="none"/>
          </a:ln>
        </p:spPr>
      </p:pic>
      <p:pic>
        <p:nvPicPr>
          <p:cNvPr id="106" name="Google Shape;106;p18"/>
          <p:cNvPicPr preferRelativeResize="0"/>
          <p:nvPr/>
        </p:nvPicPr>
        <p:blipFill>
          <a:blip r:embed="rId5">
            <a:alphaModFix/>
          </a:blip>
          <a:stretch>
            <a:fillRect/>
          </a:stretch>
        </p:blipFill>
        <p:spPr>
          <a:xfrm>
            <a:off x="1508475" y="4089700"/>
            <a:ext cx="5879776" cy="841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rPr lang="en-CA" sz="2500">
                <a:solidFill>
                  <a:srgbClr val="1C4587"/>
                </a:solidFill>
              </a:rPr>
              <a:t>7.5 Searching through a file</a:t>
            </a:r>
            <a:endParaRPr sz="3900">
              <a:solidFill>
                <a:srgbClr val="1C4587"/>
              </a:solidFill>
            </a:endParaRPr>
          </a:p>
        </p:txBody>
      </p:sp>
      <p:sp>
        <p:nvSpPr>
          <p:cNvPr id="112" name="Google Shape;11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500">
                <a:solidFill>
                  <a:schemeClr val="dk1"/>
                </a:solidFill>
                <a:highlight>
                  <a:srgbClr val="FFFFFF"/>
                </a:highlight>
              </a:rPr>
              <a:t>If you want to read a file and only print out lines which started with the prefix </a:t>
            </a:r>
            <a:r>
              <a:rPr b="1" lang="en-CA" sz="1500">
                <a:solidFill>
                  <a:schemeClr val="dk1"/>
                </a:solidFill>
                <a:highlight>
                  <a:srgbClr val="FFFFFF"/>
                </a:highlight>
              </a:rPr>
              <a:t>‘then’</a:t>
            </a:r>
            <a:r>
              <a:rPr lang="en-CA" sz="1500">
                <a:solidFill>
                  <a:schemeClr val="dk1"/>
                </a:solidFill>
                <a:highlight>
                  <a:srgbClr val="FFFFFF"/>
                </a:highlight>
              </a:rPr>
              <a:t>, you can use the string method</a:t>
            </a:r>
            <a:r>
              <a:rPr b="1" lang="en-CA" sz="1500">
                <a:solidFill>
                  <a:schemeClr val="dk1"/>
                </a:solidFill>
                <a:highlight>
                  <a:srgbClr val="FFFFFF"/>
                </a:highlight>
              </a:rPr>
              <a:t> startswith() </a:t>
            </a:r>
            <a:r>
              <a:rPr lang="en-CA" sz="1500">
                <a:solidFill>
                  <a:schemeClr val="dk1"/>
                </a:solidFill>
                <a:highlight>
                  <a:srgbClr val="FFFFFF"/>
                </a:highlight>
              </a:rPr>
              <a:t>to select only those lines with the desired prefix:</a:t>
            </a:r>
            <a:endParaRPr sz="15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t/>
            </a:r>
            <a:endParaRPr>
              <a:solidFill>
                <a:srgbClr val="6AA84F"/>
              </a:solidFill>
              <a:highlight>
                <a:srgbClr val="FFFFFF"/>
              </a:highlight>
            </a:endParaRPr>
          </a:p>
          <a:p>
            <a:pPr indent="0" lvl="0" marL="0" rtl="0" algn="l">
              <a:spcBef>
                <a:spcPts val="1200"/>
              </a:spcBef>
              <a:spcAft>
                <a:spcPts val="1200"/>
              </a:spcAft>
              <a:buNone/>
            </a:pPr>
            <a:r>
              <a:t/>
            </a:r>
            <a:endParaRPr>
              <a:solidFill>
                <a:srgbClr val="333333"/>
              </a:solidFill>
              <a:highlight>
                <a:srgbClr val="FFFFFF"/>
              </a:highlight>
            </a:endParaRPr>
          </a:p>
        </p:txBody>
      </p:sp>
      <p:sp>
        <p:nvSpPr>
          <p:cNvPr id="113" name="Google Shape;113;p1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19"/>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116" name="Google Shape;116;p19"/>
          <p:cNvPicPr preferRelativeResize="0"/>
          <p:nvPr/>
        </p:nvPicPr>
        <p:blipFill>
          <a:blip r:embed="rId3">
            <a:alphaModFix/>
          </a:blip>
          <a:stretch>
            <a:fillRect/>
          </a:stretch>
        </p:blipFill>
        <p:spPr>
          <a:xfrm>
            <a:off x="998650" y="2204287"/>
            <a:ext cx="6872776" cy="1312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1" type="body"/>
          </p:nvPr>
        </p:nvSpPr>
        <p:spPr>
          <a:xfrm>
            <a:off x="311700" y="572463"/>
            <a:ext cx="8520600" cy="39963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500">
                <a:solidFill>
                  <a:schemeClr val="dk1"/>
                </a:solidFill>
              </a:rPr>
              <a:t>You can use string slicing to print all but the last character, but other and simpler aproach is to use the</a:t>
            </a:r>
            <a:r>
              <a:rPr b="1" lang="en-CA" sz="1500">
                <a:solidFill>
                  <a:schemeClr val="dk1"/>
                </a:solidFill>
                <a:highlight>
                  <a:schemeClr val="lt1"/>
                </a:highlight>
              </a:rPr>
              <a:t> rstrip() </a:t>
            </a:r>
            <a:r>
              <a:rPr lang="en-CA" sz="1500">
                <a:solidFill>
                  <a:schemeClr val="dk1"/>
                </a:solidFill>
              </a:rPr>
              <a:t>method, which strips whitespace (including newline characters) from the right side of a string:</a:t>
            </a:r>
            <a:endParaRPr sz="1500">
              <a:solidFill>
                <a:schemeClr val="dk1"/>
              </a:solidFill>
            </a:endParaRPr>
          </a:p>
          <a:p>
            <a:pPr indent="0" lvl="0" marL="0" rtl="0" algn="just">
              <a:lnSpc>
                <a:spcPct val="150000"/>
              </a:lnSpc>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b="1">
              <a:solidFill>
                <a:schemeClr val="dk1"/>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b="1">
              <a:solidFill>
                <a:schemeClr val="dk1"/>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b="1">
              <a:solidFill>
                <a:srgbClr val="333333"/>
              </a:solidFill>
              <a:highlight>
                <a:srgbClr val="FFFFFF"/>
              </a:highlight>
            </a:endParaRPr>
          </a:p>
        </p:txBody>
      </p:sp>
      <p:sp>
        <p:nvSpPr>
          <p:cNvPr id="122" name="Google Shape;122;p2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20"/>
          <p:cNvPicPr preferRelativeResize="0"/>
          <p:nvPr/>
        </p:nvPicPr>
        <p:blipFill>
          <a:blip r:embed="rId3">
            <a:alphaModFix/>
          </a:blip>
          <a:stretch>
            <a:fillRect/>
          </a:stretch>
        </p:blipFill>
        <p:spPr>
          <a:xfrm>
            <a:off x="1085550" y="2124350"/>
            <a:ext cx="6920225" cy="1916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idx="1" type="body"/>
          </p:nvPr>
        </p:nvSpPr>
        <p:spPr>
          <a:xfrm>
            <a:off x="311700" y="451950"/>
            <a:ext cx="8520600" cy="4116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chemeClr val="lt1"/>
                </a:highlight>
              </a:rPr>
              <a:t>When your file processing programs get more complicated, you may want to structure your search loops using </a:t>
            </a:r>
            <a:r>
              <a:rPr b="1" lang="en-CA" sz="1400">
                <a:solidFill>
                  <a:schemeClr val="dk1"/>
                </a:solidFill>
                <a:highlight>
                  <a:schemeClr val="lt1"/>
                </a:highlight>
              </a:rPr>
              <a:t>continue</a:t>
            </a:r>
            <a:r>
              <a:rPr lang="en-CA" sz="1400">
                <a:solidFill>
                  <a:schemeClr val="dk1"/>
                </a:solidFill>
                <a:highlight>
                  <a:schemeClr val="lt1"/>
                </a:highlight>
              </a:rPr>
              <a:t>. </a:t>
            </a:r>
            <a:endParaRPr sz="1400">
              <a:solidFill>
                <a:schemeClr val="dk1"/>
              </a:solidFill>
              <a:highlight>
                <a:schemeClr val="lt1"/>
              </a:highlight>
            </a:endParaRPr>
          </a:p>
          <a:p>
            <a:pPr indent="0" lvl="0" marL="0" rtl="0" algn="just">
              <a:lnSpc>
                <a:spcPct val="150000"/>
              </a:lnSpc>
              <a:spcBef>
                <a:spcPts val="800"/>
              </a:spcBef>
              <a:spcAft>
                <a:spcPts val="0"/>
              </a:spcAft>
              <a:buClr>
                <a:schemeClr val="dk1"/>
              </a:buClr>
              <a:buSzPts val="1100"/>
              <a:buFont typeface="Arial"/>
              <a:buNone/>
            </a:pPr>
            <a:r>
              <a:rPr lang="en-CA" sz="1400">
                <a:solidFill>
                  <a:schemeClr val="dk1"/>
                </a:solidFill>
                <a:highlight>
                  <a:schemeClr val="lt1"/>
                </a:highlight>
              </a:rPr>
              <a:t>The </a:t>
            </a:r>
            <a:r>
              <a:rPr b="1" lang="en-CA" sz="1400">
                <a:solidFill>
                  <a:schemeClr val="dk1"/>
                </a:solidFill>
                <a:highlight>
                  <a:schemeClr val="lt1"/>
                </a:highlight>
              </a:rPr>
              <a:t>continue</a:t>
            </a:r>
            <a:r>
              <a:rPr lang="en-CA" sz="1400">
                <a:solidFill>
                  <a:schemeClr val="dk1"/>
                </a:solidFill>
                <a:highlight>
                  <a:schemeClr val="lt1"/>
                </a:highlight>
              </a:rPr>
              <a:t> keyword skips the rest of a loop body and goes to the next iteration. When processing a file in a loop, you can use </a:t>
            </a:r>
            <a:r>
              <a:rPr b="1" lang="en-CA" sz="1400">
                <a:solidFill>
                  <a:schemeClr val="dk1"/>
                </a:solidFill>
                <a:highlight>
                  <a:schemeClr val="lt1"/>
                </a:highlight>
              </a:rPr>
              <a:t>continue</a:t>
            </a:r>
            <a:r>
              <a:rPr lang="en-CA" sz="1400">
                <a:solidFill>
                  <a:schemeClr val="dk1"/>
                </a:solidFill>
                <a:highlight>
                  <a:schemeClr val="lt1"/>
                </a:highlight>
              </a:rPr>
              <a:t> in cases where you don’t want to process a line. The idea of the search loop is that you are looking for “interesting” lines and effectively skipping “uninteresting” lines. </a:t>
            </a:r>
            <a:endParaRPr sz="1400">
              <a:solidFill>
                <a:schemeClr val="dk1"/>
              </a:solidFill>
              <a:highlight>
                <a:schemeClr val="lt1"/>
              </a:highlight>
            </a:endParaRPr>
          </a:p>
          <a:p>
            <a:pPr indent="0" lvl="0" marL="0" rtl="0" algn="just">
              <a:lnSpc>
                <a:spcPct val="150000"/>
              </a:lnSpc>
              <a:spcBef>
                <a:spcPts val="800"/>
              </a:spcBef>
              <a:spcAft>
                <a:spcPts val="0"/>
              </a:spcAft>
              <a:buClr>
                <a:schemeClr val="dk1"/>
              </a:buClr>
              <a:buSzPts val="1100"/>
              <a:buFont typeface="Arial"/>
              <a:buNone/>
            </a:pPr>
            <a:r>
              <a:rPr lang="en-CA" sz="1400">
                <a:solidFill>
                  <a:schemeClr val="dk1"/>
                </a:solidFill>
                <a:highlight>
                  <a:schemeClr val="lt1"/>
                </a:highlight>
              </a:rPr>
              <a:t>You can structure the loop to follow the pattern of skipping uninteresting lines as follows:</a:t>
            </a:r>
            <a:endParaRPr sz="1400">
              <a:solidFill>
                <a:schemeClr val="dk1"/>
              </a:solidFill>
              <a:highlight>
                <a:schemeClr val="lt1"/>
              </a:highlight>
            </a:endParaRPr>
          </a:p>
          <a:p>
            <a:pPr indent="0" lvl="0" marL="0" rtl="0" algn="l">
              <a:spcBef>
                <a:spcPts val="800"/>
              </a:spcBef>
              <a:spcAft>
                <a:spcPts val="1200"/>
              </a:spcAft>
              <a:buNone/>
            </a:pPr>
            <a:r>
              <a:t/>
            </a:r>
            <a:endParaRPr/>
          </a:p>
        </p:txBody>
      </p:sp>
      <p:sp>
        <p:nvSpPr>
          <p:cNvPr id="130" name="Google Shape;130;p2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21"/>
          <p:cNvPicPr preferRelativeResize="0"/>
          <p:nvPr/>
        </p:nvPicPr>
        <p:blipFill>
          <a:blip r:embed="rId3">
            <a:alphaModFix/>
          </a:blip>
          <a:stretch>
            <a:fillRect/>
          </a:stretch>
        </p:blipFill>
        <p:spPr>
          <a:xfrm>
            <a:off x="1523525" y="2840750"/>
            <a:ext cx="6169975" cy="21198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